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90" r:id="rId2"/>
    <p:sldId id="391" r:id="rId3"/>
    <p:sldId id="392" r:id="rId4"/>
    <p:sldId id="393" r:id="rId5"/>
    <p:sldId id="394" r:id="rId6"/>
    <p:sldId id="396" r:id="rId7"/>
    <p:sldId id="397" r:id="rId8"/>
    <p:sldId id="398" r:id="rId9"/>
    <p:sldId id="399" r:id="rId10"/>
    <p:sldId id="400" r:id="rId11"/>
    <p:sldId id="401" r:id="rId12"/>
    <p:sldId id="436" r:id="rId13"/>
    <p:sldId id="402" r:id="rId14"/>
    <p:sldId id="403" r:id="rId15"/>
    <p:sldId id="404" r:id="rId16"/>
    <p:sldId id="405" r:id="rId17"/>
    <p:sldId id="430" r:id="rId18"/>
    <p:sldId id="431" r:id="rId19"/>
    <p:sldId id="408" r:id="rId20"/>
    <p:sldId id="409" r:id="rId21"/>
    <p:sldId id="410" r:id="rId22"/>
    <p:sldId id="411" r:id="rId23"/>
    <p:sldId id="412" r:id="rId24"/>
    <p:sldId id="413" r:id="rId25"/>
    <p:sldId id="432" r:id="rId26"/>
    <p:sldId id="434" r:id="rId27"/>
    <p:sldId id="416" r:id="rId28"/>
    <p:sldId id="417" r:id="rId29"/>
    <p:sldId id="435" r:id="rId30"/>
    <p:sldId id="419" r:id="rId31"/>
    <p:sldId id="420" r:id="rId32"/>
    <p:sldId id="421" r:id="rId33"/>
    <p:sldId id="422" r:id="rId34"/>
    <p:sldId id="423" r:id="rId35"/>
    <p:sldId id="424" r:id="rId36"/>
    <p:sldId id="425" r:id="rId37"/>
    <p:sldId id="426" r:id="rId38"/>
    <p:sldId id="427" r:id="rId39"/>
    <p:sldId id="428" r:id="rId40"/>
    <p:sldId id="429" r:id="rId4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B050"/>
    <a:srgbClr val="333300"/>
    <a:srgbClr val="003300"/>
    <a:srgbClr val="333399"/>
    <a:srgbClr val="0066FF"/>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93856" autoAdjust="0"/>
  </p:normalViewPr>
  <p:slideViewPr>
    <p:cSldViewPr snapToGrid="0">
      <p:cViewPr varScale="1">
        <p:scale>
          <a:sx n="90" d="100"/>
          <a:sy n="90" d="100"/>
        </p:scale>
        <p:origin x="558" y="6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lt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Arial" charset="0"/>
              </a:defRPr>
            </a:lvl1pPr>
          </a:lstStyle>
          <a:p>
            <a:pPr>
              <a:defRPr/>
            </a:pPr>
            <a:fld id="{873F3AA9-EF94-4A40-A41A-5AF4F0E55A4B}" type="slidenum">
              <a:rPr lang="en-US" altLang="en-US"/>
              <a:pPr>
                <a:defRPr/>
              </a:pPr>
              <a:t>‹#›</a:t>
            </a:fld>
            <a:endParaRPr lang="en-US" altLang="en-US"/>
          </a:p>
        </p:txBody>
      </p:sp>
    </p:spTree>
    <p:extLst>
      <p:ext uri="{BB962C8B-B14F-4D97-AF65-F5344CB8AC3E}">
        <p14:creationId xmlns:p14="http://schemas.microsoft.com/office/powerpoint/2010/main" val="366007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B998E216-AC53-41F5-A7CA-4AC024D95CB8}" type="slidenum">
              <a:rPr lang="en-US" altLang="en-US" smtClean="0">
                <a:latin typeface="Arial" pitchFamily="34" charset="0"/>
                <a:cs typeface="Arial" pitchFamily="34" charset="0"/>
              </a:rPr>
              <a:pPr/>
              <a:t>1</a:t>
            </a:fld>
            <a:endParaRPr lang="en-US" altLang="en-US">
              <a:latin typeface="Arial" pitchFamily="34" charset="0"/>
              <a:cs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altLang="en-US">
                <a:latin typeface="Arial" pitchFamily="34" charset="0"/>
              </a:rPr>
              <a:t>© 2015 By Timothy K. Lund</a:t>
            </a:r>
          </a:p>
        </p:txBody>
      </p:sp>
    </p:spTree>
    <p:extLst>
      <p:ext uri="{BB962C8B-B14F-4D97-AF65-F5344CB8AC3E}">
        <p14:creationId xmlns:p14="http://schemas.microsoft.com/office/powerpoint/2010/main" val="3461470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2722016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4228331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1021399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212790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1897286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621508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1047028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4211935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853357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3250714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BEE76907-43BD-4A25-A16B-D5FC46D1BE0B}" type="slidenum">
              <a:rPr lang="en-US" altLang="en-US" sz="1200"/>
              <a:pPr algn="r" eaLnBrk="1" hangingPunct="1"/>
              <a:t>2</a:t>
            </a:fld>
            <a:endParaRPr lang="en-US" alt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a:latin typeface="Arial" pitchFamily="34" charset="0"/>
              </a:rPr>
              <a:t>© 2015 By Timothy K. Lund</a:t>
            </a:r>
          </a:p>
        </p:txBody>
      </p:sp>
    </p:spTree>
    <p:extLst>
      <p:ext uri="{BB962C8B-B14F-4D97-AF65-F5344CB8AC3E}">
        <p14:creationId xmlns:p14="http://schemas.microsoft.com/office/powerpoint/2010/main" val="325281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2902503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3230655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3518243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3885973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540805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1687730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2614966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1142506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215265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368538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F6146195-428F-49D8-AC3C-CB2035C31989}" type="slidenum">
              <a:rPr lang="en-US" altLang="en-US" sz="1200"/>
              <a:pPr algn="r" eaLnBrk="1" hangingPunct="1"/>
              <a:t>3</a:t>
            </a:fld>
            <a:endParaRPr lang="en-US" alt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a:latin typeface="Arial" pitchFamily="34" charset="0"/>
              </a:rPr>
              <a:t>© 2015 By Timothy K. Lund</a:t>
            </a:r>
          </a:p>
        </p:txBody>
      </p:sp>
    </p:spTree>
    <p:extLst>
      <p:ext uri="{BB962C8B-B14F-4D97-AF65-F5344CB8AC3E}">
        <p14:creationId xmlns:p14="http://schemas.microsoft.com/office/powerpoint/2010/main" val="22174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1843244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2151653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11621269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1010917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2794873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28322621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1817917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4050191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2093986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413789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1BB08A64-4E37-447C-A802-9485C29AE89B}" type="slidenum">
              <a:rPr lang="en-US" altLang="en-US" sz="1200"/>
              <a:pPr algn="r" eaLnBrk="1" hangingPunct="1"/>
              <a:t>4</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en-US">
                <a:latin typeface="Arial" pitchFamily="34" charset="0"/>
              </a:rPr>
              <a:t>© 2015 By Timothy K. Lund</a:t>
            </a:r>
          </a:p>
        </p:txBody>
      </p:sp>
    </p:spTree>
    <p:extLst>
      <p:ext uri="{BB962C8B-B14F-4D97-AF65-F5344CB8AC3E}">
        <p14:creationId xmlns:p14="http://schemas.microsoft.com/office/powerpoint/2010/main" val="10888464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1991340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BD5EDBB5-0ED7-41FD-AF68-D7E879E58072}" type="slidenum">
              <a:rPr lang="en-US" altLang="en-US" sz="1200"/>
              <a:pPr algn="r" eaLnBrk="1" hangingPunct="1"/>
              <a:t>5</a:t>
            </a:fld>
            <a:endParaRPr lang="en-US" alt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altLang="en-US">
                <a:latin typeface="Arial" pitchFamily="34" charset="0"/>
              </a:rPr>
              <a:t>© 2015 By Timothy K. Lund</a:t>
            </a:r>
          </a:p>
        </p:txBody>
      </p:sp>
    </p:spTree>
    <p:extLst>
      <p:ext uri="{BB962C8B-B14F-4D97-AF65-F5344CB8AC3E}">
        <p14:creationId xmlns:p14="http://schemas.microsoft.com/office/powerpoint/2010/main" val="410814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1956815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2476515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3401001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r>
              <a:rPr lang="en-US">
                <a:latin typeface="Arial" pitchFamily="34" charset="0"/>
              </a:rPr>
              <a:t>© 2015 By Timothy K. Lund</a:t>
            </a:r>
          </a:p>
        </p:txBody>
      </p:sp>
    </p:spTree>
    <p:extLst>
      <p:ext uri="{BB962C8B-B14F-4D97-AF65-F5344CB8AC3E}">
        <p14:creationId xmlns:p14="http://schemas.microsoft.com/office/powerpoint/2010/main" val="578669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51E8BC-7158-458D-952B-D2131A03767A}"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CDD9D53-B5C2-421A-94CB-A5808FF72A3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AB27FF9-E95A-44BA-BF13-352FCB2EF48B}"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F84B1AE-C48E-46DA-91C2-95BC6C7433FC}"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FD7EEA0-F66B-48EF-822C-A025A6ADF2F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633B571-EDEB-47D7-9E12-A49F327DAC39}"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736CEB7F-2A39-4DEE-B8D0-B2AFFD4988C0}"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E35ED7B-3C8F-4620-A899-9ECB895ABFA2}"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819E6CE-2D59-4D7E-806F-77E0D48D11B9}"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DD52E89-D517-4ABF-8C5E-3E5707035A6A}"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EC21BAA-F203-4343-B9B8-F7A597A7DFF5}"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Arial" charset="0"/>
              </a:defRPr>
            </a:lvl1pPr>
          </a:lstStyle>
          <a:p>
            <a:pPr>
              <a:defRPr/>
            </a:pPr>
            <a:fld id="{3A071493-593F-4FC8-BF16-826D2D117F2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5.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audio" Target="../media/audio5.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audio" Target="../media/audio6.wav"/><Relationship Id="rId11" Type="http://schemas.openxmlformats.org/officeDocument/2006/relationships/image" Target="../media/image12.png"/><Relationship Id="rId5" Type="http://schemas.openxmlformats.org/officeDocument/2006/relationships/audio" Target="../media/audio3.wav"/><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audio" Target="../media/audio10.wav"/><Relationship Id="rId3" Type="http://schemas.openxmlformats.org/officeDocument/2006/relationships/audio" Target="../media/audio1.wav"/><Relationship Id="rId7" Type="http://schemas.openxmlformats.org/officeDocument/2006/relationships/audio" Target="../media/audio9.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0.png"/><Relationship Id="rId5" Type="http://schemas.openxmlformats.org/officeDocument/2006/relationships/image" Target="../media/image150.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50.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80.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audio" Target="../media/audio2.wav"/><Relationship Id="rId4" Type="http://schemas.openxmlformats.org/officeDocument/2006/relationships/audio" Target="../media/audio4.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audio" Target="../media/audio4.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1.wav"/><Relationship Id="rId7"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audio" Target="../media/audio2.wav"/><Relationship Id="rId9"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18.pn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audio" Target="../media/audio8.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audio" Target="../media/audio2.wav"/><Relationship Id="rId4" Type="http://schemas.openxmlformats.org/officeDocument/2006/relationships/audio" Target="../media/audio8.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41.png"/><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audio" Target="../media/audio7.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5.gif"/><Relationship Id="rId5" Type="http://schemas.openxmlformats.org/officeDocument/2006/relationships/image" Target="../media/image46.png"/><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audio" Target="../media/audio1.wav"/><Relationship Id="rId7"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11.wav"/><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audio" Target="../media/audio1.wav"/><Relationship Id="rId7"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audio" Target="../media/audio4.wav"/><Relationship Id="rId10" Type="http://schemas.openxmlformats.org/officeDocument/2006/relationships/image" Target="../media/image53.png"/><Relationship Id="rId4" Type="http://schemas.openxmlformats.org/officeDocument/2006/relationships/audio" Target="../media/audio2.wav"/><Relationship Id="rId9"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4.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audio" Target="../media/audio4.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audio" Target="../media/audio4.wav"/><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audio" Target="../media/audio4.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audio" Target="../media/audio1.wav"/><Relationship Id="rId7"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audio" Target="../media/audio4.wav"/><Relationship Id="rId4" Type="http://schemas.openxmlformats.org/officeDocument/2006/relationships/audio" Target="../media/audio2.wav"/><Relationship Id="rId9" Type="http://schemas.openxmlformats.org/officeDocument/2006/relationships/image" Target="../media/image64.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audio" Target="../media/audio3.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audio" Target="../media/audio4.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5.wav"/><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audio" Target="../media/audio5.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117975"/>
          </a:xfrm>
          <a:prstGeom prst="rect">
            <a:avLst/>
          </a:prstGeom>
          <a:solidFill>
            <a:srgbClr val="EAEAEA"/>
          </a:solidFill>
          <a:ln w="9525">
            <a:noFill/>
            <a:miter lim="800000"/>
            <a:headEnd/>
            <a:tailEnd/>
          </a:ln>
        </p:spPr>
        <p:txBody>
          <a:bodyPr/>
          <a:lstStyle/>
          <a:p>
            <a:pPr marL="633413" indent="-633413" eaLnBrk="1" hangingPunct="1"/>
            <a:r>
              <a:rPr lang="en-US" altLang="en-US">
                <a:solidFill>
                  <a:srgbClr val="7030A0"/>
                </a:solidFill>
              </a:rPr>
              <a:t>Topic 9.5 is an extension of Topic 4.</a:t>
            </a:r>
          </a:p>
          <a:p>
            <a:pPr marL="633413" indent="-633413" eaLnBrk="1" hangingPunct="1"/>
            <a:r>
              <a:rPr lang="en-US" altLang="en-US" b="1">
                <a:solidFill>
                  <a:srgbClr val="000000"/>
                </a:solidFill>
              </a:rPr>
              <a:t>Essential idea:</a:t>
            </a:r>
            <a:r>
              <a:rPr lang="en-US" altLang="en-US">
                <a:solidFill>
                  <a:srgbClr val="000000"/>
                </a:solidFill>
              </a:rPr>
              <a:t> The Doppler effect describes the phenomenon of wavelength/frequency shift when relative motion occurs.</a:t>
            </a:r>
          </a:p>
          <a:p>
            <a:pPr marL="633413" indent="-633413" eaLnBrk="1" hangingPunct="1"/>
            <a:r>
              <a:rPr lang="en-US" altLang="en-US" b="1">
                <a:solidFill>
                  <a:srgbClr val="000000"/>
                </a:solidFill>
              </a:rPr>
              <a:t>Nature of science:</a:t>
            </a:r>
            <a:r>
              <a:rPr lang="en-US" altLang="en-US">
                <a:solidFill>
                  <a:srgbClr val="000000"/>
                </a:solidFill>
              </a:rPr>
              <a:t>  Technology: Although originally based on physical observations of the pitch of fast moving sources of sound, the Doppler effect has an important role in many different areas such as evidence for the expansion of the universe and generating images used in weather reports and in medicine. </a:t>
            </a:r>
          </a:p>
        </p:txBody>
      </p:sp>
      <p:sp>
        <p:nvSpPr>
          <p:cNvPr id="20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ChangeArrowheads="1"/>
          </p:cNvSpPr>
          <p:nvPr/>
        </p:nvSpPr>
        <p:spPr bwMode="auto">
          <a:xfrm>
            <a:off x="682625" y="5334000"/>
            <a:ext cx="7764463" cy="1524000"/>
          </a:xfrm>
          <a:prstGeom prst="rect">
            <a:avLst/>
          </a:prstGeom>
          <a:solidFill>
            <a:srgbClr val="FFCCCC"/>
          </a:solidFill>
          <a:ln w="9525">
            <a:noFill/>
            <a:miter lim="800000"/>
            <a:headEnd/>
            <a:tailEnd/>
          </a:ln>
          <a:effectLst/>
        </p:spPr>
        <p:txBody>
          <a:bodyPr/>
          <a:lstStyle/>
          <a:p>
            <a:r>
              <a:rPr lang="en-US" b="1" i="1"/>
              <a:t>FYI</a:t>
            </a:r>
          </a:p>
          <a:p>
            <a:r>
              <a:rPr lang="en-US" b="1">
                <a:sym typeface="Symbol" pitchFamily="18" charset="2"/>
              </a:rPr>
              <a:t></a:t>
            </a:r>
            <a:r>
              <a:rPr lang="en-US">
                <a:sym typeface="Symbol" pitchFamily="18" charset="2"/>
              </a:rPr>
              <a:t>Don’t forget, the actual speed of the wavefronts through the stationary medium of the air is the speed of sound </a:t>
            </a:r>
            <a:r>
              <a:rPr lang="en-US" i="1">
                <a:sym typeface="Symbol" pitchFamily="18" charset="2"/>
              </a:rPr>
              <a:t>v </a:t>
            </a:r>
            <a:r>
              <a:rPr lang="en-US">
                <a:sym typeface="Symbol" pitchFamily="18" charset="2"/>
              </a:rPr>
              <a:t>(bunched or otherwise).</a:t>
            </a:r>
            <a:endParaRPr lang="en-US" i="1"/>
          </a:p>
        </p:txBody>
      </p:sp>
      <p:sp>
        <p:nvSpPr>
          <p:cNvPr id="90114" name="Rectangle 2"/>
          <p:cNvSpPr>
            <a:spLocks noChangeArrowheads="1"/>
          </p:cNvSpPr>
          <p:nvPr/>
        </p:nvSpPr>
        <p:spPr bwMode="auto">
          <a:xfrm>
            <a:off x="685800" y="1344613"/>
            <a:ext cx="7772400" cy="4008437"/>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source</a:t>
            </a:r>
            <a:endParaRPr lang="en-US">
              <a:solidFill>
                <a:srgbClr val="000000"/>
              </a:solidFill>
              <a:ea typeface="Segoe UI" pitchFamily="34" charset="0"/>
              <a:cs typeface="Times New Roman" pitchFamily="18" charset="0"/>
            </a:endParaRP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Suppose the ice-cream truck is now moving, but ringing the bell at the same rate as before.</a:t>
            </a: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Note how the wave fronts bunch                                      up in the front, and separate in                                         the back.</a:t>
            </a: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The reason this happens is that                                      the truck moves forward a little bit                                 during each successive spherical                                  wave emission.</a:t>
            </a:r>
          </a:p>
        </p:txBody>
      </p:sp>
      <p:grpSp>
        <p:nvGrpSpPr>
          <p:cNvPr id="90118" name="Group 6"/>
          <p:cNvGrpSpPr>
            <a:grpSpLocks/>
          </p:cNvGrpSpPr>
          <p:nvPr/>
        </p:nvGrpSpPr>
        <p:grpSpPr bwMode="auto">
          <a:xfrm>
            <a:off x="5594350" y="2908300"/>
            <a:ext cx="2441575" cy="2630488"/>
            <a:chOff x="490" y="1393"/>
            <a:chExt cx="1538" cy="1657"/>
          </a:xfrm>
        </p:grpSpPr>
        <p:pic>
          <p:nvPicPr>
            <p:cNvPr id="90119" name="Picture 7" descr="tn00666_[1]"/>
            <p:cNvPicPr>
              <a:picLocks noChangeAspect="1" noChangeArrowheads="1"/>
            </p:cNvPicPr>
            <p:nvPr/>
          </p:nvPicPr>
          <p:blipFill>
            <a:blip r:embed="rId7" cstate="print"/>
            <a:srcRect/>
            <a:stretch>
              <a:fillRect/>
            </a:stretch>
          </p:blipFill>
          <p:spPr bwMode="auto">
            <a:xfrm>
              <a:off x="490" y="1722"/>
              <a:ext cx="1538" cy="1328"/>
            </a:xfrm>
            <a:prstGeom prst="rect">
              <a:avLst/>
            </a:prstGeom>
            <a:ln>
              <a:noFill/>
            </a:ln>
            <a:effectLst>
              <a:outerShdw blurRad="292100" dist="139700" dir="2700000" algn="tl" rotWithShape="0">
                <a:srgbClr val="333333">
                  <a:alpha val="65000"/>
                </a:srgbClr>
              </a:outerShdw>
            </a:effectLst>
          </p:spPr>
        </p:pic>
        <p:grpSp>
          <p:nvGrpSpPr>
            <p:cNvPr id="90120" name="Group 8"/>
            <p:cNvGrpSpPr>
              <a:grpSpLocks/>
            </p:cNvGrpSpPr>
            <p:nvPr/>
          </p:nvGrpSpPr>
          <p:grpSpPr bwMode="auto">
            <a:xfrm>
              <a:off x="958" y="1393"/>
              <a:ext cx="869" cy="869"/>
              <a:chOff x="2722" y="1411"/>
              <a:chExt cx="869" cy="869"/>
            </a:xfrm>
          </p:grpSpPr>
          <p:sp>
            <p:nvSpPr>
              <p:cNvPr id="90121" name="Oval 9"/>
              <p:cNvSpPr>
                <a:spLocks noChangeArrowheads="1"/>
              </p:cNvSpPr>
              <p:nvPr/>
            </p:nvSpPr>
            <p:spPr bwMode="auto">
              <a:xfrm>
                <a:off x="3021" y="1647"/>
                <a:ext cx="426" cy="426"/>
              </a:xfrm>
              <a:prstGeom prst="ellipse">
                <a:avLst/>
              </a:prstGeom>
              <a:noFill/>
              <a:ln w="9525">
                <a:solidFill>
                  <a:schemeClr val="bg2"/>
                </a:solidFill>
                <a:round/>
                <a:headEnd/>
                <a:tailEnd/>
              </a:ln>
              <a:effectLst/>
            </p:spPr>
            <p:txBody>
              <a:bodyPr wrap="none" anchor="ctr"/>
              <a:lstStyle/>
              <a:p>
                <a:endParaRPr lang="en-US"/>
              </a:p>
            </p:txBody>
          </p:sp>
          <p:sp>
            <p:nvSpPr>
              <p:cNvPr id="90122" name="Oval 10"/>
              <p:cNvSpPr>
                <a:spLocks noChangeArrowheads="1"/>
              </p:cNvSpPr>
              <p:nvPr/>
            </p:nvSpPr>
            <p:spPr bwMode="auto">
              <a:xfrm>
                <a:off x="2922" y="1575"/>
                <a:ext cx="568" cy="568"/>
              </a:xfrm>
              <a:prstGeom prst="ellipse">
                <a:avLst/>
              </a:prstGeom>
              <a:noFill/>
              <a:ln w="9525">
                <a:solidFill>
                  <a:schemeClr val="bg2"/>
                </a:solidFill>
                <a:round/>
                <a:headEnd/>
                <a:tailEnd/>
              </a:ln>
              <a:effectLst/>
            </p:spPr>
            <p:txBody>
              <a:bodyPr wrap="none" anchor="ctr"/>
              <a:lstStyle/>
              <a:p>
                <a:endParaRPr lang="en-US"/>
              </a:p>
            </p:txBody>
          </p:sp>
          <p:sp>
            <p:nvSpPr>
              <p:cNvPr id="90123" name="Oval 11"/>
              <p:cNvSpPr>
                <a:spLocks noChangeArrowheads="1"/>
              </p:cNvSpPr>
              <p:nvPr/>
            </p:nvSpPr>
            <p:spPr bwMode="auto">
              <a:xfrm>
                <a:off x="2823" y="1494"/>
                <a:ext cx="719" cy="719"/>
              </a:xfrm>
              <a:prstGeom prst="ellipse">
                <a:avLst/>
              </a:prstGeom>
              <a:noFill/>
              <a:ln w="9525">
                <a:solidFill>
                  <a:schemeClr val="bg2"/>
                </a:solidFill>
                <a:round/>
                <a:headEnd/>
                <a:tailEnd/>
              </a:ln>
              <a:effectLst/>
            </p:spPr>
            <p:txBody>
              <a:bodyPr wrap="none" anchor="ctr"/>
              <a:lstStyle/>
              <a:p>
                <a:pPr algn="ctr" eaLnBrk="1" hangingPunct="1"/>
                <a:endParaRPr lang="en-US" sz="1800"/>
              </a:p>
            </p:txBody>
          </p:sp>
          <p:sp>
            <p:nvSpPr>
              <p:cNvPr id="90124" name="Oval 12"/>
              <p:cNvSpPr>
                <a:spLocks noChangeArrowheads="1"/>
              </p:cNvSpPr>
              <p:nvPr/>
            </p:nvSpPr>
            <p:spPr bwMode="auto">
              <a:xfrm>
                <a:off x="2722" y="1411"/>
                <a:ext cx="869" cy="869"/>
              </a:xfrm>
              <a:prstGeom prst="ellipse">
                <a:avLst/>
              </a:prstGeom>
              <a:noFill/>
              <a:ln w="9525">
                <a:solidFill>
                  <a:schemeClr val="bg2"/>
                </a:solidFill>
                <a:round/>
                <a:headEnd/>
                <a:tailEnd/>
              </a:ln>
              <a:effectLst/>
            </p:spPr>
            <p:txBody>
              <a:bodyPr wrap="none" anchor="ctr"/>
              <a:lstStyle/>
              <a:p>
                <a:pPr algn="ctr" eaLnBrk="1" hangingPunct="1"/>
                <a:endParaRPr lang="en-US" sz="1800"/>
              </a:p>
            </p:txBody>
          </p:sp>
        </p:grpSp>
      </p:grpSp>
      <p:sp>
        <p:nvSpPr>
          <p:cNvPr id="90125" name="Line 13"/>
          <p:cNvSpPr>
            <a:spLocks noChangeShapeType="1"/>
          </p:cNvSpPr>
          <p:nvPr/>
        </p:nvSpPr>
        <p:spPr bwMode="auto">
          <a:xfrm>
            <a:off x="7564438" y="4811713"/>
            <a:ext cx="1103312" cy="0"/>
          </a:xfrm>
          <a:prstGeom prst="line">
            <a:avLst/>
          </a:prstGeom>
          <a:noFill/>
          <a:ln w="76200">
            <a:solidFill>
              <a:schemeClr val="accent2"/>
            </a:solidFill>
            <a:round/>
            <a:headEnd/>
            <a:tailEnd type="arrow" w="med" len="med"/>
          </a:ln>
          <a:effectLst/>
        </p:spPr>
        <p:txBody>
          <a:bodyPr/>
          <a:lstStyle/>
          <a:p>
            <a:endParaRPr lang="en-US"/>
          </a:p>
        </p:txBody>
      </p:sp>
      <p:sp>
        <p:nvSpPr>
          <p:cNvPr id="90126" name="Rectangle 14"/>
          <p:cNvSpPr>
            <a:spLocks noChangeArrowheads="1"/>
          </p:cNvSpPr>
          <p:nvPr/>
        </p:nvSpPr>
        <p:spPr bwMode="auto">
          <a:xfrm>
            <a:off x="7346950" y="3476625"/>
            <a:ext cx="477838" cy="274638"/>
          </a:xfrm>
          <a:prstGeom prst="rect">
            <a:avLst/>
          </a:prstGeom>
          <a:noFill/>
          <a:ln w="38100">
            <a:solidFill>
              <a:srgbClr val="FF3300"/>
            </a:solidFill>
            <a:miter lim="800000"/>
            <a:headEnd/>
            <a:tailEnd/>
          </a:ln>
          <a:effectLst/>
        </p:spPr>
        <p:txBody>
          <a:bodyPr wrap="none" anchor="ctr"/>
          <a:lstStyle/>
          <a:p>
            <a:endParaRPr lang="en-US"/>
          </a:p>
        </p:txBody>
      </p:sp>
      <p:sp>
        <p:nvSpPr>
          <p:cNvPr id="90127" name="Rectangle 15"/>
          <p:cNvSpPr>
            <a:spLocks noChangeArrowheads="1"/>
          </p:cNvSpPr>
          <p:nvPr/>
        </p:nvSpPr>
        <p:spPr bwMode="auto">
          <a:xfrm>
            <a:off x="6218238" y="3471863"/>
            <a:ext cx="698500" cy="274637"/>
          </a:xfrm>
          <a:prstGeom prst="rect">
            <a:avLst/>
          </a:prstGeom>
          <a:noFill/>
          <a:ln w="38100">
            <a:solidFill>
              <a:srgbClr val="FF3300"/>
            </a:solidFill>
            <a:miter lim="800000"/>
            <a:headEnd/>
            <a:tailEnd/>
          </a:ln>
          <a:effectLst/>
        </p:spPr>
        <p:txBody>
          <a:bodyPr wrap="none" anchor="ctr"/>
          <a:lstStyle/>
          <a:p>
            <a:endParaRPr lang="en-US"/>
          </a:p>
        </p:txBody>
      </p:sp>
      <p:sp>
        <p:nvSpPr>
          <p:cNvPr id="90128" name="Text Box 16"/>
          <p:cNvSpPr txBox="1">
            <a:spLocks noChangeArrowheads="1"/>
          </p:cNvSpPr>
          <p:nvPr/>
        </p:nvSpPr>
        <p:spPr bwMode="auto">
          <a:xfrm>
            <a:off x="7972425" y="4122738"/>
            <a:ext cx="661988" cy="519112"/>
          </a:xfrm>
          <a:prstGeom prst="rect">
            <a:avLst/>
          </a:prstGeom>
          <a:noFill/>
          <a:ln w="9525">
            <a:noFill/>
            <a:miter lim="800000"/>
            <a:headEnd/>
            <a:tailEnd/>
          </a:ln>
          <a:effectLst/>
        </p:spPr>
        <p:txBody>
          <a:bodyPr>
            <a:spAutoFit/>
          </a:bodyPr>
          <a:lstStyle/>
          <a:p>
            <a:pPr eaLnBrk="1" hangingPunct="1"/>
            <a:r>
              <a:rPr lang="en-US" sz="2800" i="1">
                <a:solidFill>
                  <a:srgbClr val="FF0000"/>
                </a:solidFill>
              </a:rPr>
              <a:t>u</a:t>
            </a:r>
            <a:r>
              <a:rPr lang="en-US" sz="2800" baseline="-25000">
                <a:solidFill>
                  <a:srgbClr val="FF0000"/>
                </a:solidFill>
              </a:rPr>
              <a:t>S</a:t>
            </a:r>
            <a:endParaRPr lang="en-US" sz="2800">
              <a:solidFill>
                <a:srgbClr val="FF0000"/>
              </a:solidFill>
            </a:endParaRPr>
          </a:p>
        </p:txBody>
      </p:sp>
      <p:sp>
        <p:nvSpPr>
          <p:cNvPr id="9013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114">
                                            <p:txEl>
                                              <p:pRg st="1" end="1"/>
                                            </p:txEl>
                                          </p:spTgt>
                                        </p:tgtEl>
                                        <p:attrNameLst>
                                          <p:attrName>style.visibility</p:attrName>
                                        </p:attrNameLst>
                                      </p:cBhvr>
                                      <p:to>
                                        <p:strVal val="visible"/>
                                      </p:to>
                                    </p:set>
                                    <p:anim calcmode="lin" valueType="num">
                                      <p:cBhvr additive="base">
                                        <p:cTn id="7" dur="500" fill="hold"/>
                                        <p:tgtEl>
                                          <p:spTgt spid="901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0118"/>
                                        </p:tgtEl>
                                        <p:attrNameLst>
                                          <p:attrName>style.visibility</p:attrName>
                                        </p:attrNameLst>
                                      </p:cBhvr>
                                      <p:to>
                                        <p:strVal val="visible"/>
                                      </p:to>
                                    </p:set>
                                    <p:anim calcmode="lin" valueType="num">
                                      <p:cBhvr additive="base">
                                        <p:cTn id="13" dur="5000" fill="hold"/>
                                        <p:tgtEl>
                                          <p:spTgt spid="90118"/>
                                        </p:tgtEl>
                                        <p:attrNameLst>
                                          <p:attrName>ppt_x</p:attrName>
                                        </p:attrNameLst>
                                      </p:cBhvr>
                                      <p:tavLst>
                                        <p:tav tm="0">
                                          <p:val>
                                            <p:strVal val="0-#ppt_w/2"/>
                                          </p:val>
                                        </p:tav>
                                        <p:tav tm="100000">
                                          <p:val>
                                            <p:strVal val="#ppt_x"/>
                                          </p:val>
                                        </p:tav>
                                      </p:tavLst>
                                    </p:anim>
                                    <p:anim calcmode="lin" valueType="num">
                                      <p:cBhvr additive="base">
                                        <p:cTn id="14" dur="5000" fill="hold"/>
                                        <p:tgtEl>
                                          <p:spTgt spid="901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Bell, train.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0125"/>
                                        </p:tgtEl>
                                        <p:attrNameLst>
                                          <p:attrName>style.visibility</p:attrName>
                                        </p:attrNameLst>
                                      </p:cBhvr>
                                      <p:to>
                                        <p:strVal val="visible"/>
                                      </p:to>
                                    </p:set>
                                    <p:animEffect transition="in" filter="wipe(left)">
                                      <p:cBhvr>
                                        <p:cTn id="19" dur="500"/>
                                        <p:tgtEl>
                                          <p:spTgt spid="90125"/>
                                        </p:tgtEl>
                                      </p:cBhvr>
                                    </p:animEffect>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90128">
                                            <p:txEl>
                                              <p:pRg st="0" end="0"/>
                                            </p:txEl>
                                          </p:spTgt>
                                        </p:tgtEl>
                                        <p:attrNameLst>
                                          <p:attrName>style.visibility</p:attrName>
                                        </p:attrNameLst>
                                      </p:cBhvr>
                                      <p:to>
                                        <p:strVal val="visible"/>
                                      </p:to>
                                    </p:set>
                                    <p:anim calcmode="lin" valueType="num">
                                      <p:cBhvr additive="base">
                                        <p:cTn id="23" dur="500" fill="hold"/>
                                        <p:tgtEl>
                                          <p:spTgt spid="9012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01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Bell, train.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0114">
                                            <p:txEl>
                                              <p:pRg st="2" end="2"/>
                                            </p:txEl>
                                          </p:spTgt>
                                        </p:tgtEl>
                                        <p:attrNameLst>
                                          <p:attrName>style.visibility</p:attrName>
                                        </p:attrNameLst>
                                      </p:cBhvr>
                                      <p:to>
                                        <p:strVal val="visible"/>
                                      </p:to>
                                    </p:set>
                                    <p:anim calcmode="lin" valueType="num">
                                      <p:cBhvr additive="base">
                                        <p:cTn id="29" dur="500" fill="hold"/>
                                        <p:tgtEl>
                                          <p:spTgt spid="9011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01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0126"/>
                                        </p:tgtEl>
                                        <p:attrNameLst>
                                          <p:attrName>style.visibility</p:attrName>
                                        </p:attrNameLst>
                                      </p:cBhvr>
                                      <p:to>
                                        <p:strVal val="visible"/>
                                      </p:to>
                                    </p:set>
                                    <p:anim calcmode="lin" valueType="num">
                                      <p:cBhvr>
                                        <p:cTn id="35" dur="500" fill="hold"/>
                                        <p:tgtEl>
                                          <p:spTgt spid="90126"/>
                                        </p:tgtEl>
                                        <p:attrNameLst>
                                          <p:attrName>ppt_w</p:attrName>
                                        </p:attrNameLst>
                                      </p:cBhvr>
                                      <p:tavLst>
                                        <p:tav tm="0">
                                          <p:val>
                                            <p:fltVal val="0"/>
                                          </p:val>
                                        </p:tav>
                                        <p:tav tm="100000">
                                          <p:val>
                                            <p:strVal val="#ppt_w"/>
                                          </p:val>
                                        </p:tav>
                                      </p:tavLst>
                                    </p:anim>
                                    <p:anim calcmode="lin" valueType="num">
                                      <p:cBhvr>
                                        <p:cTn id="36" dur="500" fill="hold"/>
                                        <p:tgtEl>
                                          <p:spTgt spid="90126"/>
                                        </p:tgtEl>
                                        <p:attrNameLst>
                                          <p:attrName>ppt_h</p:attrName>
                                        </p:attrNameLst>
                                      </p:cBhvr>
                                      <p:tavLst>
                                        <p:tav tm="0">
                                          <p:val>
                                            <p:fltVal val="0"/>
                                          </p:val>
                                        </p:tav>
                                        <p:tav tm="100000">
                                          <p:val>
                                            <p:strVal val="#ppt_h"/>
                                          </p:val>
                                        </p:tav>
                                      </p:tavLst>
                                    </p:anim>
                                    <p:animEffect transition="in" filter="fade">
                                      <p:cBhvr>
                                        <p:cTn id="37" dur="500"/>
                                        <p:tgtEl>
                                          <p:spTgt spid="90126"/>
                                        </p:tgtEl>
                                      </p:cBhvr>
                                    </p:animEffect>
                                  </p:childTnLst>
                                  <p:subTnLst>
                                    <p:audio>
                                      <p:cMediaNode>
                                        <p:cTn display="0" masterRel="sameClick">
                                          <p:stCondLst>
                                            <p:cond evt="begin" delay="0">
                                              <p:tn val="33"/>
                                            </p:cond>
                                          </p:stCondLst>
                                          <p:endCondLst>
                                            <p:cond evt="onStopAudio" delay="0">
                                              <p:tgtEl>
                                                <p:sldTgt/>
                                              </p:tgtEl>
                                            </p:cond>
                                          </p:endCondLst>
                                        </p:cTn>
                                        <p:tgtEl>
                                          <p:sndTgt r:embed="rId6" name="cashreg.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0127"/>
                                        </p:tgtEl>
                                        <p:attrNameLst>
                                          <p:attrName>style.visibility</p:attrName>
                                        </p:attrNameLst>
                                      </p:cBhvr>
                                      <p:to>
                                        <p:strVal val="visible"/>
                                      </p:to>
                                    </p:set>
                                    <p:anim calcmode="lin" valueType="num">
                                      <p:cBhvr>
                                        <p:cTn id="42" dur="500" fill="hold"/>
                                        <p:tgtEl>
                                          <p:spTgt spid="90127"/>
                                        </p:tgtEl>
                                        <p:attrNameLst>
                                          <p:attrName>ppt_w</p:attrName>
                                        </p:attrNameLst>
                                      </p:cBhvr>
                                      <p:tavLst>
                                        <p:tav tm="0">
                                          <p:val>
                                            <p:fltVal val="0"/>
                                          </p:val>
                                        </p:tav>
                                        <p:tav tm="100000">
                                          <p:val>
                                            <p:strVal val="#ppt_w"/>
                                          </p:val>
                                        </p:tav>
                                      </p:tavLst>
                                    </p:anim>
                                    <p:anim calcmode="lin" valueType="num">
                                      <p:cBhvr>
                                        <p:cTn id="43" dur="500" fill="hold"/>
                                        <p:tgtEl>
                                          <p:spTgt spid="90127"/>
                                        </p:tgtEl>
                                        <p:attrNameLst>
                                          <p:attrName>ppt_h</p:attrName>
                                        </p:attrNameLst>
                                      </p:cBhvr>
                                      <p:tavLst>
                                        <p:tav tm="0">
                                          <p:val>
                                            <p:fltVal val="0"/>
                                          </p:val>
                                        </p:tav>
                                        <p:tav tm="100000">
                                          <p:val>
                                            <p:strVal val="#ppt_h"/>
                                          </p:val>
                                        </p:tav>
                                      </p:tavLst>
                                    </p:anim>
                                    <p:animEffect transition="in" filter="fade">
                                      <p:cBhvr>
                                        <p:cTn id="44" dur="500"/>
                                        <p:tgtEl>
                                          <p:spTgt spid="90127"/>
                                        </p:tgtEl>
                                      </p:cBhvr>
                                    </p:animEffect>
                                  </p:childTnLst>
                                  <p:subTnLst>
                                    <p:audio>
                                      <p:cMediaNode>
                                        <p:cTn display="0" masterRel="sameClick">
                                          <p:stCondLst>
                                            <p:cond evt="begin" delay="0">
                                              <p:tn val="40"/>
                                            </p:cond>
                                          </p:stCondLst>
                                          <p:endCondLst>
                                            <p:cond evt="onStopAudio" delay="0">
                                              <p:tgtEl>
                                                <p:sldTgt/>
                                              </p:tgtEl>
                                            </p:cond>
                                          </p:endCondLst>
                                        </p:cTn>
                                        <p:tgtEl>
                                          <p:sndTgt r:embed="rId6" name="cashreg.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0114">
                                            <p:txEl>
                                              <p:pRg st="3" end="3"/>
                                            </p:txEl>
                                          </p:spTgt>
                                        </p:tgtEl>
                                        <p:attrNameLst>
                                          <p:attrName>style.visibility</p:attrName>
                                        </p:attrNameLst>
                                      </p:cBhvr>
                                      <p:to>
                                        <p:strVal val="visible"/>
                                      </p:to>
                                    </p:set>
                                    <p:anim calcmode="lin" valueType="num">
                                      <p:cBhvr additive="base">
                                        <p:cTn id="49" dur="500" fill="hold"/>
                                        <p:tgtEl>
                                          <p:spTgt spid="9011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01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0115">
                                            <p:txEl>
                                              <p:pRg st="1" end="1"/>
                                            </p:txEl>
                                          </p:spTgt>
                                        </p:tgtEl>
                                        <p:attrNameLst>
                                          <p:attrName>style.visibility</p:attrName>
                                        </p:attrNameLst>
                                      </p:cBhvr>
                                      <p:to>
                                        <p:strVal val="visible"/>
                                      </p:to>
                                    </p:set>
                                    <p:anim calcmode="lin" valueType="num">
                                      <p:cBhvr additive="base">
                                        <p:cTn id="55"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01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5" grpId="0" animBg="1"/>
      <p:bldP spid="90126" grpId="0" animBg="1"/>
      <p:bldP spid="901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685800" y="1344613"/>
            <a:ext cx="7772400" cy="4751387"/>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source</a:t>
            </a:r>
            <a:endParaRPr lang="en-US">
              <a:solidFill>
                <a:srgbClr val="000000"/>
              </a:solidFill>
              <a:ea typeface="Segoe UI" pitchFamily="34" charset="0"/>
              <a:cs typeface="Times New Roman" pitchFamily="18" charset="0"/>
            </a:endParaRP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Dobson will hear a different frequency now, depending on his position relative to the truck.</a:t>
            </a: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If Dobson is in front of the moving truck, </a:t>
            </a:r>
            <a:r>
              <a:rPr lang="en-US" i="1">
                <a:solidFill>
                  <a:srgbClr val="000000"/>
                </a:solidFill>
                <a:ea typeface="Segoe UI" pitchFamily="34" charset="0"/>
                <a:cs typeface="Times New Roman" pitchFamily="18" charset="0"/>
              </a:rPr>
              <a:t>f ’</a:t>
            </a:r>
            <a:r>
              <a:rPr lang="en-US">
                <a:solidFill>
                  <a:srgbClr val="000000"/>
                </a:solidFill>
                <a:ea typeface="Segoe UI" pitchFamily="34" charset="0"/>
                <a:cs typeface="Times New Roman" pitchFamily="18" charset="0"/>
              </a:rPr>
              <a:t> &gt; </a:t>
            </a:r>
            <a:r>
              <a:rPr lang="en-US" i="1">
                <a:solidFill>
                  <a:srgbClr val="000000"/>
                </a:solidFill>
                <a:ea typeface="Segoe UI" pitchFamily="34" charset="0"/>
                <a:cs typeface="Times New Roman" pitchFamily="18" charset="0"/>
              </a:rPr>
              <a:t>f</a:t>
            </a:r>
            <a:r>
              <a:rPr lang="en-US">
                <a:solidFill>
                  <a:srgbClr val="000000"/>
                </a:solidFill>
                <a:ea typeface="Segoe UI" pitchFamily="34" charset="0"/>
                <a:cs typeface="Times New Roman" pitchFamily="18" charset="0"/>
              </a:rPr>
              <a:t>. </a:t>
            </a: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If he is behind, he will hear </a:t>
            </a:r>
            <a:r>
              <a:rPr lang="en-US" i="1">
                <a:solidFill>
                  <a:srgbClr val="000000"/>
                </a:solidFill>
                <a:ea typeface="Segoe UI" pitchFamily="34" charset="0"/>
                <a:cs typeface="Times New Roman" pitchFamily="18" charset="0"/>
              </a:rPr>
              <a:t>f ’</a:t>
            </a:r>
            <a:r>
              <a:rPr lang="en-US">
                <a:solidFill>
                  <a:srgbClr val="000000"/>
                </a:solidFill>
                <a:ea typeface="Segoe UI" pitchFamily="34" charset="0"/>
                <a:cs typeface="Times New Roman" pitchFamily="18" charset="0"/>
              </a:rPr>
              <a:t> &lt; </a:t>
            </a:r>
            <a:r>
              <a:rPr lang="en-US" i="1">
                <a:solidFill>
                  <a:srgbClr val="000000"/>
                </a:solidFill>
                <a:ea typeface="Segoe UI" pitchFamily="34" charset="0"/>
                <a:cs typeface="Times New Roman" pitchFamily="18" charset="0"/>
              </a:rPr>
              <a:t>f</a:t>
            </a:r>
            <a:r>
              <a:rPr lang="en-US">
                <a:solidFill>
                  <a:srgbClr val="000000"/>
                </a:solidFill>
                <a:ea typeface="Segoe UI" pitchFamily="34" charset="0"/>
                <a:cs typeface="Times New Roman" pitchFamily="18" charset="0"/>
              </a:rPr>
              <a:t>.</a:t>
            </a:r>
          </a:p>
        </p:txBody>
      </p:sp>
      <p:pic>
        <p:nvPicPr>
          <p:cNvPr id="92190" name="Picture 30"/>
          <p:cNvPicPr>
            <a:picLocks noChangeAspect="1" noChangeArrowheads="1"/>
          </p:cNvPicPr>
          <p:nvPr/>
        </p:nvPicPr>
        <p:blipFill>
          <a:blip r:embed="rId6" cstate="print">
            <a:clrChange>
              <a:clrFrom>
                <a:srgbClr val="FF0000"/>
              </a:clrFrom>
              <a:clrTo>
                <a:srgbClr val="FF0000">
                  <a:alpha val="0"/>
                </a:srgbClr>
              </a:clrTo>
            </a:clrChange>
          </a:blip>
          <a:srcRect/>
          <a:stretch>
            <a:fillRect/>
          </a:stretch>
        </p:blipFill>
        <p:spPr bwMode="auto">
          <a:xfrm>
            <a:off x="7250113" y="3648075"/>
            <a:ext cx="1019175" cy="1628775"/>
          </a:xfrm>
          <a:prstGeom prst="rect">
            <a:avLst/>
          </a:prstGeom>
          <a:ln>
            <a:noFill/>
          </a:ln>
          <a:effectLst>
            <a:outerShdw blurRad="292100" dist="139700" dir="2700000" algn="tl" rotWithShape="0">
              <a:srgbClr val="333333">
                <a:alpha val="65000"/>
              </a:srgbClr>
            </a:outerShdw>
          </a:effectLst>
        </p:spPr>
      </p:pic>
      <p:pic>
        <p:nvPicPr>
          <p:cNvPr id="92191" name="Picture 31"/>
          <p:cNvPicPr>
            <a:picLocks noChangeAspect="1" noChangeArrowheads="1"/>
          </p:cNvPicPr>
          <p:nvPr/>
        </p:nvPicPr>
        <p:blipFill>
          <a:blip r:embed="rId7" cstate="print">
            <a:clrChange>
              <a:clrFrom>
                <a:srgbClr val="FF0000"/>
              </a:clrFrom>
              <a:clrTo>
                <a:srgbClr val="FF0000">
                  <a:alpha val="0"/>
                </a:srgbClr>
              </a:clrTo>
            </a:clrChange>
          </a:blip>
          <a:srcRect/>
          <a:stretch>
            <a:fillRect/>
          </a:stretch>
        </p:blipFill>
        <p:spPr bwMode="auto">
          <a:xfrm>
            <a:off x="1200150" y="3649663"/>
            <a:ext cx="1019175" cy="1628775"/>
          </a:xfrm>
          <a:prstGeom prst="rect">
            <a:avLst/>
          </a:prstGeom>
          <a:ln>
            <a:noFill/>
          </a:ln>
          <a:effectLst>
            <a:outerShdw blurRad="292100" dist="139700" dir="2700000" algn="tl" rotWithShape="0">
              <a:srgbClr val="333333">
                <a:alpha val="65000"/>
              </a:srgbClr>
            </a:outerShdw>
          </a:effectLst>
        </p:spPr>
      </p:pic>
      <p:grpSp>
        <p:nvGrpSpPr>
          <p:cNvPr id="92170" name="Group 10"/>
          <p:cNvGrpSpPr>
            <a:grpSpLocks/>
          </p:cNvGrpSpPr>
          <p:nvPr/>
        </p:nvGrpSpPr>
        <p:grpSpPr bwMode="auto">
          <a:xfrm>
            <a:off x="3836988" y="2551113"/>
            <a:ext cx="2441575" cy="2630487"/>
            <a:chOff x="490" y="1393"/>
            <a:chExt cx="1538" cy="1657"/>
          </a:xfrm>
        </p:grpSpPr>
        <p:pic>
          <p:nvPicPr>
            <p:cNvPr id="92171" name="Picture 11" descr="tn00666_[1]"/>
            <p:cNvPicPr>
              <a:picLocks noChangeAspect="1" noChangeArrowheads="1"/>
            </p:cNvPicPr>
            <p:nvPr/>
          </p:nvPicPr>
          <p:blipFill>
            <a:blip r:embed="rId8" cstate="print"/>
            <a:srcRect/>
            <a:stretch>
              <a:fillRect/>
            </a:stretch>
          </p:blipFill>
          <p:spPr bwMode="auto">
            <a:xfrm>
              <a:off x="490" y="1722"/>
              <a:ext cx="1538" cy="1328"/>
            </a:xfrm>
            <a:prstGeom prst="rect">
              <a:avLst/>
            </a:prstGeom>
            <a:ln>
              <a:noFill/>
            </a:ln>
            <a:effectLst>
              <a:outerShdw blurRad="292100" dist="139700" dir="2700000" algn="tl" rotWithShape="0">
                <a:srgbClr val="333333">
                  <a:alpha val="65000"/>
                </a:srgbClr>
              </a:outerShdw>
            </a:effectLst>
          </p:spPr>
        </p:pic>
        <p:grpSp>
          <p:nvGrpSpPr>
            <p:cNvPr id="92172" name="Group 12"/>
            <p:cNvGrpSpPr>
              <a:grpSpLocks/>
            </p:cNvGrpSpPr>
            <p:nvPr/>
          </p:nvGrpSpPr>
          <p:grpSpPr bwMode="auto">
            <a:xfrm>
              <a:off x="958" y="1393"/>
              <a:ext cx="869" cy="869"/>
              <a:chOff x="2722" y="1411"/>
              <a:chExt cx="869" cy="869"/>
            </a:xfrm>
          </p:grpSpPr>
          <p:sp>
            <p:nvSpPr>
              <p:cNvPr id="92173" name="Oval 13"/>
              <p:cNvSpPr>
                <a:spLocks noChangeArrowheads="1"/>
              </p:cNvSpPr>
              <p:nvPr/>
            </p:nvSpPr>
            <p:spPr bwMode="auto">
              <a:xfrm>
                <a:off x="3021" y="1647"/>
                <a:ext cx="426" cy="426"/>
              </a:xfrm>
              <a:prstGeom prst="ellipse">
                <a:avLst/>
              </a:prstGeom>
              <a:noFill/>
              <a:ln w="9525">
                <a:solidFill>
                  <a:schemeClr val="bg2"/>
                </a:solidFill>
                <a:round/>
                <a:headEnd/>
                <a:tailEnd/>
              </a:ln>
              <a:effectLst/>
            </p:spPr>
            <p:txBody>
              <a:bodyPr wrap="none" anchor="ctr"/>
              <a:lstStyle/>
              <a:p>
                <a:endParaRPr lang="en-US"/>
              </a:p>
            </p:txBody>
          </p:sp>
          <p:sp>
            <p:nvSpPr>
              <p:cNvPr id="92174" name="Oval 14"/>
              <p:cNvSpPr>
                <a:spLocks noChangeArrowheads="1"/>
              </p:cNvSpPr>
              <p:nvPr/>
            </p:nvSpPr>
            <p:spPr bwMode="auto">
              <a:xfrm>
                <a:off x="2922" y="1575"/>
                <a:ext cx="568" cy="568"/>
              </a:xfrm>
              <a:prstGeom prst="ellipse">
                <a:avLst/>
              </a:prstGeom>
              <a:noFill/>
              <a:ln w="9525">
                <a:solidFill>
                  <a:schemeClr val="bg2"/>
                </a:solidFill>
                <a:round/>
                <a:headEnd/>
                <a:tailEnd/>
              </a:ln>
              <a:effectLst/>
            </p:spPr>
            <p:txBody>
              <a:bodyPr wrap="none" anchor="ctr"/>
              <a:lstStyle/>
              <a:p>
                <a:endParaRPr lang="en-US"/>
              </a:p>
            </p:txBody>
          </p:sp>
          <p:sp>
            <p:nvSpPr>
              <p:cNvPr id="92175" name="Oval 15"/>
              <p:cNvSpPr>
                <a:spLocks noChangeArrowheads="1"/>
              </p:cNvSpPr>
              <p:nvPr/>
            </p:nvSpPr>
            <p:spPr bwMode="auto">
              <a:xfrm>
                <a:off x="2823" y="1494"/>
                <a:ext cx="719" cy="719"/>
              </a:xfrm>
              <a:prstGeom prst="ellipse">
                <a:avLst/>
              </a:prstGeom>
              <a:noFill/>
              <a:ln w="9525">
                <a:solidFill>
                  <a:schemeClr val="bg2"/>
                </a:solidFill>
                <a:round/>
                <a:headEnd/>
                <a:tailEnd/>
              </a:ln>
              <a:effectLst/>
            </p:spPr>
            <p:txBody>
              <a:bodyPr wrap="none" anchor="ctr"/>
              <a:lstStyle/>
              <a:p>
                <a:pPr algn="ctr" eaLnBrk="1" hangingPunct="1"/>
                <a:endParaRPr lang="en-US" sz="1800"/>
              </a:p>
            </p:txBody>
          </p:sp>
          <p:sp>
            <p:nvSpPr>
              <p:cNvPr id="92176" name="Oval 16"/>
              <p:cNvSpPr>
                <a:spLocks noChangeArrowheads="1"/>
              </p:cNvSpPr>
              <p:nvPr/>
            </p:nvSpPr>
            <p:spPr bwMode="auto">
              <a:xfrm>
                <a:off x="2722" y="1411"/>
                <a:ext cx="869" cy="869"/>
              </a:xfrm>
              <a:prstGeom prst="ellipse">
                <a:avLst/>
              </a:prstGeom>
              <a:noFill/>
              <a:ln w="9525">
                <a:solidFill>
                  <a:schemeClr val="bg2"/>
                </a:solidFill>
                <a:round/>
                <a:headEnd/>
                <a:tailEnd/>
              </a:ln>
              <a:effectLst/>
            </p:spPr>
            <p:txBody>
              <a:bodyPr wrap="none" anchor="ctr"/>
              <a:lstStyle/>
              <a:p>
                <a:pPr algn="ctr" eaLnBrk="1" hangingPunct="1"/>
                <a:endParaRPr lang="en-US" sz="1800"/>
              </a:p>
            </p:txBody>
          </p:sp>
        </p:grpSp>
      </p:grpSp>
      <p:sp>
        <p:nvSpPr>
          <p:cNvPr id="92177" name="Line 17"/>
          <p:cNvSpPr>
            <a:spLocks noChangeShapeType="1"/>
          </p:cNvSpPr>
          <p:nvPr/>
        </p:nvSpPr>
        <p:spPr bwMode="auto">
          <a:xfrm>
            <a:off x="5807075" y="4454525"/>
            <a:ext cx="1103313" cy="0"/>
          </a:xfrm>
          <a:prstGeom prst="line">
            <a:avLst/>
          </a:prstGeom>
          <a:noFill/>
          <a:ln w="76200">
            <a:solidFill>
              <a:schemeClr val="accent2"/>
            </a:solidFill>
            <a:round/>
            <a:headEnd/>
            <a:tailEnd type="arrow" w="med" len="med"/>
          </a:ln>
          <a:effectLst/>
        </p:spPr>
        <p:txBody>
          <a:bodyPr/>
          <a:lstStyle/>
          <a:p>
            <a:endParaRPr lang="en-US"/>
          </a:p>
        </p:txBody>
      </p:sp>
      <p:sp>
        <p:nvSpPr>
          <p:cNvPr id="92182" name="Freeform 22"/>
          <p:cNvSpPr>
            <a:spLocks/>
          </p:cNvSpPr>
          <p:nvPr/>
        </p:nvSpPr>
        <p:spPr bwMode="auto">
          <a:xfrm>
            <a:off x="5697538" y="3263900"/>
            <a:ext cx="325437" cy="412750"/>
          </a:xfrm>
          <a:custGeom>
            <a:avLst/>
            <a:gdLst/>
            <a:ahLst/>
            <a:cxnLst>
              <a:cxn ang="0">
                <a:pos x="0" y="126"/>
              </a:cxn>
              <a:cxn ang="0">
                <a:pos x="32" y="0"/>
              </a:cxn>
              <a:cxn ang="0">
                <a:pos x="71" y="126"/>
              </a:cxn>
              <a:cxn ang="0">
                <a:pos x="111" y="260"/>
              </a:cxn>
              <a:cxn ang="0">
                <a:pos x="150" y="126"/>
              </a:cxn>
              <a:cxn ang="0">
                <a:pos x="189" y="0"/>
              </a:cxn>
              <a:cxn ang="0">
                <a:pos x="221" y="126"/>
              </a:cxn>
              <a:cxn ang="0">
                <a:pos x="260" y="260"/>
              </a:cxn>
              <a:cxn ang="0">
                <a:pos x="292" y="126"/>
              </a:cxn>
              <a:cxn ang="0">
                <a:pos x="331" y="0"/>
              </a:cxn>
              <a:cxn ang="0">
                <a:pos x="371" y="126"/>
              </a:cxn>
              <a:cxn ang="0">
                <a:pos x="410" y="260"/>
              </a:cxn>
              <a:cxn ang="0">
                <a:pos x="442" y="126"/>
              </a:cxn>
              <a:cxn ang="0">
                <a:pos x="481" y="0"/>
              </a:cxn>
              <a:cxn ang="0">
                <a:pos x="521" y="126"/>
              </a:cxn>
              <a:cxn ang="0">
                <a:pos x="560" y="260"/>
              </a:cxn>
              <a:cxn ang="0">
                <a:pos x="592" y="126"/>
              </a:cxn>
            </a:cxnLst>
            <a:rect l="0" t="0" r="r" b="b"/>
            <a:pathLst>
              <a:path w="592" h="260">
                <a:moveTo>
                  <a:pt x="0" y="126"/>
                </a:moveTo>
                <a:cubicBezTo>
                  <a:pt x="10" y="63"/>
                  <a:pt x="20" y="0"/>
                  <a:pt x="32" y="0"/>
                </a:cubicBezTo>
                <a:cubicBezTo>
                  <a:pt x="44" y="0"/>
                  <a:pt x="58" y="83"/>
                  <a:pt x="71" y="126"/>
                </a:cubicBezTo>
                <a:cubicBezTo>
                  <a:pt x="84" y="169"/>
                  <a:pt x="98" y="260"/>
                  <a:pt x="111" y="260"/>
                </a:cubicBezTo>
                <a:cubicBezTo>
                  <a:pt x="124" y="260"/>
                  <a:pt x="137" y="169"/>
                  <a:pt x="150" y="126"/>
                </a:cubicBezTo>
                <a:cubicBezTo>
                  <a:pt x="163" y="83"/>
                  <a:pt x="177" y="0"/>
                  <a:pt x="189" y="0"/>
                </a:cubicBezTo>
                <a:cubicBezTo>
                  <a:pt x="201" y="0"/>
                  <a:pt x="209" y="83"/>
                  <a:pt x="221" y="126"/>
                </a:cubicBezTo>
                <a:cubicBezTo>
                  <a:pt x="233" y="169"/>
                  <a:pt x="248" y="260"/>
                  <a:pt x="260" y="260"/>
                </a:cubicBezTo>
                <a:cubicBezTo>
                  <a:pt x="272" y="260"/>
                  <a:pt x="280" y="169"/>
                  <a:pt x="292" y="126"/>
                </a:cubicBezTo>
                <a:cubicBezTo>
                  <a:pt x="304" y="83"/>
                  <a:pt x="318" y="0"/>
                  <a:pt x="331" y="0"/>
                </a:cubicBezTo>
                <a:cubicBezTo>
                  <a:pt x="344" y="0"/>
                  <a:pt x="358" y="83"/>
                  <a:pt x="371" y="126"/>
                </a:cubicBezTo>
                <a:cubicBezTo>
                  <a:pt x="384" y="169"/>
                  <a:pt x="398" y="260"/>
                  <a:pt x="410" y="260"/>
                </a:cubicBezTo>
                <a:cubicBezTo>
                  <a:pt x="422" y="260"/>
                  <a:pt x="430" y="169"/>
                  <a:pt x="442" y="126"/>
                </a:cubicBezTo>
                <a:cubicBezTo>
                  <a:pt x="454" y="83"/>
                  <a:pt x="468" y="0"/>
                  <a:pt x="481" y="0"/>
                </a:cubicBezTo>
                <a:cubicBezTo>
                  <a:pt x="494" y="0"/>
                  <a:pt x="508" y="83"/>
                  <a:pt x="521" y="126"/>
                </a:cubicBezTo>
                <a:cubicBezTo>
                  <a:pt x="534" y="169"/>
                  <a:pt x="548" y="260"/>
                  <a:pt x="560" y="260"/>
                </a:cubicBezTo>
                <a:cubicBezTo>
                  <a:pt x="572" y="260"/>
                  <a:pt x="582" y="193"/>
                  <a:pt x="592" y="126"/>
                </a:cubicBezTo>
              </a:path>
            </a:pathLst>
          </a:custGeom>
          <a:noFill/>
          <a:ln w="19050" cmpd="sng">
            <a:solidFill>
              <a:srgbClr val="FF3300"/>
            </a:solidFill>
            <a:round/>
            <a:headEnd/>
            <a:tailEnd/>
          </a:ln>
          <a:effectLst/>
        </p:spPr>
        <p:txBody>
          <a:bodyPr/>
          <a:lstStyle/>
          <a:p>
            <a:endParaRPr lang="en-US"/>
          </a:p>
        </p:txBody>
      </p:sp>
      <p:sp>
        <p:nvSpPr>
          <p:cNvPr id="92183" name="Freeform 23"/>
          <p:cNvSpPr>
            <a:spLocks/>
          </p:cNvSpPr>
          <p:nvPr/>
        </p:nvSpPr>
        <p:spPr bwMode="auto">
          <a:xfrm flipH="1">
            <a:off x="4454525" y="3255963"/>
            <a:ext cx="611188" cy="412750"/>
          </a:xfrm>
          <a:custGeom>
            <a:avLst/>
            <a:gdLst/>
            <a:ahLst/>
            <a:cxnLst>
              <a:cxn ang="0">
                <a:pos x="0" y="126"/>
              </a:cxn>
              <a:cxn ang="0">
                <a:pos x="32" y="0"/>
              </a:cxn>
              <a:cxn ang="0">
                <a:pos x="71" y="126"/>
              </a:cxn>
              <a:cxn ang="0">
                <a:pos x="111" y="260"/>
              </a:cxn>
              <a:cxn ang="0">
                <a:pos x="150" y="126"/>
              </a:cxn>
              <a:cxn ang="0">
                <a:pos x="189" y="0"/>
              </a:cxn>
              <a:cxn ang="0">
                <a:pos x="221" y="126"/>
              </a:cxn>
              <a:cxn ang="0">
                <a:pos x="260" y="260"/>
              </a:cxn>
              <a:cxn ang="0">
                <a:pos x="292" y="126"/>
              </a:cxn>
              <a:cxn ang="0">
                <a:pos x="331" y="0"/>
              </a:cxn>
              <a:cxn ang="0">
                <a:pos x="371" y="126"/>
              </a:cxn>
              <a:cxn ang="0">
                <a:pos x="410" y="260"/>
              </a:cxn>
              <a:cxn ang="0">
                <a:pos x="442" y="126"/>
              </a:cxn>
              <a:cxn ang="0">
                <a:pos x="481" y="0"/>
              </a:cxn>
              <a:cxn ang="0">
                <a:pos x="521" y="126"/>
              </a:cxn>
              <a:cxn ang="0">
                <a:pos x="560" y="260"/>
              </a:cxn>
              <a:cxn ang="0">
                <a:pos x="592" y="126"/>
              </a:cxn>
            </a:cxnLst>
            <a:rect l="0" t="0" r="r" b="b"/>
            <a:pathLst>
              <a:path w="592" h="260">
                <a:moveTo>
                  <a:pt x="0" y="126"/>
                </a:moveTo>
                <a:cubicBezTo>
                  <a:pt x="10" y="63"/>
                  <a:pt x="20" y="0"/>
                  <a:pt x="32" y="0"/>
                </a:cubicBezTo>
                <a:cubicBezTo>
                  <a:pt x="44" y="0"/>
                  <a:pt x="58" y="83"/>
                  <a:pt x="71" y="126"/>
                </a:cubicBezTo>
                <a:cubicBezTo>
                  <a:pt x="84" y="169"/>
                  <a:pt x="98" y="260"/>
                  <a:pt x="111" y="260"/>
                </a:cubicBezTo>
                <a:cubicBezTo>
                  <a:pt x="124" y="260"/>
                  <a:pt x="137" y="169"/>
                  <a:pt x="150" y="126"/>
                </a:cubicBezTo>
                <a:cubicBezTo>
                  <a:pt x="163" y="83"/>
                  <a:pt x="177" y="0"/>
                  <a:pt x="189" y="0"/>
                </a:cubicBezTo>
                <a:cubicBezTo>
                  <a:pt x="201" y="0"/>
                  <a:pt x="209" y="83"/>
                  <a:pt x="221" y="126"/>
                </a:cubicBezTo>
                <a:cubicBezTo>
                  <a:pt x="233" y="169"/>
                  <a:pt x="248" y="260"/>
                  <a:pt x="260" y="260"/>
                </a:cubicBezTo>
                <a:cubicBezTo>
                  <a:pt x="272" y="260"/>
                  <a:pt x="280" y="169"/>
                  <a:pt x="292" y="126"/>
                </a:cubicBezTo>
                <a:cubicBezTo>
                  <a:pt x="304" y="83"/>
                  <a:pt x="318" y="0"/>
                  <a:pt x="331" y="0"/>
                </a:cubicBezTo>
                <a:cubicBezTo>
                  <a:pt x="344" y="0"/>
                  <a:pt x="358" y="83"/>
                  <a:pt x="371" y="126"/>
                </a:cubicBezTo>
                <a:cubicBezTo>
                  <a:pt x="384" y="169"/>
                  <a:pt x="398" y="260"/>
                  <a:pt x="410" y="260"/>
                </a:cubicBezTo>
                <a:cubicBezTo>
                  <a:pt x="422" y="260"/>
                  <a:pt x="430" y="169"/>
                  <a:pt x="442" y="126"/>
                </a:cubicBezTo>
                <a:cubicBezTo>
                  <a:pt x="454" y="83"/>
                  <a:pt x="468" y="0"/>
                  <a:pt x="481" y="0"/>
                </a:cubicBezTo>
                <a:cubicBezTo>
                  <a:pt x="494" y="0"/>
                  <a:pt x="508" y="83"/>
                  <a:pt x="521" y="126"/>
                </a:cubicBezTo>
                <a:cubicBezTo>
                  <a:pt x="534" y="169"/>
                  <a:pt x="548" y="260"/>
                  <a:pt x="560" y="260"/>
                </a:cubicBezTo>
                <a:cubicBezTo>
                  <a:pt x="572" y="260"/>
                  <a:pt x="582" y="193"/>
                  <a:pt x="592" y="126"/>
                </a:cubicBezTo>
              </a:path>
            </a:pathLst>
          </a:custGeom>
          <a:noFill/>
          <a:ln w="28575" cmpd="sng">
            <a:solidFill>
              <a:srgbClr val="FF3300"/>
            </a:solidFill>
            <a:round/>
            <a:headEnd/>
            <a:tailEnd/>
          </a:ln>
          <a:effectLst/>
        </p:spPr>
        <p:txBody>
          <a:bodyPr/>
          <a:lstStyle/>
          <a:p>
            <a:endParaRPr lang="en-US"/>
          </a:p>
        </p:txBody>
      </p:sp>
      <p:sp>
        <p:nvSpPr>
          <p:cNvPr id="92185" name="Text Box 25"/>
          <p:cNvSpPr txBox="1">
            <a:spLocks noChangeArrowheads="1"/>
          </p:cNvSpPr>
          <p:nvPr/>
        </p:nvSpPr>
        <p:spPr bwMode="auto">
          <a:xfrm>
            <a:off x="6846888" y="4191000"/>
            <a:ext cx="661987" cy="519113"/>
          </a:xfrm>
          <a:prstGeom prst="rect">
            <a:avLst/>
          </a:prstGeom>
          <a:noFill/>
          <a:ln w="9525">
            <a:noFill/>
            <a:miter lim="800000"/>
            <a:headEnd/>
            <a:tailEnd/>
          </a:ln>
          <a:effectLst/>
        </p:spPr>
        <p:txBody>
          <a:bodyPr>
            <a:spAutoFit/>
          </a:bodyPr>
          <a:lstStyle/>
          <a:p>
            <a:pPr eaLnBrk="1" hangingPunct="1"/>
            <a:r>
              <a:rPr lang="en-US" sz="2800" i="1">
                <a:solidFill>
                  <a:srgbClr val="FF0000"/>
                </a:solidFill>
              </a:rPr>
              <a:t>u</a:t>
            </a:r>
            <a:r>
              <a:rPr lang="en-US" sz="2800" baseline="-25000">
                <a:solidFill>
                  <a:srgbClr val="FF0000"/>
                </a:solidFill>
              </a:rPr>
              <a:t>S</a:t>
            </a:r>
            <a:endParaRPr lang="en-US" sz="2800">
              <a:solidFill>
                <a:srgbClr val="FF0000"/>
              </a:solidFill>
            </a:endParaRPr>
          </a:p>
        </p:txBody>
      </p:sp>
      <p:sp>
        <p:nvSpPr>
          <p:cNvPr id="92186" name="Text Box 26"/>
          <p:cNvSpPr txBox="1">
            <a:spLocks noChangeArrowheads="1"/>
          </p:cNvSpPr>
          <p:nvPr/>
        </p:nvSpPr>
        <p:spPr bwMode="auto">
          <a:xfrm>
            <a:off x="7586663" y="3254375"/>
            <a:ext cx="738187" cy="396875"/>
          </a:xfrm>
          <a:prstGeom prst="rect">
            <a:avLst/>
          </a:prstGeom>
          <a:noFill/>
          <a:ln w="9525">
            <a:noFill/>
            <a:miter lim="800000"/>
            <a:headEnd/>
            <a:tailEnd/>
          </a:ln>
          <a:effectLst/>
        </p:spPr>
        <p:txBody>
          <a:bodyPr wrap="none">
            <a:spAutoFit/>
          </a:bodyPr>
          <a:lstStyle/>
          <a:p>
            <a:pPr eaLnBrk="1" hangingPunct="1"/>
            <a:r>
              <a:rPr lang="en-US" sz="2000" i="1">
                <a:solidFill>
                  <a:schemeClr val="hlink"/>
                </a:solidFill>
              </a:rPr>
              <a:t>f ’</a:t>
            </a:r>
            <a:r>
              <a:rPr lang="en-US" sz="2000">
                <a:solidFill>
                  <a:schemeClr val="hlink"/>
                </a:solidFill>
              </a:rPr>
              <a:t> &gt; </a:t>
            </a:r>
            <a:r>
              <a:rPr lang="en-US" sz="2000" i="1">
                <a:solidFill>
                  <a:schemeClr val="hlink"/>
                </a:solidFill>
              </a:rPr>
              <a:t>f</a:t>
            </a:r>
          </a:p>
        </p:txBody>
      </p:sp>
      <p:sp>
        <p:nvSpPr>
          <p:cNvPr id="92187" name="Text Box 27"/>
          <p:cNvSpPr txBox="1">
            <a:spLocks noChangeArrowheads="1"/>
          </p:cNvSpPr>
          <p:nvPr/>
        </p:nvSpPr>
        <p:spPr bwMode="auto">
          <a:xfrm>
            <a:off x="1136650" y="3262313"/>
            <a:ext cx="738188" cy="396875"/>
          </a:xfrm>
          <a:prstGeom prst="rect">
            <a:avLst/>
          </a:prstGeom>
          <a:noFill/>
          <a:ln w="9525">
            <a:noFill/>
            <a:miter lim="800000"/>
            <a:headEnd/>
            <a:tailEnd/>
          </a:ln>
          <a:effectLst/>
        </p:spPr>
        <p:txBody>
          <a:bodyPr wrap="none">
            <a:spAutoFit/>
          </a:bodyPr>
          <a:lstStyle/>
          <a:p>
            <a:pPr eaLnBrk="1" hangingPunct="1"/>
            <a:r>
              <a:rPr lang="en-US" sz="2000" i="1">
                <a:solidFill>
                  <a:schemeClr val="hlink"/>
                </a:solidFill>
              </a:rPr>
              <a:t>f ’</a:t>
            </a:r>
            <a:r>
              <a:rPr lang="en-US" sz="2000">
                <a:solidFill>
                  <a:schemeClr val="hlink"/>
                </a:solidFill>
              </a:rPr>
              <a:t> &lt; </a:t>
            </a:r>
            <a:r>
              <a:rPr lang="en-US" sz="2000" i="1">
                <a:solidFill>
                  <a:schemeClr val="hlink"/>
                </a:solidFill>
              </a:rPr>
              <a:t>f</a:t>
            </a:r>
          </a:p>
        </p:txBody>
      </p:sp>
      <p:sp>
        <p:nvSpPr>
          <p:cNvPr id="92189"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62">
                                            <p:txEl>
                                              <p:pRg st="1" end="1"/>
                                            </p:txEl>
                                          </p:spTgt>
                                        </p:tgtEl>
                                        <p:attrNameLst>
                                          <p:attrName>style.visibility</p:attrName>
                                        </p:attrNameLst>
                                      </p:cBhvr>
                                      <p:to>
                                        <p:strVal val="visible"/>
                                      </p:to>
                                    </p:set>
                                    <p:anim calcmode="lin" valueType="num">
                                      <p:cBhvr additive="base">
                                        <p:cTn id="7" dur="500" fill="hold"/>
                                        <p:tgtEl>
                                          <p:spTgt spid="921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92170"/>
                                        </p:tgtEl>
                                        <p:attrNameLst>
                                          <p:attrName>style.visibility</p:attrName>
                                        </p:attrNameLst>
                                      </p:cBhvr>
                                      <p:to>
                                        <p:strVal val="visible"/>
                                      </p:to>
                                    </p:set>
                                    <p:animEffect transition="in" filter="fade">
                                      <p:cBhvr>
                                        <p:cTn id="11" dur="500"/>
                                        <p:tgtEl>
                                          <p:spTgt spid="9217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2177"/>
                                        </p:tgtEl>
                                        <p:attrNameLst>
                                          <p:attrName>style.visibility</p:attrName>
                                        </p:attrNameLst>
                                      </p:cBhvr>
                                      <p:to>
                                        <p:strVal val="visible"/>
                                      </p:to>
                                    </p:set>
                                    <p:animEffect transition="in" filter="fade">
                                      <p:cBhvr>
                                        <p:cTn id="14" dur="500"/>
                                        <p:tgtEl>
                                          <p:spTgt spid="9217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2185">
                                            <p:txEl>
                                              <p:pRg st="0" end="0"/>
                                            </p:txEl>
                                          </p:spTgt>
                                        </p:tgtEl>
                                        <p:attrNameLst>
                                          <p:attrName>style.visibility</p:attrName>
                                        </p:attrNameLst>
                                      </p:cBhvr>
                                      <p:to>
                                        <p:strVal val="visible"/>
                                      </p:to>
                                    </p:set>
                                    <p:animEffect transition="in" filter="fade">
                                      <p:cBhvr>
                                        <p:cTn id="17" dur="500"/>
                                        <p:tgtEl>
                                          <p:spTgt spid="9218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0"/>
                                        </p:tgtEl>
                                        <p:attrNameLst>
                                          <p:attrName>style.visibility</p:attrName>
                                        </p:attrNameLst>
                                      </p:cBhvr>
                                      <p:to>
                                        <p:strVal val="visible"/>
                                      </p:to>
                                    </p:set>
                                    <p:animEffect transition="in" filter="fade">
                                      <p:cBhvr>
                                        <p:cTn id="22" dur="2000"/>
                                        <p:tgtEl>
                                          <p:spTgt spid="9219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1"/>
                                        </p:tgtEl>
                                        <p:attrNameLst>
                                          <p:attrName>style.visibility</p:attrName>
                                        </p:attrNameLst>
                                      </p:cBhvr>
                                      <p:to>
                                        <p:strVal val="visible"/>
                                      </p:to>
                                    </p:set>
                                    <p:animEffect transition="in" filter="fade">
                                      <p:cBhvr>
                                        <p:cTn id="27" dur="2000"/>
                                        <p:tgtEl>
                                          <p:spTgt spid="9219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2182"/>
                                        </p:tgtEl>
                                        <p:attrNameLst>
                                          <p:attrName>style.visibility</p:attrName>
                                        </p:attrNameLst>
                                      </p:cBhvr>
                                      <p:to>
                                        <p:strVal val="visible"/>
                                      </p:to>
                                    </p:set>
                                    <p:animEffect transition="in" filter="wipe(left)">
                                      <p:cBhvr>
                                        <p:cTn id="32" dur="3000"/>
                                        <p:tgtEl>
                                          <p:spTgt spid="92182"/>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92183"/>
                                        </p:tgtEl>
                                        <p:attrNameLst>
                                          <p:attrName>style.visibility</p:attrName>
                                        </p:attrNameLst>
                                      </p:cBhvr>
                                      <p:to>
                                        <p:strVal val="visible"/>
                                      </p:to>
                                    </p:set>
                                    <p:animEffect transition="in" filter="wipe(right)">
                                      <p:cBhvr>
                                        <p:cTn id="35" dur="3000"/>
                                        <p:tgtEl>
                                          <p:spTgt spid="92183"/>
                                        </p:tgtEl>
                                      </p:cBhvr>
                                    </p:animEffect>
                                  </p:childTnLst>
                                  <p:subTnLst>
                                    <p:audio>
                                      <p:cMediaNode>
                                        <p:cTn display="0" masterRel="sameClick">
                                          <p:stCondLst>
                                            <p:cond evt="begin" delay="0">
                                              <p:tn val="33"/>
                                            </p:cond>
                                          </p:stCondLst>
                                          <p:endCondLst>
                                            <p:cond evt="onStopAudio" delay="0">
                                              <p:tgtEl>
                                                <p:sldTgt/>
                                              </p:tgtEl>
                                            </p:cond>
                                          </p:endCondLst>
                                        </p:cTn>
                                        <p:tgtEl>
                                          <p:sndTgt r:embed="rId5" name="Bell, train.wav"/>
                                        </p:tgtEl>
                                      </p:cMediaNode>
                                    </p:audio>
                                  </p:subTnLst>
                                </p:cTn>
                              </p:par>
                            </p:childTnLst>
                          </p:cTn>
                        </p:par>
                      </p:childTnLst>
                    </p:cTn>
                  </p:par>
                  <p:par>
                    <p:cTn id="36" fill="hold">
                      <p:stCondLst>
                        <p:cond delay="indefinite"/>
                      </p:stCondLst>
                      <p:childTnLst>
                        <p:par>
                          <p:cTn id="37" fill="hold">
                            <p:stCondLst>
                              <p:cond delay="0"/>
                            </p:stCondLst>
                            <p:childTnLst>
                              <p:par>
                                <p:cTn id="38" presetID="49" presetClass="path" presetSubtype="0" accel="50000" decel="50000" fill="hold" grpId="1" nodeType="clickEffect">
                                  <p:stCondLst>
                                    <p:cond delay="0"/>
                                  </p:stCondLst>
                                  <p:childTnLst>
                                    <p:animMotion origin="layout" path="M -3.33333E-6 -4.52695E-6 L 0.25122 0.05853 " pathEditMode="relative" rAng="0" ptsTypes="AA">
                                      <p:cBhvr>
                                        <p:cTn id="39" dur="2000" fill="hold"/>
                                        <p:tgtEl>
                                          <p:spTgt spid="92182"/>
                                        </p:tgtEl>
                                        <p:attrNameLst>
                                          <p:attrName>ppt_x</p:attrName>
                                          <p:attrName>ppt_y</p:attrName>
                                        </p:attrNameLst>
                                      </p:cBhvr>
                                      <p:rCtr x="12600" y="2900"/>
                                    </p:animMotion>
                                  </p:childTnLst>
                                </p:cTn>
                              </p:par>
                            </p:childTnLst>
                          </p:cTn>
                        </p:par>
                      </p:childTnLst>
                    </p:cTn>
                  </p:par>
                  <p:par>
                    <p:cTn id="40" fill="hold">
                      <p:stCondLst>
                        <p:cond delay="indefinite"/>
                      </p:stCondLst>
                      <p:childTnLst>
                        <p:par>
                          <p:cTn id="41" fill="hold">
                            <p:stCondLst>
                              <p:cond delay="0"/>
                            </p:stCondLst>
                            <p:childTnLst>
                              <p:par>
                                <p:cTn id="42" presetID="35" presetClass="path" presetSubtype="0" accel="50000" decel="50000" fill="hold" grpId="1" nodeType="clickEffect">
                                  <p:stCondLst>
                                    <p:cond delay="0"/>
                                  </p:stCondLst>
                                  <p:childTnLst>
                                    <p:animMotion origin="layout" path="M -8.33333E-7 2.07726E-6 L -0.36701 0.05783 " pathEditMode="relative" rAng="0" ptsTypes="AA">
                                      <p:cBhvr>
                                        <p:cTn id="43" dur="2000" fill="hold"/>
                                        <p:tgtEl>
                                          <p:spTgt spid="92183"/>
                                        </p:tgtEl>
                                        <p:attrNameLst>
                                          <p:attrName>ppt_x</p:attrName>
                                          <p:attrName>ppt_y</p:attrName>
                                        </p:attrNameLst>
                                      </p:cBhvr>
                                      <p:rCtr x="-18400" y="2900"/>
                                    </p:animMotion>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2162">
                                            <p:txEl>
                                              <p:pRg st="8" end="8"/>
                                            </p:txEl>
                                          </p:spTgt>
                                        </p:tgtEl>
                                        <p:attrNameLst>
                                          <p:attrName>style.visibility</p:attrName>
                                        </p:attrNameLst>
                                      </p:cBhvr>
                                      <p:to>
                                        <p:strVal val="visible"/>
                                      </p:to>
                                    </p:set>
                                    <p:anim calcmode="lin" valueType="num">
                                      <p:cBhvr additive="base">
                                        <p:cTn id="48" dur="500" fill="hold"/>
                                        <p:tgtEl>
                                          <p:spTgt spid="92162">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216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iterate type="lt">
                                    <p:tmPct val="0"/>
                                  </p:iterate>
                                  <p:childTnLst>
                                    <p:set>
                                      <p:cBhvr>
                                        <p:cTn id="53" dur="1" fill="hold">
                                          <p:stCondLst>
                                            <p:cond delay="0"/>
                                          </p:stCondLst>
                                        </p:cTn>
                                        <p:tgtEl>
                                          <p:spTgt spid="92186">
                                            <p:txEl>
                                              <p:pRg st="0" end="0"/>
                                            </p:txEl>
                                          </p:spTgt>
                                        </p:tgtEl>
                                        <p:attrNameLst>
                                          <p:attrName>style.visibility</p:attrName>
                                        </p:attrNameLst>
                                      </p:cBhvr>
                                      <p:to>
                                        <p:strVal val="visible"/>
                                      </p:to>
                                    </p:set>
                                    <p:anim calcmode="lin" valueType="num">
                                      <p:cBhvr additive="base">
                                        <p:cTn id="54" dur="500" fill="hold"/>
                                        <p:tgtEl>
                                          <p:spTgt spid="92186">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9218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92162">
                                            <p:txEl>
                                              <p:pRg st="9" end="9"/>
                                            </p:txEl>
                                          </p:spTgt>
                                        </p:tgtEl>
                                        <p:attrNameLst>
                                          <p:attrName>style.visibility</p:attrName>
                                        </p:attrNameLst>
                                      </p:cBhvr>
                                      <p:to>
                                        <p:strVal val="visible"/>
                                      </p:to>
                                    </p:set>
                                    <p:anim calcmode="lin" valueType="num">
                                      <p:cBhvr additive="base">
                                        <p:cTn id="60" dur="500" fill="hold"/>
                                        <p:tgtEl>
                                          <p:spTgt spid="92162">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92162">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iterate type="lt">
                                    <p:tmPct val="0"/>
                                  </p:iterate>
                                  <p:childTnLst>
                                    <p:set>
                                      <p:cBhvr>
                                        <p:cTn id="65" dur="1" fill="hold">
                                          <p:stCondLst>
                                            <p:cond delay="0"/>
                                          </p:stCondLst>
                                        </p:cTn>
                                        <p:tgtEl>
                                          <p:spTgt spid="92187">
                                            <p:txEl>
                                              <p:pRg st="0" end="0"/>
                                            </p:txEl>
                                          </p:spTgt>
                                        </p:tgtEl>
                                        <p:attrNameLst>
                                          <p:attrName>style.visibility</p:attrName>
                                        </p:attrNameLst>
                                      </p:cBhvr>
                                      <p:to>
                                        <p:strVal val="visible"/>
                                      </p:to>
                                    </p:set>
                                    <p:anim calcmode="lin" valueType="num">
                                      <p:cBhvr additive="base">
                                        <p:cTn id="66" dur="500" fill="hold"/>
                                        <p:tgtEl>
                                          <p:spTgt spid="92187">
                                            <p:txEl>
                                              <p:pRg st="0" end="0"/>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921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7" grpId="0" animBg="1"/>
      <p:bldP spid="92182" grpId="0" animBg="1"/>
      <p:bldP spid="92182" grpId="1" animBg="1"/>
      <p:bldP spid="92183" grpId="0" animBg="1"/>
      <p:bldP spid="92183" grpId="1" animBg="1"/>
      <p:bldP spid="92185"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2" name="Rectangle 22"/>
          <p:cNvSpPr>
            <a:spLocks noChangeArrowheads="1"/>
          </p:cNvSpPr>
          <p:nvPr/>
        </p:nvSpPr>
        <p:spPr bwMode="auto">
          <a:xfrm>
            <a:off x="674688" y="1760538"/>
            <a:ext cx="7764462" cy="777875"/>
          </a:xfrm>
          <a:prstGeom prst="rect">
            <a:avLst/>
          </a:prstGeom>
          <a:solidFill>
            <a:srgbClr val="FFFFCC"/>
          </a:solidFill>
          <a:ln w="9525">
            <a:noFill/>
            <a:miter lim="800000"/>
            <a:headEnd/>
            <a:tailEnd/>
          </a:ln>
          <a:effectLst/>
        </p:spPr>
        <p:txBody>
          <a:bodyPr/>
          <a:lstStyle/>
          <a:p>
            <a:pPr>
              <a:spcBef>
                <a:spcPct val="20000"/>
              </a:spcBef>
            </a:pPr>
            <a:r>
              <a:rPr lang="en-US">
                <a:sym typeface="Symbol" pitchFamily="18" charset="2"/>
              </a:rPr>
              <a:t>EXAMPLE: Dobson listens to the truck as it approaches, then as it recedes. Note what he hears!</a:t>
            </a:r>
            <a:endParaRPr lang="en-US"/>
          </a:p>
        </p:txBody>
      </p:sp>
      <p:pic>
        <p:nvPicPr>
          <p:cNvPr id="163878" name="Picture 38"/>
          <p:cNvPicPr>
            <a:picLocks noChangeAspect="1" noChangeArrowheads="1"/>
          </p:cNvPicPr>
          <p:nvPr/>
        </p:nvPicPr>
        <p:blipFill>
          <a:blip r:embed="rId7" cstate="print"/>
          <a:srcRect/>
          <a:stretch>
            <a:fillRect/>
          </a:stretch>
        </p:blipFill>
        <p:spPr bwMode="auto">
          <a:xfrm>
            <a:off x="0" y="2532063"/>
            <a:ext cx="9144000" cy="4335462"/>
          </a:xfrm>
          <a:prstGeom prst="rect">
            <a:avLst/>
          </a:prstGeom>
          <a:noFill/>
        </p:spPr>
      </p:pic>
      <p:sp>
        <p:nvSpPr>
          <p:cNvPr id="163842" name="Rectangle 2"/>
          <p:cNvSpPr>
            <a:spLocks noChangeArrowheads="1"/>
          </p:cNvSpPr>
          <p:nvPr/>
        </p:nvSpPr>
        <p:spPr bwMode="auto">
          <a:xfrm>
            <a:off x="685800" y="1344613"/>
            <a:ext cx="7772400" cy="452437"/>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source</a:t>
            </a:r>
            <a:endParaRPr lang="en-US">
              <a:solidFill>
                <a:srgbClr val="000000"/>
              </a:solidFill>
              <a:ea typeface="Segoe UI" pitchFamily="34" charset="0"/>
              <a:cs typeface="Times New Roman" pitchFamily="18" charset="0"/>
            </a:endParaRPr>
          </a:p>
        </p:txBody>
      </p:sp>
      <p:pic>
        <p:nvPicPr>
          <p:cNvPr id="163843" name="Picture 3"/>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a:off x="2995613" y="3429000"/>
            <a:ext cx="857250" cy="1371600"/>
          </a:xfrm>
          <a:prstGeom prst="rect">
            <a:avLst/>
          </a:prstGeom>
          <a:ln>
            <a:noFill/>
          </a:ln>
          <a:effectLst>
            <a:outerShdw blurRad="292100" dist="139700" dir="2700000" algn="tl" rotWithShape="0">
              <a:srgbClr val="333333">
                <a:alpha val="65000"/>
              </a:srgbClr>
            </a:outerShdw>
          </a:effectLst>
        </p:spPr>
      </p:pic>
      <p:sp>
        <p:nvSpPr>
          <p:cNvPr id="163859"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pic>
        <p:nvPicPr>
          <p:cNvPr id="163864" name="Picture 24"/>
          <p:cNvPicPr>
            <a:picLocks noChangeAspect="1" noChangeArrowheads="1"/>
          </p:cNvPicPr>
          <p:nvPr/>
        </p:nvPicPr>
        <p:blipFill>
          <a:blip r:embed="rId9" cstate="print">
            <a:clrChange>
              <a:clrFrom>
                <a:srgbClr val="FF0000"/>
              </a:clrFrom>
              <a:clrTo>
                <a:srgbClr val="FF0000">
                  <a:alpha val="0"/>
                </a:srgbClr>
              </a:clrTo>
            </a:clrChange>
          </a:blip>
          <a:srcRect/>
          <a:stretch>
            <a:fillRect/>
          </a:stretch>
        </p:blipFill>
        <p:spPr bwMode="auto">
          <a:xfrm>
            <a:off x="3224213" y="3441700"/>
            <a:ext cx="857250" cy="1371600"/>
          </a:xfrm>
          <a:prstGeom prst="rect">
            <a:avLst/>
          </a:prstGeom>
          <a:ln>
            <a:noFill/>
          </a:ln>
          <a:effectLst>
            <a:outerShdw blurRad="292100" dist="139700" dir="2700000" algn="tl" rotWithShape="0">
              <a:srgbClr val="333333">
                <a:alpha val="65000"/>
              </a:srgbClr>
            </a:outerShdw>
          </a:effectLst>
        </p:spPr>
      </p:pic>
      <p:pic>
        <p:nvPicPr>
          <p:cNvPr id="163863" name="Picture 23"/>
          <p:cNvPicPr>
            <a:picLocks noChangeAspect="1" noChangeArrowheads="1"/>
          </p:cNvPicPr>
          <p:nvPr/>
        </p:nvPicPr>
        <p:blipFill>
          <a:blip r:embed="rId10" cstate="print">
            <a:clrChange>
              <a:clrFrom>
                <a:srgbClr val="FF0000"/>
              </a:clrFrom>
              <a:clrTo>
                <a:srgbClr val="FF0000">
                  <a:alpha val="0"/>
                </a:srgbClr>
              </a:clrTo>
            </a:clrChange>
          </a:blip>
          <a:srcRect/>
          <a:stretch>
            <a:fillRect/>
          </a:stretch>
        </p:blipFill>
        <p:spPr bwMode="auto">
          <a:xfrm>
            <a:off x="3808413" y="2873375"/>
            <a:ext cx="336550" cy="1354138"/>
          </a:xfrm>
          <a:prstGeom prst="rect">
            <a:avLst/>
          </a:prstGeom>
          <a:noFill/>
        </p:spPr>
      </p:pic>
      <p:pic>
        <p:nvPicPr>
          <p:cNvPr id="163861" name="Picture 21"/>
          <p:cNvPicPr>
            <a:picLocks noChangeAspect="1" noChangeArrowheads="1"/>
          </p:cNvPicPr>
          <p:nvPr/>
        </p:nvPicPr>
        <p:blipFill>
          <a:blip r:embed="rId11" cstate="print">
            <a:clrChange>
              <a:clrFrom>
                <a:srgbClr val="008000"/>
              </a:clrFrom>
              <a:clrTo>
                <a:srgbClr val="008000">
                  <a:alpha val="0"/>
                </a:srgbClr>
              </a:clrTo>
            </a:clrChange>
          </a:blip>
          <a:srcRect/>
          <a:stretch>
            <a:fillRect/>
          </a:stretch>
        </p:blipFill>
        <p:spPr bwMode="auto">
          <a:xfrm>
            <a:off x="-3863975" y="3762375"/>
            <a:ext cx="3863975" cy="31543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2">
                                            <p:txEl>
                                              <p:pRg st="0" end="0"/>
                                            </p:txEl>
                                          </p:spTgt>
                                        </p:tgtEl>
                                        <p:attrNameLst>
                                          <p:attrName>style.visibility</p:attrName>
                                        </p:attrNameLst>
                                      </p:cBhvr>
                                      <p:to>
                                        <p:strVal val="visible"/>
                                      </p:to>
                                    </p:set>
                                    <p:anim calcmode="lin" valueType="num">
                                      <p:cBhvr additive="base">
                                        <p:cTn id="7" dur="500" fill="hold"/>
                                        <p:tgtEl>
                                          <p:spTgt spid="1638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63878"/>
                                        </p:tgtEl>
                                        <p:attrNameLst>
                                          <p:attrName>style.visibility</p:attrName>
                                        </p:attrNameLst>
                                      </p:cBhvr>
                                      <p:to>
                                        <p:strVal val="visible"/>
                                      </p:to>
                                    </p:set>
                                    <p:animEffect transition="in" filter="fade">
                                      <p:cBhvr>
                                        <p:cTn id="12" dur="2000"/>
                                        <p:tgtEl>
                                          <p:spTgt spid="16387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500"/>
                                  </p:stCondLst>
                                  <p:childTnLst>
                                    <p:set>
                                      <p:cBhvr>
                                        <p:cTn id="16" dur="1" fill="hold">
                                          <p:stCondLst>
                                            <p:cond delay="0"/>
                                          </p:stCondLst>
                                        </p:cTn>
                                        <p:tgtEl>
                                          <p:spTgt spid="163843"/>
                                        </p:tgtEl>
                                        <p:attrNameLst>
                                          <p:attrName>style.visibility</p:attrName>
                                        </p:attrNameLst>
                                      </p:cBhvr>
                                      <p:to>
                                        <p:strVal val="visible"/>
                                      </p:to>
                                    </p:set>
                                    <p:anim calcmode="lin" valueType="num">
                                      <p:cBhvr additive="base">
                                        <p:cTn id="17" dur="5000" fill="hold"/>
                                        <p:tgtEl>
                                          <p:spTgt spid="163843"/>
                                        </p:tgtEl>
                                        <p:attrNameLst>
                                          <p:attrName>ppt_x</p:attrName>
                                        </p:attrNameLst>
                                      </p:cBhvr>
                                      <p:tavLst>
                                        <p:tav tm="0">
                                          <p:val>
                                            <p:strVal val="1+#ppt_w/2"/>
                                          </p:val>
                                        </p:tav>
                                        <p:tav tm="100000">
                                          <p:val>
                                            <p:strVal val="#ppt_x"/>
                                          </p:val>
                                        </p:tav>
                                      </p:tavLst>
                                    </p:anim>
                                    <p:anim calcmode="lin" valueType="num">
                                      <p:cBhvr additive="base">
                                        <p:cTn id="18" dur="5000" fill="hold"/>
                                        <p:tgtEl>
                                          <p:spTgt spid="16384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nodeType="clickEffect">
                                  <p:stCondLst>
                                    <p:cond delay="0"/>
                                  </p:stCondLst>
                                  <p:childTnLst>
                                    <p:anim calcmode="lin" valueType="num">
                                      <p:cBhvr additive="base">
                                        <p:cTn id="22" dur="3000"/>
                                        <p:tgtEl>
                                          <p:spTgt spid="163861"/>
                                        </p:tgtEl>
                                        <p:attrNameLst>
                                          <p:attrName>ppt_x</p:attrName>
                                        </p:attrNameLst>
                                      </p:cBhvr>
                                      <p:tavLst>
                                        <p:tav tm="0">
                                          <p:val>
                                            <p:strVal val="ppt_x"/>
                                          </p:val>
                                        </p:tav>
                                        <p:tav tm="100000">
                                          <p:val>
                                            <p:strVal val="1+ppt_w/2"/>
                                          </p:val>
                                        </p:tav>
                                      </p:tavLst>
                                    </p:anim>
                                    <p:anim calcmode="lin" valueType="num">
                                      <p:cBhvr additive="base">
                                        <p:cTn id="23" dur="3000"/>
                                        <p:tgtEl>
                                          <p:spTgt spid="163861"/>
                                        </p:tgtEl>
                                        <p:attrNameLst>
                                          <p:attrName>ppt_y</p:attrName>
                                        </p:attrNameLst>
                                      </p:cBhvr>
                                      <p:tavLst>
                                        <p:tav tm="0">
                                          <p:val>
                                            <p:strVal val="ppt_y"/>
                                          </p:val>
                                        </p:tav>
                                        <p:tav tm="100000">
                                          <p:val>
                                            <p:strVal val="ppt_y"/>
                                          </p:val>
                                        </p:tav>
                                      </p:tavLst>
                                    </p:anim>
                                    <p:set>
                                      <p:cBhvr>
                                        <p:cTn id="24" dur="1" fill="hold">
                                          <p:stCondLst>
                                            <p:cond delay="2999"/>
                                          </p:stCondLst>
                                        </p:cTn>
                                        <p:tgtEl>
                                          <p:spTgt spid="163861"/>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5" name="Race car.wav"/>
                                        </p:tgtEl>
                                      </p:cMediaNode>
                                    </p:audio>
                                  </p:subTnLst>
                                </p:cTn>
                              </p:par>
                              <p:par>
                                <p:cTn id="25" presetID="1" presetClass="entr" presetSubtype="0" fill="hold" nodeType="withEffect">
                                  <p:stCondLst>
                                    <p:cond delay="1000"/>
                                  </p:stCondLst>
                                  <p:childTnLst>
                                    <p:set>
                                      <p:cBhvr>
                                        <p:cTn id="26" dur="1" fill="hold">
                                          <p:stCondLst>
                                            <p:cond delay="0"/>
                                          </p:stCondLst>
                                        </p:cTn>
                                        <p:tgtEl>
                                          <p:spTgt spid="163864"/>
                                        </p:tgtEl>
                                        <p:attrNameLst>
                                          <p:attrName>style.visibility</p:attrName>
                                        </p:attrNameLst>
                                      </p:cBhvr>
                                      <p:to>
                                        <p:strVal val="visible"/>
                                      </p:to>
                                    </p:set>
                                  </p:childTnLst>
                                </p:cTn>
                              </p:par>
                              <p:par>
                                <p:cTn id="27" presetID="1" presetClass="exit" presetSubtype="0" fill="hold" nodeType="withEffect">
                                  <p:stCondLst>
                                    <p:cond delay="1000"/>
                                  </p:stCondLst>
                                  <p:childTnLst>
                                    <p:set>
                                      <p:cBhvr>
                                        <p:cTn id="28" dur="1" fill="hold">
                                          <p:stCondLst>
                                            <p:cond delay="0"/>
                                          </p:stCondLst>
                                        </p:cTn>
                                        <p:tgtEl>
                                          <p:spTgt spid="163843"/>
                                        </p:tgtEl>
                                        <p:attrNameLst>
                                          <p:attrName>style.visibility</p:attrName>
                                        </p:attrNameLst>
                                      </p:cBhvr>
                                      <p:to>
                                        <p:strVal val="hidden"/>
                                      </p:to>
                                    </p:set>
                                  </p:childTnLst>
                                </p:cTn>
                              </p:par>
                            </p:childTnLst>
                          </p:cTn>
                        </p:par>
                        <p:par>
                          <p:cTn id="29" fill="hold">
                            <p:stCondLst>
                              <p:cond delay="3000"/>
                            </p:stCondLst>
                            <p:childTnLst>
                              <p:par>
                                <p:cTn id="30" presetID="2" presetClass="entr" presetSubtype="1" fill="hold" nodeType="afterEffect">
                                  <p:stCondLst>
                                    <p:cond delay="0"/>
                                  </p:stCondLst>
                                  <p:childTnLst>
                                    <p:set>
                                      <p:cBhvr>
                                        <p:cTn id="31" dur="1" fill="hold">
                                          <p:stCondLst>
                                            <p:cond delay="0"/>
                                          </p:stCondLst>
                                        </p:cTn>
                                        <p:tgtEl>
                                          <p:spTgt spid="163863"/>
                                        </p:tgtEl>
                                        <p:attrNameLst>
                                          <p:attrName>style.visibility</p:attrName>
                                        </p:attrNameLst>
                                      </p:cBhvr>
                                      <p:to>
                                        <p:strVal val="visible"/>
                                      </p:to>
                                    </p:set>
                                    <p:anim calcmode="lin" valueType="num">
                                      <p:cBhvr additive="base">
                                        <p:cTn id="32" dur="500" fill="hold"/>
                                        <p:tgtEl>
                                          <p:spTgt spid="163863"/>
                                        </p:tgtEl>
                                        <p:attrNameLst>
                                          <p:attrName>ppt_x</p:attrName>
                                        </p:attrNameLst>
                                      </p:cBhvr>
                                      <p:tavLst>
                                        <p:tav tm="0">
                                          <p:val>
                                            <p:strVal val="#ppt_x"/>
                                          </p:val>
                                        </p:tav>
                                        <p:tav tm="100000">
                                          <p:val>
                                            <p:strVal val="#ppt_x"/>
                                          </p:val>
                                        </p:tav>
                                      </p:tavLst>
                                    </p:anim>
                                    <p:anim calcmode="lin" valueType="num">
                                      <p:cBhvr additive="base">
                                        <p:cTn id="33" dur="500" fill="hold"/>
                                        <p:tgtEl>
                                          <p:spTgt spid="16386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6" name="Spl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685800" y="1344613"/>
            <a:ext cx="7772400" cy="5513387"/>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source</a:t>
            </a:r>
            <a:r>
              <a:rPr lang="en-US">
                <a:solidFill>
                  <a:srgbClr val="000000"/>
                </a:solidFill>
                <a:ea typeface="Segoe UI" pitchFamily="34" charset="0"/>
                <a:cs typeface="Times New Roman" pitchFamily="18" charset="0"/>
              </a:rPr>
              <a:t> 	</a:t>
            </a:r>
          </a:p>
          <a:p>
            <a:pPr>
              <a:spcBef>
                <a:spcPct val="20000"/>
              </a:spcBef>
            </a:pPr>
            <a:endParaRPr lang="en-US">
              <a:solidFill>
                <a:srgbClr val="000000"/>
              </a:solidFill>
              <a:ea typeface="Segoe UI" pitchFamily="34" charset="0"/>
              <a:cs typeface="Times New Roman" pitchFamily="18" charset="0"/>
              <a:sym typeface="Symbol" pitchFamily="18" charset="2"/>
            </a:endParaRPr>
          </a:p>
          <a:p>
            <a:pPr>
              <a:spcBef>
                <a:spcPct val="20000"/>
              </a:spcBef>
            </a:pPr>
            <a:endParaRPr lang="en-US">
              <a:solidFill>
                <a:srgbClr val="000000"/>
              </a:solidFill>
              <a:ea typeface="Segoe UI" pitchFamily="34" charset="0"/>
              <a:cs typeface="Times New Roman" pitchFamily="18" charset="0"/>
              <a:sym typeface="Symbol" pitchFamily="18" charset="2"/>
            </a:endParaRPr>
          </a:p>
          <a:p>
            <a:pPr>
              <a:spcBef>
                <a:spcPct val="20000"/>
              </a:spcBef>
            </a:pPr>
            <a:endParaRPr lang="en-US">
              <a:solidFill>
                <a:srgbClr val="000000"/>
              </a:solidFill>
              <a:ea typeface="Segoe UI" pitchFamily="34" charset="0"/>
              <a:cs typeface="Times New Roman" pitchFamily="18" charset="0"/>
              <a:sym typeface="Symbol" pitchFamily="18" charset="2"/>
            </a:endParaRPr>
          </a:p>
          <a:p>
            <a:pPr>
              <a:spcBef>
                <a:spcPct val="20000"/>
              </a:spcBef>
            </a:pPr>
            <a:endParaRPr lang="en-US">
              <a:solidFill>
                <a:srgbClr val="000000"/>
              </a:solidFill>
              <a:ea typeface="Segoe UI" pitchFamily="34" charset="0"/>
              <a:cs typeface="Times New Roman" pitchFamily="18" charset="0"/>
              <a:sym typeface="Symbol" pitchFamily="18" charset="2"/>
            </a:endParaRPr>
          </a:p>
          <a:p>
            <a:pPr>
              <a:spcBef>
                <a:spcPct val="20000"/>
              </a:spcBef>
            </a:pPr>
            <a:endParaRPr lang="en-US">
              <a:solidFill>
                <a:srgbClr val="000000"/>
              </a:solidFill>
              <a:ea typeface="Segoe UI" pitchFamily="34" charset="0"/>
              <a:cs typeface="Times New Roman" pitchFamily="18" charset="0"/>
              <a:sym typeface="Symbol" pitchFamily="18" charset="2"/>
            </a:endParaRPr>
          </a:p>
          <a:p>
            <a:pPr>
              <a:spcBef>
                <a:spcPct val="20000"/>
              </a:spcBef>
            </a:pPr>
            <a:r>
              <a:rPr lang="en-US">
                <a:solidFill>
                  <a:srgbClr val="000000"/>
                </a:solidFill>
                <a:ea typeface="Segoe UI" pitchFamily="34" charset="0"/>
                <a:cs typeface="Times New Roman" pitchFamily="18" charset="0"/>
                <a:sym typeface="Symbol" pitchFamily="18" charset="2"/>
              </a:rPr>
              <a:t></a:t>
            </a:r>
            <a:r>
              <a:rPr lang="en-US">
                <a:ea typeface="Segoe UI" pitchFamily="34" charset="0"/>
                <a:cs typeface="Times New Roman" pitchFamily="18" charset="0"/>
              </a:rPr>
              <a:t>Now we want to look at TWO successive pulses emitted by a source that is MOVING at speed </a:t>
            </a:r>
            <a:r>
              <a:rPr lang="en-US" i="1">
                <a:ea typeface="Segoe UI" pitchFamily="34" charset="0"/>
                <a:cs typeface="Times New Roman" pitchFamily="18" charset="0"/>
              </a:rPr>
              <a:t>u</a:t>
            </a:r>
            <a:r>
              <a:rPr lang="en-US" baseline="-25000">
                <a:ea typeface="Segoe UI" pitchFamily="34" charset="0"/>
                <a:cs typeface="Times New Roman" pitchFamily="18" charset="0"/>
              </a:rPr>
              <a:t>S</a:t>
            </a:r>
            <a:r>
              <a:rPr lang="en-US">
                <a:ea typeface="Segoe UI" pitchFamily="34" charset="0"/>
                <a:cs typeface="Times New Roman" pitchFamily="18" charset="0"/>
              </a:rPr>
              <a:t>:</a:t>
            </a:r>
            <a:endParaRPr lang="en-US">
              <a:solidFill>
                <a:srgbClr val="000000"/>
              </a:solidFill>
              <a:ea typeface="Segoe UI" pitchFamily="34" charset="0"/>
              <a:cs typeface="Times New Roman" pitchFamily="18" charset="0"/>
            </a:endParaRP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FF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sym typeface="Symbol" pitchFamily="18" charset="2"/>
              </a:rPr>
              <a:t> is the “real” wavelength of the sound. </a:t>
            </a:r>
          </a:p>
          <a:p>
            <a:pPr>
              <a:spcBef>
                <a:spcPct val="20000"/>
              </a:spcBef>
            </a:pPr>
            <a:r>
              <a:rPr lang="en-US">
                <a:solidFill>
                  <a:srgbClr val="000000"/>
                </a:solidFill>
                <a:ea typeface="Segoe UI" pitchFamily="34" charset="0"/>
                <a:cs typeface="Times New Roman" pitchFamily="18" charset="0"/>
                <a:sym typeface="Symbol" pitchFamily="18" charset="2"/>
              </a:rPr>
              <a:t>Since the speed of sound in air is </a:t>
            </a:r>
            <a:r>
              <a:rPr lang="en-US" i="1">
                <a:solidFill>
                  <a:srgbClr val="000000"/>
                </a:solidFill>
                <a:ea typeface="Segoe UI" pitchFamily="34" charset="0"/>
                <a:cs typeface="Times New Roman" pitchFamily="18" charset="0"/>
                <a:sym typeface="Symbol" pitchFamily="18" charset="2"/>
              </a:rPr>
              <a:t>v</a:t>
            </a:r>
            <a:r>
              <a:rPr lang="en-US">
                <a:solidFill>
                  <a:srgbClr val="000000"/>
                </a:solidFill>
                <a:ea typeface="Segoe UI" pitchFamily="34" charset="0"/>
                <a:cs typeface="Times New Roman" pitchFamily="18" charset="0"/>
                <a:sym typeface="Symbol" pitchFamily="18" charset="2"/>
              </a:rPr>
              <a:t>, </a:t>
            </a:r>
            <a:r>
              <a:rPr lang="en-US">
                <a:solidFill>
                  <a:srgbClr val="FF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vT</a:t>
            </a:r>
            <a:r>
              <a:rPr lang="en-US">
                <a:solidFill>
                  <a:srgbClr val="000000"/>
                </a:solidFill>
                <a:ea typeface="Segoe UI" pitchFamily="34" charset="0"/>
                <a:cs typeface="Times New Roman" pitchFamily="18" charset="0"/>
                <a:sym typeface="Symbol" pitchFamily="18" charset="2"/>
              </a:rPr>
              <a:t> where </a:t>
            </a:r>
            <a:r>
              <a:rPr lang="en-US" i="1">
                <a:solidFill>
                  <a:srgbClr val="000000"/>
                </a:solidFill>
                <a:ea typeface="Segoe UI" pitchFamily="34" charset="0"/>
                <a:cs typeface="Times New Roman" pitchFamily="18" charset="0"/>
                <a:sym typeface="Symbol" pitchFamily="18" charset="2"/>
              </a:rPr>
              <a:t>T</a:t>
            </a:r>
            <a:r>
              <a:rPr lang="en-US">
                <a:solidFill>
                  <a:srgbClr val="000000"/>
                </a:solidFill>
                <a:ea typeface="Segoe UI" pitchFamily="34" charset="0"/>
                <a:cs typeface="Times New Roman" pitchFamily="18" charset="0"/>
                <a:sym typeface="Symbol" pitchFamily="18" charset="2"/>
              </a:rPr>
              <a:t> is the period of the sound source. Note that Pulse 1 has traveled </a:t>
            </a:r>
            <a:r>
              <a:rPr lang="en-US">
                <a:solidFill>
                  <a:srgbClr val="FF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vT</a:t>
            </a:r>
            <a:r>
              <a:rPr lang="en-US">
                <a:solidFill>
                  <a:srgbClr val="000000"/>
                </a:solidFill>
                <a:ea typeface="Segoe UI" pitchFamily="34" charset="0"/>
                <a:cs typeface="Times New Roman" pitchFamily="18" charset="0"/>
                <a:sym typeface="Symbol" pitchFamily="18" charset="2"/>
              </a:rPr>
              <a:t> in the time </a:t>
            </a:r>
            <a:r>
              <a:rPr lang="en-US" i="1">
                <a:solidFill>
                  <a:srgbClr val="000000"/>
                </a:solidFill>
                <a:ea typeface="Segoe UI" pitchFamily="34" charset="0"/>
                <a:cs typeface="Times New Roman" pitchFamily="18" charset="0"/>
                <a:sym typeface="Symbol" pitchFamily="18" charset="2"/>
              </a:rPr>
              <a:t>t</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T</a:t>
            </a:r>
            <a:r>
              <a:rPr lang="en-US">
                <a:solidFill>
                  <a:srgbClr val="000000"/>
                </a:solidFill>
                <a:ea typeface="Segoe UI" pitchFamily="34" charset="0"/>
                <a:cs typeface="Times New Roman" pitchFamily="18" charset="0"/>
                <a:sym typeface="Symbol" pitchFamily="18" charset="2"/>
              </a:rPr>
              <a:t>.</a:t>
            </a:r>
          </a:p>
        </p:txBody>
      </p:sp>
      <p:grpSp>
        <p:nvGrpSpPr>
          <p:cNvPr id="94212" name="Group 4"/>
          <p:cNvGrpSpPr>
            <a:grpSpLocks/>
          </p:cNvGrpSpPr>
          <p:nvPr/>
        </p:nvGrpSpPr>
        <p:grpSpPr bwMode="auto">
          <a:xfrm>
            <a:off x="1047750" y="2652713"/>
            <a:ext cx="533400" cy="1017587"/>
            <a:chOff x="919" y="3504"/>
            <a:chExt cx="336" cy="641"/>
          </a:xfrm>
        </p:grpSpPr>
        <p:sp>
          <p:nvSpPr>
            <p:cNvPr id="94213" name="Oval 5"/>
            <p:cNvSpPr>
              <a:spLocks noChangeArrowheads="1"/>
            </p:cNvSpPr>
            <p:nvPr/>
          </p:nvSpPr>
          <p:spPr bwMode="auto">
            <a:xfrm>
              <a:off x="919" y="3504"/>
              <a:ext cx="336" cy="336"/>
            </a:xfrm>
            <a:prstGeom prst="ellipse">
              <a:avLst/>
            </a:prstGeom>
            <a:solidFill>
              <a:schemeClr val="accent1"/>
            </a:solidFill>
            <a:ln w="9525">
              <a:solidFill>
                <a:schemeClr val="tx1"/>
              </a:solidFill>
              <a:round/>
              <a:headEnd/>
              <a:tailEnd/>
            </a:ln>
            <a:effectLst/>
          </p:spPr>
          <p:txBody>
            <a:bodyPr wrap="none" anchor="ctr"/>
            <a:lstStyle/>
            <a:p>
              <a:endParaRPr lang="en-US"/>
            </a:p>
          </p:txBody>
        </p:sp>
        <p:grpSp>
          <p:nvGrpSpPr>
            <p:cNvPr id="94214" name="Group 6"/>
            <p:cNvGrpSpPr>
              <a:grpSpLocks/>
            </p:cNvGrpSpPr>
            <p:nvPr/>
          </p:nvGrpSpPr>
          <p:grpSpPr bwMode="auto">
            <a:xfrm>
              <a:off x="933" y="3895"/>
              <a:ext cx="315" cy="250"/>
              <a:chOff x="960" y="3991"/>
              <a:chExt cx="315" cy="250"/>
            </a:xfrm>
          </p:grpSpPr>
          <p:sp>
            <p:nvSpPr>
              <p:cNvPr id="94215" name="Line 7"/>
              <p:cNvSpPr>
                <a:spLocks noChangeShapeType="1"/>
              </p:cNvSpPr>
              <p:nvPr/>
            </p:nvSpPr>
            <p:spPr bwMode="auto">
              <a:xfrm>
                <a:off x="960" y="4032"/>
                <a:ext cx="315" cy="0"/>
              </a:xfrm>
              <a:prstGeom prst="line">
                <a:avLst/>
              </a:prstGeom>
              <a:noFill/>
              <a:ln w="19050">
                <a:solidFill>
                  <a:schemeClr val="tx1"/>
                </a:solidFill>
                <a:round/>
                <a:headEnd/>
                <a:tailEnd type="arrow" w="med" len="med"/>
              </a:ln>
              <a:effectLst/>
            </p:spPr>
            <p:txBody>
              <a:bodyPr/>
              <a:lstStyle/>
              <a:p>
                <a:endParaRPr lang="en-US"/>
              </a:p>
            </p:txBody>
          </p:sp>
          <p:sp>
            <p:nvSpPr>
              <p:cNvPr id="94216" name="Text Box 8"/>
              <p:cNvSpPr txBox="1">
                <a:spLocks noChangeArrowheads="1"/>
              </p:cNvSpPr>
              <p:nvPr/>
            </p:nvSpPr>
            <p:spPr bwMode="auto">
              <a:xfrm>
                <a:off x="963" y="3991"/>
                <a:ext cx="274" cy="250"/>
              </a:xfrm>
              <a:prstGeom prst="rect">
                <a:avLst/>
              </a:prstGeom>
              <a:noFill/>
              <a:ln w="9525">
                <a:noFill/>
                <a:miter lim="800000"/>
                <a:headEnd/>
                <a:tailEnd/>
              </a:ln>
              <a:effectLst/>
            </p:spPr>
            <p:txBody>
              <a:bodyPr wrap="none">
                <a:spAutoFit/>
              </a:bodyPr>
              <a:lstStyle/>
              <a:p>
                <a:pPr eaLnBrk="1" hangingPunct="1"/>
                <a:r>
                  <a:rPr lang="en-US" sz="2000" i="1"/>
                  <a:t>u</a:t>
                </a:r>
                <a:r>
                  <a:rPr lang="en-US" sz="2000" baseline="-25000"/>
                  <a:t>S</a:t>
                </a:r>
                <a:endParaRPr lang="en-US" sz="2000"/>
              </a:p>
            </p:txBody>
          </p:sp>
        </p:grpSp>
      </p:grpSp>
      <p:sp>
        <p:nvSpPr>
          <p:cNvPr id="94217" name="Arc 9"/>
          <p:cNvSpPr>
            <a:spLocks/>
          </p:cNvSpPr>
          <p:nvPr/>
        </p:nvSpPr>
        <p:spPr bwMode="auto">
          <a:xfrm>
            <a:off x="1319213" y="2535238"/>
            <a:ext cx="381000" cy="762000"/>
          </a:xfrm>
          <a:custGeom>
            <a:avLst/>
            <a:gdLst>
              <a:gd name="G0" fmla="+- 0 0 0"/>
              <a:gd name="G1" fmla="+- 21600 0 0"/>
              <a:gd name="G2" fmla="+- 21600 0 0"/>
              <a:gd name="T0" fmla="*/ 0 w 21600"/>
              <a:gd name="T1" fmla="*/ 0 h 43181"/>
              <a:gd name="T2" fmla="*/ 899 w 21600"/>
              <a:gd name="T3" fmla="*/ 43181 h 43181"/>
              <a:gd name="T4" fmla="*/ 0 w 21600"/>
              <a:gd name="T5" fmla="*/ 21600 h 43181"/>
            </a:gdLst>
            <a:ahLst/>
            <a:cxnLst>
              <a:cxn ang="0">
                <a:pos x="T0" y="T1"/>
              </a:cxn>
              <a:cxn ang="0">
                <a:pos x="T2" y="T3"/>
              </a:cxn>
              <a:cxn ang="0">
                <a:pos x="T4" y="T5"/>
              </a:cxn>
            </a:cxnLst>
            <a:rect l="0" t="0" r="r" b="b"/>
            <a:pathLst>
              <a:path w="21600" h="43181" fill="none" extrusionOk="0">
                <a:moveTo>
                  <a:pt x="-1" y="0"/>
                </a:moveTo>
                <a:cubicBezTo>
                  <a:pt x="11929" y="0"/>
                  <a:pt x="21600" y="9670"/>
                  <a:pt x="21600" y="21600"/>
                </a:cubicBezTo>
                <a:cubicBezTo>
                  <a:pt x="21600" y="33179"/>
                  <a:pt x="12468" y="42699"/>
                  <a:pt x="899" y="43181"/>
                </a:cubicBezTo>
              </a:path>
              <a:path w="21600" h="43181" stroke="0" extrusionOk="0">
                <a:moveTo>
                  <a:pt x="-1" y="0"/>
                </a:moveTo>
                <a:cubicBezTo>
                  <a:pt x="11929" y="0"/>
                  <a:pt x="21600" y="9670"/>
                  <a:pt x="21600" y="21600"/>
                </a:cubicBezTo>
                <a:cubicBezTo>
                  <a:pt x="21600" y="33179"/>
                  <a:pt x="12468" y="42699"/>
                  <a:pt x="899" y="43181"/>
                </a:cubicBezTo>
                <a:lnTo>
                  <a:pt x="0" y="21600"/>
                </a:lnTo>
                <a:close/>
              </a:path>
            </a:pathLst>
          </a:custGeom>
          <a:noFill/>
          <a:ln w="9525">
            <a:solidFill>
              <a:srgbClr val="FF0000"/>
            </a:solidFill>
            <a:round/>
            <a:headEnd/>
            <a:tailEnd/>
          </a:ln>
          <a:effectLst/>
        </p:spPr>
        <p:txBody>
          <a:bodyPr wrap="none" anchor="ctr"/>
          <a:lstStyle/>
          <a:p>
            <a:endParaRPr lang="en-US"/>
          </a:p>
        </p:txBody>
      </p:sp>
      <p:sp>
        <p:nvSpPr>
          <p:cNvPr id="94218" name="Arc 10"/>
          <p:cNvSpPr>
            <a:spLocks/>
          </p:cNvSpPr>
          <p:nvPr/>
        </p:nvSpPr>
        <p:spPr bwMode="auto">
          <a:xfrm>
            <a:off x="4586288" y="1697038"/>
            <a:ext cx="3276600" cy="2324100"/>
          </a:xfrm>
          <a:custGeom>
            <a:avLst/>
            <a:gdLst>
              <a:gd name="G0" fmla="+- 0 0 0"/>
              <a:gd name="G1" fmla="+- 8024 0 0"/>
              <a:gd name="G2" fmla="+- 21600 0 0"/>
              <a:gd name="T0" fmla="*/ 20054 w 21600"/>
              <a:gd name="T1" fmla="*/ 0 h 15311"/>
              <a:gd name="T2" fmla="*/ 20334 w 21600"/>
              <a:gd name="T3" fmla="*/ 15311 h 15311"/>
              <a:gd name="T4" fmla="*/ 0 w 21600"/>
              <a:gd name="T5" fmla="*/ 8024 h 15311"/>
            </a:gdLst>
            <a:ahLst/>
            <a:cxnLst>
              <a:cxn ang="0">
                <a:pos x="T0" y="T1"/>
              </a:cxn>
              <a:cxn ang="0">
                <a:pos x="T2" y="T3"/>
              </a:cxn>
              <a:cxn ang="0">
                <a:pos x="T4" y="T5"/>
              </a:cxn>
            </a:cxnLst>
            <a:rect l="0" t="0" r="r" b="b"/>
            <a:pathLst>
              <a:path w="21600" h="15311" fill="none" extrusionOk="0">
                <a:moveTo>
                  <a:pt x="20054" y="-1"/>
                </a:moveTo>
                <a:cubicBezTo>
                  <a:pt x="21075" y="2551"/>
                  <a:pt x="21600" y="5275"/>
                  <a:pt x="21600" y="8024"/>
                </a:cubicBezTo>
                <a:cubicBezTo>
                  <a:pt x="21600" y="10507"/>
                  <a:pt x="21171" y="12972"/>
                  <a:pt x="20333" y="15310"/>
                </a:cubicBezTo>
              </a:path>
              <a:path w="21600" h="15311" stroke="0" extrusionOk="0">
                <a:moveTo>
                  <a:pt x="20054" y="-1"/>
                </a:moveTo>
                <a:cubicBezTo>
                  <a:pt x="21075" y="2551"/>
                  <a:pt x="21600" y="5275"/>
                  <a:pt x="21600" y="8024"/>
                </a:cubicBezTo>
                <a:cubicBezTo>
                  <a:pt x="21600" y="10507"/>
                  <a:pt x="21171" y="12972"/>
                  <a:pt x="20333" y="15310"/>
                </a:cubicBezTo>
                <a:lnTo>
                  <a:pt x="0" y="8024"/>
                </a:lnTo>
                <a:close/>
              </a:path>
            </a:pathLst>
          </a:custGeom>
          <a:noFill/>
          <a:ln w="9525">
            <a:solidFill>
              <a:srgbClr val="FF0000"/>
            </a:solidFill>
            <a:round/>
            <a:headEnd/>
            <a:tailEnd/>
          </a:ln>
          <a:effectLst/>
        </p:spPr>
        <p:txBody>
          <a:bodyPr wrap="none" anchor="ctr"/>
          <a:lstStyle/>
          <a:p>
            <a:endParaRPr lang="en-US"/>
          </a:p>
        </p:txBody>
      </p:sp>
      <p:sp>
        <p:nvSpPr>
          <p:cNvPr id="94219" name="Arc 11"/>
          <p:cNvSpPr>
            <a:spLocks/>
          </p:cNvSpPr>
          <p:nvPr/>
        </p:nvSpPr>
        <p:spPr bwMode="auto">
          <a:xfrm>
            <a:off x="3619500" y="2535238"/>
            <a:ext cx="381000" cy="762000"/>
          </a:xfrm>
          <a:custGeom>
            <a:avLst/>
            <a:gdLst>
              <a:gd name="G0" fmla="+- 0 0 0"/>
              <a:gd name="G1" fmla="+- 21600 0 0"/>
              <a:gd name="G2" fmla="+- 21600 0 0"/>
              <a:gd name="T0" fmla="*/ 0 w 21600"/>
              <a:gd name="T1" fmla="*/ 0 h 43181"/>
              <a:gd name="T2" fmla="*/ 899 w 21600"/>
              <a:gd name="T3" fmla="*/ 43181 h 43181"/>
              <a:gd name="T4" fmla="*/ 0 w 21600"/>
              <a:gd name="T5" fmla="*/ 21600 h 43181"/>
            </a:gdLst>
            <a:ahLst/>
            <a:cxnLst>
              <a:cxn ang="0">
                <a:pos x="T0" y="T1"/>
              </a:cxn>
              <a:cxn ang="0">
                <a:pos x="T2" y="T3"/>
              </a:cxn>
              <a:cxn ang="0">
                <a:pos x="T4" y="T5"/>
              </a:cxn>
            </a:cxnLst>
            <a:rect l="0" t="0" r="r" b="b"/>
            <a:pathLst>
              <a:path w="21600" h="43181" fill="none" extrusionOk="0">
                <a:moveTo>
                  <a:pt x="-1" y="0"/>
                </a:moveTo>
                <a:cubicBezTo>
                  <a:pt x="11929" y="0"/>
                  <a:pt x="21600" y="9670"/>
                  <a:pt x="21600" y="21600"/>
                </a:cubicBezTo>
                <a:cubicBezTo>
                  <a:pt x="21600" y="33179"/>
                  <a:pt x="12468" y="42699"/>
                  <a:pt x="899" y="43181"/>
                </a:cubicBezTo>
              </a:path>
              <a:path w="21600" h="43181" stroke="0" extrusionOk="0">
                <a:moveTo>
                  <a:pt x="-1" y="0"/>
                </a:moveTo>
                <a:cubicBezTo>
                  <a:pt x="11929" y="0"/>
                  <a:pt x="21600" y="9670"/>
                  <a:pt x="21600" y="21600"/>
                </a:cubicBezTo>
                <a:cubicBezTo>
                  <a:pt x="21600" y="33179"/>
                  <a:pt x="12468" y="42699"/>
                  <a:pt x="899" y="43181"/>
                </a:cubicBezTo>
                <a:lnTo>
                  <a:pt x="0" y="21600"/>
                </a:lnTo>
                <a:close/>
              </a:path>
            </a:pathLst>
          </a:custGeom>
          <a:noFill/>
          <a:ln w="38100">
            <a:solidFill>
              <a:schemeClr val="hlink"/>
            </a:solidFill>
            <a:round/>
            <a:headEnd/>
            <a:tailEnd/>
          </a:ln>
          <a:effectLst/>
        </p:spPr>
        <p:txBody>
          <a:bodyPr wrap="none" anchor="ctr"/>
          <a:lstStyle/>
          <a:p>
            <a:endParaRPr lang="en-US"/>
          </a:p>
        </p:txBody>
      </p:sp>
      <p:sp>
        <p:nvSpPr>
          <p:cNvPr id="94220" name="Text Box 12"/>
          <p:cNvSpPr txBox="1">
            <a:spLocks noChangeArrowheads="1"/>
          </p:cNvSpPr>
          <p:nvPr/>
        </p:nvSpPr>
        <p:spPr bwMode="auto">
          <a:xfrm>
            <a:off x="539750" y="2009775"/>
            <a:ext cx="1031875" cy="701675"/>
          </a:xfrm>
          <a:prstGeom prst="rect">
            <a:avLst/>
          </a:prstGeom>
          <a:noFill/>
          <a:ln w="9525">
            <a:noFill/>
            <a:miter lim="800000"/>
            <a:headEnd/>
            <a:tailEnd/>
          </a:ln>
          <a:effectLst/>
        </p:spPr>
        <p:txBody>
          <a:bodyPr wrap="none">
            <a:spAutoFit/>
          </a:bodyPr>
          <a:lstStyle/>
          <a:p>
            <a:pPr algn="ctr" eaLnBrk="1" hangingPunct="1"/>
            <a:r>
              <a:rPr lang="en-US" sz="2000"/>
              <a:t>Pulse 1</a:t>
            </a:r>
          </a:p>
          <a:p>
            <a:pPr algn="ctr" eaLnBrk="1" hangingPunct="1"/>
            <a:r>
              <a:rPr lang="en-US" sz="2000" i="1"/>
              <a:t>t</a:t>
            </a:r>
            <a:r>
              <a:rPr lang="en-US" sz="2000"/>
              <a:t> = 0</a:t>
            </a:r>
            <a:endParaRPr lang="en-US" sz="2000" i="1"/>
          </a:p>
        </p:txBody>
      </p:sp>
      <p:sp>
        <p:nvSpPr>
          <p:cNvPr id="94221" name="Text Box 13"/>
          <p:cNvSpPr txBox="1">
            <a:spLocks noChangeArrowheads="1"/>
          </p:cNvSpPr>
          <p:nvPr/>
        </p:nvSpPr>
        <p:spPr bwMode="auto">
          <a:xfrm>
            <a:off x="6834188" y="1978025"/>
            <a:ext cx="1031875" cy="701675"/>
          </a:xfrm>
          <a:prstGeom prst="rect">
            <a:avLst/>
          </a:prstGeom>
          <a:noFill/>
          <a:ln w="9525">
            <a:noFill/>
            <a:miter lim="800000"/>
            <a:headEnd/>
            <a:tailEnd/>
          </a:ln>
          <a:effectLst/>
        </p:spPr>
        <p:txBody>
          <a:bodyPr wrap="none">
            <a:spAutoFit/>
          </a:bodyPr>
          <a:lstStyle/>
          <a:p>
            <a:pPr algn="ctr" eaLnBrk="1" hangingPunct="1"/>
            <a:r>
              <a:rPr lang="en-US" sz="2000"/>
              <a:t>Pulse 1</a:t>
            </a:r>
          </a:p>
          <a:p>
            <a:pPr algn="ctr" eaLnBrk="1" hangingPunct="1"/>
            <a:r>
              <a:rPr lang="en-US" sz="2000" i="1"/>
              <a:t>t</a:t>
            </a:r>
            <a:r>
              <a:rPr lang="en-US" sz="2000"/>
              <a:t> = </a:t>
            </a:r>
            <a:r>
              <a:rPr lang="en-US" sz="2000" i="1"/>
              <a:t>T</a:t>
            </a:r>
          </a:p>
        </p:txBody>
      </p:sp>
      <p:sp>
        <p:nvSpPr>
          <p:cNvPr id="94222" name="Text Box 14"/>
          <p:cNvSpPr txBox="1">
            <a:spLocks noChangeArrowheads="1"/>
          </p:cNvSpPr>
          <p:nvPr/>
        </p:nvSpPr>
        <p:spPr bwMode="auto">
          <a:xfrm>
            <a:off x="2857500" y="2011363"/>
            <a:ext cx="1031875" cy="701675"/>
          </a:xfrm>
          <a:prstGeom prst="rect">
            <a:avLst/>
          </a:prstGeom>
          <a:noFill/>
          <a:ln w="9525">
            <a:noFill/>
            <a:miter lim="800000"/>
            <a:headEnd/>
            <a:tailEnd/>
          </a:ln>
          <a:effectLst/>
        </p:spPr>
        <p:txBody>
          <a:bodyPr wrap="none">
            <a:spAutoFit/>
          </a:bodyPr>
          <a:lstStyle/>
          <a:p>
            <a:pPr algn="ctr" eaLnBrk="1" hangingPunct="1"/>
            <a:r>
              <a:rPr lang="en-US" sz="2000"/>
              <a:t>Pulse 2</a:t>
            </a:r>
          </a:p>
          <a:p>
            <a:pPr algn="ctr" eaLnBrk="1" hangingPunct="1"/>
            <a:r>
              <a:rPr lang="en-US" sz="2000" i="1"/>
              <a:t>t</a:t>
            </a:r>
            <a:r>
              <a:rPr lang="en-US" sz="2000"/>
              <a:t> = </a:t>
            </a:r>
            <a:r>
              <a:rPr lang="en-US" sz="2000" i="1"/>
              <a:t>T</a:t>
            </a:r>
          </a:p>
        </p:txBody>
      </p:sp>
      <p:grpSp>
        <p:nvGrpSpPr>
          <p:cNvPr id="94223" name="Group 15"/>
          <p:cNvGrpSpPr>
            <a:grpSpLocks/>
          </p:cNvGrpSpPr>
          <p:nvPr/>
        </p:nvGrpSpPr>
        <p:grpSpPr bwMode="auto">
          <a:xfrm>
            <a:off x="1698625" y="1762125"/>
            <a:ext cx="6149975" cy="396875"/>
            <a:chOff x="1329" y="1918"/>
            <a:chExt cx="3874" cy="250"/>
          </a:xfrm>
        </p:grpSpPr>
        <p:sp>
          <p:nvSpPr>
            <p:cNvPr id="94224" name="Line 16"/>
            <p:cNvSpPr>
              <a:spLocks noChangeShapeType="1"/>
            </p:cNvSpPr>
            <p:nvPr/>
          </p:nvSpPr>
          <p:spPr bwMode="auto">
            <a:xfrm>
              <a:off x="1329" y="2051"/>
              <a:ext cx="3874" cy="0"/>
            </a:xfrm>
            <a:prstGeom prst="line">
              <a:avLst/>
            </a:prstGeom>
            <a:noFill/>
            <a:ln w="28575">
              <a:solidFill>
                <a:srgbClr val="FF0000"/>
              </a:solidFill>
              <a:round/>
              <a:headEnd type="arrow" w="med" len="med"/>
              <a:tailEnd type="arrow" w="med" len="med"/>
            </a:ln>
            <a:effectLst/>
          </p:spPr>
          <p:txBody>
            <a:bodyPr/>
            <a:lstStyle/>
            <a:p>
              <a:endParaRPr lang="en-US"/>
            </a:p>
          </p:txBody>
        </p:sp>
        <p:sp>
          <p:nvSpPr>
            <p:cNvPr id="94225" name="Text Box 17"/>
            <p:cNvSpPr txBox="1">
              <a:spLocks noChangeArrowheads="1"/>
            </p:cNvSpPr>
            <p:nvPr/>
          </p:nvSpPr>
          <p:spPr bwMode="auto">
            <a:xfrm>
              <a:off x="2863" y="1918"/>
              <a:ext cx="563" cy="250"/>
            </a:xfrm>
            <a:prstGeom prst="rect">
              <a:avLst/>
            </a:prstGeom>
            <a:solidFill>
              <a:srgbClr val="EAEAEA"/>
            </a:solidFill>
            <a:ln w="9525">
              <a:noFill/>
              <a:miter lim="800000"/>
              <a:headEnd/>
              <a:tailEnd/>
            </a:ln>
            <a:effectLst/>
          </p:spPr>
          <p:txBody>
            <a:bodyPr wrap="none">
              <a:spAutoFit/>
            </a:bodyPr>
            <a:lstStyle/>
            <a:p>
              <a:pPr eaLnBrk="1" hangingPunct="1"/>
              <a:r>
                <a:rPr lang="en-US" sz="2000">
                  <a:solidFill>
                    <a:srgbClr val="FF0000"/>
                  </a:solidFill>
                  <a:sym typeface="Symbol" pitchFamily="18" charset="2"/>
                </a:rPr>
                <a:t></a:t>
              </a:r>
              <a:r>
                <a:rPr lang="en-US" sz="2000" i="1">
                  <a:solidFill>
                    <a:srgbClr val="FF0000"/>
                  </a:solidFill>
                </a:rPr>
                <a:t> = vT</a:t>
              </a:r>
            </a:p>
          </p:txBody>
        </p:sp>
      </p:grpSp>
      <p:grpSp>
        <p:nvGrpSpPr>
          <p:cNvPr id="94226" name="Group 18"/>
          <p:cNvGrpSpPr>
            <a:grpSpLocks/>
          </p:cNvGrpSpPr>
          <p:nvPr/>
        </p:nvGrpSpPr>
        <p:grpSpPr bwMode="auto">
          <a:xfrm>
            <a:off x="1722438" y="3560763"/>
            <a:ext cx="2263775" cy="396875"/>
            <a:chOff x="1344" y="1959"/>
            <a:chExt cx="1426" cy="250"/>
          </a:xfrm>
        </p:grpSpPr>
        <p:sp>
          <p:nvSpPr>
            <p:cNvPr id="94227" name="Line 19"/>
            <p:cNvSpPr>
              <a:spLocks noChangeShapeType="1"/>
            </p:cNvSpPr>
            <p:nvPr/>
          </p:nvSpPr>
          <p:spPr bwMode="auto">
            <a:xfrm>
              <a:off x="1344" y="2098"/>
              <a:ext cx="1426" cy="0"/>
            </a:xfrm>
            <a:prstGeom prst="line">
              <a:avLst/>
            </a:prstGeom>
            <a:noFill/>
            <a:ln w="28575">
              <a:solidFill>
                <a:schemeClr val="hlink"/>
              </a:solidFill>
              <a:round/>
              <a:headEnd/>
              <a:tailEnd type="triangle" w="med" len="med"/>
            </a:ln>
            <a:effectLst/>
          </p:spPr>
          <p:txBody>
            <a:bodyPr/>
            <a:lstStyle/>
            <a:p>
              <a:endParaRPr lang="en-US"/>
            </a:p>
          </p:txBody>
        </p:sp>
        <p:sp>
          <p:nvSpPr>
            <p:cNvPr id="94228" name="Text Box 20"/>
            <p:cNvSpPr txBox="1">
              <a:spLocks noChangeArrowheads="1"/>
            </p:cNvSpPr>
            <p:nvPr/>
          </p:nvSpPr>
          <p:spPr bwMode="auto">
            <a:xfrm>
              <a:off x="1780" y="1959"/>
              <a:ext cx="642" cy="250"/>
            </a:xfrm>
            <a:prstGeom prst="rect">
              <a:avLst/>
            </a:prstGeom>
            <a:solidFill>
              <a:srgbClr val="EAEAEA"/>
            </a:solidFill>
            <a:ln w="9525">
              <a:noFill/>
              <a:miter lim="800000"/>
              <a:headEnd/>
              <a:tailEnd/>
            </a:ln>
            <a:effectLst/>
          </p:spPr>
          <p:txBody>
            <a:bodyPr wrap="none">
              <a:spAutoFit/>
            </a:bodyPr>
            <a:lstStyle/>
            <a:p>
              <a:pPr eaLnBrk="1" hangingPunct="1"/>
              <a:r>
                <a:rPr lang="en-US" sz="2000" i="1">
                  <a:solidFill>
                    <a:schemeClr val="hlink"/>
                  </a:solidFill>
                </a:rPr>
                <a:t>d</a:t>
              </a:r>
              <a:r>
                <a:rPr lang="en-US" sz="2000">
                  <a:solidFill>
                    <a:schemeClr val="hlink"/>
                  </a:solidFill>
                </a:rPr>
                <a:t> = </a:t>
              </a:r>
              <a:r>
                <a:rPr lang="en-US" sz="2000" i="1">
                  <a:solidFill>
                    <a:schemeClr val="hlink"/>
                  </a:solidFill>
                </a:rPr>
                <a:t>u</a:t>
              </a:r>
              <a:r>
                <a:rPr lang="en-US" sz="2000" baseline="-25000">
                  <a:solidFill>
                    <a:schemeClr val="hlink"/>
                  </a:solidFill>
                </a:rPr>
                <a:t>S</a:t>
              </a:r>
              <a:r>
                <a:rPr lang="en-US" sz="2000" i="1">
                  <a:solidFill>
                    <a:schemeClr val="hlink"/>
                  </a:solidFill>
                </a:rPr>
                <a:t>T</a:t>
              </a:r>
            </a:p>
          </p:txBody>
        </p:sp>
      </p:grpSp>
      <p:sp>
        <p:nvSpPr>
          <p:cNvPr id="94229" name="Line 21"/>
          <p:cNvSpPr>
            <a:spLocks noChangeShapeType="1"/>
          </p:cNvSpPr>
          <p:nvPr/>
        </p:nvSpPr>
        <p:spPr bwMode="auto">
          <a:xfrm>
            <a:off x="1700213" y="1976438"/>
            <a:ext cx="0" cy="1817687"/>
          </a:xfrm>
          <a:prstGeom prst="line">
            <a:avLst/>
          </a:prstGeom>
          <a:noFill/>
          <a:ln w="9525">
            <a:solidFill>
              <a:schemeClr val="tx1"/>
            </a:solidFill>
            <a:round/>
            <a:headEnd/>
            <a:tailEnd/>
          </a:ln>
          <a:effectLst/>
        </p:spPr>
        <p:txBody>
          <a:bodyPr/>
          <a:lstStyle/>
          <a:p>
            <a:endParaRPr lang="en-US"/>
          </a:p>
        </p:txBody>
      </p:sp>
      <p:sp>
        <p:nvSpPr>
          <p:cNvPr id="94230" name="Line 22"/>
          <p:cNvSpPr>
            <a:spLocks noChangeShapeType="1"/>
          </p:cNvSpPr>
          <p:nvPr/>
        </p:nvSpPr>
        <p:spPr bwMode="auto">
          <a:xfrm>
            <a:off x="7851775" y="1966913"/>
            <a:ext cx="0" cy="1851025"/>
          </a:xfrm>
          <a:prstGeom prst="line">
            <a:avLst/>
          </a:prstGeom>
          <a:noFill/>
          <a:ln w="9525">
            <a:solidFill>
              <a:schemeClr val="tx1"/>
            </a:solidFill>
            <a:round/>
            <a:headEnd/>
            <a:tailEnd/>
          </a:ln>
          <a:effectLst/>
        </p:spPr>
        <p:txBody>
          <a:bodyPr/>
          <a:lstStyle/>
          <a:p>
            <a:endParaRPr lang="en-US"/>
          </a:p>
        </p:txBody>
      </p:sp>
      <p:sp>
        <p:nvSpPr>
          <p:cNvPr id="94231" name="Line 23"/>
          <p:cNvSpPr>
            <a:spLocks noChangeShapeType="1"/>
          </p:cNvSpPr>
          <p:nvPr/>
        </p:nvSpPr>
        <p:spPr bwMode="auto">
          <a:xfrm>
            <a:off x="4008438" y="2205038"/>
            <a:ext cx="0" cy="1600200"/>
          </a:xfrm>
          <a:prstGeom prst="line">
            <a:avLst/>
          </a:prstGeom>
          <a:noFill/>
          <a:ln w="9525">
            <a:solidFill>
              <a:schemeClr val="tx1"/>
            </a:solidFill>
            <a:round/>
            <a:headEnd/>
            <a:tailEnd/>
          </a:ln>
          <a:effectLst/>
        </p:spPr>
        <p:txBody>
          <a:bodyPr/>
          <a:lstStyle/>
          <a:p>
            <a:endParaRPr lang="en-US"/>
          </a:p>
        </p:txBody>
      </p:sp>
      <p:sp>
        <p:nvSpPr>
          <p:cNvPr id="94232" name="Arc 24"/>
          <p:cNvSpPr>
            <a:spLocks/>
          </p:cNvSpPr>
          <p:nvPr/>
        </p:nvSpPr>
        <p:spPr bwMode="auto">
          <a:xfrm>
            <a:off x="1327150" y="2532063"/>
            <a:ext cx="381000" cy="762000"/>
          </a:xfrm>
          <a:custGeom>
            <a:avLst/>
            <a:gdLst>
              <a:gd name="G0" fmla="+- 0 0 0"/>
              <a:gd name="G1" fmla="+- 21600 0 0"/>
              <a:gd name="G2" fmla="+- 21600 0 0"/>
              <a:gd name="T0" fmla="*/ 0 w 21600"/>
              <a:gd name="T1" fmla="*/ 0 h 43181"/>
              <a:gd name="T2" fmla="*/ 899 w 21600"/>
              <a:gd name="T3" fmla="*/ 43181 h 43181"/>
              <a:gd name="T4" fmla="*/ 0 w 21600"/>
              <a:gd name="T5" fmla="*/ 21600 h 43181"/>
            </a:gdLst>
            <a:ahLst/>
            <a:cxnLst>
              <a:cxn ang="0">
                <a:pos x="T0" y="T1"/>
              </a:cxn>
              <a:cxn ang="0">
                <a:pos x="T2" y="T3"/>
              </a:cxn>
              <a:cxn ang="0">
                <a:pos x="T4" y="T5"/>
              </a:cxn>
            </a:cxnLst>
            <a:rect l="0" t="0" r="r" b="b"/>
            <a:pathLst>
              <a:path w="21600" h="43181" fill="none" extrusionOk="0">
                <a:moveTo>
                  <a:pt x="-1" y="0"/>
                </a:moveTo>
                <a:cubicBezTo>
                  <a:pt x="11929" y="0"/>
                  <a:pt x="21600" y="9670"/>
                  <a:pt x="21600" y="21600"/>
                </a:cubicBezTo>
                <a:cubicBezTo>
                  <a:pt x="21600" y="33179"/>
                  <a:pt x="12468" y="42699"/>
                  <a:pt x="899" y="43181"/>
                </a:cubicBezTo>
              </a:path>
              <a:path w="21600" h="43181" stroke="0" extrusionOk="0">
                <a:moveTo>
                  <a:pt x="-1" y="0"/>
                </a:moveTo>
                <a:cubicBezTo>
                  <a:pt x="11929" y="0"/>
                  <a:pt x="21600" y="9670"/>
                  <a:pt x="21600" y="21600"/>
                </a:cubicBezTo>
                <a:cubicBezTo>
                  <a:pt x="21600" y="33179"/>
                  <a:pt x="12468" y="42699"/>
                  <a:pt x="899" y="43181"/>
                </a:cubicBezTo>
                <a:lnTo>
                  <a:pt x="0" y="21600"/>
                </a:lnTo>
                <a:close/>
              </a:path>
            </a:pathLst>
          </a:custGeom>
          <a:noFill/>
          <a:ln w="9525">
            <a:solidFill>
              <a:srgbClr val="FF0000"/>
            </a:solidFill>
            <a:prstDash val="dash"/>
            <a:round/>
            <a:headEnd/>
            <a:tailEnd/>
          </a:ln>
          <a:effectLst/>
        </p:spPr>
        <p:txBody>
          <a:bodyPr wrap="none" anchor="ctr"/>
          <a:lstStyle/>
          <a:p>
            <a:endParaRPr lang="en-US"/>
          </a:p>
        </p:txBody>
      </p:sp>
      <p:pic>
        <p:nvPicPr>
          <p:cNvPr id="94233" name="Picture 25" descr="j0232898[1]"/>
          <p:cNvPicPr>
            <a:picLocks noChangeAspect="1" noChangeArrowheads="1"/>
          </p:cNvPicPr>
          <p:nvPr/>
        </p:nvPicPr>
        <p:blipFill>
          <a:blip r:embed="rId9" cstate="print"/>
          <a:srcRect/>
          <a:stretch>
            <a:fillRect/>
          </a:stretch>
        </p:blipFill>
        <p:spPr bwMode="auto">
          <a:xfrm flipH="1">
            <a:off x="7856538" y="1679575"/>
            <a:ext cx="1157287" cy="2373313"/>
          </a:xfrm>
          <a:prstGeom prst="rect">
            <a:avLst/>
          </a:prstGeom>
          <a:ln>
            <a:noFill/>
          </a:ln>
          <a:effectLst>
            <a:outerShdw blurRad="292100" dist="139700" dir="2700000" algn="tl" rotWithShape="0">
              <a:srgbClr val="333333">
                <a:alpha val="65000"/>
              </a:srgbClr>
            </a:outerShdw>
          </a:effectLst>
        </p:spPr>
      </p:pic>
      <p:grpSp>
        <p:nvGrpSpPr>
          <p:cNvPr id="94234" name="Group 26"/>
          <p:cNvGrpSpPr>
            <a:grpSpLocks/>
          </p:cNvGrpSpPr>
          <p:nvPr/>
        </p:nvGrpSpPr>
        <p:grpSpPr bwMode="auto">
          <a:xfrm>
            <a:off x="4017963" y="2740025"/>
            <a:ext cx="3832225" cy="396875"/>
            <a:chOff x="2531" y="1872"/>
            <a:chExt cx="2414" cy="250"/>
          </a:xfrm>
        </p:grpSpPr>
        <p:sp>
          <p:nvSpPr>
            <p:cNvPr id="94235" name="Line 27"/>
            <p:cNvSpPr>
              <a:spLocks noChangeShapeType="1"/>
            </p:cNvSpPr>
            <p:nvPr/>
          </p:nvSpPr>
          <p:spPr bwMode="auto">
            <a:xfrm>
              <a:off x="2531" y="1990"/>
              <a:ext cx="2414" cy="0"/>
            </a:xfrm>
            <a:prstGeom prst="line">
              <a:avLst/>
            </a:prstGeom>
            <a:noFill/>
            <a:ln w="28575">
              <a:solidFill>
                <a:schemeClr val="tx1"/>
              </a:solidFill>
              <a:round/>
              <a:headEnd type="arrow" w="med" len="med"/>
              <a:tailEnd type="arrow" w="med" len="med"/>
            </a:ln>
            <a:effectLst/>
          </p:spPr>
          <p:txBody>
            <a:bodyPr/>
            <a:lstStyle/>
            <a:p>
              <a:endParaRPr lang="en-US"/>
            </a:p>
          </p:txBody>
        </p:sp>
        <p:sp>
          <p:nvSpPr>
            <p:cNvPr id="94236" name="Text Box 28"/>
            <p:cNvSpPr txBox="1">
              <a:spLocks noChangeArrowheads="1"/>
            </p:cNvSpPr>
            <p:nvPr/>
          </p:nvSpPr>
          <p:spPr bwMode="auto">
            <a:xfrm>
              <a:off x="3623" y="1872"/>
              <a:ext cx="262" cy="250"/>
            </a:xfrm>
            <a:prstGeom prst="rect">
              <a:avLst/>
            </a:prstGeom>
            <a:solidFill>
              <a:srgbClr val="EAEAEA"/>
            </a:solidFill>
            <a:ln w="9525">
              <a:noFill/>
              <a:miter lim="800000"/>
              <a:headEnd/>
              <a:tailEnd/>
            </a:ln>
            <a:effectLst/>
          </p:spPr>
          <p:txBody>
            <a:bodyPr>
              <a:spAutoFit/>
            </a:bodyPr>
            <a:lstStyle/>
            <a:p>
              <a:pPr eaLnBrk="1" hangingPunct="1">
                <a:spcBef>
                  <a:spcPct val="50000"/>
                </a:spcBef>
              </a:pPr>
              <a:r>
                <a:rPr lang="en-US" sz="2000">
                  <a:sym typeface="Symbol" pitchFamily="18" charset="2"/>
                </a:rPr>
                <a:t>’</a:t>
              </a:r>
            </a:p>
          </p:txBody>
        </p:sp>
      </p:grpSp>
      <p:sp>
        <p:nvSpPr>
          <p:cNvPr id="9423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4210">
                                            <p:txEl>
                                              <p:pRg st="6" end="6"/>
                                            </p:txEl>
                                          </p:spTgt>
                                        </p:tgtEl>
                                        <p:attrNameLst>
                                          <p:attrName>style.visibility</p:attrName>
                                        </p:attrNameLst>
                                      </p:cBhvr>
                                      <p:to>
                                        <p:strVal val="visible"/>
                                      </p:to>
                                    </p:set>
                                    <p:anim calcmode="lin" valueType="num">
                                      <p:cBhvr additive="base">
                                        <p:cTn id="7" dur="500" fill="hold"/>
                                        <p:tgtEl>
                                          <p:spTgt spid="94210">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4212"/>
                                        </p:tgtEl>
                                        <p:attrNameLst>
                                          <p:attrName>style.visibility</p:attrName>
                                        </p:attrNameLst>
                                      </p:cBhvr>
                                      <p:to>
                                        <p:strVal val="visible"/>
                                      </p:to>
                                    </p:set>
                                    <p:animEffect transition="in" filter="fade">
                                      <p:cBhvr>
                                        <p:cTn id="13" dur="2000"/>
                                        <p:tgtEl>
                                          <p:spTgt spid="94212"/>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4217"/>
                                        </p:tgtEl>
                                        <p:attrNameLst>
                                          <p:attrName>style.visibility</p:attrName>
                                        </p:attrNameLst>
                                      </p:cBhvr>
                                      <p:to>
                                        <p:strVal val="visible"/>
                                      </p:to>
                                    </p:set>
                                    <p:animEffect transition="in" filter="fade">
                                      <p:cBhvr>
                                        <p:cTn id="18" dur="2000"/>
                                        <p:tgtEl>
                                          <p:spTgt spid="942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4218"/>
                                        </p:tgtEl>
                                        <p:attrNameLst>
                                          <p:attrName>style.visibility</p:attrName>
                                        </p:attrNameLst>
                                      </p:cBhvr>
                                      <p:to>
                                        <p:strVal val="visible"/>
                                      </p:to>
                                    </p:set>
                                    <p:animEffect transition="in" filter="fade">
                                      <p:cBhvr>
                                        <p:cTn id="23" dur="2000"/>
                                        <p:tgtEl>
                                          <p:spTgt spid="94218"/>
                                        </p:tgtEl>
                                      </p:cBhvr>
                                    </p:animEffect>
                                  </p:childTnLst>
                                </p:cTn>
                              </p:par>
                              <p:par>
                                <p:cTn id="24" presetID="63" presetClass="path" presetSubtype="0" accel="50000" decel="50000" fill="hold" nodeType="withEffect">
                                  <p:stCondLst>
                                    <p:cond delay="0"/>
                                  </p:stCondLst>
                                  <p:childTnLst>
                                    <p:animMotion origin="layout" path="M 0 0  L 0.25 0  E" pathEditMode="relative" ptsTypes="">
                                      <p:cBhvr>
                                        <p:cTn id="25" dur="2000" fill="hold"/>
                                        <p:tgtEl>
                                          <p:spTgt spid="94212"/>
                                        </p:tgtEl>
                                        <p:attrNameLst>
                                          <p:attrName>ppt_x</p:attrName>
                                          <p:attrName>ppt_y</p:attrName>
                                        </p:attrNameLst>
                                      </p:cBhvr>
                                    </p:animMotion>
                                  </p:childTnLst>
                                </p:cTn>
                              </p:par>
                              <p:par>
                                <p:cTn id="26" presetID="10" presetClass="entr" presetSubtype="0" fill="hold" grpId="0" nodeType="withEffect">
                                  <p:stCondLst>
                                    <p:cond delay="0"/>
                                  </p:stCondLst>
                                  <p:childTnLst>
                                    <p:set>
                                      <p:cBhvr>
                                        <p:cTn id="27" dur="1" fill="hold">
                                          <p:stCondLst>
                                            <p:cond delay="0"/>
                                          </p:stCondLst>
                                        </p:cTn>
                                        <p:tgtEl>
                                          <p:spTgt spid="94232"/>
                                        </p:tgtEl>
                                        <p:attrNameLst>
                                          <p:attrName>style.visibility</p:attrName>
                                        </p:attrNameLst>
                                      </p:cBhvr>
                                      <p:to>
                                        <p:strVal val="visible"/>
                                      </p:to>
                                    </p:set>
                                    <p:animEffect transition="in" filter="fade">
                                      <p:cBhvr>
                                        <p:cTn id="28" dur="2000"/>
                                        <p:tgtEl>
                                          <p:spTgt spid="94232"/>
                                        </p:tgtEl>
                                      </p:cBhvr>
                                    </p:animEffect>
                                  </p:childTnLst>
                                </p:cTn>
                              </p:par>
                              <p:par>
                                <p:cTn id="29" presetID="10" presetClass="exit" presetSubtype="0" fill="hold" grpId="1" nodeType="withEffect">
                                  <p:stCondLst>
                                    <p:cond delay="0"/>
                                  </p:stCondLst>
                                  <p:childTnLst>
                                    <p:animEffect transition="out" filter="fade">
                                      <p:cBhvr>
                                        <p:cTn id="30" dur="2000"/>
                                        <p:tgtEl>
                                          <p:spTgt spid="94217"/>
                                        </p:tgtEl>
                                      </p:cBhvr>
                                    </p:animEffect>
                                    <p:set>
                                      <p:cBhvr>
                                        <p:cTn id="31" dur="1" fill="hold">
                                          <p:stCondLst>
                                            <p:cond delay="1999"/>
                                          </p:stCondLst>
                                        </p:cTn>
                                        <p:tgtEl>
                                          <p:spTgt spid="942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4219"/>
                                        </p:tgtEl>
                                        <p:attrNameLst>
                                          <p:attrName>style.visibility</p:attrName>
                                        </p:attrNameLst>
                                      </p:cBhvr>
                                      <p:to>
                                        <p:strVal val="visible"/>
                                      </p:to>
                                    </p:set>
                                    <p:animEffect transition="in" filter="fade">
                                      <p:cBhvr>
                                        <p:cTn id="36" dur="2000"/>
                                        <p:tgtEl>
                                          <p:spTgt spid="9421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4220"/>
                                        </p:tgtEl>
                                        <p:attrNameLst>
                                          <p:attrName>style.visibility</p:attrName>
                                        </p:attrNameLst>
                                      </p:cBhvr>
                                      <p:to>
                                        <p:strVal val="visible"/>
                                      </p:to>
                                    </p:set>
                                    <p:anim calcmode="lin" valueType="num">
                                      <p:cBhvr additive="base">
                                        <p:cTn id="41" dur="500" fill="hold"/>
                                        <p:tgtEl>
                                          <p:spTgt spid="94220"/>
                                        </p:tgtEl>
                                        <p:attrNameLst>
                                          <p:attrName>ppt_x</p:attrName>
                                        </p:attrNameLst>
                                      </p:cBhvr>
                                      <p:tavLst>
                                        <p:tav tm="0">
                                          <p:val>
                                            <p:strVal val="#ppt_x"/>
                                          </p:val>
                                        </p:tav>
                                        <p:tav tm="100000">
                                          <p:val>
                                            <p:strVal val="#ppt_x"/>
                                          </p:val>
                                        </p:tav>
                                      </p:tavLst>
                                    </p:anim>
                                    <p:anim calcmode="lin" valueType="num">
                                      <p:cBhvr additive="base">
                                        <p:cTn id="42" dur="500" fill="hold"/>
                                        <p:tgtEl>
                                          <p:spTgt spid="942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6" name="suction.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4221"/>
                                        </p:tgtEl>
                                        <p:attrNameLst>
                                          <p:attrName>style.visibility</p:attrName>
                                        </p:attrNameLst>
                                      </p:cBhvr>
                                      <p:to>
                                        <p:strVal val="visible"/>
                                      </p:to>
                                    </p:set>
                                    <p:anim calcmode="lin" valueType="num">
                                      <p:cBhvr additive="base">
                                        <p:cTn id="47" dur="500" fill="hold"/>
                                        <p:tgtEl>
                                          <p:spTgt spid="94221"/>
                                        </p:tgtEl>
                                        <p:attrNameLst>
                                          <p:attrName>ppt_x</p:attrName>
                                        </p:attrNameLst>
                                      </p:cBhvr>
                                      <p:tavLst>
                                        <p:tav tm="0">
                                          <p:val>
                                            <p:strVal val="#ppt_x"/>
                                          </p:val>
                                        </p:tav>
                                        <p:tav tm="100000">
                                          <p:val>
                                            <p:strVal val="#ppt_x"/>
                                          </p:val>
                                        </p:tav>
                                      </p:tavLst>
                                    </p:anim>
                                    <p:anim calcmode="lin" valueType="num">
                                      <p:cBhvr additive="base">
                                        <p:cTn id="48" dur="500" fill="hold"/>
                                        <p:tgtEl>
                                          <p:spTgt spid="942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6" name="suction.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4222"/>
                                        </p:tgtEl>
                                        <p:attrNameLst>
                                          <p:attrName>style.visibility</p:attrName>
                                        </p:attrNameLst>
                                      </p:cBhvr>
                                      <p:to>
                                        <p:strVal val="visible"/>
                                      </p:to>
                                    </p:set>
                                    <p:anim calcmode="lin" valueType="num">
                                      <p:cBhvr additive="base">
                                        <p:cTn id="53" dur="500" fill="hold"/>
                                        <p:tgtEl>
                                          <p:spTgt spid="94222"/>
                                        </p:tgtEl>
                                        <p:attrNameLst>
                                          <p:attrName>ppt_x</p:attrName>
                                        </p:attrNameLst>
                                      </p:cBhvr>
                                      <p:tavLst>
                                        <p:tav tm="0">
                                          <p:val>
                                            <p:strVal val="#ppt_x"/>
                                          </p:val>
                                        </p:tav>
                                        <p:tav tm="100000">
                                          <p:val>
                                            <p:strVal val="#ppt_x"/>
                                          </p:val>
                                        </p:tav>
                                      </p:tavLst>
                                    </p:anim>
                                    <p:anim calcmode="lin" valueType="num">
                                      <p:cBhvr additive="base">
                                        <p:cTn id="54" dur="500" fill="hold"/>
                                        <p:tgtEl>
                                          <p:spTgt spid="942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6" name="suction.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94229"/>
                                        </p:tgtEl>
                                        <p:attrNameLst>
                                          <p:attrName>style.visibility</p:attrName>
                                        </p:attrNameLst>
                                      </p:cBhvr>
                                      <p:to>
                                        <p:strVal val="visible"/>
                                      </p:to>
                                    </p:set>
                                    <p:animEffect transition="in" filter="wipe(down)">
                                      <p:cBhvr>
                                        <p:cTn id="59" dur="500"/>
                                        <p:tgtEl>
                                          <p:spTgt spid="94229"/>
                                        </p:tgtEl>
                                      </p:cBhvr>
                                    </p:animEffect>
                                  </p:childTnLst>
                                  <p:subTnLst>
                                    <p:audio>
                                      <p:cMediaNode>
                                        <p:cTn display="0" masterRel="sameClick">
                                          <p:stCondLst>
                                            <p:cond evt="begin" delay="0">
                                              <p:tn val="57"/>
                                            </p:cond>
                                          </p:stCondLst>
                                          <p:endCondLst>
                                            <p:cond evt="onStopAudio" delay="0">
                                              <p:tgtEl>
                                                <p:sldTgt/>
                                              </p:tgtEl>
                                            </p:cond>
                                          </p:endCondLst>
                                        </p:cTn>
                                        <p:tgtEl>
                                          <p:sndTgt r:embed="rId3" name="camera.wav"/>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94230"/>
                                        </p:tgtEl>
                                        <p:attrNameLst>
                                          <p:attrName>style.visibility</p:attrName>
                                        </p:attrNameLst>
                                      </p:cBhvr>
                                      <p:to>
                                        <p:strVal val="visible"/>
                                      </p:to>
                                    </p:set>
                                    <p:animEffect transition="in" filter="wipe(down)">
                                      <p:cBhvr>
                                        <p:cTn id="64" dur="500"/>
                                        <p:tgtEl>
                                          <p:spTgt spid="94230"/>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94223"/>
                                        </p:tgtEl>
                                        <p:attrNameLst>
                                          <p:attrName>style.visibility</p:attrName>
                                        </p:attrNameLst>
                                      </p:cBhvr>
                                      <p:to>
                                        <p:strVal val="visible"/>
                                      </p:to>
                                    </p:set>
                                    <p:animEffect transition="in" filter="wipe(left)">
                                      <p:cBhvr>
                                        <p:cTn id="69" dur="2000"/>
                                        <p:tgtEl>
                                          <p:spTgt spid="94223"/>
                                        </p:tgtEl>
                                      </p:cBhvr>
                                    </p:animEffect>
                                  </p:childTnLst>
                                  <p:subTnLst>
                                    <p:audio>
                                      <p:cMediaNode>
                                        <p:cTn display="0" masterRel="sameClick">
                                          <p:stCondLst>
                                            <p:cond evt="begin" delay="0">
                                              <p:tn val="67"/>
                                            </p:cond>
                                          </p:stCondLst>
                                          <p:endCondLst>
                                            <p:cond evt="onStopAudio" delay="0">
                                              <p:tgtEl>
                                                <p:sldTgt/>
                                              </p:tgtEl>
                                            </p:cond>
                                          </p:endCondLst>
                                        </p:cTn>
                                        <p:tgtEl>
                                          <p:sndTgt r:embed="rId7" name="drumroll.wav"/>
                                        </p:tgtEl>
                                      </p:cMediaNode>
                                    </p:audio>
                                  </p:sub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94231"/>
                                        </p:tgtEl>
                                        <p:attrNameLst>
                                          <p:attrName>style.visibility</p:attrName>
                                        </p:attrNameLst>
                                      </p:cBhvr>
                                      <p:to>
                                        <p:strVal val="visible"/>
                                      </p:to>
                                    </p:set>
                                    <p:animEffect transition="in" filter="wipe(down)">
                                      <p:cBhvr>
                                        <p:cTn id="74" dur="500"/>
                                        <p:tgtEl>
                                          <p:spTgt spid="94231"/>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94226"/>
                                        </p:tgtEl>
                                        <p:attrNameLst>
                                          <p:attrName>style.visibility</p:attrName>
                                        </p:attrNameLst>
                                      </p:cBhvr>
                                      <p:to>
                                        <p:strVal val="visible"/>
                                      </p:to>
                                    </p:set>
                                    <p:animEffect transition="in" filter="wipe(left)">
                                      <p:cBhvr>
                                        <p:cTn id="79" dur="2000"/>
                                        <p:tgtEl>
                                          <p:spTgt spid="94226"/>
                                        </p:tgtEl>
                                      </p:cBhvr>
                                    </p:animEffect>
                                  </p:childTnLst>
                                  <p:subTnLst>
                                    <p:audio>
                                      <p:cMediaNode>
                                        <p:cTn display="0" masterRel="sameClick">
                                          <p:stCondLst>
                                            <p:cond evt="begin" delay="0">
                                              <p:tn val="77"/>
                                            </p:cond>
                                          </p:stCondLst>
                                          <p:endCondLst>
                                            <p:cond evt="onStopAudio" delay="0">
                                              <p:tgtEl>
                                                <p:sldTgt/>
                                              </p:tgtEl>
                                            </p:cond>
                                          </p:endCondLst>
                                        </p:cTn>
                                        <p:tgtEl>
                                          <p:sndTgt r:embed="rId7" name="drumroll.wav"/>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94234"/>
                                        </p:tgtEl>
                                        <p:attrNameLst>
                                          <p:attrName>style.visibility</p:attrName>
                                        </p:attrNameLst>
                                      </p:cBhvr>
                                      <p:to>
                                        <p:strVal val="visible"/>
                                      </p:to>
                                    </p:set>
                                    <p:animEffect transition="in" filter="wipe(left)">
                                      <p:cBhvr>
                                        <p:cTn id="84" dur="2000"/>
                                        <p:tgtEl>
                                          <p:spTgt spid="94234"/>
                                        </p:tgtEl>
                                      </p:cBhvr>
                                    </p:animEffect>
                                  </p:childTnLst>
                                  <p:subTnLst>
                                    <p:audio>
                                      <p:cMediaNode>
                                        <p:cTn display="0" masterRel="sameClick">
                                          <p:stCondLst>
                                            <p:cond evt="begin" delay="0">
                                              <p:tn val="82"/>
                                            </p:cond>
                                          </p:stCondLst>
                                          <p:endCondLst>
                                            <p:cond evt="onStopAudio" delay="0">
                                              <p:tgtEl>
                                                <p:sldTgt/>
                                              </p:tgtEl>
                                            </p:cond>
                                          </p:endCondLst>
                                        </p:cTn>
                                        <p:tgtEl>
                                          <p:sndTgt r:embed="rId7" name="drumroll.wav"/>
                                        </p:tgtEl>
                                      </p:cMediaNode>
                                    </p:audio>
                                  </p:subTnLst>
                                </p:cTn>
                              </p:par>
                            </p:childTnLst>
                          </p:cTn>
                        </p:par>
                      </p:childTnLst>
                    </p:cTn>
                  </p:par>
                  <p:par>
                    <p:cTn id="85" fill="hold">
                      <p:stCondLst>
                        <p:cond delay="indefinite"/>
                      </p:stCondLst>
                      <p:childTnLst>
                        <p:par>
                          <p:cTn id="86" fill="hold">
                            <p:stCondLst>
                              <p:cond delay="0"/>
                            </p:stCondLst>
                            <p:childTnLst>
                              <p:par>
                                <p:cTn id="87" presetID="2" presetClass="entr" presetSubtype="2" fill="hold" nodeType="clickEffect">
                                  <p:stCondLst>
                                    <p:cond delay="0"/>
                                  </p:stCondLst>
                                  <p:childTnLst>
                                    <p:set>
                                      <p:cBhvr>
                                        <p:cTn id="88" dur="1" fill="hold">
                                          <p:stCondLst>
                                            <p:cond delay="0"/>
                                          </p:stCondLst>
                                        </p:cTn>
                                        <p:tgtEl>
                                          <p:spTgt spid="94233"/>
                                        </p:tgtEl>
                                        <p:attrNameLst>
                                          <p:attrName>style.visibility</p:attrName>
                                        </p:attrNameLst>
                                      </p:cBhvr>
                                      <p:to>
                                        <p:strVal val="visible"/>
                                      </p:to>
                                    </p:set>
                                    <p:anim calcmode="lin" valueType="num">
                                      <p:cBhvr additive="base">
                                        <p:cTn id="89" dur="500" fill="hold"/>
                                        <p:tgtEl>
                                          <p:spTgt spid="94233"/>
                                        </p:tgtEl>
                                        <p:attrNameLst>
                                          <p:attrName>ppt_x</p:attrName>
                                        </p:attrNameLst>
                                      </p:cBhvr>
                                      <p:tavLst>
                                        <p:tav tm="0">
                                          <p:val>
                                            <p:strVal val="1+#ppt_w/2"/>
                                          </p:val>
                                        </p:tav>
                                        <p:tav tm="100000">
                                          <p:val>
                                            <p:strVal val="#ppt_x"/>
                                          </p:val>
                                        </p:tav>
                                      </p:tavLst>
                                    </p:anim>
                                    <p:anim calcmode="lin" valueType="num">
                                      <p:cBhvr additive="base">
                                        <p:cTn id="90" dur="500" fill="hold"/>
                                        <p:tgtEl>
                                          <p:spTgt spid="942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8" name="whoosh.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94210">
                                            <p:txEl>
                                              <p:pRg st="7" end="7"/>
                                            </p:txEl>
                                          </p:spTgt>
                                        </p:tgtEl>
                                        <p:attrNameLst>
                                          <p:attrName>style.visibility</p:attrName>
                                        </p:attrNameLst>
                                      </p:cBhvr>
                                      <p:to>
                                        <p:strVal val="visible"/>
                                      </p:to>
                                    </p:set>
                                    <p:anim calcmode="lin" valueType="num">
                                      <p:cBhvr additive="base">
                                        <p:cTn id="95" dur="500" fill="hold"/>
                                        <p:tgtEl>
                                          <p:spTgt spid="94210">
                                            <p:txEl>
                                              <p:pRg st="7" end="7"/>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9421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94210">
                                            <p:txEl>
                                              <p:pRg st="8" end="8"/>
                                            </p:txEl>
                                          </p:spTgt>
                                        </p:tgtEl>
                                        <p:attrNameLst>
                                          <p:attrName>style.visibility</p:attrName>
                                        </p:attrNameLst>
                                      </p:cBhvr>
                                      <p:to>
                                        <p:strVal val="visible"/>
                                      </p:to>
                                    </p:set>
                                    <p:anim calcmode="lin" valueType="num">
                                      <p:cBhvr additive="base">
                                        <p:cTn id="101" dur="500" fill="hold"/>
                                        <p:tgtEl>
                                          <p:spTgt spid="94210">
                                            <p:txEl>
                                              <p:pRg st="8" end="8"/>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9421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7" grpId="0" animBg="1"/>
      <p:bldP spid="94217" grpId="1" animBg="1"/>
      <p:bldP spid="94218" grpId="0" animBg="1"/>
      <p:bldP spid="94219" grpId="0" animBg="1"/>
      <p:bldP spid="94220" grpId="0"/>
      <p:bldP spid="94221" grpId="0"/>
      <p:bldP spid="94222" grpId="0"/>
      <p:bldP spid="94229" grpId="0" animBg="1"/>
      <p:bldP spid="94230" grpId="0" animBg="1"/>
      <p:bldP spid="94231" grpId="0" animBg="1"/>
      <p:bldP spid="942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685800" y="1344613"/>
            <a:ext cx="7772400" cy="5513387"/>
          </a:xfrm>
          <a:prstGeom prst="rect">
            <a:avLst/>
          </a:prstGeom>
          <a:solidFill>
            <a:srgbClr val="EAEAEA"/>
          </a:solidFill>
          <a:ln w="9525">
            <a:noFill/>
            <a:miter lim="800000"/>
            <a:headEnd/>
            <a:tailEnd/>
          </a:ln>
          <a:effectLst/>
        </p:spPr>
        <p:txBody>
          <a:bodyPr/>
          <a:lstStyle/>
          <a:p>
            <a:r>
              <a:rPr lang="en-US" altLang="en-US" i="1">
                <a:solidFill>
                  <a:schemeClr val="accent2"/>
                </a:solidFill>
                <a:ea typeface="Segoe UI" pitchFamily="34" charset="0"/>
              </a:rPr>
              <a:t>The Doppler effect – moving source</a:t>
            </a: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endParaRPr lang="en-US">
              <a:solidFill>
                <a:srgbClr val="000000"/>
              </a:solidFill>
              <a:ea typeface="Segoe UI" pitchFamily="34" charset="0"/>
              <a:cs typeface="Times New Roman" pitchFamily="18" charset="0"/>
            </a:endParaRPr>
          </a:p>
          <a:p>
            <a:pPr>
              <a:spcBef>
                <a:spcPct val="20000"/>
              </a:spcBef>
            </a:pPr>
            <a:r>
              <a:rPr lang="en-US">
                <a:solidFill>
                  <a:srgbClr val="000000"/>
                </a:solidFill>
                <a:ea typeface="Segoe UI" pitchFamily="34" charset="0"/>
                <a:cs typeface="Times New Roman" pitchFamily="18" charset="0"/>
                <a:sym typeface="Symbol" pitchFamily="18" charset="2"/>
              </a:rPr>
              <a:t>’ is the wavelength detected by the observer.</a:t>
            </a:r>
          </a:p>
          <a:p>
            <a:pPr>
              <a:spcBef>
                <a:spcPct val="20000"/>
              </a:spcBef>
            </a:pPr>
            <a:r>
              <a:rPr lang="en-US">
                <a:solidFill>
                  <a:srgbClr val="000000"/>
                </a:solidFill>
                <a:ea typeface="Segoe UI" pitchFamily="34" charset="0"/>
                <a:cs typeface="Times New Roman" pitchFamily="18" charset="0"/>
                <a:sym typeface="Symbol" pitchFamily="18" charset="2"/>
              </a:rPr>
              <a:t>The distance </a:t>
            </a:r>
            <a:r>
              <a:rPr lang="en-US" i="1">
                <a:solidFill>
                  <a:schemeClr val="hlink"/>
                </a:solidFill>
                <a:ea typeface="Segoe UI" pitchFamily="34" charset="0"/>
                <a:cs typeface="Times New Roman" pitchFamily="18" charset="0"/>
                <a:sym typeface="Symbol" pitchFamily="18" charset="2"/>
              </a:rPr>
              <a:t>d</a:t>
            </a:r>
            <a:r>
              <a:rPr lang="en-US" i="1">
                <a:solidFill>
                  <a:srgbClr val="000000"/>
                </a:solidFill>
                <a:ea typeface="Segoe UI" pitchFamily="34" charset="0"/>
                <a:cs typeface="Times New Roman" pitchFamily="18" charset="0"/>
                <a:sym typeface="Symbol" pitchFamily="18" charset="2"/>
              </a:rPr>
              <a:t> </a:t>
            </a:r>
            <a:r>
              <a:rPr lang="en-US">
                <a:solidFill>
                  <a:srgbClr val="000000"/>
                </a:solidFill>
                <a:ea typeface="Segoe UI" pitchFamily="34" charset="0"/>
                <a:cs typeface="Times New Roman" pitchFamily="18" charset="0"/>
                <a:sym typeface="Symbol" pitchFamily="18" charset="2"/>
              </a:rPr>
              <a:t>between the emission of the two pulses is simply the velocity of the source </a:t>
            </a:r>
            <a:r>
              <a:rPr lang="en-US" i="1">
                <a:solidFill>
                  <a:srgbClr val="000000"/>
                </a:solidFill>
                <a:ea typeface="Segoe UI" pitchFamily="34" charset="0"/>
                <a:cs typeface="Times New Roman" pitchFamily="18" charset="0"/>
                <a:sym typeface="Symbol" pitchFamily="18" charset="2"/>
              </a:rPr>
              <a:t>u</a:t>
            </a:r>
            <a:r>
              <a:rPr lang="en-US" baseline="-25000">
                <a:solidFill>
                  <a:srgbClr val="000000"/>
                </a:solidFill>
                <a:ea typeface="Segoe UI" pitchFamily="34" charset="0"/>
                <a:cs typeface="Times New Roman" pitchFamily="18" charset="0"/>
                <a:sym typeface="Symbol" pitchFamily="18" charset="2"/>
              </a:rPr>
              <a:t>S</a:t>
            </a:r>
            <a:r>
              <a:rPr lang="en-US">
                <a:solidFill>
                  <a:srgbClr val="000000"/>
                </a:solidFill>
                <a:ea typeface="Segoe UI" pitchFamily="34" charset="0"/>
                <a:cs typeface="Times New Roman" pitchFamily="18" charset="0"/>
                <a:sym typeface="Symbol" pitchFamily="18" charset="2"/>
              </a:rPr>
              <a:t> times the time between emissions </a:t>
            </a:r>
            <a:r>
              <a:rPr lang="en-US" i="1">
                <a:solidFill>
                  <a:srgbClr val="000000"/>
                </a:solidFill>
                <a:ea typeface="Segoe UI" pitchFamily="34" charset="0"/>
                <a:cs typeface="Times New Roman" pitchFamily="18" charset="0"/>
                <a:sym typeface="Symbol" pitchFamily="18" charset="2"/>
              </a:rPr>
              <a:t>T</a:t>
            </a:r>
            <a:r>
              <a:rPr lang="en-US">
                <a:solidFill>
                  <a:srgbClr val="000000"/>
                </a:solidFill>
                <a:ea typeface="Segoe UI" pitchFamily="34" charset="0"/>
                <a:cs typeface="Times New Roman" pitchFamily="18" charset="0"/>
                <a:sym typeface="Symbol" pitchFamily="18" charset="2"/>
              </a:rPr>
              <a:t>. Thus </a:t>
            </a:r>
            <a:r>
              <a:rPr lang="en-US" i="1">
                <a:solidFill>
                  <a:schemeClr val="hlink"/>
                </a:solidFill>
                <a:ea typeface="Segoe UI" pitchFamily="34" charset="0"/>
                <a:cs typeface="Times New Roman" pitchFamily="18" charset="0"/>
                <a:sym typeface="Symbol" pitchFamily="18" charset="2"/>
              </a:rPr>
              <a:t>d</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u</a:t>
            </a:r>
            <a:r>
              <a:rPr lang="en-US" baseline="-25000">
                <a:solidFill>
                  <a:srgbClr val="000000"/>
                </a:solidFill>
                <a:ea typeface="Segoe UI" pitchFamily="34" charset="0"/>
                <a:cs typeface="Times New Roman" pitchFamily="18" charset="0"/>
                <a:sym typeface="Symbol" pitchFamily="18" charset="2"/>
              </a:rPr>
              <a:t>S</a:t>
            </a:r>
            <a:r>
              <a:rPr lang="en-US" i="1">
                <a:solidFill>
                  <a:srgbClr val="000000"/>
                </a:solidFill>
                <a:ea typeface="Segoe UI" pitchFamily="34" charset="0"/>
                <a:cs typeface="Times New Roman" pitchFamily="18" charset="0"/>
                <a:sym typeface="Symbol" pitchFamily="18" charset="2"/>
              </a:rPr>
              <a:t>T</a:t>
            </a:r>
            <a:r>
              <a:rPr lang="en-US">
                <a:solidFill>
                  <a:srgbClr val="000000"/>
                </a:solidFill>
                <a:ea typeface="Segoe UI" pitchFamily="34" charset="0"/>
                <a:cs typeface="Times New Roman" pitchFamily="18" charset="0"/>
                <a:sym typeface="Symbol" pitchFamily="18" charset="2"/>
              </a:rPr>
              <a:t>.</a:t>
            </a:r>
          </a:p>
          <a:p>
            <a:pPr>
              <a:spcBef>
                <a:spcPct val="20000"/>
              </a:spcBef>
            </a:pPr>
            <a:r>
              <a:rPr lang="en-US">
                <a:solidFill>
                  <a:srgbClr val="000000"/>
                </a:solidFill>
                <a:ea typeface="Segoe UI" pitchFamily="34" charset="0"/>
                <a:cs typeface="Times New Roman" pitchFamily="18" charset="0"/>
                <a:sym typeface="Symbol" pitchFamily="18" charset="2"/>
              </a:rPr>
              <a:t>Since </a:t>
            </a:r>
            <a:r>
              <a:rPr lang="en-US">
                <a:solidFill>
                  <a:srgbClr val="FF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sym typeface="Symbol" pitchFamily="18" charset="2"/>
              </a:rPr>
              <a:t> = </a:t>
            </a:r>
            <a:r>
              <a:rPr lang="en-US" i="1">
                <a:solidFill>
                  <a:schemeClr val="hlink"/>
                </a:solidFill>
                <a:ea typeface="Segoe UI" pitchFamily="34" charset="0"/>
                <a:cs typeface="Times New Roman" pitchFamily="18" charset="0"/>
                <a:sym typeface="Symbol" pitchFamily="18" charset="2"/>
              </a:rPr>
              <a:t>d</a:t>
            </a:r>
            <a:r>
              <a:rPr lang="en-US">
                <a:solidFill>
                  <a:srgbClr val="000000"/>
                </a:solidFill>
                <a:ea typeface="Segoe UI" pitchFamily="34" charset="0"/>
                <a:cs typeface="Times New Roman" pitchFamily="18" charset="0"/>
                <a:sym typeface="Symbol" pitchFamily="18" charset="2"/>
              </a:rPr>
              <a:t> + ’ then ’ = </a:t>
            </a:r>
            <a:r>
              <a:rPr lang="en-US">
                <a:solidFill>
                  <a:srgbClr val="FF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sym typeface="Symbol" pitchFamily="18" charset="2"/>
              </a:rPr>
              <a:t> – </a:t>
            </a:r>
            <a:r>
              <a:rPr lang="en-US" i="1">
                <a:solidFill>
                  <a:schemeClr val="hlink"/>
                </a:solidFill>
                <a:ea typeface="Segoe UI" pitchFamily="34" charset="0"/>
                <a:cs typeface="Times New Roman" pitchFamily="18" charset="0"/>
                <a:sym typeface="Symbol" pitchFamily="18" charset="2"/>
              </a:rPr>
              <a:t>d</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vT</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u</a:t>
            </a:r>
            <a:r>
              <a:rPr lang="en-US" baseline="-25000">
                <a:solidFill>
                  <a:srgbClr val="000000"/>
                </a:solidFill>
                <a:ea typeface="Segoe UI" pitchFamily="34" charset="0"/>
                <a:cs typeface="Times New Roman" pitchFamily="18" charset="0"/>
                <a:sym typeface="Symbol" pitchFamily="18" charset="2"/>
              </a:rPr>
              <a:t>S</a:t>
            </a:r>
            <a:r>
              <a:rPr lang="en-US" i="1">
                <a:solidFill>
                  <a:srgbClr val="000000"/>
                </a:solidFill>
                <a:ea typeface="Segoe UI" pitchFamily="34" charset="0"/>
                <a:cs typeface="Times New Roman" pitchFamily="18" charset="0"/>
                <a:sym typeface="Symbol" pitchFamily="18" charset="2"/>
              </a:rPr>
              <a:t>T</a:t>
            </a:r>
            <a:r>
              <a:rPr lang="en-US">
                <a:solidFill>
                  <a:srgbClr val="000000"/>
                </a:solidFill>
                <a:ea typeface="Segoe UI" pitchFamily="34" charset="0"/>
                <a:cs typeface="Times New Roman" pitchFamily="18" charset="0"/>
                <a:sym typeface="Symbol" pitchFamily="18" charset="2"/>
              </a:rPr>
              <a:t>. So</a:t>
            </a:r>
          </a:p>
          <a:p>
            <a:pPr>
              <a:spcBef>
                <a:spcPct val="20000"/>
              </a:spcBef>
            </a:pPr>
            <a:r>
              <a:rPr lang="en-US">
                <a:solidFill>
                  <a:srgbClr val="000000"/>
                </a:solidFill>
                <a:ea typeface="Segoe UI" pitchFamily="34" charset="0"/>
                <a:cs typeface="Times New Roman" pitchFamily="18" charset="0"/>
                <a:sym typeface="Symbol" pitchFamily="18" charset="2"/>
              </a:rPr>
              <a:t>               ’ = (</a:t>
            </a:r>
            <a:r>
              <a:rPr lang="en-US" i="1">
                <a:solidFill>
                  <a:srgbClr val="000000"/>
                </a:solidFill>
                <a:ea typeface="Segoe UI" pitchFamily="34" charset="0"/>
                <a:cs typeface="Times New Roman" pitchFamily="18" charset="0"/>
                <a:sym typeface="Symbol" pitchFamily="18" charset="2"/>
              </a:rPr>
              <a:t>v</a:t>
            </a:r>
            <a:r>
              <a:rPr lang="en-US">
                <a:solidFill>
                  <a:srgbClr val="000000"/>
                </a:solidFill>
                <a:ea typeface="Segoe UI" pitchFamily="34" charset="0"/>
                <a:cs typeface="Times New Roman" pitchFamily="18" charset="0"/>
                <a:sym typeface="Symbol" pitchFamily="18" charset="2"/>
              </a:rPr>
              <a:t> – </a:t>
            </a:r>
            <a:r>
              <a:rPr lang="en-US" i="1">
                <a:solidFill>
                  <a:srgbClr val="000000"/>
                </a:solidFill>
                <a:ea typeface="Segoe UI" pitchFamily="34" charset="0"/>
                <a:cs typeface="Times New Roman" pitchFamily="18" charset="0"/>
                <a:sym typeface="Symbol" pitchFamily="18" charset="2"/>
              </a:rPr>
              <a:t>u</a:t>
            </a:r>
            <a:r>
              <a:rPr lang="en-US" baseline="-25000">
                <a:solidFill>
                  <a:srgbClr val="000000"/>
                </a:solidFill>
                <a:ea typeface="Segoe UI" pitchFamily="34" charset="0"/>
                <a:cs typeface="Times New Roman" pitchFamily="18" charset="0"/>
                <a:sym typeface="Symbol" pitchFamily="18" charset="2"/>
              </a:rPr>
              <a:t>S</a:t>
            </a:r>
            <a:r>
              <a:rPr lang="en-US">
                <a:solidFill>
                  <a:srgbClr val="000000"/>
                </a:solidFill>
                <a:ea typeface="Segoe UI" pitchFamily="34" charset="0"/>
                <a:cs typeface="Times New Roman" pitchFamily="18" charset="0"/>
                <a:sym typeface="Symbol" pitchFamily="18" charset="2"/>
              </a:rPr>
              <a:t>)</a:t>
            </a:r>
            <a:r>
              <a:rPr lang="en-US" i="1">
                <a:solidFill>
                  <a:srgbClr val="000000"/>
                </a:solidFill>
                <a:ea typeface="Segoe UI" pitchFamily="34" charset="0"/>
                <a:cs typeface="Times New Roman" pitchFamily="18" charset="0"/>
                <a:sym typeface="Symbol" pitchFamily="18" charset="2"/>
              </a:rPr>
              <a:t>T</a:t>
            </a:r>
          </a:p>
        </p:txBody>
      </p:sp>
      <p:sp>
        <p:nvSpPr>
          <p:cNvPr id="9628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pic>
        <p:nvPicPr>
          <p:cNvPr id="96289" name="Picture 3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4988" y="1681163"/>
            <a:ext cx="8475662" cy="23717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6258">
                                            <p:txEl>
                                              <p:pRg st="6" end="6"/>
                                            </p:txEl>
                                          </p:spTgt>
                                        </p:tgtEl>
                                        <p:attrNameLst>
                                          <p:attrName>style.visibility</p:attrName>
                                        </p:attrNameLst>
                                      </p:cBhvr>
                                      <p:to>
                                        <p:strVal val="visible"/>
                                      </p:to>
                                    </p:set>
                                    <p:anim calcmode="lin" valueType="num">
                                      <p:cBhvr additive="base">
                                        <p:cTn id="7" dur="500" fill="hold"/>
                                        <p:tgtEl>
                                          <p:spTgt spid="96258">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5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6258">
                                            <p:txEl>
                                              <p:pRg st="7" end="7"/>
                                            </p:txEl>
                                          </p:spTgt>
                                        </p:tgtEl>
                                        <p:attrNameLst>
                                          <p:attrName>style.visibility</p:attrName>
                                        </p:attrNameLst>
                                      </p:cBhvr>
                                      <p:to>
                                        <p:strVal val="visible"/>
                                      </p:to>
                                    </p:set>
                                    <p:anim calcmode="lin" valueType="num">
                                      <p:cBhvr additive="base">
                                        <p:cTn id="13" dur="500" fill="hold"/>
                                        <p:tgtEl>
                                          <p:spTgt spid="96258">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25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6258">
                                            <p:txEl>
                                              <p:pRg st="8" end="8"/>
                                            </p:txEl>
                                          </p:spTgt>
                                        </p:tgtEl>
                                        <p:attrNameLst>
                                          <p:attrName>style.visibility</p:attrName>
                                        </p:attrNameLst>
                                      </p:cBhvr>
                                      <p:to>
                                        <p:strVal val="visible"/>
                                      </p:to>
                                    </p:set>
                                    <p:anim calcmode="lin" valueType="num">
                                      <p:cBhvr additive="base">
                                        <p:cTn id="19" dur="500" fill="hold"/>
                                        <p:tgtEl>
                                          <p:spTgt spid="96258">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5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6258">
                                            <p:txEl>
                                              <p:pRg st="9" end="9"/>
                                            </p:txEl>
                                          </p:spTgt>
                                        </p:tgtEl>
                                        <p:attrNameLst>
                                          <p:attrName>style.visibility</p:attrName>
                                        </p:attrNameLst>
                                      </p:cBhvr>
                                      <p:to>
                                        <p:strVal val="visible"/>
                                      </p:to>
                                    </p:set>
                                    <p:anim calcmode="lin" valueType="num">
                                      <p:cBhvr additive="base">
                                        <p:cTn id="25" dur="500" fill="hold"/>
                                        <p:tgtEl>
                                          <p:spTgt spid="96258">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625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34" name="Rectangle 30"/>
          <p:cNvSpPr>
            <a:spLocks noChangeArrowheads="1"/>
          </p:cNvSpPr>
          <p:nvPr/>
        </p:nvSpPr>
        <p:spPr bwMode="auto">
          <a:xfrm>
            <a:off x="682625" y="6403974"/>
            <a:ext cx="7764463" cy="454025"/>
          </a:xfrm>
          <a:prstGeom prst="rect">
            <a:avLst/>
          </a:prstGeom>
          <a:solidFill>
            <a:srgbClr val="FFCCCC"/>
          </a:solidFill>
          <a:ln w="9525">
            <a:noFill/>
            <a:miter lim="800000"/>
            <a:headEnd/>
            <a:tailEnd/>
          </a:ln>
          <a:effectLst/>
        </p:spPr>
        <p:txBody>
          <a:bodyPr/>
          <a:lstStyle/>
          <a:p>
            <a:r>
              <a:rPr lang="en-US" b="1" i="1" dirty="0" smtClean="0"/>
              <a:t>FYI  </a:t>
            </a:r>
            <a:r>
              <a:rPr lang="en-US" b="1" dirty="0" smtClean="0">
                <a:sym typeface="Symbol" pitchFamily="18" charset="2"/>
              </a:rPr>
              <a:t></a:t>
            </a:r>
            <a:r>
              <a:rPr lang="en-US" dirty="0">
                <a:sym typeface="Symbol" pitchFamily="18" charset="2"/>
              </a:rPr>
              <a:t>If the source is receding, replace </a:t>
            </a:r>
            <a:r>
              <a:rPr lang="en-US" i="1" dirty="0" err="1">
                <a:sym typeface="Symbol" pitchFamily="18" charset="2"/>
              </a:rPr>
              <a:t>u</a:t>
            </a:r>
            <a:r>
              <a:rPr lang="en-US" baseline="-25000" dirty="0" err="1">
                <a:sym typeface="Symbol" pitchFamily="18" charset="2"/>
              </a:rPr>
              <a:t>S</a:t>
            </a:r>
            <a:r>
              <a:rPr lang="en-US" dirty="0">
                <a:sym typeface="Symbol" pitchFamily="18" charset="2"/>
              </a:rPr>
              <a:t> with –</a:t>
            </a:r>
            <a:r>
              <a:rPr lang="en-US" i="1" dirty="0" err="1">
                <a:sym typeface="Symbol" pitchFamily="18" charset="2"/>
              </a:rPr>
              <a:t>u</a:t>
            </a:r>
            <a:r>
              <a:rPr lang="en-US" baseline="-25000" dirty="0" err="1">
                <a:sym typeface="Symbol" pitchFamily="18" charset="2"/>
              </a:rPr>
              <a:t>S</a:t>
            </a:r>
            <a:r>
              <a:rPr lang="en-US" dirty="0">
                <a:sym typeface="Symbol" pitchFamily="18" charset="2"/>
              </a:rPr>
              <a:t>.</a:t>
            </a:r>
            <a:endParaRPr lang="en-US" i="1" dirty="0"/>
          </a:p>
        </p:txBody>
      </p:sp>
      <mc:AlternateContent xmlns:mc="http://schemas.openxmlformats.org/markup-compatibility/2006" xmlns:a14="http://schemas.microsoft.com/office/drawing/2010/main">
        <mc:Choice Requires="a14">
          <p:sp>
            <p:nvSpPr>
              <p:cNvPr id="98306" name="Rectangle 2"/>
              <p:cNvSpPr>
                <a:spLocks noChangeArrowheads="1"/>
              </p:cNvSpPr>
              <p:nvPr/>
            </p:nvSpPr>
            <p:spPr bwMode="auto">
              <a:xfrm>
                <a:off x="685800" y="1344612"/>
                <a:ext cx="7772400" cy="5059361"/>
              </a:xfrm>
              <a:prstGeom prst="rect">
                <a:avLst/>
              </a:prstGeom>
              <a:solidFill>
                <a:srgbClr val="EAEAEA"/>
              </a:solidFill>
              <a:ln w="9525">
                <a:noFill/>
                <a:miter lim="800000"/>
                <a:headEnd/>
                <a:tailEnd/>
              </a:ln>
              <a:effectLst/>
            </p:spPr>
            <p:txBody>
              <a:bodyPr/>
              <a:lstStyle/>
              <a:p>
                <a:pPr>
                  <a:spcBef>
                    <a:spcPct val="20000"/>
                  </a:spcBef>
                </a:pPr>
                <a:r>
                  <a:rPr lang="en-US" altLang="en-US" i="1" dirty="0" smtClean="0">
                    <a:solidFill>
                      <a:schemeClr val="accent2"/>
                    </a:solidFill>
                    <a:ea typeface="Segoe UI" pitchFamily="34" charset="0"/>
                  </a:rPr>
                  <a:t>The Doppler effect – moving source</a:t>
                </a: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r>
                  <a:rPr lang="en-US" dirty="0">
                    <a:solidFill>
                      <a:srgbClr val="000000"/>
                    </a:solidFill>
                    <a:ea typeface="Segoe UI" pitchFamily="34" charset="0"/>
                    <a:cs typeface="Times New Roman" pitchFamily="18" charset="0"/>
                    <a:sym typeface="Symbol" pitchFamily="18" charset="2"/>
                  </a:rPr>
                  <a:t>From </a:t>
                </a:r>
                <a14:m>
                  <m:oMath xmlns:m="http://schemas.openxmlformats.org/officeDocument/2006/math">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𝑣</m:t>
                    </m:r>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m:t>
                    </m:r>
                    <m:r>
                      <a:rPr lang="en-US"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m:t>
                    </m:r>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𝑓</m:t>
                    </m:r>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m:t>
                    </m:r>
                  </m:oMath>
                </a14:m>
                <a:r>
                  <a:rPr lang="en-US" dirty="0">
                    <a:solidFill>
                      <a:srgbClr val="000000"/>
                    </a:solidFill>
                    <a:ea typeface="Segoe UI" pitchFamily="34" charset="0"/>
                    <a:cs typeface="Times New Roman" pitchFamily="18" charset="0"/>
                    <a:sym typeface="Symbol" pitchFamily="18" charset="2"/>
                  </a:rPr>
                  <a:t> and </a:t>
                </a:r>
                <a14:m>
                  <m:oMath xmlns:m="http://schemas.openxmlformats.org/officeDocument/2006/math">
                    <m:r>
                      <m:rPr>
                        <m:sty m:val="p"/>
                      </m:rPr>
                      <a:rPr lang="el-GR"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λ</m:t>
                    </m:r>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m:t>
                    </m:r>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𝑣</m:t>
                    </m:r>
                    <m:r>
                      <a:rPr lang="en-US" b="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m:t>
                    </m:r>
                    <m:sSub>
                      <m:sSubPr>
                        <m:ctrlPr>
                          <a:rPr lang="en-US" b="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ctrlPr>
                      </m:sSubPr>
                      <m:e>
                        <m:r>
                          <a:rPr lang="en-US" i="1" dirty="0" err="1">
                            <a:solidFill>
                              <a:srgbClr val="000000"/>
                            </a:solidFill>
                            <a:latin typeface="Cambria Math" panose="02040503050406030204" pitchFamily="18" charset="0"/>
                            <a:ea typeface="Segoe UI" pitchFamily="34" charset="0"/>
                            <a:cs typeface="Times New Roman" pitchFamily="18" charset="0"/>
                            <a:sym typeface="Symbol" pitchFamily="18" charset="2"/>
                          </a:rPr>
                          <m:t>𝑢</m:t>
                        </m:r>
                      </m:e>
                      <m:sub>
                        <m:r>
                          <a:rPr lang="en-US" b="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𝑠</m:t>
                        </m:r>
                      </m:sub>
                    </m:sSub>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m:t>
                    </m:r>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𝑇</m:t>
                    </m:r>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 </m:t>
                    </m:r>
                  </m:oMath>
                </a14:m>
                <a:r>
                  <a:rPr lang="en-US" dirty="0">
                    <a:solidFill>
                      <a:srgbClr val="000000"/>
                    </a:solidFill>
                    <a:ea typeface="Segoe UI" pitchFamily="34" charset="0"/>
                    <a:cs typeface="Times New Roman" pitchFamily="18" charset="0"/>
                    <a:sym typeface="Symbol" pitchFamily="18" charset="2"/>
                  </a:rPr>
                  <a:t>we see that</a:t>
                </a:r>
              </a:p>
              <a:p>
                <a:pPr>
                  <a:spcBef>
                    <a:spcPts val="200"/>
                  </a:spcBef>
                </a:pPr>
                <a:r>
                  <a:rPr lang="en-US" dirty="0">
                    <a:solidFill>
                      <a:srgbClr val="000000"/>
                    </a:solidFill>
                    <a:ea typeface="Segoe UI" pitchFamily="34" charset="0"/>
                    <a:cs typeface="Times New Roman" pitchFamily="18" charset="0"/>
                    <a:sym typeface="Symbol" pitchFamily="18" charset="2"/>
                  </a:rPr>
                  <a:t>                 </a:t>
                </a:r>
                <a14:m>
                  <m:oMath xmlns:m="http://schemas.openxmlformats.org/officeDocument/2006/math">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𝑓</m:t>
                    </m:r>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m:t>
                    </m:r>
                    <m:f>
                      <m:fPr>
                        <m:ctrlP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ctrlPr>
                      </m:fPr>
                      <m:num>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𝑣</m:t>
                        </m:r>
                      </m:num>
                      <m:den>
                        <m:sSup>
                          <m:sSupPr>
                            <m:ctrlPr>
                              <a:rPr lang="en-US"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sSupPr>
                          <m:e>
                            <m:r>
                              <a:rPr lang="en-US"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e>
                          <m:sup>
                            <m:r>
                              <a:rPr lang="en-US"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m:t>
                            </m:r>
                          </m:sup>
                        </m:sSup>
                      </m:den>
                    </m:f>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 =</m:t>
                    </m:r>
                    <m:f>
                      <m:fPr>
                        <m:ctrlP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ctrlPr>
                      </m:fPr>
                      <m:num>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𝑣</m:t>
                        </m:r>
                      </m:num>
                      <m:den>
                        <m:d>
                          <m:dPr>
                            <m:ctrlP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ctrlPr>
                          </m:dPr>
                          <m:e>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 </m:t>
                            </m:r>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𝑣</m:t>
                            </m:r>
                            <m:r>
                              <a:rPr lang="en-US" b="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m:t>
                            </m:r>
                            <m:sSub>
                              <m:sSubPr>
                                <m:ctrlPr>
                                  <a:rPr lang="en-US" b="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ctrlPr>
                              </m:sSubPr>
                              <m:e>
                                <m:r>
                                  <a:rPr lang="en-US" i="1" dirty="0" err="1">
                                    <a:solidFill>
                                      <a:srgbClr val="000000"/>
                                    </a:solidFill>
                                    <a:latin typeface="Cambria Math" panose="02040503050406030204" pitchFamily="18" charset="0"/>
                                    <a:ea typeface="Segoe UI" pitchFamily="34" charset="0"/>
                                    <a:cs typeface="Times New Roman" pitchFamily="18" charset="0"/>
                                    <a:sym typeface="Symbol" pitchFamily="18" charset="2"/>
                                  </a:rPr>
                                  <m:t>𝑢</m:t>
                                </m:r>
                              </m:e>
                              <m:sub>
                                <m:r>
                                  <a:rPr lang="en-US" b="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𝑠</m:t>
                                </m:r>
                              </m:sub>
                            </m:sSub>
                          </m:e>
                        </m:d>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𝑇</m:t>
                        </m:r>
                      </m:den>
                    </m:f>
                  </m:oMath>
                </a14:m>
                <a:endParaRPr lang="en-US" dirty="0">
                  <a:solidFill>
                    <a:srgbClr val="000000"/>
                  </a:solidFill>
                  <a:ea typeface="Segoe UI" pitchFamily="34" charset="0"/>
                  <a:cs typeface="Times New Roman" pitchFamily="18" charset="0"/>
                  <a:sym typeface="Symbol" pitchFamily="18" charset="2"/>
                </a:endParaRPr>
              </a:p>
              <a:p>
                <a:pPr>
                  <a:spcBef>
                    <a:spcPts val="200"/>
                  </a:spcBef>
                </a:pPr>
                <a:r>
                  <a:rPr lang="en-US" i="1" dirty="0">
                    <a:solidFill>
                      <a:srgbClr val="000000"/>
                    </a:solidFill>
                    <a:ea typeface="Segoe UI" pitchFamily="34" charset="0"/>
                    <a:cs typeface="Times New Roman" pitchFamily="18" charset="0"/>
                    <a:sym typeface="Symbol" pitchFamily="18" charset="2"/>
                  </a:rPr>
                  <a:t>                 </a:t>
                </a:r>
                <a14:m>
                  <m:oMath xmlns:m="http://schemas.openxmlformats.org/officeDocument/2006/math">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𝑓</m:t>
                    </m:r>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m:t>
                    </m:r>
                    <m:d>
                      <m:dPr>
                        <m:ctrlP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ctrlPr>
                      </m:dPr>
                      <m:e>
                        <m:f>
                          <m:fPr>
                            <m:ctrlP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ctrlPr>
                          </m:fPr>
                          <m:num>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1</m:t>
                            </m:r>
                          </m:num>
                          <m:den>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𝑇</m:t>
                            </m:r>
                          </m:den>
                        </m:f>
                      </m:e>
                    </m:d>
                    <m:d>
                      <m:dPr>
                        <m:ctrlPr>
                          <a:rPr lang="en-US" b="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ctrlPr>
                      </m:dPr>
                      <m:e>
                        <m:f>
                          <m:fPr>
                            <m:ctrlP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ctrlPr>
                          </m:fPr>
                          <m:num>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𝑣</m:t>
                            </m:r>
                          </m:num>
                          <m:den>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𝑣</m:t>
                            </m:r>
                            <m:r>
                              <a:rPr lang="en-US" b="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m:t>
                            </m:r>
                            <m:sSub>
                              <m:sSubPr>
                                <m:ctrlPr>
                                  <a:rPr lang="en-US" b="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ctrlPr>
                              </m:sSubPr>
                              <m:e>
                                <m:r>
                                  <a:rPr lang="en-US" i="1" dirty="0" err="1">
                                    <a:solidFill>
                                      <a:srgbClr val="000000"/>
                                    </a:solidFill>
                                    <a:latin typeface="Cambria Math" panose="02040503050406030204" pitchFamily="18" charset="0"/>
                                    <a:ea typeface="Segoe UI" pitchFamily="34" charset="0"/>
                                    <a:cs typeface="Times New Roman" pitchFamily="18" charset="0"/>
                                    <a:sym typeface="Symbol" pitchFamily="18" charset="2"/>
                                  </a:rPr>
                                  <m:t>𝑢</m:t>
                                </m:r>
                              </m:e>
                              <m:sub>
                                <m:r>
                                  <a:rPr lang="en-US" b="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𝑠</m:t>
                                </m:r>
                              </m:sub>
                            </m:sSub>
                          </m:den>
                        </m:f>
                      </m:e>
                    </m:d>
                  </m:oMath>
                </a14:m>
                <a:r>
                  <a:rPr lang="en-US" dirty="0" smtClean="0">
                    <a:solidFill>
                      <a:srgbClr val="000000"/>
                    </a:solidFill>
                    <a:ea typeface="Segoe UI" pitchFamily="34" charset="0"/>
                    <a:cs typeface="Times New Roman" pitchFamily="18" charset="0"/>
                    <a:sym typeface="Symbol" pitchFamily="18" charset="2"/>
                  </a:rPr>
                  <a:t> </a:t>
                </a:r>
                <a:endParaRPr lang="en-US" dirty="0">
                  <a:solidFill>
                    <a:srgbClr val="000000"/>
                  </a:solidFill>
                  <a:ea typeface="Segoe UI" pitchFamily="34" charset="0"/>
                  <a:cs typeface="Times New Roman" pitchFamily="18" charset="0"/>
                  <a:sym typeface="Symbol" pitchFamily="18" charset="2"/>
                </a:endParaRPr>
              </a:p>
              <a:p>
                <a:pPr>
                  <a:spcBef>
                    <a:spcPts val="200"/>
                  </a:spcBef>
                </a:pPr>
                <a:r>
                  <a:rPr lang="en-US" i="1" dirty="0">
                    <a:solidFill>
                      <a:srgbClr val="000000"/>
                    </a:solidFill>
                    <a:ea typeface="Segoe UI" pitchFamily="34" charset="0"/>
                    <a:cs typeface="Times New Roman" pitchFamily="18" charset="0"/>
                    <a:sym typeface="Symbol" pitchFamily="18" charset="2"/>
                  </a:rPr>
                  <a:t>                 </a:t>
                </a:r>
                <a14:m>
                  <m:oMath xmlns:m="http://schemas.openxmlformats.org/officeDocument/2006/math">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𝑓</m:t>
                    </m:r>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m:t>
                    </m:r>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𝑓</m:t>
                    </m:r>
                    <m:d>
                      <m:dPr>
                        <m:ctrlPr>
                          <a:rPr lang="en-US" b="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ctrlPr>
                      </m:dPr>
                      <m:e>
                        <m:f>
                          <m:fPr>
                            <m:ctrlP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ctrlPr>
                          </m:fPr>
                          <m:num>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𝑣</m:t>
                            </m:r>
                          </m:num>
                          <m:den>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𝑣</m:t>
                            </m:r>
                            <m:r>
                              <a:rPr lang="en-US" b="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m:t>
                            </m:r>
                            <m:sSub>
                              <m:sSubPr>
                                <m:ctrlPr>
                                  <a:rPr lang="en-US" b="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ctrlPr>
                              </m:sSubPr>
                              <m:e>
                                <m:r>
                                  <a:rPr lang="en-US" i="1" dirty="0" err="1">
                                    <a:solidFill>
                                      <a:srgbClr val="000000"/>
                                    </a:solidFill>
                                    <a:latin typeface="Cambria Math" panose="02040503050406030204" pitchFamily="18" charset="0"/>
                                    <a:ea typeface="Segoe UI" pitchFamily="34" charset="0"/>
                                    <a:cs typeface="Times New Roman" pitchFamily="18" charset="0"/>
                                    <a:sym typeface="Symbol" pitchFamily="18" charset="2"/>
                                  </a:rPr>
                                  <m:t>𝑢</m:t>
                                </m:r>
                              </m:e>
                              <m:sub>
                                <m:r>
                                  <a:rPr lang="en-US" b="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𝑠</m:t>
                                </m:r>
                              </m:sub>
                            </m:sSub>
                          </m:den>
                        </m:f>
                      </m:e>
                    </m:d>
                  </m:oMath>
                </a14:m>
                <a:r>
                  <a:rPr lang="en-US" dirty="0">
                    <a:solidFill>
                      <a:srgbClr val="000000"/>
                    </a:solidFill>
                    <a:ea typeface="Segoe UI" pitchFamily="34" charset="0"/>
                    <a:cs typeface="Times New Roman" pitchFamily="18" charset="0"/>
                    <a:sym typeface="Symbol" pitchFamily="18" charset="2"/>
                  </a:rPr>
                  <a:t>.</a:t>
                </a:r>
              </a:p>
            </p:txBody>
          </p:sp>
        </mc:Choice>
        <mc:Fallback xmlns="">
          <p:sp>
            <p:nvSpPr>
              <p:cNvPr id="98306" name="Rectangle 2"/>
              <p:cNvSpPr>
                <a:spLocks noRot="1" noChangeAspect="1" noMove="1" noResize="1" noEditPoints="1" noAdjustHandles="1" noChangeArrowheads="1" noChangeShapeType="1" noTextEdit="1"/>
              </p:cNvSpPr>
              <p:nvPr/>
            </p:nvSpPr>
            <p:spPr bwMode="auto">
              <a:xfrm>
                <a:off x="685800" y="1344612"/>
                <a:ext cx="7772400" cy="5059361"/>
              </a:xfrm>
              <a:prstGeom prst="rect">
                <a:avLst/>
              </a:prstGeom>
              <a:blipFill>
                <a:blip r:embed="rId5"/>
                <a:stretch>
                  <a:fillRect l="-1255" t="-843"/>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335" name="Text Box 31"/>
              <p:cNvSpPr txBox="1">
                <a:spLocks noChangeArrowheads="1"/>
              </p:cNvSpPr>
              <p:nvPr/>
            </p:nvSpPr>
            <p:spPr bwMode="auto">
              <a:xfrm>
                <a:off x="4866144" y="4986222"/>
                <a:ext cx="3443287" cy="613886"/>
              </a:xfrm>
              <a:prstGeom prst="rect">
                <a:avLst/>
              </a:prstGeom>
              <a:noFill/>
              <a:ln w="9525">
                <a:noFill/>
                <a:miter lim="800000"/>
                <a:headEnd/>
                <a:tailEnd/>
              </a:ln>
              <a:effectLst/>
            </p:spPr>
            <p:txBody>
              <a:bodyPr>
                <a:spAutoFit/>
              </a:bodyPr>
              <a:lstStyle/>
              <a:p>
                <a:pPr eaLnBrk="1" hangingPunct="1"/>
                <a:r>
                  <a:rPr lang="en-US" dirty="0" smtClean="0">
                    <a:solidFill>
                      <a:schemeClr val="hlink"/>
                    </a:solidFill>
                  </a:rPr>
                  <a:t>[ Since </a:t>
                </a:r>
                <a14:m>
                  <m:oMath xmlns:m="http://schemas.openxmlformats.org/officeDocument/2006/math">
                    <m:r>
                      <a:rPr lang="en-US" i="1" dirty="0" smtClean="0">
                        <a:solidFill>
                          <a:schemeClr val="hlink"/>
                        </a:solidFill>
                        <a:latin typeface="Cambria Math" panose="02040503050406030204" pitchFamily="18" charset="0"/>
                      </a:rPr>
                      <m:t>𝑓</m:t>
                    </m:r>
                    <m:r>
                      <a:rPr lang="en-US" i="1" dirty="0" smtClean="0">
                        <a:solidFill>
                          <a:schemeClr val="hlink"/>
                        </a:solidFill>
                        <a:latin typeface="Cambria Math" panose="02040503050406030204" pitchFamily="18" charset="0"/>
                      </a:rPr>
                      <m:t>=</m:t>
                    </m:r>
                    <m:f>
                      <m:fPr>
                        <m:ctrlPr>
                          <a:rPr lang="en-US" b="0" i="1" dirty="0" smtClean="0">
                            <a:solidFill>
                              <a:schemeClr val="hlink"/>
                            </a:solidFill>
                            <a:latin typeface="Cambria Math" panose="02040503050406030204" pitchFamily="18" charset="0"/>
                          </a:rPr>
                        </m:ctrlPr>
                      </m:fPr>
                      <m:num>
                        <m:r>
                          <a:rPr lang="en-US" b="0" i="1" dirty="0" smtClean="0">
                            <a:solidFill>
                              <a:schemeClr val="hlink"/>
                            </a:solidFill>
                            <a:latin typeface="Cambria Math" panose="02040503050406030204" pitchFamily="18" charset="0"/>
                          </a:rPr>
                          <m:t>1</m:t>
                        </m:r>
                      </m:num>
                      <m:den>
                        <m:r>
                          <a:rPr lang="en-US" i="1" dirty="0" smtClean="0">
                            <a:solidFill>
                              <a:schemeClr val="hlink"/>
                            </a:solidFill>
                            <a:latin typeface="Cambria Math" panose="02040503050406030204" pitchFamily="18" charset="0"/>
                          </a:rPr>
                          <m:t>𝑇</m:t>
                        </m:r>
                      </m:den>
                    </m:f>
                    <m:r>
                      <a:rPr lang="en-US" i="1" dirty="0" smtClean="0">
                        <a:solidFill>
                          <a:schemeClr val="hlink"/>
                        </a:solidFill>
                        <a:latin typeface="Cambria Math" panose="02040503050406030204" pitchFamily="18" charset="0"/>
                      </a:rPr>
                      <m:t> </m:t>
                    </m:r>
                  </m:oMath>
                </a14:m>
                <a:r>
                  <a:rPr lang="en-US" dirty="0">
                    <a:solidFill>
                      <a:schemeClr val="hlink"/>
                    </a:solidFill>
                  </a:rPr>
                  <a:t>]</a:t>
                </a:r>
                <a:endParaRPr lang="en-US" i="1" dirty="0">
                  <a:solidFill>
                    <a:schemeClr val="hlink"/>
                  </a:solidFill>
                </a:endParaRPr>
              </a:p>
            </p:txBody>
          </p:sp>
        </mc:Choice>
        <mc:Fallback xmlns="">
          <p:sp>
            <p:nvSpPr>
              <p:cNvPr id="98335" name="Text Box 31"/>
              <p:cNvSpPr txBox="1">
                <a:spLocks noRot="1" noChangeAspect="1" noMove="1" noResize="1" noEditPoints="1" noAdjustHandles="1" noChangeArrowheads="1" noChangeShapeType="1" noTextEdit="1"/>
              </p:cNvSpPr>
              <p:nvPr/>
            </p:nvSpPr>
            <p:spPr bwMode="auto">
              <a:xfrm>
                <a:off x="4866144" y="4986222"/>
                <a:ext cx="3443287" cy="613886"/>
              </a:xfrm>
              <a:prstGeom prst="rect">
                <a:avLst/>
              </a:prstGeom>
              <a:blipFill>
                <a:blip r:embed="rId6"/>
                <a:stretch>
                  <a:fillRect l="-2655" b="-8911"/>
                </a:stretch>
              </a:blipFill>
              <a:ln w="9525">
                <a:noFill/>
                <a:miter lim="800000"/>
                <a:headEnd/>
                <a:tailEnd/>
              </a:ln>
              <a:effectLst/>
            </p:spPr>
            <p:txBody>
              <a:bodyPr/>
              <a:lstStyle/>
              <a:p>
                <a:r>
                  <a:rPr lang="en-US">
                    <a:noFill/>
                  </a:rPr>
                  <a:t> </a:t>
                </a:r>
              </a:p>
            </p:txBody>
          </p:sp>
        </mc:Fallback>
      </mc:AlternateContent>
      <p:sp>
        <p:nvSpPr>
          <p:cNvPr id="9833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pic>
        <p:nvPicPr>
          <p:cNvPr id="98340" name="Picture 3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4988" y="1681163"/>
            <a:ext cx="8475662" cy="23717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06">
                                            <p:txEl>
                                              <p:pRg st="6" end="6"/>
                                            </p:txEl>
                                          </p:spTgt>
                                        </p:tgtEl>
                                        <p:attrNameLst>
                                          <p:attrName>style.visibility</p:attrName>
                                        </p:attrNameLst>
                                      </p:cBhvr>
                                      <p:to>
                                        <p:strVal val="visible"/>
                                      </p:to>
                                    </p:set>
                                    <p:anim calcmode="lin" valueType="num">
                                      <p:cBhvr additive="base">
                                        <p:cTn id="7" dur="500" fill="hold"/>
                                        <p:tgtEl>
                                          <p:spTgt spid="98306">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8306">
                                            <p:txEl>
                                              <p:pRg st="7" end="7"/>
                                            </p:txEl>
                                          </p:spTgt>
                                        </p:tgtEl>
                                        <p:attrNameLst>
                                          <p:attrName>style.visibility</p:attrName>
                                        </p:attrNameLst>
                                      </p:cBhvr>
                                      <p:to>
                                        <p:strVal val="visible"/>
                                      </p:to>
                                    </p:set>
                                    <p:anim calcmode="lin" valueType="num">
                                      <p:cBhvr additive="base">
                                        <p:cTn id="13" dur="500" fill="hold"/>
                                        <p:tgtEl>
                                          <p:spTgt spid="98306">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0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8306">
                                            <p:txEl>
                                              <p:pRg st="8" end="8"/>
                                            </p:txEl>
                                          </p:spTgt>
                                        </p:tgtEl>
                                        <p:attrNameLst>
                                          <p:attrName>style.visibility</p:attrName>
                                        </p:attrNameLst>
                                      </p:cBhvr>
                                      <p:to>
                                        <p:strVal val="visible"/>
                                      </p:to>
                                    </p:set>
                                    <p:anim calcmode="lin" valueType="num">
                                      <p:cBhvr additive="base">
                                        <p:cTn id="19" dur="500" fill="hold"/>
                                        <p:tgtEl>
                                          <p:spTgt spid="98306">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0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8335">
                                            <p:txEl>
                                              <p:pRg st="0" end="0"/>
                                            </p:txEl>
                                          </p:spTgt>
                                        </p:tgtEl>
                                        <p:attrNameLst>
                                          <p:attrName>style.visibility</p:attrName>
                                        </p:attrNameLst>
                                      </p:cBhvr>
                                      <p:to>
                                        <p:strVal val="visible"/>
                                      </p:to>
                                    </p:set>
                                    <p:anim calcmode="lin" valueType="num">
                                      <p:cBhvr additive="base">
                                        <p:cTn id="25" dur="500" fill="hold"/>
                                        <p:tgtEl>
                                          <p:spTgt spid="98335">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83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8306">
                                            <p:txEl>
                                              <p:pRg st="9" end="9"/>
                                            </p:txEl>
                                          </p:spTgt>
                                        </p:tgtEl>
                                        <p:attrNameLst>
                                          <p:attrName>style.visibility</p:attrName>
                                        </p:attrNameLst>
                                      </p:cBhvr>
                                      <p:to>
                                        <p:strVal val="visible"/>
                                      </p:to>
                                    </p:set>
                                    <p:anim calcmode="lin" valueType="num">
                                      <p:cBhvr additive="base">
                                        <p:cTn id="31" dur="500" fill="hold"/>
                                        <p:tgtEl>
                                          <p:spTgt spid="98306">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30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8334">
                                            <p:txEl>
                                              <p:pRg st="0" end="0"/>
                                            </p:txEl>
                                          </p:spTgt>
                                        </p:tgtEl>
                                        <p:attrNameLst>
                                          <p:attrName>style.visibility</p:attrName>
                                        </p:attrNameLst>
                                      </p:cBhvr>
                                      <p:to>
                                        <p:strVal val="visible"/>
                                      </p:to>
                                    </p:set>
                                    <p:anim calcmode="lin" valueType="num">
                                      <p:cBhvr additive="base">
                                        <p:cTn id="37" dur="500" fill="hold"/>
                                        <p:tgtEl>
                                          <p:spTgt spid="9833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83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685800" y="1344613"/>
            <a:ext cx="7772400" cy="1390650"/>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source</a:t>
            </a:r>
            <a:endParaRPr lang="en-US" i="1">
              <a:solidFill>
                <a:schemeClr val="accent2"/>
              </a:solidFill>
              <a:ea typeface="Segoe UI" pitchFamily="34" charset="0"/>
            </a:endParaRPr>
          </a:p>
        </p:txBody>
      </p:sp>
      <p:grpSp>
        <p:nvGrpSpPr>
          <p:cNvPr id="100366" name="Group 14"/>
          <p:cNvGrpSpPr>
            <a:grpSpLocks/>
          </p:cNvGrpSpPr>
          <p:nvPr/>
        </p:nvGrpSpPr>
        <p:grpSpPr bwMode="auto">
          <a:xfrm>
            <a:off x="842963" y="1789115"/>
            <a:ext cx="7464425" cy="822325"/>
            <a:chOff x="491" y="1103"/>
            <a:chExt cx="4702" cy="518"/>
          </a:xfrm>
        </p:grpSpPr>
        <p:sp>
          <p:nvSpPr>
            <p:cNvPr id="100357" name="Text Box 5"/>
            <p:cNvSpPr txBox="1">
              <a:spLocks noChangeArrowheads="1"/>
            </p:cNvSpPr>
            <p:nvPr/>
          </p:nvSpPr>
          <p:spPr bwMode="auto">
            <a:xfrm>
              <a:off x="3678" y="1103"/>
              <a:ext cx="1515" cy="518"/>
            </a:xfrm>
            <a:prstGeom prst="rect">
              <a:avLst/>
            </a:prstGeom>
            <a:solidFill>
              <a:srgbClr val="FF0000"/>
            </a:solidFill>
            <a:ln w="9525">
              <a:noFill/>
              <a:miter lim="800000"/>
              <a:headEnd/>
              <a:tailEnd/>
            </a:ln>
            <a:effectLst/>
          </p:spPr>
          <p:txBody>
            <a:bodyPr>
              <a:spAutoFit/>
            </a:bodyPr>
            <a:lstStyle/>
            <a:p>
              <a:pPr algn="ctr" eaLnBrk="1" hangingPunct="1">
                <a:spcBef>
                  <a:spcPct val="50000"/>
                </a:spcBef>
              </a:pPr>
              <a:r>
                <a:rPr lang="en-US">
                  <a:solidFill>
                    <a:schemeClr val="bg1"/>
                  </a:solidFill>
                </a:rPr>
                <a:t>Doppler effect moving source</a:t>
              </a:r>
            </a:p>
          </p:txBody>
        </p:sp>
        <p:sp>
          <p:nvSpPr>
            <p:cNvPr id="100358" name="Rectangle 6"/>
            <p:cNvSpPr>
              <a:spLocks noChangeArrowheads="1"/>
            </p:cNvSpPr>
            <p:nvPr/>
          </p:nvSpPr>
          <p:spPr bwMode="auto">
            <a:xfrm>
              <a:off x="491" y="1105"/>
              <a:ext cx="4701" cy="512"/>
            </a:xfrm>
            <a:prstGeom prst="rect">
              <a:avLst/>
            </a:prstGeom>
            <a:noFill/>
            <a:ln w="12700">
              <a:solidFill>
                <a:schemeClr val="tx1"/>
              </a:solidFill>
              <a:miter lim="800000"/>
              <a:headEnd/>
              <a:tailEnd/>
            </a:ln>
            <a:effectLst/>
          </p:spPr>
          <p:txBody>
            <a:bodyPr wrap="none" anchor="ctr"/>
            <a:lstStyle/>
            <a:p>
              <a:endParaRPr lang="en-US"/>
            </a:p>
          </p:txBody>
        </p:sp>
        <mc:AlternateContent xmlns:mc="http://schemas.openxmlformats.org/markup-compatibility/2006" xmlns:a14="http://schemas.microsoft.com/office/drawing/2010/main">
          <mc:Choice Requires="a14">
            <p:sp>
              <p:nvSpPr>
                <p:cNvPr id="100359" name="Text Box 7"/>
                <p:cNvSpPr txBox="1">
                  <a:spLocks noChangeArrowheads="1"/>
                </p:cNvSpPr>
                <p:nvPr/>
              </p:nvSpPr>
              <p:spPr bwMode="auto">
                <a:xfrm>
                  <a:off x="657" y="1159"/>
                  <a:ext cx="1205" cy="401"/>
                </a:xfrm>
                <a:prstGeom prst="rect">
                  <a:avLst/>
                </a:prstGeom>
                <a:noFill/>
                <a:ln w="9525">
                  <a:noFill/>
                  <a:miter lim="800000"/>
                  <a:headEnd/>
                  <a:tailEnd/>
                </a:ln>
                <a:effectLst/>
              </p:spPr>
              <p:txBody>
                <a:bodyPr wrap="square">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sz="2000" i="1" dirty="0" smtClean="0">
                            <a:solidFill>
                              <a:srgbClr val="000000"/>
                            </a:solidFill>
                            <a:latin typeface="Cambria Math" panose="02040503050406030204" pitchFamily="18" charset="0"/>
                            <a:cs typeface="Times New Roman" pitchFamily="18" charset="0"/>
                            <a:sym typeface="Symbol" pitchFamily="18" charset="2"/>
                          </a:rPr>
                          <m:t>𝑓</m:t>
                        </m:r>
                        <m:r>
                          <a:rPr lang="en-US" sz="2000" i="1" dirty="0" smtClean="0">
                            <a:solidFill>
                              <a:srgbClr val="000000"/>
                            </a:solidFill>
                            <a:latin typeface="Cambria Math" panose="02040503050406030204" pitchFamily="18" charset="0"/>
                            <a:cs typeface="Times New Roman" pitchFamily="18" charset="0"/>
                            <a:sym typeface="Symbol" pitchFamily="18" charset="2"/>
                          </a:rPr>
                          <m:t>’=</m:t>
                        </m:r>
                        <m:r>
                          <a:rPr lang="en-US" sz="2000" i="1" dirty="0" smtClean="0">
                            <a:solidFill>
                              <a:srgbClr val="000000"/>
                            </a:solidFill>
                            <a:latin typeface="Cambria Math" panose="02040503050406030204" pitchFamily="18" charset="0"/>
                            <a:cs typeface="Times New Roman" pitchFamily="18" charset="0"/>
                            <a:sym typeface="Symbol" pitchFamily="18" charset="2"/>
                          </a:rPr>
                          <m:t>𝑓</m:t>
                        </m:r>
                        <m:d>
                          <m:dPr>
                            <m:ctrlPr>
                              <a:rPr lang="en-US" sz="2000" b="0" i="1" dirty="0" smtClean="0">
                                <a:solidFill>
                                  <a:srgbClr val="000000"/>
                                </a:solidFill>
                                <a:latin typeface="Cambria Math" panose="02040503050406030204" pitchFamily="18" charset="0"/>
                                <a:cs typeface="Times New Roman" pitchFamily="18" charset="0"/>
                                <a:sym typeface="Symbol" pitchFamily="18" charset="2"/>
                              </a:rPr>
                            </m:ctrlPr>
                          </m:dPr>
                          <m:e>
                            <m:f>
                              <m:fPr>
                                <m:ctrlPr>
                                  <a:rPr 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sz="2000" i="1" dirty="0" smtClean="0">
                                    <a:solidFill>
                                      <a:srgbClr val="000000"/>
                                    </a:solidFill>
                                    <a:latin typeface="Cambria Math" panose="02040503050406030204" pitchFamily="18" charset="0"/>
                                    <a:cs typeface="Times New Roman" pitchFamily="18" charset="0"/>
                                    <a:sym typeface="Symbol" pitchFamily="18" charset="2"/>
                                  </a:rPr>
                                  <m:t>𝑣</m:t>
                                </m:r>
                              </m:num>
                              <m:den>
                                <m:r>
                                  <a:rPr lang="en-US" sz="2000" i="1" dirty="0" smtClean="0">
                                    <a:solidFill>
                                      <a:srgbClr val="000000"/>
                                    </a:solidFill>
                                    <a:latin typeface="Cambria Math" panose="02040503050406030204" pitchFamily="18" charset="0"/>
                                    <a:cs typeface="Times New Roman" pitchFamily="18" charset="0"/>
                                    <a:sym typeface="Symbol" pitchFamily="18" charset="2"/>
                                  </a:rPr>
                                  <m:t>𝑣</m:t>
                                </m:r>
                                <m:r>
                                  <a:rPr lang="en-US" sz="2000" i="1" dirty="0" smtClean="0">
                                    <a:solidFill>
                                      <a:srgbClr val="000000"/>
                                    </a:solidFill>
                                    <a:latin typeface="Cambria Math" panose="02040503050406030204" pitchFamily="18" charset="0"/>
                                    <a:cs typeface="Times New Roman" pitchFamily="18" charset="0"/>
                                    <a:sym typeface="Symbol" pitchFamily="18" charset="2"/>
                                  </a:rPr>
                                  <m:t>  </m:t>
                                </m:r>
                                <m:r>
                                  <a:rPr lang="en-US" sz="2000" i="1" dirty="0" err="1">
                                    <a:solidFill>
                                      <a:srgbClr val="000000"/>
                                    </a:solidFill>
                                    <a:latin typeface="Cambria Math" panose="02040503050406030204" pitchFamily="18" charset="0"/>
                                    <a:cs typeface="Times New Roman" pitchFamily="18" charset="0"/>
                                    <a:sym typeface="Symbol" pitchFamily="18" charset="2"/>
                                  </a:rPr>
                                  <m:t>𝑢</m:t>
                                </m:r>
                                <m:r>
                                  <a:rPr lang="en-US" sz="2000" i="1" baseline="-25000" dirty="0" err="1">
                                    <a:solidFill>
                                      <a:srgbClr val="000000"/>
                                    </a:solidFill>
                                    <a:latin typeface="Cambria Math" panose="02040503050406030204" pitchFamily="18" charset="0"/>
                                    <a:cs typeface="Times New Roman" pitchFamily="18" charset="0"/>
                                    <a:sym typeface="Symbol" pitchFamily="18" charset="2"/>
                                  </a:rPr>
                                  <m:t>𝑆</m:t>
                                </m:r>
                              </m:den>
                            </m:f>
                          </m:e>
                        </m:d>
                      </m:oMath>
                    </m:oMathPara>
                  </a14:m>
                  <a:endParaRPr lang="en-US" dirty="0">
                    <a:solidFill>
                      <a:srgbClr val="000000"/>
                    </a:solidFill>
                    <a:cs typeface="Times New Roman" pitchFamily="18" charset="0"/>
                    <a:sym typeface="Symbol" pitchFamily="18" charset="2"/>
                  </a:endParaRPr>
                </a:p>
              </p:txBody>
            </p:sp>
          </mc:Choice>
          <mc:Fallback xmlns="">
            <p:sp>
              <p:nvSpPr>
                <p:cNvPr id="100359" name="Text Box 7"/>
                <p:cNvSpPr txBox="1">
                  <a:spLocks noRot="1" noChangeAspect="1" noMove="1" noResize="1" noEditPoints="1" noAdjustHandles="1" noChangeArrowheads="1" noChangeShapeType="1" noTextEdit="1"/>
                </p:cNvSpPr>
                <p:nvPr/>
              </p:nvSpPr>
              <p:spPr bwMode="auto">
                <a:xfrm>
                  <a:off x="657" y="1159"/>
                  <a:ext cx="1205" cy="401"/>
                </a:xfrm>
                <a:prstGeom prst="rect">
                  <a:avLst/>
                </a:prstGeom>
                <a:blipFill>
                  <a:blip r:embed="rId5"/>
                  <a:stretch>
                    <a:fillRect/>
                  </a:stretch>
                </a:blipFill>
                <a:ln w="9525">
                  <a:noFill/>
                  <a:miter lim="800000"/>
                  <a:headEnd/>
                  <a:tailEnd/>
                </a:ln>
                <a:effectLst/>
              </p:spPr>
              <p:txBody>
                <a:bodyPr/>
                <a:lstStyle/>
                <a:p>
                  <a:r>
                    <a:rPr lang="en-US">
                      <a:noFill/>
                    </a:rPr>
                    <a:t> </a:t>
                  </a:r>
                </a:p>
              </p:txBody>
            </p:sp>
          </mc:Fallback>
        </mc:AlternateContent>
        <p:sp>
          <p:nvSpPr>
            <p:cNvPr id="100361" name="Text Box 9"/>
            <p:cNvSpPr txBox="1">
              <a:spLocks noChangeArrowheads="1"/>
            </p:cNvSpPr>
            <p:nvPr/>
          </p:nvSpPr>
          <p:spPr bwMode="auto">
            <a:xfrm>
              <a:off x="2514" y="1137"/>
              <a:ext cx="1607" cy="446"/>
            </a:xfrm>
            <a:prstGeom prst="rect">
              <a:avLst/>
            </a:prstGeom>
            <a:noFill/>
            <a:ln w="9525">
              <a:noFill/>
              <a:miter lim="800000"/>
              <a:headEnd/>
              <a:tailEnd/>
            </a:ln>
            <a:effectLst/>
          </p:spPr>
          <p:txBody>
            <a:bodyPr wrap="square">
              <a:spAutoFit/>
            </a:bodyPr>
            <a:lstStyle/>
            <a:p>
              <a:pPr eaLnBrk="1" hangingPunct="1"/>
              <a:r>
                <a:rPr lang="en-US" sz="2000" dirty="0">
                  <a:solidFill>
                    <a:schemeClr val="hlink"/>
                  </a:solidFill>
                </a:rPr>
                <a:t>approach (-</a:t>
              </a:r>
              <a:r>
                <a:rPr lang="en-US" sz="2000" i="1" dirty="0" err="1">
                  <a:solidFill>
                    <a:schemeClr val="hlink"/>
                  </a:solidFill>
                </a:rPr>
                <a:t>u</a:t>
              </a:r>
              <a:r>
                <a:rPr lang="en-US" sz="2000" baseline="-25000" dirty="0" err="1">
                  <a:solidFill>
                    <a:schemeClr val="hlink"/>
                  </a:solidFill>
                </a:rPr>
                <a:t>S</a:t>
              </a:r>
              <a:r>
                <a:rPr lang="en-US" sz="2000" dirty="0">
                  <a:solidFill>
                    <a:schemeClr val="hlink"/>
                  </a:solidFill>
                </a:rPr>
                <a:t>), recede (+</a:t>
              </a:r>
              <a:r>
                <a:rPr lang="en-US" sz="2000" i="1" dirty="0" err="1">
                  <a:solidFill>
                    <a:schemeClr val="hlink"/>
                  </a:solidFill>
                </a:rPr>
                <a:t>u</a:t>
              </a:r>
              <a:r>
                <a:rPr lang="en-US" sz="2000" baseline="-25000" dirty="0" err="1">
                  <a:solidFill>
                    <a:schemeClr val="hlink"/>
                  </a:solidFill>
                </a:rPr>
                <a:t>S</a:t>
              </a:r>
              <a:r>
                <a:rPr lang="en-US" sz="2000" dirty="0">
                  <a:solidFill>
                    <a:schemeClr val="hlink"/>
                  </a:solidFill>
                </a:rPr>
                <a:t>).</a:t>
              </a:r>
            </a:p>
          </p:txBody>
        </p:sp>
      </p:grpSp>
      <mc:AlternateContent xmlns:mc="http://schemas.openxmlformats.org/markup-compatibility/2006" xmlns:a14="http://schemas.microsoft.com/office/drawing/2010/main">
        <mc:Choice Requires="a14">
          <p:sp>
            <p:nvSpPr>
              <p:cNvPr id="100362" name="Rectangle 10"/>
              <p:cNvSpPr>
                <a:spLocks noChangeArrowheads="1"/>
              </p:cNvSpPr>
              <p:nvPr/>
            </p:nvSpPr>
            <p:spPr bwMode="auto">
              <a:xfrm>
                <a:off x="674688" y="2711450"/>
                <a:ext cx="7764462" cy="4146550"/>
              </a:xfrm>
              <a:prstGeom prst="rect">
                <a:avLst/>
              </a:prstGeom>
              <a:solidFill>
                <a:srgbClr val="FFFFCC"/>
              </a:solidFill>
              <a:ln w="9525">
                <a:noFill/>
                <a:miter lim="800000"/>
                <a:headEnd/>
                <a:tailEnd/>
              </a:ln>
              <a:effectLst/>
            </p:spPr>
            <p:txBody>
              <a:bodyPr/>
              <a:lstStyle/>
              <a:p>
                <a:pPr>
                  <a:spcBef>
                    <a:spcPct val="20000"/>
                  </a:spcBef>
                </a:pPr>
                <a:r>
                  <a:rPr lang="en-US" dirty="0">
                    <a:sym typeface="Symbol" pitchFamily="18" charset="2"/>
                  </a:rPr>
                  <a:t>EXAMPLE: A car horn has                                                a frequency of 520 Hz. The                                             car is traveling to the right                                                at 25 ms</a:t>
                </a:r>
                <a:r>
                  <a:rPr lang="en-US" baseline="30000" dirty="0">
                    <a:sym typeface="Symbol" pitchFamily="18" charset="2"/>
                  </a:rPr>
                  <a:t>-1</a:t>
                </a:r>
                <a:r>
                  <a:rPr lang="en-US" dirty="0">
                    <a:sym typeface="Symbol" pitchFamily="18" charset="2"/>
                  </a:rPr>
                  <a:t> and the speed of                                          sound is 340 ms</a:t>
                </a:r>
                <a:r>
                  <a:rPr lang="en-US" baseline="30000" dirty="0">
                    <a:sym typeface="Symbol" pitchFamily="18" charset="2"/>
                  </a:rPr>
                  <a:t>-1</a:t>
                </a:r>
                <a:r>
                  <a:rPr lang="en-US" dirty="0">
                    <a:sym typeface="Symbol" pitchFamily="18" charset="2"/>
                  </a:rPr>
                  <a:t>.</a:t>
                </a:r>
              </a:p>
              <a:p>
                <a:pPr>
                  <a:spcBef>
                    <a:spcPct val="20000"/>
                  </a:spcBef>
                </a:pPr>
                <a:r>
                  <a:rPr lang="en-US" dirty="0">
                    <a:sym typeface="Symbol" pitchFamily="18" charset="2"/>
                  </a:rPr>
                  <a:t>(a) What frequency is                                                    heard by the driver?</a:t>
                </a:r>
              </a:p>
              <a:p>
                <a:pPr>
                  <a:spcBef>
                    <a:spcPct val="20000"/>
                  </a:spcBef>
                </a:pPr>
                <a:r>
                  <a:rPr lang="en-US" dirty="0"/>
                  <a:t>SOLUTION: </a:t>
                </a:r>
              </a:p>
              <a:p>
                <a:pPr>
                  <a:spcBef>
                    <a:spcPct val="20000"/>
                  </a:spcBef>
                </a:pPr>
                <a:r>
                  <a:rPr lang="en-US" dirty="0">
                    <a:solidFill>
                      <a:srgbClr val="000000"/>
                    </a:solidFill>
                    <a:cs typeface="Times New Roman" pitchFamily="18" charset="0"/>
                    <a:sym typeface="Symbol" pitchFamily="18" charset="2"/>
                  </a:rPr>
                  <a:t></a:t>
                </a:r>
                <a:r>
                  <a:rPr lang="en-US" dirty="0"/>
                  <a:t>The driver has a relative speed of </a:t>
                </a:r>
                <a14:m>
                  <m:oMath xmlns:m="http://schemas.openxmlformats.org/officeDocument/2006/math">
                    <m:r>
                      <a:rPr lang="en-US" i="1" dirty="0" smtClean="0">
                        <a:latin typeface="Cambria Math" panose="02040503050406030204" pitchFamily="18" charset="0"/>
                      </a:rPr>
                      <m:t>𝑢</m:t>
                    </m:r>
                    <m:r>
                      <a:rPr lang="en-US" i="1" baseline="-25000" dirty="0" err="1">
                        <a:latin typeface="Cambria Math" panose="02040503050406030204" pitchFamily="18" charset="0"/>
                      </a:rPr>
                      <m:t>𝑆</m:t>
                    </m:r>
                    <m:r>
                      <a:rPr lang="en-US" i="1" dirty="0">
                        <a:latin typeface="Cambria Math" panose="02040503050406030204" pitchFamily="18" charset="0"/>
                      </a:rPr>
                      <m:t>=0</m:t>
                    </m:r>
                  </m:oMath>
                </a14:m>
                <a:r>
                  <a:rPr lang="en-US" dirty="0"/>
                  <a:t>. </a:t>
                </a:r>
              </a:p>
              <a:p>
                <a:pPr>
                  <a:spcBef>
                    <a:spcPct val="20000"/>
                  </a:spcBef>
                </a:pPr>
                <a:r>
                  <a:rPr lang="en-US" dirty="0">
                    <a:solidFill>
                      <a:srgbClr val="000000"/>
                    </a:solidFill>
                    <a:cs typeface="Times New Roman" pitchFamily="18" charset="0"/>
                    <a:sym typeface="Symbol" pitchFamily="18" charset="2"/>
                  </a:rPr>
                  <a:t></a:t>
                </a:r>
                <a:r>
                  <a:rPr lang="en-US" dirty="0"/>
                  <a:t>Thus the driver hears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’=520 </m:t>
                    </m:r>
                  </m:oMath>
                </a14:m>
                <a:r>
                  <a:rPr lang="en-US" dirty="0"/>
                  <a:t>Hz.</a:t>
                </a:r>
              </a:p>
            </p:txBody>
          </p:sp>
        </mc:Choice>
        <mc:Fallback xmlns="">
          <p:sp>
            <p:nvSpPr>
              <p:cNvPr id="100362" name="Rectangle 10"/>
              <p:cNvSpPr>
                <a:spLocks noRot="1" noChangeAspect="1" noMove="1" noResize="1" noEditPoints="1" noAdjustHandles="1" noChangeArrowheads="1" noChangeShapeType="1" noTextEdit="1"/>
              </p:cNvSpPr>
              <p:nvPr/>
            </p:nvSpPr>
            <p:spPr bwMode="auto">
              <a:xfrm>
                <a:off x="674688" y="2711450"/>
                <a:ext cx="7764462" cy="4146550"/>
              </a:xfrm>
              <a:prstGeom prst="rect">
                <a:avLst/>
              </a:prstGeom>
              <a:blipFill>
                <a:blip r:embed="rId6"/>
                <a:stretch>
                  <a:fillRect l="-1257" t="-1029" r="-1414" b="-1029"/>
                </a:stretch>
              </a:blipFill>
              <a:ln w="9525">
                <a:noFill/>
                <a:miter lim="800000"/>
                <a:headEnd/>
                <a:tailEnd/>
              </a:ln>
              <a:effectLst/>
            </p:spPr>
            <p:txBody>
              <a:bodyPr/>
              <a:lstStyle/>
              <a:p>
                <a:r>
                  <a:rPr lang="en-US">
                    <a:noFill/>
                  </a:rPr>
                  <a:t> </a:t>
                </a:r>
              </a:p>
            </p:txBody>
          </p:sp>
        </mc:Fallback>
      </mc:AlternateContent>
      <p:pic>
        <p:nvPicPr>
          <p:cNvPr id="100363" name="Picture 11"/>
          <p:cNvPicPr>
            <a:picLocks noChangeAspect="1" noChangeArrowheads="1"/>
          </p:cNvPicPr>
          <p:nvPr/>
        </p:nvPicPr>
        <p:blipFill>
          <a:blip r:embed="rId7" cstate="print"/>
          <a:srcRect/>
          <a:stretch>
            <a:fillRect/>
          </a:stretch>
        </p:blipFill>
        <p:spPr bwMode="auto">
          <a:xfrm>
            <a:off x="4541838" y="2895600"/>
            <a:ext cx="4445000" cy="3001963"/>
          </a:xfrm>
          <a:prstGeom prst="rect">
            <a:avLst/>
          </a:prstGeom>
          <a:ln>
            <a:noFill/>
          </a:ln>
          <a:effectLst>
            <a:outerShdw blurRad="292100" dist="139700" dir="2700000" algn="tl" rotWithShape="0">
              <a:srgbClr val="333333">
                <a:alpha val="65000"/>
              </a:srgbClr>
            </a:outerShdw>
          </a:effectLst>
        </p:spPr>
      </p:pic>
      <p:sp>
        <p:nvSpPr>
          <p:cNvPr id="10036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0366"/>
                                        </p:tgtEl>
                                        <p:attrNameLst>
                                          <p:attrName>style.visibility</p:attrName>
                                        </p:attrNameLst>
                                      </p:cBhvr>
                                      <p:to>
                                        <p:strVal val="visible"/>
                                      </p:to>
                                    </p:set>
                                    <p:anim calcmode="lin" valueType="num">
                                      <p:cBhvr>
                                        <p:cTn id="7" dur="500" fill="hold"/>
                                        <p:tgtEl>
                                          <p:spTgt spid="100366"/>
                                        </p:tgtEl>
                                        <p:attrNameLst>
                                          <p:attrName>ppt_w</p:attrName>
                                        </p:attrNameLst>
                                      </p:cBhvr>
                                      <p:tavLst>
                                        <p:tav tm="0">
                                          <p:val>
                                            <p:fltVal val="0"/>
                                          </p:val>
                                        </p:tav>
                                        <p:tav tm="100000">
                                          <p:val>
                                            <p:strVal val="#ppt_w"/>
                                          </p:val>
                                        </p:tav>
                                      </p:tavLst>
                                    </p:anim>
                                    <p:anim calcmode="lin" valueType="num">
                                      <p:cBhvr>
                                        <p:cTn id="8" dur="500" fill="hold"/>
                                        <p:tgtEl>
                                          <p:spTgt spid="100366"/>
                                        </p:tgtEl>
                                        <p:attrNameLst>
                                          <p:attrName>ppt_h</p:attrName>
                                        </p:attrNameLst>
                                      </p:cBhvr>
                                      <p:tavLst>
                                        <p:tav tm="0">
                                          <p:val>
                                            <p:fltVal val="0"/>
                                          </p:val>
                                        </p:tav>
                                        <p:tav tm="100000">
                                          <p:val>
                                            <p:strVal val="#ppt_h"/>
                                          </p:val>
                                        </p:tav>
                                      </p:tavLst>
                                    </p:anim>
                                    <p:animEffect transition="in" filter="fade">
                                      <p:cBhvr>
                                        <p:cTn id="9" dur="500"/>
                                        <p:tgtEl>
                                          <p:spTgt spid="100366"/>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0362">
                                            <p:txEl>
                                              <p:pRg st="0" end="0"/>
                                            </p:txEl>
                                          </p:spTgt>
                                        </p:tgtEl>
                                        <p:attrNameLst>
                                          <p:attrName>style.visibility</p:attrName>
                                        </p:attrNameLst>
                                      </p:cBhvr>
                                      <p:to>
                                        <p:strVal val="visible"/>
                                      </p:to>
                                    </p:set>
                                    <p:anim calcmode="lin" valueType="num">
                                      <p:cBhvr additive="base">
                                        <p:cTn id="14" dur="500" fill="hold"/>
                                        <p:tgtEl>
                                          <p:spTgt spid="10036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03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53" presetClass="entr" presetSubtype="0" fill="hold" nodeType="withEffect">
                                  <p:stCondLst>
                                    <p:cond delay="0"/>
                                  </p:stCondLst>
                                  <p:childTnLst>
                                    <p:set>
                                      <p:cBhvr>
                                        <p:cTn id="17" dur="1" fill="hold">
                                          <p:stCondLst>
                                            <p:cond delay="0"/>
                                          </p:stCondLst>
                                        </p:cTn>
                                        <p:tgtEl>
                                          <p:spTgt spid="100363"/>
                                        </p:tgtEl>
                                        <p:attrNameLst>
                                          <p:attrName>style.visibility</p:attrName>
                                        </p:attrNameLst>
                                      </p:cBhvr>
                                      <p:to>
                                        <p:strVal val="visible"/>
                                      </p:to>
                                    </p:set>
                                    <p:anim calcmode="lin" valueType="num">
                                      <p:cBhvr>
                                        <p:cTn id="18" dur="500" fill="hold"/>
                                        <p:tgtEl>
                                          <p:spTgt spid="100363"/>
                                        </p:tgtEl>
                                        <p:attrNameLst>
                                          <p:attrName>ppt_w</p:attrName>
                                        </p:attrNameLst>
                                      </p:cBhvr>
                                      <p:tavLst>
                                        <p:tav tm="0">
                                          <p:val>
                                            <p:fltVal val="0"/>
                                          </p:val>
                                        </p:tav>
                                        <p:tav tm="100000">
                                          <p:val>
                                            <p:strVal val="#ppt_w"/>
                                          </p:val>
                                        </p:tav>
                                      </p:tavLst>
                                    </p:anim>
                                    <p:anim calcmode="lin" valueType="num">
                                      <p:cBhvr>
                                        <p:cTn id="19" dur="500" fill="hold"/>
                                        <p:tgtEl>
                                          <p:spTgt spid="100363"/>
                                        </p:tgtEl>
                                        <p:attrNameLst>
                                          <p:attrName>ppt_h</p:attrName>
                                        </p:attrNameLst>
                                      </p:cBhvr>
                                      <p:tavLst>
                                        <p:tav tm="0">
                                          <p:val>
                                            <p:fltVal val="0"/>
                                          </p:val>
                                        </p:tav>
                                        <p:tav tm="100000">
                                          <p:val>
                                            <p:strVal val="#ppt_h"/>
                                          </p:val>
                                        </p:tav>
                                      </p:tavLst>
                                    </p:anim>
                                    <p:animEffect transition="in" filter="fade">
                                      <p:cBhvr>
                                        <p:cTn id="20" dur="500"/>
                                        <p:tgtEl>
                                          <p:spTgt spid="10036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0362">
                                            <p:txEl>
                                              <p:pRg st="1" end="1"/>
                                            </p:txEl>
                                          </p:spTgt>
                                        </p:tgtEl>
                                        <p:attrNameLst>
                                          <p:attrName>style.visibility</p:attrName>
                                        </p:attrNameLst>
                                      </p:cBhvr>
                                      <p:to>
                                        <p:strVal val="visible"/>
                                      </p:to>
                                    </p:set>
                                    <p:anim calcmode="lin" valueType="num">
                                      <p:cBhvr additive="base">
                                        <p:cTn id="25" dur="500" fill="hold"/>
                                        <p:tgtEl>
                                          <p:spTgt spid="10036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0362">
                                            <p:txEl>
                                              <p:pRg st="2" end="2"/>
                                            </p:txEl>
                                          </p:spTgt>
                                        </p:tgtEl>
                                        <p:attrNameLst>
                                          <p:attrName>style.visibility</p:attrName>
                                        </p:attrNameLst>
                                      </p:cBhvr>
                                      <p:to>
                                        <p:strVal val="visible"/>
                                      </p:to>
                                    </p:set>
                                    <p:anim calcmode="lin" valueType="num">
                                      <p:cBhvr additive="base">
                                        <p:cTn id="31" dur="500" fill="hold"/>
                                        <p:tgtEl>
                                          <p:spTgt spid="10036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3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0362">
                                            <p:txEl>
                                              <p:pRg st="3" end="3"/>
                                            </p:txEl>
                                          </p:spTgt>
                                        </p:tgtEl>
                                        <p:attrNameLst>
                                          <p:attrName>style.visibility</p:attrName>
                                        </p:attrNameLst>
                                      </p:cBhvr>
                                      <p:to>
                                        <p:strVal val="visible"/>
                                      </p:to>
                                    </p:set>
                                    <p:anim calcmode="lin" valueType="num">
                                      <p:cBhvr additive="base">
                                        <p:cTn id="37" dur="500" fill="hold"/>
                                        <p:tgtEl>
                                          <p:spTgt spid="10036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03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0362">
                                            <p:txEl>
                                              <p:pRg st="4" end="4"/>
                                            </p:txEl>
                                          </p:spTgt>
                                        </p:tgtEl>
                                        <p:attrNameLst>
                                          <p:attrName>style.visibility</p:attrName>
                                        </p:attrNameLst>
                                      </p:cBhvr>
                                      <p:to>
                                        <p:strVal val="visible"/>
                                      </p:to>
                                    </p:set>
                                    <p:anim calcmode="lin" valueType="num">
                                      <p:cBhvr additive="base">
                                        <p:cTn id="43" dur="500" fill="hold"/>
                                        <p:tgtEl>
                                          <p:spTgt spid="10036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03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685800" y="1344613"/>
            <a:ext cx="7772400" cy="1390650"/>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source</a:t>
            </a:r>
            <a:endParaRPr lang="en-US" i="1">
              <a:solidFill>
                <a:schemeClr val="accent2"/>
              </a:solidFill>
              <a:ea typeface="Segoe UI" pitchFamily="34" charset="0"/>
            </a:endParaRPr>
          </a:p>
        </p:txBody>
      </p:sp>
      <mc:AlternateContent xmlns:mc="http://schemas.openxmlformats.org/markup-compatibility/2006" xmlns:a14="http://schemas.microsoft.com/office/drawing/2010/main">
        <mc:Choice Requires="a14">
          <p:sp>
            <p:nvSpPr>
              <p:cNvPr id="151561" name="Rectangle 9"/>
              <p:cNvSpPr>
                <a:spLocks noChangeArrowheads="1"/>
              </p:cNvSpPr>
              <p:nvPr/>
            </p:nvSpPr>
            <p:spPr bwMode="auto">
              <a:xfrm>
                <a:off x="674688" y="2711450"/>
                <a:ext cx="7764462" cy="4146550"/>
              </a:xfrm>
              <a:prstGeom prst="rect">
                <a:avLst/>
              </a:prstGeom>
              <a:solidFill>
                <a:srgbClr val="FFFFCC"/>
              </a:solidFill>
              <a:ln w="9525">
                <a:noFill/>
                <a:miter lim="800000"/>
                <a:headEnd/>
                <a:tailEnd/>
              </a:ln>
              <a:effectLst/>
            </p:spPr>
            <p:txBody>
              <a:bodyPr/>
              <a:lstStyle/>
              <a:p>
                <a:pPr>
                  <a:spcBef>
                    <a:spcPct val="20000"/>
                  </a:spcBef>
                </a:pPr>
                <a:r>
                  <a:rPr lang="en-US" dirty="0" smtClean="0">
                    <a:sym typeface="Symbol" pitchFamily="18" charset="2"/>
                  </a:rPr>
                  <a:t>EXAMPLE: A car horn has                                                a frequency of 520 Hz. The                                             car is traveling to the right                                                at 25 ms</a:t>
                </a:r>
                <a:r>
                  <a:rPr lang="en-US" baseline="30000" dirty="0">
                    <a:sym typeface="Symbol" pitchFamily="18" charset="2"/>
                  </a:rPr>
                  <a:t>-1</a:t>
                </a:r>
                <a:r>
                  <a:rPr lang="en-US" dirty="0">
                    <a:sym typeface="Symbol" pitchFamily="18" charset="2"/>
                  </a:rPr>
                  <a:t> and the speed of                                          sound is 340 ms</a:t>
                </a:r>
                <a:r>
                  <a:rPr lang="en-US" baseline="30000" dirty="0">
                    <a:sym typeface="Symbol" pitchFamily="18" charset="2"/>
                  </a:rPr>
                  <a:t>-1</a:t>
                </a:r>
                <a:r>
                  <a:rPr lang="en-US" dirty="0">
                    <a:sym typeface="Symbol" pitchFamily="18" charset="2"/>
                  </a:rPr>
                  <a:t>.</a:t>
                </a:r>
              </a:p>
              <a:p>
                <a:pPr>
                  <a:spcBef>
                    <a:spcPct val="20000"/>
                  </a:spcBef>
                </a:pPr>
                <a:r>
                  <a:rPr lang="en-US" dirty="0">
                    <a:sym typeface="Symbol" pitchFamily="18" charset="2"/>
                  </a:rPr>
                  <a:t>(b) What frequency is                                                   heard by Observer 1?</a:t>
                </a:r>
              </a:p>
              <a:p>
                <a:pPr>
                  <a:spcBef>
                    <a:spcPct val="20000"/>
                  </a:spcBef>
                </a:pPr>
                <a:r>
                  <a:rPr lang="en-US" dirty="0"/>
                  <a:t>SOLUTION: </a:t>
                </a:r>
              </a:p>
              <a:p>
                <a:pPr>
                  <a:spcBef>
                    <a:spcPct val="20000"/>
                  </a:spcBef>
                </a:pPr>
                <a:r>
                  <a:rPr lang="en-US" dirty="0">
                    <a:solidFill>
                      <a:srgbClr val="000000"/>
                    </a:solidFill>
                    <a:cs typeface="Times New Roman" pitchFamily="18" charset="0"/>
                    <a:sym typeface="Symbol" pitchFamily="18" charset="2"/>
                  </a:rPr>
                  <a:t></a:t>
                </a:r>
                <a:r>
                  <a:rPr lang="en-US" dirty="0"/>
                  <a:t>For receding use +</a:t>
                </a:r>
                <a:r>
                  <a:rPr lang="en-US" i="1" dirty="0" err="1"/>
                  <a:t>u</a:t>
                </a:r>
                <a:r>
                  <a:rPr lang="en-US" baseline="-25000" dirty="0" err="1"/>
                  <a:t>S</a:t>
                </a:r>
                <a:r>
                  <a:rPr lang="en-US" dirty="0"/>
                  <a:t>.  Then </a:t>
                </a:r>
              </a:p>
              <a:p>
                <a:pPr algn="ctr">
                  <a:spcBef>
                    <a:spcPct val="20000"/>
                  </a:spcBef>
                </a:pPr>
                <a14:m>
                  <m:oMath xmlns:m="http://schemas.openxmlformats.org/officeDocument/2006/math">
                    <m:r>
                      <a:rPr lang="en-US" sz="2000" i="1" dirty="0" smtClean="0">
                        <a:latin typeface="Cambria Math" panose="02040503050406030204" pitchFamily="18" charset="0"/>
                      </a:rPr>
                      <m:t>𝑓</m:t>
                    </m:r>
                    <m:r>
                      <a:rPr lang="en-US" sz="2000" i="1" dirty="0" smtClean="0">
                        <a:latin typeface="Cambria Math" panose="02040503050406030204" pitchFamily="18" charset="0"/>
                      </a:rPr>
                      <m:t>’=520</m:t>
                    </m:r>
                    <m:d>
                      <m:dPr>
                        <m:ctrlPr>
                          <a:rPr lang="en-US" sz="2000" b="0" i="1" dirty="0" smtClean="0">
                            <a:latin typeface="Cambria Math" panose="02040503050406030204" pitchFamily="18" charset="0"/>
                          </a:rPr>
                        </m:ctrlPr>
                      </m:dPr>
                      <m:e>
                        <m:f>
                          <m:fPr>
                            <m:ctrlPr>
                              <a:rPr lang="en-US" sz="2000" i="1" dirty="0" smtClean="0">
                                <a:latin typeface="Cambria Math" panose="02040503050406030204" pitchFamily="18" charset="0"/>
                              </a:rPr>
                            </m:ctrlPr>
                          </m:fPr>
                          <m:num>
                            <m:r>
                              <a:rPr lang="en-US" sz="2000" i="1" dirty="0" smtClean="0">
                                <a:latin typeface="Cambria Math" panose="02040503050406030204" pitchFamily="18" charset="0"/>
                              </a:rPr>
                              <m:t>340</m:t>
                            </m:r>
                          </m:num>
                          <m:den>
                            <m:r>
                              <a:rPr lang="en-US" sz="2000" i="1" dirty="0" smtClean="0">
                                <a:latin typeface="Cambria Math" panose="02040503050406030204" pitchFamily="18" charset="0"/>
                              </a:rPr>
                              <m:t>340+25</m:t>
                            </m:r>
                          </m:den>
                        </m:f>
                      </m:e>
                    </m:d>
                    <m:r>
                      <a:rPr lang="en-US" sz="2000" i="1" dirty="0" smtClean="0">
                        <a:latin typeface="Cambria Math" panose="02040503050406030204" pitchFamily="18" charset="0"/>
                      </a:rPr>
                      <m:t>=480 </m:t>
                    </m:r>
                  </m:oMath>
                </a14:m>
                <a:r>
                  <a:rPr lang="en-US" sz="2000" dirty="0"/>
                  <a:t>Hz</a:t>
                </a:r>
                <a:r>
                  <a:rPr lang="en-US" dirty="0"/>
                  <a:t>. </a:t>
                </a:r>
                <a:r>
                  <a:rPr lang="en-US" dirty="0">
                    <a:solidFill>
                      <a:srgbClr val="000000"/>
                    </a:solidFill>
                    <a:cs typeface="Times New Roman" pitchFamily="18" charset="0"/>
                    <a:sym typeface="Symbol" pitchFamily="18" charset="2"/>
                  </a:rPr>
                  <a:t>( </a:t>
                </a:r>
                <a:r>
                  <a:rPr lang="en-US" i="1" dirty="0">
                    <a:solidFill>
                      <a:schemeClr val="hlink"/>
                    </a:solidFill>
                    <a:cs typeface="Times New Roman" pitchFamily="18" charset="0"/>
                    <a:sym typeface="Symbol" pitchFamily="18" charset="2"/>
                  </a:rPr>
                  <a:t>f’</a:t>
                </a:r>
                <a:r>
                  <a:rPr lang="en-US" dirty="0">
                    <a:solidFill>
                      <a:schemeClr val="hlink"/>
                    </a:solidFill>
                    <a:cs typeface="Times New Roman" pitchFamily="18" charset="0"/>
                    <a:sym typeface="Symbol" pitchFamily="18" charset="2"/>
                  </a:rPr>
                  <a:t> is lower</a:t>
                </a:r>
                <a:r>
                  <a:rPr lang="en-US" dirty="0">
                    <a:solidFill>
                      <a:srgbClr val="000000"/>
                    </a:solidFill>
                    <a:cs typeface="Times New Roman" pitchFamily="18" charset="0"/>
                    <a:sym typeface="Symbol" pitchFamily="18" charset="2"/>
                  </a:rPr>
                  <a:t> )</a:t>
                </a:r>
              </a:p>
            </p:txBody>
          </p:sp>
        </mc:Choice>
        <mc:Fallback xmlns="">
          <p:sp>
            <p:nvSpPr>
              <p:cNvPr id="151561" name="Rectangle 9"/>
              <p:cNvSpPr>
                <a:spLocks noRot="1" noChangeAspect="1" noMove="1" noResize="1" noEditPoints="1" noAdjustHandles="1" noChangeArrowheads="1" noChangeShapeType="1" noTextEdit="1"/>
              </p:cNvSpPr>
              <p:nvPr/>
            </p:nvSpPr>
            <p:spPr bwMode="auto">
              <a:xfrm>
                <a:off x="674688" y="2711450"/>
                <a:ext cx="7764462" cy="4146550"/>
              </a:xfrm>
              <a:prstGeom prst="rect">
                <a:avLst/>
              </a:prstGeom>
              <a:blipFill>
                <a:blip r:embed="rId5"/>
                <a:stretch>
                  <a:fillRect l="-1257" t="-1029" r="-1414" b="-1912"/>
                </a:stretch>
              </a:blipFill>
              <a:ln w="9525">
                <a:noFill/>
                <a:miter lim="800000"/>
                <a:headEnd/>
                <a:tailEnd/>
              </a:ln>
              <a:effectLst/>
            </p:spPr>
            <p:txBody>
              <a:bodyPr/>
              <a:lstStyle/>
              <a:p>
                <a:r>
                  <a:rPr lang="en-US">
                    <a:noFill/>
                  </a:rPr>
                  <a:t> </a:t>
                </a:r>
              </a:p>
            </p:txBody>
          </p:sp>
        </mc:Fallback>
      </mc:AlternateContent>
      <p:sp>
        <p:nvSpPr>
          <p:cNvPr id="15156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grpSp>
        <p:nvGrpSpPr>
          <p:cNvPr id="12" name="Group 14"/>
          <p:cNvGrpSpPr>
            <a:grpSpLocks/>
          </p:cNvGrpSpPr>
          <p:nvPr/>
        </p:nvGrpSpPr>
        <p:grpSpPr bwMode="auto">
          <a:xfrm>
            <a:off x="842963" y="1789115"/>
            <a:ext cx="7464425" cy="822325"/>
            <a:chOff x="491" y="1103"/>
            <a:chExt cx="4702" cy="518"/>
          </a:xfrm>
        </p:grpSpPr>
        <p:sp>
          <p:nvSpPr>
            <p:cNvPr id="13" name="Text Box 5"/>
            <p:cNvSpPr txBox="1">
              <a:spLocks noChangeArrowheads="1"/>
            </p:cNvSpPr>
            <p:nvPr/>
          </p:nvSpPr>
          <p:spPr bwMode="auto">
            <a:xfrm>
              <a:off x="3678" y="1103"/>
              <a:ext cx="1515" cy="518"/>
            </a:xfrm>
            <a:prstGeom prst="rect">
              <a:avLst/>
            </a:prstGeom>
            <a:solidFill>
              <a:srgbClr val="FF0000"/>
            </a:solidFill>
            <a:ln w="9525">
              <a:noFill/>
              <a:miter lim="800000"/>
              <a:headEnd/>
              <a:tailEnd/>
            </a:ln>
            <a:effectLst/>
          </p:spPr>
          <p:txBody>
            <a:bodyPr>
              <a:spAutoFit/>
            </a:bodyPr>
            <a:lstStyle/>
            <a:p>
              <a:pPr algn="ctr" eaLnBrk="1" hangingPunct="1">
                <a:spcBef>
                  <a:spcPct val="50000"/>
                </a:spcBef>
              </a:pPr>
              <a:r>
                <a:rPr lang="en-US">
                  <a:solidFill>
                    <a:schemeClr val="bg1"/>
                  </a:solidFill>
                </a:rPr>
                <a:t>Doppler effect moving source</a:t>
              </a:r>
            </a:p>
          </p:txBody>
        </p:sp>
        <p:sp>
          <p:nvSpPr>
            <p:cNvPr id="14" name="Rectangle 6"/>
            <p:cNvSpPr>
              <a:spLocks noChangeArrowheads="1"/>
            </p:cNvSpPr>
            <p:nvPr/>
          </p:nvSpPr>
          <p:spPr bwMode="auto">
            <a:xfrm>
              <a:off x="491" y="1105"/>
              <a:ext cx="4701" cy="512"/>
            </a:xfrm>
            <a:prstGeom prst="rect">
              <a:avLst/>
            </a:prstGeom>
            <a:noFill/>
            <a:ln w="12700">
              <a:solidFill>
                <a:schemeClr val="tx1"/>
              </a:solidFill>
              <a:miter lim="800000"/>
              <a:headEnd/>
              <a:tailEnd/>
            </a:ln>
            <a:effectLst/>
          </p:spPr>
          <p:txBody>
            <a:bodyPr wrap="none" anchor="ctr"/>
            <a:lstStyle/>
            <a:p>
              <a:endParaRPr lang="en-US"/>
            </a:p>
          </p:txBody>
        </p:sp>
        <mc:AlternateContent xmlns:mc="http://schemas.openxmlformats.org/markup-compatibility/2006" xmlns:a14="http://schemas.microsoft.com/office/drawing/2010/main">
          <mc:Choice Requires="a14">
            <p:sp>
              <p:nvSpPr>
                <p:cNvPr id="15" name="Text Box 7"/>
                <p:cNvSpPr txBox="1">
                  <a:spLocks noChangeArrowheads="1"/>
                </p:cNvSpPr>
                <p:nvPr/>
              </p:nvSpPr>
              <p:spPr bwMode="auto">
                <a:xfrm>
                  <a:off x="657" y="1159"/>
                  <a:ext cx="1205" cy="401"/>
                </a:xfrm>
                <a:prstGeom prst="rect">
                  <a:avLst/>
                </a:prstGeom>
                <a:noFill/>
                <a:ln w="9525">
                  <a:noFill/>
                  <a:miter lim="800000"/>
                  <a:headEnd/>
                  <a:tailEnd/>
                </a:ln>
                <a:effectLst/>
              </p:spPr>
              <p:txBody>
                <a:bodyPr wrap="square">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sz="2000" i="1" dirty="0" smtClean="0">
                            <a:solidFill>
                              <a:srgbClr val="000000"/>
                            </a:solidFill>
                            <a:latin typeface="Cambria Math" panose="02040503050406030204" pitchFamily="18" charset="0"/>
                            <a:cs typeface="Times New Roman" pitchFamily="18" charset="0"/>
                            <a:sym typeface="Symbol" pitchFamily="18" charset="2"/>
                          </a:rPr>
                          <m:t>𝑓</m:t>
                        </m:r>
                        <m:r>
                          <a:rPr lang="en-US" sz="2000" i="1" dirty="0" smtClean="0">
                            <a:solidFill>
                              <a:srgbClr val="000000"/>
                            </a:solidFill>
                            <a:latin typeface="Cambria Math" panose="02040503050406030204" pitchFamily="18" charset="0"/>
                            <a:cs typeface="Times New Roman" pitchFamily="18" charset="0"/>
                            <a:sym typeface="Symbol" pitchFamily="18" charset="2"/>
                          </a:rPr>
                          <m:t>’=</m:t>
                        </m:r>
                        <m:r>
                          <a:rPr lang="en-US" sz="2000" i="1" dirty="0" smtClean="0">
                            <a:solidFill>
                              <a:srgbClr val="000000"/>
                            </a:solidFill>
                            <a:latin typeface="Cambria Math" panose="02040503050406030204" pitchFamily="18" charset="0"/>
                            <a:cs typeface="Times New Roman" pitchFamily="18" charset="0"/>
                            <a:sym typeface="Symbol" pitchFamily="18" charset="2"/>
                          </a:rPr>
                          <m:t>𝑓</m:t>
                        </m:r>
                        <m:d>
                          <m:dPr>
                            <m:ctrlPr>
                              <a:rPr lang="en-US" sz="2000" b="0" i="1" dirty="0" smtClean="0">
                                <a:solidFill>
                                  <a:srgbClr val="000000"/>
                                </a:solidFill>
                                <a:latin typeface="Cambria Math" panose="02040503050406030204" pitchFamily="18" charset="0"/>
                                <a:cs typeface="Times New Roman" pitchFamily="18" charset="0"/>
                                <a:sym typeface="Symbol" pitchFamily="18" charset="2"/>
                              </a:rPr>
                            </m:ctrlPr>
                          </m:dPr>
                          <m:e>
                            <m:f>
                              <m:fPr>
                                <m:ctrlPr>
                                  <a:rPr 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sz="2000" i="1" dirty="0" smtClean="0">
                                    <a:solidFill>
                                      <a:srgbClr val="000000"/>
                                    </a:solidFill>
                                    <a:latin typeface="Cambria Math" panose="02040503050406030204" pitchFamily="18" charset="0"/>
                                    <a:cs typeface="Times New Roman" pitchFamily="18" charset="0"/>
                                    <a:sym typeface="Symbol" pitchFamily="18" charset="2"/>
                                  </a:rPr>
                                  <m:t>𝑣</m:t>
                                </m:r>
                              </m:num>
                              <m:den>
                                <m:r>
                                  <a:rPr lang="en-US" sz="2000" i="1" dirty="0" smtClean="0">
                                    <a:solidFill>
                                      <a:srgbClr val="000000"/>
                                    </a:solidFill>
                                    <a:latin typeface="Cambria Math" panose="02040503050406030204" pitchFamily="18" charset="0"/>
                                    <a:cs typeface="Times New Roman" pitchFamily="18" charset="0"/>
                                    <a:sym typeface="Symbol" pitchFamily="18" charset="2"/>
                                  </a:rPr>
                                  <m:t>𝑣</m:t>
                                </m:r>
                                <m:r>
                                  <a:rPr lang="en-US" sz="2000" i="1" dirty="0" smtClean="0">
                                    <a:solidFill>
                                      <a:srgbClr val="000000"/>
                                    </a:solidFill>
                                    <a:latin typeface="Cambria Math" panose="02040503050406030204" pitchFamily="18" charset="0"/>
                                    <a:cs typeface="Times New Roman" pitchFamily="18" charset="0"/>
                                    <a:sym typeface="Symbol" pitchFamily="18" charset="2"/>
                                  </a:rPr>
                                  <m:t>  </m:t>
                                </m:r>
                                <m:r>
                                  <a:rPr lang="en-US" sz="2000" i="1" dirty="0" err="1">
                                    <a:solidFill>
                                      <a:srgbClr val="000000"/>
                                    </a:solidFill>
                                    <a:latin typeface="Cambria Math" panose="02040503050406030204" pitchFamily="18" charset="0"/>
                                    <a:cs typeface="Times New Roman" pitchFamily="18" charset="0"/>
                                    <a:sym typeface="Symbol" pitchFamily="18" charset="2"/>
                                  </a:rPr>
                                  <m:t>𝑢</m:t>
                                </m:r>
                                <m:r>
                                  <a:rPr lang="en-US" sz="2000" i="1" baseline="-25000" dirty="0" err="1">
                                    <a:solidFill>
                                      <a:srgbClr val="000000"/>
                                    </a:solidFill>
                                    <a:latin typeface="Cambria Math" panose="02040503050406030204" pitchFamily="18" charset="0"/>
                                    <a:cs typeface="Times New Roman" pitchFamily="18" charset="0"/>
                                    <a:sym typeface="Symbol" pitchFamily="18" charset="2"/>
                                  </a:rPr>
                                  <m:t>𝑆</m:t>
                                </m:r>
                              </m:den>
                            </m:f>
                          </m:e>
                        </m:d>
                      </m:oMath>
                    </m:oMathPara>
                  </a14:m>
                  <a:endParaRPr lang="en-US" dirty="0">
                    <a:solidFill>
                      <a:srgbClr val="000000"/>
                    </a:solidFill>
                    <a:cs typeface="Times New Roman" pitchFamily="18" charset="0"/>
                    <a:sym typeface="Symbol" pitchFamily="18" charset="2"/>
                  </a:endParaRPr>
                </a:p>
              </p:txBody>
            </p:sp>
          </mc:Choice>
          <mc:Fallback xmlns="">
            <p:sp>
              <p:nvSpPr>
                <p:cNvPr id="15" name="Text Box 7"/>
                <p:cNvSpPr txBox="1">
                  <a:spLocks noRot="1" noChangeAspect="1" noMove="1" noResize="1" noEditPoints="1" noAdjustHandles="1" noChangeArrowheads="1" noChangeShapeType="1" noTextEdit="1"/>
                </p:cNvSpPr>
                <p:nvPr/>
              </p:nvSpPr>
              <p:spPr bwMode="auto">
                <a:xfrm>
                  <a:off x="657" y="1159"/>
                  <a:ext cx="1205" cy="401"/>
                </a:xfrm>
                <a:prstGeom prst="rect">
                  <a:avLst/>
                </a:prstGeom>
                <a:blipFill>
                  <a:blip r:embed="rId7"/>
                  <a:stretch>
                    <a:fillRect/>
                  </a:stretch>
                </a:blipFill>
                <a:ln w="9525">
                  <a:noFill/>
                  <a:miter lim="800000"/>
                  <a:headEnd/>
                  <a:tailEnd/>
                </a:ln>
                <a:effectLst/>
              </p:spPr>
              <p:txBody>
                <a:bodyPr/>
                <a:lstStyle/>
                <a:p>
                  <a:r>
                    <a:rPr lang="en-US">
                      <a:noFill/>
                    </a:rPr>
                    <a:t> </a:t>
                  </a:r>
                </a:p>
              </p:txBody>
            </p:sp>
          </mc:Fallback>
        </mc:AlternateContent>
        <p:sp>
          <p:nvSpPr>
            <p:cNvPr id="16" name="Text Box 9"/>
            <p:cNvSpPr txBox="1">
              <a:spLocks noChangeArrowheads="1"/>
            </p:cNvSpPr>
            <p:nvPr/>
          </p:nvSpPr>
          <p:spPr bwMode="auto">
            <a:xfrm>
              <a:off x="2514" y="1137"/>
              <a:ext cx="1607" cy="446"/>
            </a:xfrm>
            <a:prstGeom prst="rect">
              <a:avLst/>
            </a:prstGeom>
            <a:noFill/>
            <a:ln w="9525">
              <a:noFill/>
              <a:miter lim="800000"/>
              <a:headEnd/>
              <a:tailEnd/>
            </a:ln>
            <a:effectLst/>
          </p:spPr>
          <p:txBody>
            <a:bodyPr wrap="square">
              <a:spAutoFit/>
            </a:bodyPr>
            <a:lstStyle/>
            <a:p>
              <a:pPr eaLnBrk="1" hangingPunct="1"/>
              <a:r>
                <a:rPr lang="en-US" sz="2000" dirty="0">
                  <a:solidFill>
                    <a:schemeClr val="hlink"/>
                  </a:solidFill>
                </a:rPr>
                <a:t>approach (-</a:t>
              </a:r>
              <a:r>
                <a:rPr lang="en-US" sz="2000" i="1" dirty="0" err="1">
                  <a:solidFill>
                    <a:schemeClr val="hlink"/>
                  </a:solidFill>
                </a:rPr>
                <a:t>u</a:t>
              </a:r>
              <a:r>
                <a:rPr lang="en-US" sz="2000" baseline="-25000" dirty="0" err="1">
                  <a:solidFill>
                    <a:schemeClr val="hlink"/>
                  </a:solidFill>
                </a:rPr>
                <a:t>S</a:t>
              </a:r>
              <a:r>
                <a:rPr lang="en-US" sz="2000" dirty="0">
                  <a:solidFill>
                    <a:schemeClr val="hlink"/>
                  </a:solidFill>
                </a:rPr>
                <a:t>), recede (+</a:t>
              </a:r>
              <a:r>
                <a:rPr lang="en-US" sz="2000" i="1" dirty="0" err="1">
                  <a:solidFill>
                    <a:schemeClr val="hlink"/>
                  </a:solidFill>
                </a:rPr>
                <a:t>u</a:t>
              </a:r>
              <a:r>
                <a:rPr lang="en-US" sz="2000" baseline="-25000" dirty="0" err="1">
                  <a:solidFill>
                    <a:schemeClr val="hlink"/>
                  </a:solidFill>
                </a:rPr>
                <a:t>S</a:t>
              </a:r>
              <a:r>
                <a:rPr lang="en-US" sz="2000" dirty="0">
                  <a:solidFill>
                    <a:schemeClr val="hlink"/>
                  </a:solidFill>
                </a:rPr>
                <a:t>).</a:t>
              </a:r>
            </a:p>
          </p:txBody>
        </p:sp>
      </p:grpSp>
      <p:pic>
        <p:nvPicPr>
          <p:cNvPr id="11" name="Picture 11"/>
          <p:cNvPicPr>
            <a:picLocks noChangeAspect="1" noChangeArrowheads="1"/>
          </p:cNvPicPr>
          <p:nvPr/>
        </p:nvPicPr>
        <p:blipFill>
          <a:blip r:embed="rId8" cstate="print"/>
          <a:srcRect/>
          <a:stretch>
            <a:fillRect/>
          </a:stretch>
        </p:blipFill>
        <p:spPr bwMode="auto">
          <a:xfrm>
            <a:off x="4541838" y="2895600"/>
            <a:ext cx="4445000" cy="30019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561">
                                            <p:txEl>
                                              <p:pRg st="1" end="1"/>
                                            </p:txEl>
                                          </p:spTgt>
                                        </p:tgtEl>
                                        <p:attrNameLst>
                                          <p:attrName>style.visibility</p:attrName>
                                        </p:attrNameLst>
                                      </p:cBhvr>
                                      <p:to>
                                        <p:strVal val="visible"/>
                                      </p:to>
                                    </p:set>
                                    <p:anim calcmode="lin" valueType="num">
                                      <p:cBhvr additive="base">
                                        <p:cTn id="7" dur="500" fill="hold"/>
                                        <p:tgtEl>
                                          <p:spTgt spid="15156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56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1561">
                                            <p:txEl>
                                              <p:pRg st="2" end="2"/>
                                            </p:txEl>
                                          </p:spTgt>
                                        </p:tgtEl>
                                        <p:attrNameLst>
                                          <p:attrName>style.visibility</p:attrName>
                                        </p:attrNameLst>
                                      </p:cBhvr>
                                      <p:to>
                                        <p:strVal val="visible"/>
                                      </p:to>
                                    </p:set>
                                    <p:anim calcmode="lin" valueType="num">
                                      <p:cBhvr additive="base">
                                        <p:cTn id="13" dur="500" fill="hold"/>
                                        <p:tgtEl>
                                          <p:spTgt spid="15156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156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1561">
                                            <p:txEl>
                                              <p:pRg st="3" end="3"/>
                                            </p:txEl>
                                          </p:spTgt>
                                        </p:tgtEl>
                                        <p:attrNameLst>
                                          <p:attrName>style.visibility</p:attrName>
                                        </p:attrNameLst>
                                      </p:cBhvr>
                                      <p:to>
                                        <p:strVal val="visible"/>
                                      </p:to>
                                    </p:set>
                                    <p:anim calcmode="lin" valueType="num">
                                      <p:cBhvr additive="base">
                                        <p:cTn id="19" dur="500" fill="hold"/>
                                        <p:tgtEl>
                                          <p:spTgt spid="15156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156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1561">
                                            <p:txEl>
                                              <p:pRg st="4" end="4"/>
                                            </p:txEl>
                                          </p:spTgt>
                                        </p:tgtEl>
                                        <p:attrNameLst>
                                          <p:attrName>style.visibility</p:attrName>
                                        </p:attrNameLst>
                                      </p:cBhvr>
                                      <p:to>
                                        <p:strVal val="visible"/>
                                      </p:to>
                                    </p:set>
                                    <p:anim calcmode="lin" valueType="num">
                                      <p:cBhvr additive="base">
                                        <p:cTn id="25" dur="500" fill="hold"/>
                                        <p:tgtEl>
                                          <p:spTgt spid="15156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156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53"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685800" y="1344613"/>
            <a:ext cx="7772400" cy="1390650"/>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source</a:t>
            </a:r>
            <a:endParaRPr lang="en-US" i="1">
              <a:solidFill>
                <a:schemeClr val="accent2"/>
              </a:solidFill>
              <a:ea typeface="Segoe UI" pitchFamily="34" charset="0"/>
            </a:endParaRPr>
          </a:p>
        </p:txBody>
      </p:sp>
      <mc:AlternateContent xmlns:mc="http://schemas.openxmlformats.org/markup-compatibility/2006" xmlns:a14="http://schemas.microsoft.com/office/drawing/2010/main">
        <mc:Choice Requires="a14">
          <p:sp>
            <p:nvSpPr>
              <p:cNvPr id="153609" name="Rectangle 9"/>
              <p:cNvSpPr>
                <a:spLocks noChangeArrowheads="1"/>
              </p:cNvSpPr>
              <p:nvPr/>
            </p:nvSpPr>
            <p:spPr bwMode="auto">
              <a:xfrm>
                <a:off x="674688" y="2711450"/>
                <a:ext cx="7764462" cy="4146550"/>
              </a:xfrm>
              <a:prstGeom prst="rect">
                <a:avLst/>
              </a:prstGeom>
              <a:solidFill>
                <a:srgbClr val="FFFFCC"/>
              </a:solidFill>
              <a:ln w="9525">
                <a:noFill/>
                <a:miter lim="800000"/>
                <a:headEnd/>
                <a:tailEnd/>
              </a:ln>
              <a:effectLst/>
            </p:spPr>
            <p:txBody>
              <a:bodyPr/>
              <a:lstStyle/>
              <a:p>
                <a:pPr>
                  <a:spcBef>
                    <a:spcPct val="20000"/>
                  </a:spcBef>
                </a:pPr>
                <a:r>
                  <a:rPr lang="en-US" dirty="0" smtClean="0">
                    <a:sym typeface="Symbol" pitchFamily="18" charset="2"/>
                  </a:rPr>
                  <a:t>EXAMPLE: A car horn has                                                a frequency of 520 Hz. The                                             car is traveling to the right                                                at 25 ms</a:t>
                </a:r>
                <a:r>
                  <a:rPr lang="en-US" baseline="30000" dirty="0">
                    <a:sym typeface="Symbol" pitchFamily="18" charset="2"/>
                  </a:rPr>
                  <a:t>-1</a:t>
                </a:r>
                <a:r>
                  <a:rPr lang="en-US" dirty="0">
                    <a:sym typeface="Symbol" pitchFamily="18" charset="2"/>
                  </a:rPr>
                  <a:t> and the speed of                                          sound is 340 ms</a:t>
                </a:r>
                <a:r>
                  <a:rPr lang="en-US" baseline="30000" dirty="0">
                    <a:sym typeface="Symbol" pitchFamily="18" charset="2"/>
                  </a:rPr>
                  <a:t>-1</a:t>
                </a:r>
                <a:r>
                  <a:rPr lang="en-US" dirty="0">
                    <a:sym typeface="Symbol" pitchFamily="18" charset="2"/>
                  </a:rPr>
                  <a:t>.</a:t>
                </a:r>
              </a:p>
              <a:p>
                <a:pPr>
                  <a:spcBef>
                    <a:spcPct val="20000"/>
                  </a:spcBef>
                </a:pPr>
                <a:r>
                  <a:rPr lang="en-US" dirty="0">
                    <a:sym typeface="Symbol" pitchFamily="18" charset="2"/>
                  </a:rPr>
                  <a:t>(c) What frequency is                                                   heard by Observer 2?</a:t>
                </a:r>
              </a:p>
              <a:p>
                <a:pPr>
                  <a:spcBef>
                    <a:spcPct val="20000"/>
                  </a:spcBef>
                </a:pPr>
                <a:r>
                  <a:rPr lang="en-US" dirty="0"/>
                  <a:t>SOLUTION: </a:t>
                </a:r>
              </a:p>
              <a:p>
                <a:pPr>
                  <a:spcBef>
                    <a:spcPct val="20000"/>
                  </a:spcBef>
                </a:pPr>
                <a:r>
                  <a:rPr lang="en-US" dirty="0">
                    <a:solidFill>
                      <a:srgbClr val="000000"/>
                    </a:solidFill>
                    <a:cs typeface="Times New Roman" pitchFamily="18" charset="0"/>
                    <a:sym typeface="Symbol" pitchFamily="18" charset="2"/>
                  </a:rPr>
                  <a:t></a:t>
                </a:r>
                <a:r>
                  <a:rPr lang="en-US" dirty="0"/>
                  <a:t>For approach use –</a:t>
                </a:r>
                <a:r>
                  <a:rPr lang="en-US" i="1" dirty="0" err="1"/>
                  <a:t>u</a:t>
                </a:r>
                <a:r>
                  <a:rPr lang="en-US" baseline="-25000" dirty="0" err="1"/>
                  <a:t>S</a:t>
                </a:r>
                <a:r>
                  <a:rPr lang="en-US" dirty="0"/>
                  <a:t>.  Then </a:t>
                </a:r>
              </a:p>
              <a:p>
                <a:pPr algn="ctr">
                  <a:spcBef>
                    <a:spcPct val="20000"/>
                  </a:spcBef>
                </a:pPr>
                <a14:m>
                  <m:oMath xmlns:m="http://schemas.openxmlformats.org/officeDocument/2006/math">
                    <m:r>
                      <a:rPr lang="en-US" sz="2000" i="1" dirty="0" smtClean="0">
                        <a:latin typeface="Cambria Math" panose="02040503050406030204" pitchFamily="18" charset="0"/>
                      </a:rPr>
                      <m:t>𝑓</m:t>
                    </m:r>
                    <m:r>
                      <a:rPr lang="en-US" sz="2000" i="1" dirty="0" smtClean="0">
                        <a:latin typeface="Cambria Math" panose="02040503050406030204" pitchFamily="18" charset="0"/>
                      </a:rPr>
                      <m:t>’=520</m:t>
                    </m:r>
                    <m:d>
                      <m:dPr>
                        <m:ctrlPr>
                          <a:rPr lang="en-US" sz="2000" b="0" i="1" dirty="0" smtClean="0">
                            <a:latin typeface="Cambria Math" panose="02040503050406030204" pitchFamily="18" charset="0"/>
                          </a:rPr>
                        </m:ctrlPr>
                      </m:dPr>
                      <m:e>
                        <m:f>
                          <m:fPr>
                            <m:ctrlPr>
                              <a:rPr lang="en-US" sz="2000" i="1" dirty="0" smtClean="0">
                                <a:latin typeface="Cambria Math" panose="02040503050406030204" pitchFamily="18" charset="0"/>
                              </a:rPr>
                            </m:ctrlPr>
                          </m:fPr>
                          <m:num>
                            <m:r>
                              <a:rPr lang="en-US" sz="2000" i="1" dirty="0" smtClean="0">
                                <a:latin typeface="Cambria Math" panose="02040503050406030204" pitchFamily="18" charset="0"/>
                              </a:rPr>
                              <m:t>340</m:t>
                            </m:r>
                          </m:num>
                          <m:den>
                            <m:r>
                              <a:rPr lang="en-US" sz="2000" i="1" dirty="0" smtClean="0">
                                <a:latin typeface="Cambria Math" panose="02040503050406030204" pitchFamily="18" charset="0"/>
                              </a:rPr>
                              <m:t> 340–25</m:t>
                            </m:r>
                          </m:den>
                        </m:f>
                      </m:e>
                    </m:d>
                    <m:r>
                      <a:rPr lang="en-US" sz="2000" i="1" dirty="0" smtClean="0">
                        <a:latin typeface="Cambria Math" panose="02040503050406030204" pitchFamily="18" charset="0"/>
                      </a:rPr>
                      <m:t>=560</m:t>
                    </m:r>
                  </m:oMath>
                </a14:m>
                <a:r>
                  <a:rPr lang="en-US" dirty="0"/>
                  <a:t> </a:t>
                </a:r>
                <a:r>
                  <a:rPr lang="en-US" sz="2000" dirty="0"/>
                  <a:t>Hz</a:t>
                </a:r>
                <a:r>
                  <a:rPr lang="en-US" dirty="0"/>
                  <a:t>. </a:t>
                </a:r>
                <a:r>
                  <a:rPr lang="en-US" dirty="0">
                    <a:solidFill>
                      <a:srgbClr val="000000"/>
                    </a:solidFill>
                    <a:cs typeface="Times New Roman" pitchFamily="18" charset="0"/>
                    <a:sym typeface="Symbol" pitchFamily="18" charset="2"/>
                  </a:rPr>
                  <a:t>( </a:t>
                </a:r>
                <a:r>
                  <a:rPr lang="en-US" i="1" dirty="0">
                    <a:solidFill>
                      <a:schemeClr val="hlink"/>
                    </a:solidFill>
                    <a:cs typeface="Times New Roman" pitchFamily="18" charset="0"/>
                    <a:sym typeface="Symbol" pitchFamily="18" charset="2"/>
                  </a:rPr>
                  <a:t>f’</a:t>
                </a:r>
                <a:r>
                  <a:rPr lang="en-US" dirty="0">
                    <a:solidFill>
                      <a:schemeClr val="hlink"/>
                    </a:solidFill>
                    <a:cs typeface="Times New Roman" pitchFamily="18" charset="0"/>
                    <a:sym typeface="Symbol" pitchFamily="18" charset="2"/>
                  </a:rPr>
                  <a:t> is higher</a:t>
                </a:r>
                <a:r>
                  <a:rPr lang="en-US" dirty="0">
                    <a:solidFill>
                      <a:srgbClr val="000000"/>
                    </a:solidFill>
                    <a:cs typeface="Times New Roman" pitchFamily="18" charset="0"/>
                    <a:sym typeface="Symbol" pitchFamily="18" charset="2"/>
                  </a:rPr>
                  <a:t> )</a:t>
                </a:r>
              </a:p>
            </p:txBody>
          </p:sp>
        </mc:Choice>
        <mc:Fallback xmlns="">
          <p:sp>
            <p:nvSpPr>
              <p:cNvPr id="153609" name="Rectangle 9"/>
              <p:cNvSpPr>
                <a:spLocks noRot="1" noChangeAspect="1" noMove="1" noResize="1" noEditPoints="1" noAdjustHandles="1" noChangeArrowheads="1" noChangeShapeType="1" noTextEdit="1"/>
              </p:cNvSpPr>
              <p:nvPr/>
            </p:nvSpPr>
            <p:spPr bwMode="auto">
              <a:xfrm>
                <a:off x="674688" y="2711450"/>
                <a:ext cx="7764462" cy="4146550"/>
              </a:xfrm>
              <a:prstGeom prst="rect">
                <a:avLst/>
              </a:prstGeom>
              <a:blipFill>
                <a:blip r:embed="rId5"/>
                <a:stretch>
                  <a:fillRect l="-1257" t="-1029" r="-1414" b="-1912"/>
                </a:stretch>
              </a:blipFill>
              <a:ln w="9525">
                <a:noFill/>
                <a:miter lim="800000"/>
                <a:headEnd/>
                <a:tailEnd/>
              </a:ln>
              <a:effectLst/>
            </p:spPr>
            <p:txBody>
              <a:bodyPr/>
              <a:lstStyle/>
              <a:p>
                <a:r>
                  <a:rPr lang="en-US">
                    <a:noFill/>
                  </a:rPr>
                  <a:t> </a:t>
                </a:r>
              </a:p>
            </p:txBody>
          </p:sp>
        </mc:Fallback>
      </mc:AlternateContent>
      <p:pic>
        <p:nvPicPr>
          <p:cNvPr id="153610" name="Picture 10"/>
          <p:cNvPicPr>
            <a:picLocks noChangeAspect="1" noChangeArrowheads="1"/>
          </p:cNvPicPr>
          <p:nvPr/>
        </p:nvPicPr>
        <p:blipFill>
          <a:blip r:embed="rId6" cstate="print"/>
          <a:srcRect/>
          <a:stretch>
            <a:fillRect/>
          </a:stretch>
        </p:blipFill>
        <p:spPr bwMode="auto">
          <a:xfrm>
            <a:off x="4541838" y="2895600"/>
            <a:ext cx="4445000" cy="3001963"/>
          </a:xfrm>
          <a:prstGeom prst="rect">
            <a:avLst/>
          </a:prstGeom>
          <a:ln>
            <a:noFill/>
          </a:ln>
          <a:effectLst>
            <a:outerShdw blurRad="292100" dist="139700" dir="2700000" algn="tl" rotWithShape="0">
              <a:srgbClr val="333333">
                <a:alpha val="65000"/>
              </a:srgbClr>
            </a:outerShdw>
          </a:effectLst>
        </p:spPr>
      </p:pic>
      <p:sp>
        <p:nvSpPr>
          <p:cNvPr id="15361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grpSp>
        <p:nvGrpSpPr>
          <p:cNvPr id="12" name="Group 14"/>
          <p:cNvGrpSpPr>
            <a:grpSpLocks/>
          </p:cNvGrpSpPr>
          <p:nvPr/>
        </p:nvGrpSpPr>
        <p:grpSpPr bwMode="auto">
          <a:xfrm>
            <a:off x="842963" y="1789115"/>
            <a:ext cx="7464425" cy="822325"/>
            <a:chOff x="491" y="1103"/>
            <a:chExt cx="4702" cy="518"/>
          </a:xfrm>
        </p:grpSpPr>
        <p:sp>
          <p:nvSpPr>
            <p:cNvPr id="13" name="Text Box 5"/>
            <p:cNvSpPr txBox="1">
              <a:spLocks noChangeArrowheads="1"/>
            </p:cNvSpPr>
            <p:nvPr/>
          </p:nvSpPr>
          <p:spPr bwMode="auto">
            <a:xfrm>
              <a:off x="3678" y="1103"/>
              <a:ext cx="1515" cy="518"/>
            </a:xfrm>
            <a:prstGeom prst="rect">
              <a:avLst/>
            </a:prstGeom>
            <a:solidFill>
              <a:srgbClr val="FF0000"/>
            </a:solidFill>
            <a:ln w="9525">
              <a:noFill/>
              <a:miter lim="800000"/>
              <a:headEnd/>
              <a:tailEnd/>
            </a:ln>
            <a:effectLst/>
          </p:spPr>
          <p:txBody>
            <a:bodyPr>
              <a:spAutoFit/>
            </a:bodyPr>
            <a:lstStyle/>
            <a:p>
              <a:pPr algn="ctr" eaLnBrk="1" hangingPunct="1">
                <a:spcBef>
                  <a:spcPct val="50000"/>
                </a:spcBef>
              </a:pPr>
              <a:r>
                <a:rPr lang="en-US">
                  <a:solidFill>
                    <a:schemeClr val="bg1"/>
                  </a:solidFill>
                </a:rPr>
                <a:t>Doppler effect moving source</a:t>
              </a:r>
            </a:p>
          </p:txBody>
        </p:sp>
        <p:sp>
          <p:nvSpPr>
            <p:cNvPr id="14" name="Rectangle 6"/>
            <p:cNvSpPr>
              <a:spLocks noChangeArrowheads="1"/>
            </p:cNvSpPr>
            <p:nvPr/>
          </p:nvSpPr>
          <p:spPr bwMode="auto">
            <a:xfrm>
              <a:off x="491" y="1105"/>
              <a:ext cx="4701" cy="512"/>
            </a:xfrm>
            <a:prstGeom prst="rect">
              <a:avLst/>
            </a:prstGeom>
            <a:noFill/>
            <a:ln w="12700">
              <a:solidFill>
                <a:schemeClr val="tx1"/>
              </a:solidFill>
              <a:miter lim="800000"/>
              <a:headEnd/>
              <a:tailEnd/>
            </a:ln>
            <a:effectLst/>
          </p:spPr>
          <p:txBody>
            <a:bodyPr wrap="none" anchor="ctr"/>
            <a:lstStyle/>
            <a:p>
              <a:endParaRPr lang="en-US"/>
            </a:p>
          </p:txBody>
        </p:sp>
        <mc:AlternateContent xmlns:mc="http://schemas.openxmlformats.org/markup-compatibility/2006" xmlns:a14="http://schemas.microsoft.com/office/drawing/2010/main">
          <mc:Choice Requires="a14">
            <p:sp>
              <p:nvSpPr>
                <p:cNvPr id="15" name="Text Box 7"/>
                <p:cNvSpPr txBox="1">
                  <a:spLocks noChangeArrowheads="1"/>
                </p:cNvSpPr>
                <p:nvPr/>
              </p:nvSpPr>
              <p:spPr bwMode="auto">
                <a:xfrm>
                  <a:off x="657" y="1159"/>
                  <a:ext cx="1205" cy="401"/>
                </a:xfrm>
                <a:prstGeom prst="rect">
                  <a:avLst/>
                </a:prstGeom>
                <a:noFill/>
                <a:ln w="9525">
                  <a:noFill/>
                  <a:miter lim="800000"/>
                  <a:headEnd/>
                  <a:tailEnd/>
                </a:ln>
                <a:effectLst/>
              </p:spPr>
              <p:txBody>
                <a:bodyPr wrap="square">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sz="2000" i="1" dirty="0" smtClean="0">
                            <a:solidFill>
                              <a:srgbClr val="000000"/>
                            </a:solidFill>
                            <a:latin typeface="Cambria Math" panose="02040503050406030204" pitchFamily="18" charset="0"/>
                            <a:cs typeface="Times New Roman" pitchFamily="18" charset="0"/>
                            <a:sym typeface="Symbol" pitchFamily="18" charset="2"/>
                          </a:rPr>
                          <m:t>𝑓</m:t>
                        </m:r>
                        <m:r>
                          <a:rPr lang="en-US" sz="2000" i="1" dirty="0" smtClean="0">
                            <a:solidFill>
                              <a:srgbClr val="000000"/>
                            </a:solidFill>
                            <a:latin typeface="Cambria Math" panose="02040503050406030204" pitchFamily="18" charset="0"/>
                            <a:cs typeface="Times New Roman" pitchFamily="18" charset="0"/>
                            <a:sym typeface="Symbol" pitchFamily="18" charset="2"/>
                          </a:rPr>
                          <m:t>’=</m:t>
                        </m:r>
                        <m:r>
                          <a:rPr lang="en-US" sz="2000" i="1" dirty="0" smtClean="0">
                            <a:solidFill>
                              <a:srgbClr val="000000"/>
                            </a:solidFill>
                            <a:latin typeface="Cambria Math" panose="02040503050406030204" pitchFamily="18" charset="0"/>
                            <a:cs typeface="Times New Roman" pitchFamily="18" charset="0"/>
                            <a:sym typeface="Symbol" pitchFamily="18" charset="2"/>
                          </a:rPr>
                          <m:t>𝑓</m:t>
                        </m:r>
                        <m:d>
                          <m:dPr>
                            <m:ctrlPr>
                              <a:rPr lang="en-US" sz="2000" b="0" i="1" dirty="0" smtClean="0">
                                <a:solidFill>
                                  <a:srgbClr val="000000"/>
                                </a:solidFill>
                                <a:latin typeface="Cambria Math" panose="02040503050406030204" pitchFamily="18" charset="0"/>
                                <a:cs typeface="Times New Roman" pitchFamily="18" charset="0"/>
                                <a:sym typeface="Symbol" pitchFamily="18" charset="2"/>
                              </a:rPr>
                            </m:ctrlPr>
                          </m:dPr>
                          <m:e>
                            <m:f>
                              <m:fPr>
                                <m:ctrlPr>
                                  <a:rPr 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sz="2000" i="1" dirty="0" smtClean="0">
                                    <a:solidFill>
                                      <a:srgbClr val="000000"/>
                                    </a:solidFill>
                                    <a:latin typeface="Cambria Math" panose="02040503050406030204" pitchFamily="18" charset="0"/>
                                    <a:cs typeface="Times New Roman" pitchFamily="18" charset="0"/>
                                    <a:sym typeface="Symbol" pitchFamily="18" charset="2"/>
                                  </a:rPr>
                                  <m:t>𝑣</m:t>
                                </m:r>
                              </m:num>
                              <m:den>
                                <m:r>
                                  <a:rPr lang="en-US" sz="2000" i="1" dirty="0" smtClean="0">
                                    <a:solidFill>
                                      <a:srgbClr val="000000"/>
                                    </a:solidFill>
                                    <a:latin typeface="Cambria Math" panose="02040503050406030204" pitchFamily="18" charset="0"/>
                                    <a:cs typeface="Times New Roman" pitchFamily="18" charset="0"/>
                                    <a:sym typeface="Symbol" pitchFamily="18" charset="2"/>
                                  </a:rPr>
                                  <m:t>𝑣</m:t>
                                </m:r>
                                <m:r>
                                  <a:rPr lang="en-US" sz="2000" i="1" dirty="0" smtClean="0">
                                    <a:solidFill>
                                      <a:srgbClr val="000000"/>
                                    </a:solidFill>
                                    <a:latin typeface="Cambria Math" panose="02040503050406030204" pitchFamily="18" charset="0"/>
                                    <a:cs typeface="Times New Roman" pitchFamily="18" charset="0"/>
                                    <a:sym typeface="Symbol" pitchFamily="18" charset="2"/>
                                  </a:rPr>
                                  <m:t>  </m:t>
                                </m:r>
                                <m:r>
                                  <a:rPr lang="en-US" sz="2000" i="1" dirty="0" err="1">
                                    <a:solidFill>
                                      <a:srgbClr val="000000"/>
                                    </a:solidFill>
                                    <a:latin typeface="Cambria Math" panose="02040503050406030204" pitchFamily="18" charset="0"/>
                                    <a:cs typeface="Times New Roman" pitchFamily="18" charset="0"/>
                                    <a:sym typeface="Symbol" pitchFamily="18" charset="2"/>
                                  </a:rPr>
                                  <m:t>𝑢</m:t>
                                </m:r>
                                <m:r>
                                  <a:rPr lang="en-US" sz="2000" i="1" baseline="-25000" dirty="0" err="1">
                                    <a:solidFill>
                                      <a:srgbClr val="000000"/>
                                    </a:solidFill>
                                    <a:latin typeface="Cambria Math" panose="02040503050406030204" pitchFamily="18" charset="0"/>
                                    <a:cs typeface="Times New Roman" pitchFamily="18" charset="0"/>
                                    <a:sym typeface="Symbol" pitchFamily="18" charset="2"/>
                                  </a:rPr>
                                  <m:t>𝑆</m:t>
                                </m:r>
                              </m:den>
                            </m:f>
                          </m:e>
                        </m:d>
                      </m:oMath>
                    </m:oMathPara>
                  </a14:m>
                  <a:endParaRPr lang="en-US" dirty="0">
                    <a:solidFill>
                      <a:srgbClr val="000000"/>
                    </a:solidFill>
                    <a:cs typeface="Times New Roman" pitchFamily="18" charset="0"/>
                    <a:sym typeface="Symbol" pitchFamily="18" charset="2"/>
                  </a:endParaRPr>
                </a:p>
              </p:txBody>
            </p:sp>
          </mc:Choice>
          <mc:Fallback xmlns="">
            <p:sp>
              <p:nvSpPr>
                <p:cNvPr id="15" name="Text Box 7"/>
                <p:cNvSpPr txBox="1">
                  <a:spLocks noRot="1" noChangeAspect="1" noMove="1" noResize="1" noEditPoints="1" noAdjustHandles="1" noChangeArrowheads="1" noChangeShapeType="1" noTextEdit="1"/>
                </p:cNvSpPr>
                <p:nvPr/>
              </p:nvSpPr>
              <p:spPr bwMode="auto">
                <a:xfrm>
                  <a:off x="657" y="1159"/>
                  <a:ext cx="1205" cy="401"/>
                </a:xfrm>
                <a:prstGeom prst="rect">
                  <a:avLst/>
                </a:prstGeom>
                <a:blipFill>
                  <a:blip r:embed="rId7"/>
                  <a:stretch>
                    <a:fillRect/>
                  </a:stretch>
                </a:blipFill>
                <a:ln w="9525">
                  <a:noFill/>
                  <a:miter lim="800000"/>
                  <a:headEnd/>
                  <a:tailEnd/>
                </a:ln>
                <a:effectLst/>
              </p:spPr>
              <p:txBody>
                <a:bodyPr/>
                <a:lstStyle/>
                <a:p>
                  <a:r>
                    <a:rPr lang="en-US">
                      <a:noFill/>
                    </a:rPr>
                    <a:t> </a:t>
                  </a:r>
                </a:p>
              </p:txBody>
            </p:sp>
          </mc:Fallback>
        </mc:AlternateContent>
        <p:sp>
          <p:nvSpPr>
            <p:cNvPr id="16" name="Text Box 9"/>
            <p:cNvSpPr txBox="1">
              <a:spLocks noChangeArrowheads="1"/>
            </p:cNvSpPr>
            <p:nvPr/>
          </p:nvSpPr>
          <p:spPr bwMode="auto">
            <a:xfrm>
              <a:off x="2514" y="1137"/>
              <a:ext cx="1607" cy="446"/>
            </a:xfrm>
            <a:prstGeom prst="rect">
              <a:avLst/>
            </a:prstGeom>
            <a:noFill/>
            <a:ln w="9525">
              <a:noFill/>
              <a:miter lim="800000"/>
              <a:headEnd/>
              <a:tailEnd/>
            </a:ln>
            <a:effectLst/>
          </p:spPr>
          <p:txBody>
            <a:bodyPr wrap="square">
              <a:spAutoFit/>
            </a:bodyPr>
            <a:lstStyle/>
            <a:p>
              <a:pPr eaLnBrk="1" hangingPunct="1"/>
              <a:r>
                <a:rPr lang="en-US" sz="2000" dirty="0">
                  <a:solidFill>
                    <a:schemeClr val="hlink"/>
                  </a:solidFill>
                </a:rPr>
                <a:t>approach (-</a:t>
              </a:r>
              <a:r>
                <a:rPr lang="en-US" sz="2000" i="1" dirty="0" err="1">
                  <a:solidFill>
                    <a:schemeClr val="hlink"/>
                  </a:solidFill>
                </a:rPr>
                <a:t>u</a:t>
              </a:r>
              <a:r>
                <a:rPr lang="en-US" sz="2000" baseline="-25000" dirty="0" err="1">
                  <a:solidFill>
                    <a:schemeClr val="hlink"/>
                  </a:solidFill>
                </a:rPr>
                <a:t>S</a:t>
              </a:r>
              <a:r>
                <a:rPr lang="en-US" sz="2000" dirty="0">
                  <a:solidFill>
                    <a:schemeClr val="hlink"/>
                  </a:solidFill>
                </a:rPr>
                <a:t>), recede (+</a:t>
              </a:r>
              <a:r>
                <a:rPr lang="en-US" sz="2000" i="1" dirty="0" err="1">
                  <a:solidFill>
                    <a:schemeClr val="hlink"/>
                  </a:solidFill>
                </a:rPr>
                <a:t>u</a:t>
              </a:r>
              <a:r>
                <a:rPr lang="en-US" sz="2000" baseline="-25000" dirty="0" err="1">
                  <a:solidFill>
                    <a:schemeClr val="hlink"/>
                  </a:solidFill>
                </a:rPr>
                <a:t>S</a:t>
              </a:r>
              <a:r>
                <a:rPr lang="en-US" sz="2000" dirty="0">
                  <a:solidFill>
                    <a:schemeClr val="hlink"/>
                  </a:solidFill>
                </a:rPr>
                <a:t>).</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09">
                                            <p:txEl>
                                              <p:pRg st="1" end="1"/>
                                            </p:txEl>
                                          </p:spTgt>
                                        </p:tgtEl>
                                        <p:attrNameLst>
                                          <p:attrName>style.visibility</p:attrName>
                                        </p:attrNameLst>
                                      </p:cBhvr>
                                      <p:to>
                                        <p:strVal val="visible"/>
                                      </p:to>
                                    </p:set>
                                    <p:anim calcmode="lin" valueType="num">
                                      <p:cBhvr additive="base">
                                        <p:cTn id="7" dur="500" fill="hold"/>
                                        <p:tgtEl>
                                          <p:spTgt spid="15360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0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09">
                                            <p:txEl>
                                              <p:pRg st="2" end="2"/>
                                            </p:txEl>
                                          </p:spTgt>
                                        </p:tgtEl>
                                        <p:attrNameLst>
                                          <p:attrName>style.visibility</p:attrName>
                                        </p:attrNameLst>
                                      </p:cBhvr>
                                      <p:to>
                                        <p:strVal val="visible"/>
                                      </p:to>
                                    </p:set>
                                    <p:anim calcmode="lin" valueType="num">
                                      <p:cBhvr additive="base">
                                        <p:cTn id="13" dur="500" fill="hold"/>
                                        <p:tgtEl>
                                          <p:spTgt spid="15360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0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09">
                                            <p:txEl>
                                              <p:pRg st="3" end="3"/>
                                            </p:txEl>
                                          </p:spTgt>
                                        </p:tgtEl>
                                        <p:attrNameLst>
                                          <p:attrName>style.visibility</p:attrName>
                                        </p:attrNameLst>
                                      </p:cBhvr>
                                      <p:to>
                                        <p:strVal val="visible"/>
                                      </p:to>
                                    </p:set>
                                    <p:anim calcmode="lin" valueType="num">
                                      <p:cBhvr additive="base">
                                        <p:cTn id="19" dur="500" fill="hold"/>
                                        <p:tgtEl>
                                          <p:spTgt spid="15360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0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09">
                                            <p:txEl>
                                              <p:pRg st="4" end="4"/>
                                            </p:txEl>
                                          </p:spTgt>
                                        </p:tgtEl>
                                        <p:attrNameLst>
                                          <p:attrName>style.visibility</p:attrName>
                                        </p:attrNameLst>
                                      </p:cBhvr>
                                      <p:to>
                                        <p:strVal val="visible"/>
                                      </p:to>
                                    </p:set>
                                    <p:anim calcmode="lin" valueType="num">
                                      <p:cBhvr additive="base">
                                        <p:cTn id="25" dur="500" fill="hold"/>
                                        <p:tgtEl>
                                          <p:spTgt spid="15360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0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6499" name="Rectangle 3"/>
              <p:cNvSpPr>
                <a:spLocks noChangeArrowheads="1"/>
              </p:cNvSpPr>
              <p:nvPr/>
            </p:nvSpPr>
            <p:spPr bwMode="auto">
              <a:xfrm>
                <a:off x="674688" y="3032125"/>
                <a:ext cx="7764462" cy="3825875"/>
              </a:xfrm>
              <a:prstGeom prst="rect">
                <a:avLst/>
              </a:prstGeom>
              <a:solidFill>
                <a:srgbClr val="FFFFCC"/>
              </a:solidFill>
              <a:ln w="9525">
                <a:noFill/>
                <a:miter lim="800000"/>
                <a:headEnd/>
                <a:tailEnd/>
              </a:ln>
              <a:effectLst/>
            </p:spPr>
            <p:txBody>
              <a:bodyPr/>
              <a:lstStyle/>
              <a:p>
                <a:pPr>
                  <a:spcBef>
                    <a:spcPct val="20000"/>
                  </a:spcBef>
                </a:pPr>
                <a:r>
                  <a:rPr lang="en-US" dirty="0" smtClean="0">
                    <a:sym typeface="Symbol" pitchFamily="18" charset="2"/>
                  </a:rPr>
                  <a:t>EXAMPLE: A sound source with </a:t>
                </a:r>
                <a:r>
                  <a:rPr lang="en-US" dirty="0" err="1">
                    <a:sym typeface="Symbol" pitchFamily="18" charset="2"/>
                  </a:rPr>
                  <a:t>wavefronts</a:t>
                </a:r>
                <a:r>
                  <a:rPr lang="en-US" dirty="0">
                    <a:sym typeface="Symbol" pitchFamily="18" charset="2"/>
                  </a:rPr>
                  <a:t> is shown. A stationary observer (the blue circle) is immersed in         the sound. Observe the clock and the </a:t>
                </a:r>
                <a:r>
                  <a:rPr lang="en-US" dirty="0" err="1">
                    <a:sym typeface="Symbol" pitchFamily="18" charset="2"/>
                  </a:rPr>
                  <a:t>wavefronts</a:t>
                </a:r>
                <a:r>
                  <a:rPr lang="en-US" dirty="0">
                    <a:sym typeface="Symbol" pitchFamily="18" charset="2"/>
                  </a:rPr>
                  <a:t>            to determine the frequency </a:t>
                </a:r>
                <a:r>
                  <a:rPr lang="en-US" i="1" dirty="0">
                    <a:sym typeface="Symbol" pitchFamily="18" charset="2"/>
                  </a:rPr>
                  <a:t>f </a:t>
                </a:r>
                <a:r>
                  <a:rPr lang="en-US" dirty="0">
                    <a:sym typeface="Symbol" pitchFamily="18" charset="2"/>
                  </a:rPr>
                  <a:t>of the source (and              the frequency </a:t>
                </a:r>
                <a:r>
                  <a:rPr lang="en-US" i="1" dirty="0">
                    <a:sym typeface="Symbol" pitchFamily="18" charset="2"/>
                  </a:rPr>
                  <a:t>f </a:t>
                </a:r>
                <a:r>
                  <a:rPr lang="en-US" dirty="0">
                    <a:sym typeface="Symbol" pitchFamily="18" charset="2"/>
                  </a:rPr>
                  <a:t>’ detected by the observer).</a:t>
                </a:r>
              </a:p>
              <a:p>
                <a:pPr>
                  <a:spcBef>
                    <a:spcPct val="20000"/>
                  </a:spcBef>
                </a:pPr>
                <a:r>
                  <a:rPr lang="en-US" dirty="0">
                    <a:sym typeface="Symbol" pitchFamily="18" charset="2"/>
                  </a:rPr>
                  <a:t>SOLUTION:</a:t>
                </a:r>
              </a:p>
              <a:p>
                <a:pPr>
                  <a:spcBef>
                    <a:spcPct val="20000"/>
                  </a:spcBef>
                </a:pPr>
                <a:r>
                  <a:rPr lang="en-US" dirty="0">
                    <a:solidFill>
                      <a:srgbClr val="000000"/>
                    </a:solidFill>
                    <a:ea typeface="Segoe UI" pitchFamily="34" charset="0"/>
                    <a:cs typeface="Times New Roman" pitchFamily="18" charset="0"/>
                    <a:sym typeface="Symbol" pitchFamily="18" charset="2"/>
                  </a:rPr>
                  <a:t>5 </a:t>
                </a:r>
                <a:r>
                  <a:rPr lang="en-US" dirty="0" err="1">
                    <a:solidFill>
                      <a:srgbClr val="000000"/>
                    </a:solidFill>
                    <a:ea typeface="Segoe UI" pitchFamily="34" charset="0"/>
                    <a:cs typeface="Times New Roman" pitchFamily="18" charset="0"/>
                    <a:sym typeface="Symbol" pitchFamily="18" charset="2"/>
                  </a:rPr>
                  <a:t>wavefronts</a:t>
                </a:r>
                <a:r>
                  <a:rPr lang="en-US" dirty="0">
                    <a:solidFill>
                      <a:srgbClr val="000000"/>
                    </a:solidFill>
                    <a:ea typeface="Segoe UI" pitchFamily="34" charset="0"/>
                    <a:cs typeface="Times New Roman" pitchFamily="18" charset="0"/>
                    <a:sym typeface="Symbol" pitchFamily="18" charset="2"/>
                  </a:rPr>
                  <a:t> pass each 12 s.</a:t>
                </a:r>
                <a:endParaRPr lang="en-US" dirty="0">
                  <a:sym typeface="Symbol" pitchFamily="18" charset="2"/>
                </a:endParaRPr>
              </a:p>
              <a:p>
                <a:pPr>
                  <a:spcBef>
                    <a:spcPct val="20000"/>
                  </a:spcBef>
                </a:pPr>
                <a:r>
                  <a:rPr lang="en-US" dirty="0">
                    <a:solidFill>
                      <a:srgbClr val="000000"/>
                    </a:solidFill>
                    <a:cs typeface="Segoe UI" pitchFamily="34" charset="0"/>
                    <a:sym typeface="Symbol" pitchFamily="18" charset="2"/>
                  </a:rPr>
                  <a:t></a:t>
                </a:r>
                <a:r>
                  <a:rPr lang="en-US" dirty="0">
                    <a:sym typeface="Symbol" pitchFamily="18" charset="2"/>
                  </a:rPr>
                  <a:t>Both frequencies are the same.</a:t>
                </a:r>
              </a:p>
              <a:p>
                <a:pPr>
                  <a:spcBef>
                    <a:spcPts val="0"/>
                  </a:spcBef>
                </a:pPr>
                <a:r>
                  <a:rPr lang="en-US" dirty="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𝑓</m:t>
                    </m:r>
                    <m:r>
                      <a:rPr lang="en-US" i="1" dirty="0" smtClean="0">
                        <a:latin typeface="Cambria Math" panose="02040503050406030204" pitchFamily="18" charset="0"/>
                        <a:sym typeface="Symbol" pitchFamily="18" charset="2"/>
                      </a:rPr>
                      <m:t>=</m:t>
                    </m:r>
                    <m:r>
                      <a:rPr lang="en-US" i="1" dirty="0" smtClean="0">
                        <a:latin typeface="Cambria Math" panose="02040503050406030204" pitchFamily="18" charset="0"/>
                        <a:sym typeface="Symbol" pitchFamily="18" charset="2"/>
                      </a:rPr>
                      <m:t>𝑓</m:t>
                    </m:r>
                    <m:r>
                      <a:rPr lang="en-US" i="1" dirty="0" smtClean="0">
                        <a:latin typeface="Cambria Math" panose="02040503050406030204" pitchFamily="18" charset="0"/>
                        <a:sym typeface="Symbol" pitchFamily="18" charset="2"/>
                      </a:rPr>
                      <m:t>’=</m:t>
                    </m:r>
                    <m:f>
                      <m:fPr>
                        <m:ctrlPr>
                          <a:rPr lang="en-US" i="1" dirty="0" smtClean="0">
                            <a:latin typeface="Cambria Math" panose="02040503050406030204" pitchFamily="18" charset="0"/>
                            <a:sym typeface="Symbol" pitchFamily="18" charset="2"/>
                          </a:rPr>
                        </m:ctrlPr>
                      </m:fPr>
                      <m:num>
                        <m:r>
                          <a:rPr lang="en-US" i="1" dirty="0" smtClean="0">
                            <a:latin typeface="Cambria Math" panose="02040503050406030204" pitchFamily="18" charset="0"/>
                            <a:sym typeface="Symbol" pitchFamily="18" charset="2"/>
                          </a:rPr>
                          <m:t>5 </m:t>
                        </m:r>
                        <m:r>
                          <a:rPr lang="en-US" i="1" dirty="0" smtClean="0">
                            <a:latin typeface="Cambria Math" panose="02040503050406030204" pitchFamily="18" charset="0"/>
                            <a:sym typeface="Symbol" pitchFamily="18" charset="2"/>
                          </a:rPr>
                          <m:t>𝑐𝑦𝑐𝑙𝑒𝑠</m:t>
                        </m:r>
                      </m:num>
                      <m:den>
                        <m:r>
                          <a:rPr lang="en-US" i="1" dirty="0" smtClean="0">
                            <a:latin typeface="Cambria Math" panose="02040503050406030204" pitchFamily="18" charset="0"/>
                            <a:sym typeface="Symbol" pitchFamily="18" charset="2"/>
                          </a:rPr>
                          <m:t>12 </m:t>
                        </m:r>
                        <m:r>
                          <a:rPr lang="en-US" i="1" dirty="0" smtClean="0">
                            <a:latin typeface="Cambria Math" panose="02040503050406030204" pitchFamily="18" charset="0"/>
                            <a:sym typeface="Symbol" pitchFamily="18" charset="2"/>
                          </a:rPr>
                          <m:t>𝑠</m:t>
                        </m:r>
                      </m:den>
                    </m:f>
                    <m:r>
                      <a:rPr lang="en-US" i="1" dirty="0" smtClean="0">
                        <a:latin typeface="Cambria Math" panose="02040503050406030204" pitchFamily="18" charset="0"/>
                        <a:sym typeface="Symbol" pitchFamily="18" charset="2"/>
                      </a:rPr>
                      <m:t>= 0.42 </m:t>
                    </m:r>
                  </m:oMath>
                </a14:m>
                <a:r>
                  <a:rPr lang="en-US" dirty="0">
                    <a:sym typeface="Symbol" pitchFamily="18" charset="2"/>
                  </a:rPr>
                  <a:t>Hz.  </a:t>
                </a:r>
              </a:p>
            </p:txBody>
          </p:sp>
        </mc:Choice>
        <mc:Fallback xmlns="">
          <p:sp>
            <p:nvSpPr>
              <p:cNvPr id="106499" name="Rectangle 3"/>
              <p:cNvSpPr>
                <a:spLocks noRot="1" noChangeAspect="1" noMove="1" noResize="1" noEditPoints="1" noAdjustHandles="1" noChangeArrowheads="1" noChangeShapeType="1" noTextEdit="1"/>
              </p:cNvSpPr>
              <p:nvPr/>
            </p:nvSpPr>
            <p:spPr bwMode="auto">
              <a:xfrm>
                <a:off x="674688" y="3032125"/>
                <a:ext cx="7764462" cy="3825875"/>
              </a:xfrm>
              <a:prstGeom prst="rect">
                <a:avLst/>
              </a:prstGeom>
              <a:blipFill>
                <a:blip r:embed="rId5"/>
                <a:stretch>
                  <a:fillRect l="-1257" t="-1115" r="-1100"/>
                </a:stretch>
              </a:blipFill>
              <a:ln w="9525">
                <a:noFill/>
                <a:miter lim="800000"/>
                <a:headEnd/>
                <a:tailEnd/>
              </a:ln>
              <a:effectLst/>
            </p:spPr>
            <p:txBody>
              <a:bodyPr/>
              <a:lstStyle/>
              <a:p>
                <a:r>
                  <a:rPr lang="en-US">
                    <a:noFill/>
                  </a:rPr>
                  <a:t> </a:t>
                </a:r>
              </a:p>
            </p:txBody>
          </p:sp>
        </mc:Fallback>
      </mc:AlternateContent>
      <p:sp>
        <p:nvSpPr>
          <p:cNvPr id="106498" name="Rectangle 2"/>
          <p:cNvSpPr>
            <a:spLocks noChangeArrowheads="1"/>
          </p:cNvSpPr>
          <p:nvPr/>
        </p:nvSpPr>
        <p:spPr bwMode="auto">
          <a:xfrm>
            <a:off x="685800" y="1344613"/>
            <a:ext cx="7772400" cy="1689100"/>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observer</a:t>
            </a:r>
            <a:endParaRPr lang="en-US">
              <a:solidFill>
                <a:srgbClr val="000000"/>
              </a:solidFill>
              <a:ea typeface="Segoe UI" pitchFamily="34" charset="0"/>
              <a:cs typeface="Times New Roman" pitchFamily="18" charset="0"/>
            </a:endParaRP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Suppose the source is stationary.</a:t>
            </a: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If the observer is not moving, he will hear the true frequency of the source.</a:t>
            </a:r>
          </a:p>
        </p:txBody>
      </p:sp>
      <p:grpSp>
        <p:nvGrpSpPr>
          <p:cNvPr id="106501" name="Group 5"/>
          <p:cNvGrpSpPr>
            <a:grpSpLocks/>
          </p:cNvGrpSpPr>
          <p:nvPr/>
        </p:nvGrpSpPr>
        <p:grpSpPr bwMode="auto">
          <a:xfrm>
            <a:off x="7458075" y="6094413"/>
            <a:ext cx="336550" cy="396875"/>
            <a:chOff x="2880" y="2607"/>
            <a:chExt cx="212" cy="250"/>
          </a:xfrm>
        </p:grpSpPr>
        <p:sp>
          <p:nvSpPr>
            <p:cNvPr id="106502" name="Oval 6"/>
            <p:cNvSpPr>
              <a:spLocks noChangeArrowheads="1"/>
            </p:cNvSpPr>
            <p:nvPr/>
          </p:nvSpPr>
          <p:spPr bwMode="auto">
            <a:xfrm>
              <a:off x="2920" y="2667"/>
              <a:ext cx="132" cy="1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6503" name="Text Box 7"/>
            <p:cNvSpPr txBox="1">
              <a:spLocks noChangeArrowheads="1"/>
            </p:cNvSpPr>
            <p:nvPr/>
          </p:nvSpPr>
          <p:spPr bwMode="auto">
            <a:xfrm>
              <a:off x="2880" y="2607"/>
              <a:ext cx="212" cy="250"/>
            </a:xfrm>
            <a:prstGeom prst="rect">
              <a:avLst/>
            </a:prstGeom>
            <a:noFill/>
            <a:ln w="9525">
              <a:noFill/>
              <a:miter lim="800000"/>
              <a:headEnd/>
              <a:tailEnd/>
            </a:ln>
            <a:effectLst/>
          </p:spPr>
          <p:txBody>
            <a:bodyPr wrap="none">
              <a:spAutoFit/>
            </a:bodyPr>
            <a:lstStyle/>
            <a:p>
              <a:pPr eaLnBrk="1" hangingPunct="1"/>
              <a:r>
                <a:rPr lang="en-US" sz="2000">
                  <a:latin typeface="Courier New" pitchFamily="49" charset="0"/>
                </a:rPr>
                <a:t>o</a:t>
              </a:r>
            </a:p>
          </p:txBody>
        </p:sp>
      </p:grpSp>
      <p:grpSp>
        <p:nvGrpSpPr>
          <p:cNvPr id="106504" name="Group 8"/>
          <p:cNvGrpSpPr>
            <a:grpSpLocks/>
          </p:cNvGrpSpPr>
          <p:nvPr/>
        </p:nvGrpSpPr>
        <p:grpSpPr bwMode="auto">
          <a:xfrm>
            <a:off x="5969000" y="6011863"/>
            <a:ext cx="3103563" cy="579437"/>
            <a:chOff x="2788" y="2506"/>
            <a:chExt cx="1955" cy="365"/>
          </a:xfrm>
        </p:grpSpPr>
        <p:sp>
          <p:nvSpPr>
            <p:cNvPr id="106505" name="Line 9"/>
            <p:cNvSpPr>
              <a:spLocks noChangeShapeType="1"/>
            </p:cNvSpPr>
            <p:nvPr/>
          </p:nvSpPr>
          <p:spPr bwMode="auto">
            <a:xfrm>
              <a:off x="2788" y="2511"/>
              <a:ext cx="0" cy="357"/>
            </a:xfrm>
            <a:prstGeom prst="line">
              <a:avLst/>
            </a:prstGeom>
            <a:noFill/>
            <a:ln w="9525">
              <a:solidFill>
                <a:schemeClr val="tx1"/>
              </a:solidFill>
              <a:round/>
              <a:headEnd/>
              <a:tailEnd/>
            </a:ln>
            <a:effectLst/>
          </p:spPr>
          <p:txBody>
            <a:bodyPr/>
            <a:lstStyle/>
            <a:p>
              <a:endParaRPr lang="en-US"/>
            </a:p>
          </p:txBody>
        </p:sp>
        <p:sp>
          <p:nvSpPr>
            <p:cNvPr id="106506" name="Line 10"/>
            <p:cNvSpPr>
              <a:spLocks noChangeShapeType="1"/>
            </p:cNvSpPr>
            <p:nvPr/>
          </p:nvSpPr>
          <p:spPr bwMode="auto">
            <a:xfrm>
              <a:off x="2903" y="2506"/>
              <a:ext cx="0" cy="357"/>
            </a:xfrm>
            <a:prstGeom prst="line">
              <a:avLst/>
            </a:prstGeom>
            <a:noFill/>
            <a:ln w="9525">
              <a:solidFill>
                <a:schemeClr val="tx1"/>
              </a:solidFill>
              <a:round/>
              <a:headEnd/>
              <a:tailEnd/>
            </a:ln>
            <a:effectLst/>
          </p:spPr>
          <p:txBody>
            <a:bodyPr/>
            <a:lstStyle/>
            <a:p>
              <a:endParaRPr lang="en-US"/>
            </a:p>
          </p:txBody>
        </p:sp>
        <p:sp>
          <p:nvSpPr>
            <p:cNvPr id="106507" name="Line 11"/>
            <p:cNvSpPr>
              <a:spLocks noChangeShapeType="1"/>
            </p:cNvSpPr>
            <p:nvPr/>
          </p:nvSpPr>
          <p:spPr bwMode="auto">
            <a:xfrm>
              <a:off x="3018" y="2507"/>
              <a:ext cx="0" cy="357"/>
            </a:xfrm>
            <a:prstGeom prst="line">
              <a:avLst/>
            </a:prstGeom>
            <a:noFill/>
            <a:ln w="9525">
              <a:solidFill>
                <a:schemeClr val="tx1"/>
              </a:solidFill>
              <a:round/>
              <a:headEnd/>
              <a:tailEnd/>
            </a:ln>
            <a:effectLst/>
          </p:spPr>
          <p:txBody>
            <a:bodyPr/>
            <a:lstStyle/>
            <a:p>
              <a:endParaRPr lang="en-US"/>
            </a:p>
          </p:txBody>
        </p:sp>
        <p:sp>
          <p:nvSpPr>
            <p:cNvPr id="106508" name="Line 12"/>
            <p:cNvSpPr>
              <a:spLocks noChangeShapeType="1"/>
            </p:cNvSpPr>
            <p:nvPr/>
          </p:nvSpPr>
          <p:spPr bwMode="auto">
            <a:xfrm>
              <a:off x="3133" y="2508"/>
              <a:ext cx="0" cy="357"/>
            </a:xfrm>
            <a:prstGeom prst="line">
              <a:avLst/>
            </a:prstGeom>
            <a:noFill/>
            <a:ln w="9525">
              <a:solidFill>
                <a:schemeClr val="tx1"/>
              </a:solidFill>
              <a:round/>
              <a:headEnd/>
              <a:tailEnd/>
            </a:ln>
            <a:effectLst/>
          </p:spPr>
          <p:txBody>
            <a:bodyPr/>
            <a:lstStyle/>
            <a:p>
              <a:endParaRPr lang="en-US"/>
            </a:p>
          </p:txBody>
        </p:sp>
        <p:sp>
          <p:nvSpPr>
            <p:cNvPr id="106509" name="Line 13"/>
            <p:cNvSpPr>
              <a:spLocks noChangeShapeType="1"/>
            </p:cNvSpPr>
            <p:nvPr/>
          </p:nvSpPr>
          <p:spPr bwMode="auto">
            <a:xfrm>
              <a:off x="3248" y="2509"/>
              <a:ext cx="0" cy="357"/>
            </a:xfrm>
            <a:prstGeom prst="line">
              <a:avLst/>
            </a:prstGeom>
            <a:noFill/>
            <a:ln w="9525">
              <a:solidFill>
                <a:schemeClr val="tx1"/>
              </a:solidFill>
              <a:round/>
              <a:headEnd/>
              <a:tailEnd/>
            </a:ln>
            <a:effectLst/>
          </p:spPr>
          <p:txBody>
            <a:bodyPr/>
            <a:lstStyle/>
            <a:p>
              <a:endParaRPr lang="en-US"/>
            </a:p>
          </p:txBody>
        </p:sp>
        <p:sp>
          <p:nvSpPr>
            <p:cNvPr id="106510" name="Line 14"/>
            <p:cNvSpPr>
              <a:spLocks noChangeShapeType="1"/>
            </p:cNvSpPr>
            <p:nvPr/>
          </p:nvSpPr>
          <p:spPr bwMode="auto">
            <a:xfrm>
              <a:off x="3363" y="2510"/>
              <a:ext cx="0" cy="357"/>
            </a:xfrm>
            <a:prstGeom prst="line">
              <a:avLst/>
            </a:prstGeom>
            <a:noFill/>
            <a:ln w="9525">
              <a:solidFill>
                <a:schemeClr val="tx1"/>
              </a:solidFill>
              <a:round/>
              <a:headEnd/>
              <a:tailEnd/>
            </a:ln>
            <a:effectLst/>
          </p:spPr>
          <p:txBody>
            <a:bodyPr/>
            <a:lstStyle/>
            <a:p>
              <a:endParaRPr lang="en-US"/>
            </a:p>
          </p:txBody>
        </p:sp>
        <p:sp>
          <p:nvSpPr>
            <p:cNvPr id="106511" name="Line 15"/>
            <p:cNvSpPr>
              <a:spLocks noChangeShapeType="1"/>
            </p:cNvSpPr>
            <p:nvPr/>
          </p:nvSpPr>
          <p:spPr bwMode="auto">
            <a:xfrm>
              <a:off x="3478" y="2511"/>
              <a:ext cx="0" cy="357"/>
            </a:xfrm>
            <a:prstGeom prst="line">
              <a:avLst/>
            </a:prstGeom>
            <a:noFill/>
            <a:ln w="9525">
              <a:solidFill>
                <a:schemeClr val="tx1"/>
              </a:solidFill>
              <a:round/>
              <a:headEnd/>
              <a:tailEnd/>
            </a:ln>
            <a:effectLst/>
          </p:spPr>
          <p:txBody>
            <a:bodyPr/>
            <a:lstStyle/>
            <a:p>
              <a:endParaRPr lang="en-US"/>
            </a:p>
          </p:txBody>
        </p:sp>
        <p:sp>
          <p:nvSpPr>
            <p:cNvPr id="106512" name="Line 16"/>
            <p:cNvSpPr>
              <a:spLocks noChangeShapeType="1"/>
            </p:cNvSpPr>
            <p:nvPr/>
          </p:nvSpPr>
          <p:spPr bwMode="auto">
            <a:xfrm>
              <a:off x="3593" y="2506"/>
              <a:ext cx="0" cy="357"/>
            </a:xfrm>
            <a:prstGeom prst="line">
              <a:avLst/>
            </a:prstGeom>
            <a:noFill/>
            <a:ln w="9525">
              <a:solidFill>
                <a:schemeClr val="tx1"/>
              </a:solidFill>
              <a:round/>
              <a:headEnd/>
              <a:tailEnd/>
            </a:ln>
            <a:effectLst/>
          </p:spPr>
          <p:txBody>
            <a:bodyPr/>
            <a:lstStyle/>
            <a:p>
              <a:endParaRPr lang="en-US"/>
            </a:p>
          </p:txBody>
        </p:sp>
        <p:sp>
          <p:nvSpPr>
            <p:cNvPr id="106513" name="Line 17"/>
            <p:cNvSpPr>
              <a:spLocks noChangeShapeType="1"/>
            </p:cNvSpPr>
            <p:nvPr/>
          </p:nvSpPr>
          <p:spPr bwMode="auto">
            <a:xfrm>
              <a:off x="3708" y="2507"/>
              <a:ext cx="0" cy="357"/>
            </a:xfrm>
            <a:prstGeom prst="line">
              <a:avLst/>
            </a:prstGeom>
            <a:noFill/>
            <a:ln w="9525">
              <a:solidFill>
                <a:schemeClr val="tx1"/>
              </a:solidFill>
              <a:round/>
              <a:headEnd/>
              <a:tailEnd/>
            </a:ln>
            <a:effectLst/>
          </p:spPr>
          <p:txBody>
            <a:bodyPr/>
            <a:lstStyle/>
            <a:p>
              <a:endParaRPr lang="en-US"/>
            </a:p>
          </p:txBody>
        </p:sp>
        <p:sp>
          <p:nvSpPr>
            <p:cNvPr id="106514" name="Line 18"/>
            <p:cNvSpPr>
              <a:spLocks noChangeShapeType="1"/>
            </p:cNvSpPr>
            <p:nvPr/>
          </p:nvSpPr>
          <p:spPr bwMode="auto">
            <a:xfrm>
              <a:off x="3823" y="2508"/>
              <a:ext cx="0" cy="357"/>
            </a:xfrm>
            <a:prstGeom prst="line">
              <a:avLst/>
            </a:prstGeom>
            <a:noFill/>
            <a:ln w="9525">
              <a:solidFill>
                <a:schemeClr val="tx1"/>
              </a:solidFill>
              <a:round/>
              <a:headEnd/>
              <a:tailEnd/>
            </a:ln>
            <a:effectLst/>
          </p:spPr>
          <p:txBody>
            <a:bodyPr/>
            <a:lstStyle/>
            <a:p>
              <a:endParaRPr lang="en-US"/>
            </a:p>
          </p:txBody>
        </p:sp>
        <p:sp>
          <p:nvSpPr>
            <p:cNvPr id="106515" name="Line 19"/>
            <p:cNvSpPr>
              <a:spLocks noChangeShapeType="1"/>
            </p:cNvSpPr>
            <p:nvPr/>
          </p:nvSpPr>
          <p:spPr bwMode="auto">
            <a:xfrm>
              <a:off x="3938" y="2509"/>
              <a:ext cx="0" cy="357"/>
            </a:xfrm>
            <a:prstGeom prst="line">
              <a:avLst/>
            </a:prstGeom>
            <a:noFill/>
            <a:ln w="9525">
              <a:solidFill>
                <a:schemeClr val="tx1"/>
              </a:solidFill>
              <a:round/>
              <a:headEnd/>
              <a:tailEnd/>
            </a:ln>
            <a:effectLst/>
          </p:spPr>
          <p:txBody>
            <a:bodyPr/>
            <a:lstStyle/>
            <a:p>
              <a:endParaRPr lang="en-US"/>
            </a:p>
          </p:txBody>
        </p:sp>
        <p:sp>
          <p:nvSpPr>
            <p:cNvPr id="106516" name="Line 20"/>
            <p:cNvSpPr>
              <a:spLocks noChangeShapeType="1"/>
            </p:cNvSpPr>
            <p:nvPr/>
          </p:nvSpPr>
          <p:spPr bwMode="auto">
            <a:xfrm>
              <a:off x="4053" y="2510"/>
              <a:ext cx="0" cy="357"/>
            </a:xfrm>
            <a:prstGeom prst="line">
              <a:avLst/>
            </a:prstGeom>
            <a:noFill/>
            <a:ln w="9525">
              <a:solidFill>
                <a:schemeClr val="tx1"/>
              </a:solidFill>
              <a:round/>
              <a:headEnd/>
              <a:tailEnd/>
            </a:ln>
            <a:effectLst/>
          </p:spPr>
          <p:txBody>
            <a:bodyPr/>
            <a:lstStyle/>
            <a:p>
              <a:endParaRPr lang="en-US"/>
            </a:p>
          </p:txBody>
        </p:sp>
        <p:sp>
          <p:nvSpPr>
            <p:cNvPr id="106517" name="Line 21"/>
            <p:cNvSpPr>
              <a:spLocks noChangeShapeType="1"/>
            </p:cNvSpPr>
            <p:nvPr/>
          </p:nvSpPr>
          <p:spPr bwMode="auto">
            <a:xfrm>
              <a:off x="4168" y="2511"/>
              <a:ext cx="0" cy="357"/>
            </a:xfrm>
            <a:prstGeom prst="line">
              <a:avLst/>
            </a:prstGeom>
            <a:noFill/>
            <a:ln w="9525">
              <a:solidFill>
                <a:schemeClr val="tx1"/>
              </a:solidFill>
              <a:round/>
              <a:headEnd/>
              <a:tailEnd/>
            </a:ln>
            <a:effectLst/>
          </p:spPr>
          <p:txBody>
            <a:bodyPr/>
            <a:lstStyle/>
            <a:p>
              <a:endParaRPr lang="en-US"/>
            </a:p>
          </p:txBody>
        </p:sp>
        <p:sp>
          <p:nvSpPr>
            <p:cNvPr id="106518" name="Line 22"/>
            <p:cNvSpPr>
              <a:spLocks noChangeShapeType="1"/>
            </p:cNvSpPr>
            <p:nvPr/>
          </p:nvSpPr>
          <p:spPr bwMode="auto">
            <a:xfrm>
              <a:off x="4283" y="2506"/>
              <a:ext cx="0" cy="357"/>
            </a:xfrm>
            <a:prstGeom prst="line">
              <a:avLst/>
            </a:prstGeom>
            <a:noFill/>
            <a:ln w="9525">
              <a:solidFill>
                <a:schemeClr val="tx1"/>
              </a:solidFill>
              <a:round/>
              <a:headEnd/>
              <a:tailEnd/>
            </a:ln>
            <a:effectLst/>
          </p:spPr>
          <p:txBody>
            <a:bodyPr/>
            <a:lstStyle/>
            <a:p>
              <a:endParaRPr lang="en-US"/>
            </a:p>
          </p:txBody>
        </p:sp>
        <p:sp>
          <p:nvSpPr>
            <p:cNvPr id="106519" name="Line 23"/>
            <p:cNvSpPr>
              <a:spLocks noChangeShapeType="1"/>
            </p:cNvSpPr>
            <p:nvPr/>
          </p:nvSpPr>
          <p:spPr bwMode="auto">
            <a:xfrm>
              <a:off x="4398" y="2513"/>
              <a:ext cx="0" cy="357"/>
            </a:xfrm>
            <a:prstGeom prst="line">
              <a:avLst/>
            </a:prstGeom>
            <a:noFill/>
            <a:ln w="9525">
              <a:solidFill>
                <a:schemeClr val="tx1"/>
              </a:solidFill>
              <a:round/>
              <a:headEnd/>
              <a:tailEnd/>
            </a:ln>
            <a:effectLst/>
          </p:spPr>
          <p:txBody>
            <a:bodyPr/>
            <a:lstStyle/>
            <a:p>
              <a:endParaRPr lang="en-US"/>
            </a:p>
          </p:txBody>
        </p:sp>
        <p:sp>
          <p:nvSpPr>
            <p:cNvPr id="106520" name="Line 24"/>
            <p:cNvSpPr>
              <a:spLocks noChangeShapeType="1"/>
            </p:cNvSpPr>
            <p:nvPr/>
          </p:nvSpPr>
          <p:spPr bwMode="auto">
            <a:xfrm>
              <a:off x="4513" y="2514"/>
              <a:ext cx="0" cy="357"/>
            </a:xfrm>
            <a:prstGeom prst="line">
              <a:avLst/>
            </a:prstGeom>
            <a:noFill/>
            <a:ln w="9525">
              <a:solidFill>
                <a:schemeClr val="tx1"/>
              </a:solidFill>
              <a:round/>
              <a:headEnd/>
              <a:tailEnd/>
            </a:ln>
            <a:effectLst/>
          </p:spPr>
          <p:txBody>
            <a:bodyPr/>
            <a:lstStyle/>
            <a:p>
              <a:endParaRPr lang="en-US"/>
            </a:p>
          </p:txBody>
        </p:sp>
        <p:sp>
          <p:nvSpPr>
            <p:cNvPr id="106521" name="Line 25"/>
            <p:cNvSpPr>
              <a:spLocks noChangeShapeType="1"/>
            </p:cNvSpPr>
            <p:nvPr/>
          </p:nvSpPr>
          <p:spPr bwMode="auto">
            <a:xfrm>
              <a:off x="4628" y="2509"/>
              <a:ext cx="0" cy="357"/>
            </a:xfrm>
            <a:prstGeom prst="line">
              <a:avLst/>
            </a:prstGeom>
            <a:noFill/>
            <a:ln w="9525">
              <a:solidFill>
                <a:schemeClr val="tx1"/>
              </a:solidFill>
              <a:round/>
              <a:headEnd/>
              <a:tailEnd/>
            </a:ln>
            <a:effectLst/>
          </p:spPr>
          <p:txBody>
            <a:bodyPr/>
            <a:lstStyle/>
            <a:p>
              <a:endParaRPr lang="en-US"/>
            </a:p>
          </p:txBody>
        </p:sp>
        <p:sp>
          <p:nvSpPr>
            <p:cNvPr id="106522" name="Line 26"/>
            <p:cNvSpPr>
              <a:spLocks noChangeShapeType="1"/>
            </p:cNvSpPr>
            <p:nvPr/>
          </p:nvSpPr>
          <p:spPr bwMode="auto">
            <a:xfrm>
              <a:off x="4743" y="2510"/>
              <a:ext cx="0" cy="357"/>
            </a:xfrm>
            <a:prstGeom prst="line">
              <a:avLst/>
            </a:prstGeom>
            <a:noFill/>
            <a:ln w="9525">
              <a:solidFill>
                <a:schemeClr val="tx1"/>
              </a:solidFill>
              <a:round/>
              <a:headEnd/>
              <a:tailEnd/>
            </a:ln>
            <a:effectLst/>
          </p:spPr>
          <p:txBody>
            <a:bodyPr/>
            <a:lstStyle/>
            <a:p>
              <a:endParaRPr lang="en-US"/>
            </a:p>
          </p:txBody>
        </p:sp>
      </p:grpSp>
      <p:sp>
        <p:nvSpPr>
          <p:cNvPr id="106523" name="Rectangle 27"/>
          <p:cNvSpPr>
            <a:spLocks noChangeArrowheads="1"/>
          </p:cNvSpPr>
          <p:nvPr/>
        </p:nvSpPr>
        <p:spPr bwMode="auto">
          <a:xfrm>
            <a:off x="5610225" y="5810250"/>
            <a:ext cx="360363" cy="9271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106524" name="Group 28"/>
          <p:cNvGrpSpPr>
            <a:grpSpLocks/>
          </p:cNvGrpSpPr>
          <p:nvPr/>
        </p:nvGrpSpPr>
        <p:grpSpPr bwMode="auto">
          <a:xfrm>
            <a:off x="6931025" y="4451350"/>
            <a:ext cx="1503363" cy="1503363"/>
            <a:chOff x="4100" y="2501"/>
            <a:chExt cx="947" cy="947"/>
          </a:xfrm>
        </p:grpSpPr>
        <p:sp>
          <p:nvSpPr>
            <p:cNvPr id="106525" name="Oval 29"/>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a:effectLst/>
          </p:spPr>
          <p:txBody>
            <a:bodyPr wrap="none" anchor="ctr"/>
            <a:lstStyle/>
            <a:p>
              <a:endParaRPr lang="en-US"/>
            </a:p>
          </p:txBody>
        </p:sp>
        <p:sp>
          <p:nvSpPr>
            <p:cNvPr id="106526" name="Line 30"/>
            <p:cNvSpPr>
              <a:spLocks noChangeShapeType="1"/>
            </p:cNvSpPr>
            <p:nvPr/>
          </p:nvSpPr>
          <p:spPr bwMode="auto">
            <a:xfrm>
              <a:off x="4578" y="2523"/>
              <a:ext cx="0" cy="911"/>
            </a:xfrm>
            <a:prstGeom prst="line">
              <a:avLst/>
            </a:prstGeom>
            <a:noFill/>
            <a:ln w="9525">
              <a:solidFill>
                <a:schemeClr val="tx1"/>
              </a:solidFill>
              <a:round/>
              <a:headEnd/>
              <a:tailEnd/>
            </a:ln>
            <a:effectLst/>
          </p:spPr>
          <p:txBody>
            <a:bodyPr/>
            <a:lstStyle/>
            <a:p>
              <a:endParaRPr lang="en-US"/>
            </a:p>
          </p:txBody>
        </p:sp>
        <p:sp>
          <p:nvSpPr>
            <p:cNvPr id="106527" name="Line 31"/>
            <p:cNvSpPr>
              <a:spLocks noChangeShapeType="1"/>
            </p:cNvSpPr>
            <p:nvPr/>
          </p:nvSpPr>
          <p:spPr bwMode="auto">
            <a:xfrm>
              <a:off x="4122" y="2979"/>
              <a:ext cx="903" cy="0"/>
            </a:xfrm>
            <a:prstGeom prst="line">
              <a:avLst/>
            </a:prstGeom>
            <a:noFill/>
            <a:ln w="9525">
              <a:solidFill>
                <a:schemeClr val="tx1"/>
              </a:solidFill>
              <a:round/>
              <a:headEnd/>
              <a:tailEnd/>
            </a:ln>
            <a:effectLst/>
          </p:spPr>
          <p:txBody>
            <a:bodyPr/>
            <a:lstStyle/>
            <a:p>
              <a:endParaRPr lang="en-US"/>
            </a:p>
          </p:txBody>
        </p:sp>
        <p:sp>
          <p:nvSpPr>
            <p:cNvPr id="106528" name="Line 32"/>
            <p:cNvSpPr>
              <a:spLocks noChangeShapeType="1"/>
            </p:cNvSpPr>
            <p:nvPr/>
          </p:nvSpPr>
          <p:spPr bwMode="auto">
            <a:xfrm flipV="1">
              <a:off x="4351" y="2588"/>
              <a:ext cx="453" cy="784"/>
            </a:xfrm>
            <a:prstGeom prst="line">
              <a:avLst/>
            </a:prstGeom>
            <a:noFill/>
            <a:ln w="9525">
              <a:solidFill>
                <a:schemeClr val="tx1"/>
              </a:solidFill>
              <a:round/>
              <a:headEnd/>
              <a:tailEnd/>
            </a:ln>
            <a:effectLst/>
          </p:spPr>
          <p:txBody>
            <a:bodyPr/>
            <a:lstStyle/>
            <a:p>
              <a:endParaRPr lang="en-US"/>
            </a:p>
          </p:txBody>
        </p:sp>
        <p:sp>
          <p:nvSpPr>
            <p:cNvPr id="106529" name="Line 33"/>
            <p:cNvSpPr>
              <a:spLocks noChangeShapeType="1"/>
            </p:cNvSpPr>
            <p:nvPr/>
          </p:nvSpPr>
          <p:spPr bwMode="auto">
            <a:xfrm flipV="1">
              <a:off x="4174" y="2756"/>
              <a:ext cx="789" cy="457"/>
            </a:xfrm>
            <a:prstGeom prst="line">
              <a:avLst/>
            </a:prstGeom>
            <a:noFill/>
            <a:ln w="9525">
              <a:solidFill>
                <a:schemeClr val="tx1"/>
              </a:solidFill>
              <a:round/>
              <a:headEnd/>
              <a:tailEnd/>
            </a:ln>
            <a:effectLst/>
          </p:spPr>
          <p:txBody>
            <a:bodyPr/>
            <a:lstStyle/>
            <a:p>
              <a:endParaRPr lang="en-US"/>
            </a:p>
          </p:txBody>
        </p:sp>
        <p:sp>
          <p:nvSpPr>
            <p:cNvPr id="106530" name="Line 34"/>
            <p:cNvSpPr>
              <a:spLocks noChangeShapeType="1"/>
            </p:cNvSpPr>
            <p:nvPr/>
          </p:nvSpPr>
          <p:spPr bwMode="auto">
            <a:xfrm flipH="1" flipV="1">
              <a:off x="4346" y="2575"/>
              <a:ext cx="453" cy="784"/>
            </a:xfrm>
            <a:prstGeom prst="line">
              <a:avLst/>
            </a:prstGeom>
            <a:noFill/>
            <a:ln w="9525">
              <a:solidFill>
                <a:schemeClr val="tx1"/>
              </a:solidFill>
              <a:round/>
              <a:headEnd/>
              <a:tailEnd/>
            </a:ln>
            <a:effectLst/>
          </p:spPr>
          <p:txBody>
            <a:bodyPr/>
            <a:lstStyle/>
            <a:p>
              <a:endParaRPr lang="en-US"/>
            </a:p>
          </p:txBody>
        </p:sp>
        <p:sp>
          <p:nvSpPr>
            <p:cNvPr id="106531" name="Line 35"/>
            <p:cNvSpPr>
              <a:spLocks noChangeShapeType="1"/>
            </p:cNvSpPr>
            <p:nvPr/>
          </p:nvSpPr>
          <p:spPr bwMode="auto">
            <a:xfrm flipH="1" flipV="1">
              <a:off x="4169" y="2743"/>
              <a:ext cx="789" cy="457"/>
            </a:xfrm>
            <a:prstGeom prst="line">
              <a:avLst/>
            </a:prstGeom>
            <a:noFill/>
            <a:ln w="9525">
              <a:solidFill>
                <a:schemeClr val="tx1"/>
              </a:solidFill>
              <a:round/>
              <a:headEnd/>
              <a:tailEnd/>
            </a:ln>
            <a:effectLst/>
          </p:spPr>
          <p:txBody>
            <a:bodyPr/>
            <a:lstStyle/>
            <a:p>
              <a:endParaRPr lang="en-US"/>
            </a:p>
          </p:txBody>
        </p:sp>
        <p:sp>
          <p:nvSpPr>
            <p:cNvPr id="106532" name="Oval 36"/>
            <p:cNvSpPr>
              <a:spLocks noChangeArrowheads="1"/>
            </p:cNvSpPr>
            <p:nvPr/>
          </p:nvSpPr>
          <p:spPr bwMode="auto">
            <a:xfrm>
              <a:off x="4203" y="2593"/>
              <a:ext cx="750" cy="750"/>
            </a:xfrm>
            <a:prstGeom prst="ellipse">
              <a:avLst/>
            </a:prstGeom>
            <a:solidFill>
              <a:schemeClr val="bg1"/>
            </a:solidFill>
            <a:ln w="9525">
              <a:noFill/>
              <a:round/>
              <a:headEnd/>
              <a:tailEnd/>
            </a:ln>
            <a:effectLst/>
          </p:spPr>
          <p:txBody>
            <a:bodyPr wrap="none" anchor="ctr"/>
            <a:lstStyle/>
            <a:p>
              <a:endParaRPr lang="en-US"/>
            </a:p>
          </p:txBody>
        </p:sp>
        <p:sp>
          <p:nvSpPr>
            <p:cNvPr id="106533" name="Text Box 37"/>
            <p:cNvSpPr txBox="1">
              <a:spLocks noChangeArrowheads="1"/>
            </p:cNvSpPr>
            <p:nvPr/>
          </p:nvSpPr>
          <p:spPr bwMode="auto">
            <a:xfrm>
              <a:off x="4436" y="2528"/>
              <a:ext cx="212" cy="250"/>
            </a:xfrm>
            <a:prstGeom prst="rect">
              <a:avLst/>
            </a:prstGeom>
            <a:noFill/>
            <a:ln w="9525">
              <a:noFill/>
              <a:miter lim="800000"/>
              <a:headEnd/>
              <a:tailEnd/>
            </a:ln>
            <a:effectLst/>
          </p:spPr>
          <p:txBody>
            <a:bodyPr wrap="none">
              <a:spAutoFit/>
            </a:bodyPr>
            <a:lstStyle/>
            <a:p>
              <a:pPr algn="ctr" eaLnBrk="1" hangingPunct="1"/>
              <a:r>
                <a:rPr lang="en-US" sz="2000" b="1">
                  <a:latin typeface="Courier New" pitchFamily="49" charset="0"/>
                </a:rPr>
                <a:t> </a:t>
              </a:r>
            </a:p>
          </p:txBody>
        </p:sp>
        <p:sp>
          <p:nvSpPr>
            <p:cNvPr id="106534" name="Text Box 38"/>
            <p:cNvSpPr txBox="1">
              <a:spLocks noChangeArrowheads="1"/>
            </p:cNvSpPr>
            <p:nvPr/>
          </p:nvSpPr>
          <p:spPr bwMode="auto">
            <a:xfrm>
              <a:off x="4798" y="2863"/>
              <a:ext cx="212" cy="250"/>
            </a:xfrm>
            <a:prstGeom prst="rect">
              <a:avLst/>
            </a:prstGeom>
            <a:noFill/>
            <a:ln w="9525">
              <a:noFill/>
              <a:miter lim="800000"/>
              <a:headEnd/>
              <a:tailEnd/>
            </a:ln>
            <a:effectLst/>
          </p:spPr>
          <p:txBody>
            <a:bodyPr wrap="none">
              <a:spAutoFit/>
            </a:bodyPr>
            <a:lstStyle/>
            <a:p>
              <a:pPr eaLnBrk="1" hangingPunct="1"/>
              <a:r>
                <a:rPr lang="en-US" sz="2000" b="1">
                  <a:latin typeface="Courier New" pitchFamily="49" charset="0"/>
                </a:rPr>
                <a:t> </a:t>
              </a:r>
            </a:p>
          </p:txBody>
        </p:sp>
        <p:sp>
          <p:nvSpPr>
            <p:cNvPr id="106535" name="Text Box 39"/>
            <p:cNvSpPr txBox="1">
              <a:spLocks noChangeArrowheads="1"/>
            </p:cNvSpPr>
            <p:nvPr/>
          </p:nvSpPr>
          <p:spPr bwMode="auto">
            <a:xfrm>
              <a:off x="4470" y="3167"/>
              <a:ext cx="212" cy="250"/>
            </a:xfrm>
            <a:prstGeom prst="rect">
              <a:avLst/>
            </a:prstGeom>
            <a:noFill/>
            <a:ln w="9525">
              <a:noFill/>
              <a:miter lim="800000"/>
              <a:headEnd/>
              <a:tailEnd/>
            </a:ln>
            <a:effectLst/>
          </p:spPr>
          <p:txBody>
            <a:bodyPr wrap="none">
              <a:spAutoFit/>
            </a:bodyPr>
            <a:lstStyle/>
            <a:p>
              <a:pPr eaLnBrk="1" hangingPunct="1"/>
              <a:r>
                <a:rPr lang="en-US" sz="2000" b="1">
                  <a:latin typeface="Courier New" pitchFamily="49" charset="0"/>
                </a:rPr>
                <a:t> </a:t>
              </a:r>
            </a:p>
          </p:txBody>
        </p:sp>
        <p:sp>
          <p:nvSpPr>
            <p:cNvPr id="106536" name="Text Box 40"/>
            <p:cNvSpPr txBox="1">
              <a:spLocks noChangeArrowheads="1"/>
            </p:cNvSpPr>
            <p:nvPr/>
          </p:nvSpPr>
          <p:spPr bwMode="auto">
            <a:xfrm>
              <a:off x="4154" y="2859"/>
              <a:ext cx="212" cy="250"/>
            </a:xfrm>
            <a:prstGeom prst="rect">
              <a:avLst/>
            </a:prstGeom>
            <a:noFill/>
            <a:ln w="9525">
              <a:noFill/>
              <a:miter lim="800000"/>
              <a:headEnd/>
              <a:tailEnd/>
            </a:ln>
            <a:effectLst/>
          </p:spPr>
          <p:txBody>
            <a:bodyPr wrap="none">
              <a:spAutoFit/>
            </a:bodyPr>
            <a:lstStyle/>
            <a:p>
              <a:pPr eaLnBrk="1" hangingPunct="1"/>
              <a:r>
                <a:rPr lang="en-US" sz="2000" b="1">
                  <a:latin typeface="Courier New" pitchFamily="49" charset="0"/>
                </a:rPr>
                <a:t> </a:t>
              </a:r>
            </a:p>
          </p:txBody>
        </p:sp>
      </p:grpSp>
      <p:grpSp>
        <p:nvGrpSpPr>
          <p:cNvPr id="106537" name="Group 41"/>
          <p:cNvGrpSpPr>
            <a:grpSpLocks/>
          </p:cNvGrpSpPr>
          <p:nvPr/>
        </p:nvGrpSpPr>
        <p:grpSpPr bwMode="auto">
          <a:xfrm>
            <a:off x="7642225" y="4546600"/>
            <a:ext cx="96838" cy="1311275"/>
            <a:chOff x="4532" y="2501"/>
            <a:chExt cx="61" cy="826"/>
          </a:xfrm>
        </p:grpSpPr>
        <p:sp>
          <p:nvSpPr>
            <p:cNvPr id="106538" name="Line 42"/>
            <p:cNvSpPr>
              <a:spLocks noChangeShapeType="1"/>
            </p:cNvSpPr>
            <p:nvPr/>
          </p:nvSpPr>
          <p:spPr bwMode="auto">
            <a:xfrm>
              <a:off x="4563" y="2501"/>
              <a:ext cx="0" cy="417"/>
            </a:xfrm>
            <a:prstGeom prst="line">
              <a:avLst/>
            </a:prstGeom>
            <a:noFill/>
            <a:ln w="28575">
              <a:solidFill>
                <a:srgbClr val="FF3300"/>
              </a:solidFill>
              <a:round/>
              <a:headEnd/>
              <a:tailEnd/>
            </a:ln>
            <a:effectLst/>
          </p:spPr>
          <p:txBody>
            <a:bodyPr/>
            <a:lstStyle/>
            <a:p>
              <a:endParaRPr lang="en-US"/>
            </a:p>
          </p:txBody>
        </p:sp>
        <p:sp>
          <p:nvSpPr>
            <p:cNvPr id="106539" name="Rectangle 43"/>
            <p:cNvSpPr>
              <a:spLocks noChangeArrowheads="1"/>
            </p:cNvSpPr>
            <p:nvPr/>
          </p:nvSpPr>
          <p:spPr bwMode="auto">
            <a:xfrm>
              <a:off x="4540" y="2918"/>
              <a:ext cx="48" cy="409"/>
            </a:xfrm>
            <a:prstGeom prst="rect">
              <a:avLst/>
            </a:prstGeom>
            <a:noFill/>
            <a:ln w="9525">
              <a:noFill/>
              <a:miter lim="800000"/>
              <a:headEnd/>
              <a:tailEnd/>
            </a:ln>
            <a:effectLst/>
          </p:spPr>
          <p:txBody>
            <a:bodyPr wrap="none" anchor="ctr"/>
            <a:lstStyle/>
            <a:p>
              <a:endParaRPr lang="en-US"/>
            </a:p>
          </p:txBody>
        </p:sp>
        <p:sp>
          <p:nvSpPr>
            <p:cNvPr id="106540" name="Oval 44"/>
            <p:cNvSpPr>
              <a:spLocks noChangeArrowheads="1"/>
            </p:cNvSpPr>
            <p:nvPr/>
          </p:nvSpPr>
          <p:spPr bwMode="auto">
            <a:xfrm>
              <a:off x="4532" y="2887"/>
              <a:ext cx="61" cy="61"/>
            </a:xfrm>
            <a:prstGeom prst="ellipse">
              <a:avLst/>
            </a:prstGeom>
            <a:solidFill>
              <a:srgbClr val="FF3300"/>
            </a:solidFill>
            <a:ln w="9525">
              <a:noFill/>
              <a:round/>
              <a:headEnd/>
              <a:tailEnd/>
            </a:ln>
            <a:effectLst/>
          </p:spPr>
          <p:txBody>
            <a:bodyPr wrap="none" anchor="ctr"/>
            <a:lstStyle/>
            <a:p>
              <a:endParaRPr lang="en-US"/>
            </a:p>
          </p:txBody>
        </p:sp>
      </p:grpSp>
      <p:sp>
        <p:nvSpPr>
          <p:cNvPr id="10654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6498">
                                            <p:txEl>
                                              <p:pRg st="1" end="1"/>
                                            </p:txEl>
                                          </p:spTgt>
                                        </p:tgtEl>
                                        <p:attrNameLst>
                                          <p:attrName>style.visibility</p:attrName>
                                        </p:attrNameLst>
                                      </p:cBhvr>
                                      <p:to>
                                        <p:strVal val="visible"/>
                                      </p:to>
                                    </p:set>
                                    <p:anim calcmode="lin" valueType="num">
                                      <p:cBhvr additive="base">
                                        <p:cTn id="7" dur="500" fill="hold"/>
                                        <p:tgtEl>
                                          <p:spTgt spid="1064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4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6498">
                                            <p:txEl>
                                              <p:pRg st="2" end="2"/>
                                            </p:txEl>
                                          </p:spTgt>
                                        </p:tgtEl>
                                        <p:attrNameLst>
                                          <p:attrName>style.visibility</p:attrName>
                                        </p:attrNameLst>
                                      </p:cBhvr>
                                      <p:to>
                                        <p:strVal val="visible"/>
                                      </p:to>
                                    </p:set>
                                    <p:anim calcmode="lin" valueType="num">
                                      <p:cBhvr additive="base">
                                        <p:cTn id="13" dur="500" fill="hold"/>
                                        <p:tgtEl>
                                          <p:spTgt spid="1064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64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6499">
                                            <p:txEl>
                                              <p:pRg st="0" end="0"/>
                                            </p:txEl>
                                          </p:spTgt>
                                        </p:tgtEl>
                                        <p:attrNameLst>
                                          <p:attrName>style.visibility</p:attrName>
                                        </p:attrNameLst>
                                      </p:cBhvr>
                                      <p:to>
                                        <p:strVal val="visible"/>
                                      </p:to>
                                    </p:set>
                                    <p:anim calcmode="lin" valueType="num">
                                      <p:cBhvr additive="base">
                                        <p:cTn id="19" dur="500" fill="hold"/>
                                        <p:tgtEl>
                                          <p:spTgt spid="10649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649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grpId="0" nodeType="withEffect">
                                  <p:stCondLst>
                                    <p:cond delay="0"/>
                                  </p:stCondLst>
                                  <p:childTnLst>
                                    <p:set>
                                      <p:cBhvr>
                                        <p:cTn id="22" dur="1" fill="hold">
                                          <p:stCondLst>
                                            <p:cond delay="0"/>
                                          </p:stCondLst>
                                        </p:cTn>
                                        <p:tgtEl>
                                          <p:spTgt spid="106523"/>
                                        </p:tgtEl>
                                        <p:attrNameLst>
                                          <p:attrName>style.visibility</p:attrName>
                                        </p:attrNameLst>
                                      </p:cBhvr>
                                      <p:to>
                                        <p:strVal val="visible"/>
                                      </p:to>
                                    </p:set>
                                    <p:animEffect transition="in" filter="fade">
                                      <p:cBhvr>
                                        <p:cTn id="23" dur="2000"/>
                                        <p:tgtEl>
                                          <p:spTgt spid="106523"/>
                                        </p:tgtEl>
                                      </p:cBhvr>
                                    </p:animEffect>
                                  </p:childTnLst>
                                </p:cTn>
                              </p:par>
                              <p:par>
                                <p:cTn id="24" presetID="10" presetClass="entr" presetSubtype="0" fill="hold" nodeType="withEffect">
                                  <p:stCondLst>
                                    <p:cond delay="0"/>
                                  </p:stCondLst>
                                  <p:childTnLst>
                                    <p:set>
                                      <p:cBhvr>
                                        <p:cTn id="25" dur="1" fill="hold">
                                          <p:stCondLst>
                                            <p:cond delay="0"/>
                                          </p:stCondLst>
                                        </p:cTn>
                                        <p:tgtEl>
                                          <p:spTgt spid="106504"/>
                                        </p:tgtEl>
                                        <p:attrNameLst>
                                          <p:attrName>style.visibility</p:attrName>
                                        </p:attrNameLst>
                                      </p:cBhvr>
                                      <p:to>
                                        <p:strVal val="visible"/>
                                      </p:to>
                                    </p:set>
                                    <p:animEffect transition="in" filter="fade">
                                      <p:cBhvr>
                                        <p:cTn id="26" dur="2000"/>
                                        <p:tgtEl>
                                          <p:spTgt spid="106504"/>
                                        </p:tgtEl>
                                      </p:cBhvr>
                                    </p:animEffect>
                                  </p:childTnLst>
                                </p:cTn>
                              </p:par>
                              <p:par>
                                <p:cTn id="27" presetID="10" presetClass="entr" presetSubtype="0" fill="hold" nodeType="withEffect">
                                  <p:stCondLst>
                                    <p:cond delay="0"/>
                                  </p:stCondLst>
                                  <p:childTnLst>
                                    <p:set>
                                      <p:cBhvr>
                                        <p:cTn id="28" dur="1" fill="hold">
                                          <p:stCondLst>
                                            <p:cond delay="0"/>
                                          </p:stCondLst>
                                        </p:cTn>
                                        <p:tgtEl>
                                          <p:spTgt spid="106524"/>
                                        </p:tgtEl>
                                        <p:attrNameLst>
                                          <p:attrName>style.visibility</p:attrName>
                                        </p:attrNameLst>
                                      </p:cBhvr>
                                      <p:to>
                                        <p:strVal val="visible"/>
                                      </p:to>
                                    </p:set>
                                    <p:animEffect transition="in" filter="fade">
                                      <p:cBhvr>
                                        <p:cTn id="29" dur="2000"/>
                                        <p:tgtEl>
                                          <p:spTgt spid="106524"/>
                                        </p:tgtEl>
                                      </p:cBhvr>
                                    </p:animEffect>
                                  </p:childTnLst>
                                </p:cTn>
                              </p:par>
                              <p:par>
                                <p:cTn id="30" presetID="10" presetClass="entr" presetSubtype="0" fill="hold" nodeType="withEffect">
                                  <p:stCondLst>
                                    <p:cond delay="0"/>
                                  </p:stCondLst>
                                  <p:childTnLst>
                                    <p:set>
                                      <p:cBhvr>
                                        <p:cTn id="31" dur="1" fill="hold">
                                          <p:stCondLst>
                                            <p:cond delay="0"/>
                                          </p:stCondLst>
                                        </p:cTn>
                                        <p:tgtEl>
                                          <p:spTgt spid="106537"/>
                                        </p:tgtEl>
                                        <p:attrNameLst>
                                          <p:attrName>style.visibility</p:attrName>
                                        </p:attrNameLst>
                                      </p:cBhvr>
                                      <p:to>
                                        <p:strVal val="visible"/>
                                      </p:to>
                                    </p:set>
                                    <p:animEffect transition="in" filter="fade">
                                      <p:cBhvr>
                                        <p:cTn id="32" dur="2000"/>
                                        <p:tgtEl>
                                          <p:spTgt spid="106537"/>
                                        </p:tgtEl>
                                      </p:cBhvr>
                                    </p:animEffect>
                                  </p:childTnLst>
                                </p:cTn>
                              </p:par>
                              <p:par>
                                <p:cTn id="33" presetID="10" presetClass="entr" presetSubtype="0" fill="hold" nodeType="withEffect">
                                  <p:stCondLst>
                                    <p:cond delay="0"/>
                                  </p:stCondLst>
                                  <p:childTnLst>
                                    <p:set>
                                      <p:cBhvr>
                                        <p:cTn id="34" dur="1" fill="hold">
                                          <p:stCondLst>
                                            <p:cond delay="0"/>
                                          </p:stCondLst>
                                        </p:cTn>
                                        <p:tgtEl>
                                          <p:spTgt spid="106501"/>
                                        </p:tgtEl>
                                        <p:attrNameLst>
                                          <p:attrName>style.visibility</p:attrName>
                                        </p:attrNameLst>
                                      </p:cBhvr>
                                      <p:to>
                                        <p:strVal val="visible"/>
                                      </p:to>
                                    </p:set>
                                    <p:animEffect transition="in" filter="fade">
                                      <p:cBhvr>
                                        <p:cTn id="35" dur="2000"/>
                                        <p:tgtEl>
                                          <p:spTgt spid="106501"/>
                                        </p:tgtEl>
                                      </p:cBhvr>
                                    </p:animEffect>
                                  </p:childTnLst>
                                </p:cTn>
                              </p:par>
                            </p:childTnLst>
                          </p:cTn>
                        </p:par>
                        <p:par>
                          <p:cTn id="36" fill="hold">
                            <p:stCondLst>
                              <p:cond delay="2000"/>
                            </p:stCondLst>
                            <p:childTnLst>
                              <p:par>
                                <p:cTn id="37" presetID="63" presetClass="path" presetSubtype="0" repeatCount="indefinite" fill="hold" nodeType="afterEffect">
                                  <p:stCondLst>
                                    <p:cond delay="0"/>
                                  </p:stCondLst>
                                  <p:childTnLst>
                                    <p:animMotion origin="layout" path="M -0.021 -2.22222E-6 L -2.77778E-6 -2.22222E-6 " pathEditMode="relative" rAng="0" ptsTypes="AA">
                                      <p:cBhvr>
                                        <p:cTn id="38" dur="1000" fill="hold"/>
                                        <p:tgtEl>
                                          <p:spTgt spid="106504"/>
                                        </p:tgtEl>
                                        <p:attrNameLst>
                                          <p:attrName>ppt_x</p:attrName>
                                          <p:attrName>ppt_y</p:attrName>
                                        </p:attrNameLst>
                                      </p:cBhvr>
                                      <p:rCtr x="10" y="0"/>
                                    </p:animMotion>
                                  </p:childTnLst>
                                </p:cTn>
                              </p:par>
                              <p:par>
                                <p:cTn id="39" presetID="32" presetClass="emph" presetSubtype="0" repeatCount="indefinite" fill="hold" grpId="1" nodeType="withEffect">
                                  <p:stCondLst>
                                    <p:cond delay="0"/>
                                  </p:stCondLst>
                                  <p:childTnLst>
                                    <p:animClr clrSpc="rgb" dir="cw">
                                      <p:cBhvr override="childStyle">
                                        <p:cTn id="40" dur="200" fill="hold"/>
                                        <p:tgtEl>
                                          <p:spTgt spid="106523"/>
                                        </p:tgtEl>
                                        <p:attrNameLst>
                                          <p:attrName>style.color</p:attrName>
                                        </p:attrNameLst>
                                      </p:cBhvr>
                                      <p:to>
                                        <a:schemeClr val="accent2"/>
                                      </p:to>
                                    </p:animClr>
                                    <p:animClr clrSpc="rgb" dir="cw">
                                      <p:cBhvr>
                                        <p:cTn id="41" dur="200" fill="hold"/>
                                        <p:tgtEl>
                                          <p:spTgt spid="106523"/>
                                        </p:tgtEl>
                                        <p:attrNameLst>
                                          <p:attrName>fillcolor</p:attrName>
                                        </p:attrNameLst>
                                      </p:cBhvr>
                                      <p:to>
                                        <a:schemeClr val="accent2"/>
                                      </p:to>
                                    </p:animClr>
                                    <p:set>
                                      <p:cBhvr>
                                        <p:cTn id="42" dur="200" fill="hold"/>
                                        <p:tgtEl>
                                          <p:spTgt spid="106523"/>
                                        </p:tgtEl>
                                        <p:attrNameLst>
                                          <p:attrName>fill.type</p:attrName>
                                        </p:attrNameLst>
                                      </p:cBhvr>
                                      <p:to>
                                        <p:strVal val="solid"/>
                                      </p:to>
                                    </p:set>
                                    <p:set>
                                      <p:cBhvr>
                                        <p:cTn id="43" dur="200" fill="hold"/>
                                        <p:tgtEl>
                                          <p:spTgt spid="106523"/>
                                        </p:tgtEl>
                                        <p:attrNameLst>
                                          <p:attrName>fill.on</p:attrName>
                                        </p:attrNameLst>
                                      </p:cBhvr>
                                      <p:to>
                                        <p:strVal val="true"/>
                                      </p:to>
                                    </p:set>
                                    <p:animRot by="120000">
                                      <p:cBhvr>
                                        <p:cTn id="44" dur="200" fill="hold">
                                          <p:stCondLst>
                                            <p:cond delay="0"/>
                                          </p:stCondLst>
                                        </p:cTn>
                                        <p:tgtEl>
                                          <p:spTgt spid="106523"/>
                                        </p:tgtEl>
                                        <p:attrNameLst>
                                          <p:attrName>r</p:attrName>
                                        </p:attrNameLst>
                                      </p:cBhvr>
                                    </p:animRot>
                                    <p:animRot by="-240000">
                                      <p:cBhvr>
                                        <p:cTn id="45" dur="400" fill="hold">
                                          <p:stCondLst>
                                            <p:cond delay="400"/>
                                          </p:stCondLst>
                                        </p:cTn>
                                        <p:tgtEl>
                                          <p:spTgt spid="106523"/>
                                        </p:tgtEl>
                                        <p:attrNameLst>
                                          <p:attrName>r</p:attrName>
                                        </p:attrNameLst>
                                      </p:cBhvr>
                                    </p:animRot>
                                    <p:animRot by="240000">
                                      <p:cBhvr>
                                        <p:cTn id="46" dur="400" fill="hold">
                                          <p:stCondLst>
                                            <p:cond delay="800"/>
                                          </p:stCondLst>
                                        </p:cTn>
                                        <p:tgtEl>
                                          <p:spTgt spid="106523"/>
                                        </p:tgtEl>
                                        <p:attrNameLst>
                                          <p:attrName>r</p:attrName>
                                        </p:attrNameLst>
                                      </p:cBhvr>
                                    </p:animRot>
                                    <p:animRot by="-240000">
                                      <p:cBhvr>
                                        <p:cTn id="47" dur="400" fill="hold">
                                          <p:stCondLst>
                                            <p:cond delay="1200"/>
                                          </p:stCondLst>
                                        </p:cTn>
                                        <p:tgtEl>
                                          <p:spTgt spid="106523"/>
                                        </p:tgtEl>
                                        <p:attrNameLst>
                                          <p:attrName>r</p:attrName>
                                        </p:attrNameLst>
                                      </p:cBhvr>
                                    </p:animRot>
                                    <p:animRot by="120000">
                                      <p:cBhvr>
                                        <p:cTn id="48" dur="400" fill="hold">
                                          <p:stCondLst>
                                            <p:cond delay="1600"/>
                                          </p:stCondLst>
                                        </p:cTn>
                                        <p:tgtEl>
                                          <p:spTgt spid="106523"/>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8" presetClass="emph" presetSubtype="0" repeatCount="indefinite" fill="hold" nodeType="clickEffect">
                                  <p:stCondLst>
                                    <p:cond delay="0"/>
                                  </p:stCondLst>
                                  <p:childTnLst>
                                    <p:animRot by="21600000">
                                      <p:cBhvr>
                                        <p:cTn id="52" dur="5000" fill="hold"/>
                                        <p:tgtEl>
                                          <p:spTgt spid="106537"/>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06499">
                                            <p:txEl>
                                              <p:pRg st="1" end="1"/>
                                            </p:txEl>
                                          </p:spTgt>
                                        </p:tgtEl>
                                        <p:attrNameLst>
                                          <p:attrName>style.visibility</p:attrName>
                                        </p:attrNameLst>
                                      </p:cBhvr>
                                      <p:to>
                                        <p:strVal val="visible"/>
                                      </p:to>
                                    </p:set>
                                    <p:anim calcmode="lin" valueType="num">
                                      <p:cBhvr additive="base">
                                        <p:cTn id="57" dur="500" fill="hold"/>
                                        <p:tgtEl>
                                          <p:spTgt spid="106499">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0649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06499">
                                            <p:txEl>
                                              <p:pRg st="2" end="2"/>
                                            </p:txEl>
                                          </p:spTgt>
                                        </p:tgtEl>
                                        <p:attrNameLst>
                                          <p:attrName>style.visibility</p:attrName>
                                        </p:attrNameLst>
                                      </p:cBhvr>
                                      <p:to>
                                        <p:strVal val="visible"/>
                                      </p:to>
                                    </p:set>
                                    <p:anim calcmode="lin" valueType="num">
                                      <p:cBhvr additive="base">
                                        <p:cTn id="63" dur="500" fill="hold"/>
                                        <p:tgtEl>
                                          <p:spTgt spid="106499">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649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06499">
                                            <p:txEl>
                                              <p:pRg st="3" end="3"/>
                                            </p:txEl>
                                          </p:spTgt>
                                        </p:tgtEl>
                                        <p:attrNameLst>
                                          <p:attrName>style.visibility</p:attrName>
                                        </p:attrNameLst>
                                      </p:cBhvr>
                                      <p:to>
                                        <p:strVal val="visible"/>
                                      </p:to>
                                    </p:set>
                                    <p:anim calcmode="lin" valueType="num">
                                      <p:cBhvr additive="base">
                                        <p:cTn id="69" dur="500" fill="hold"/>
                                        <p:tgtEl>
                                          <p:spTgt spid="106499">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0649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06499">
                                            <p:txEl>
                                              <p:pRg st="4" end="4"/>
                                            </p:txEl>
                                          </p:spTgt>
                                        </p:tgtEl>
                                        <p:attrNameLst>
                                          <p:attrName>style.visibility</p:attrName>
                                        </p:attrNameLst>
                                      </p:cBhvr>
                                      <p:to>
                                        <p:strVal val="visible"/>
                                      </p:to>
                                    </p:set>
                                    <p:anim calcmode="lin" valueType="num">
                                      <p:cBhvr additive="base">
                                        <p:cTn id="75" dur="500" fill="hold"/>
                                        <p:tgtEl>
                                          <p:spTgt spid="106499">
                                            <p:txEl>
                                              <p:pRg st="4" end="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0649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23" grpId="0" animBg="1"/>
      <p:bldP spid="10652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098925"/>
          </a:xfrm>
          <a:prstGeom prst="rect">
            <a:avLst/>
          </a:prstGeom>
          <a:solidFill>
            <a:srgbClr val="EAEAEA"/>
          </a:solidFill>
          <a:ln w="9525">
            <a:noFill/>
            <a:miter lim="800000"/>
            <a:headEnd/>
            <a:tailEnd/>
          </a:ln>
        </p:spPr>
        <p:txBody>
          <a:bodyPr/>
          <a:lstStyle/>
          <a:p>
            <a:pPr marL="633413" indent="-633413" eaLnBrk="1" hangingPunct="1"/>
            <a:r>
              <a:rPr lang="en-US" altLang="en-US" b="1">
                <a:solidFill>
                  <a:schemeClr val="accent2"/>
                </a:solidFill>
              </a:rPr>
              <a:t>Understandings:</a:t>
            </a:r>
            <a:r>
              <a:rPr lang="en-US" altLang="en-US">
                <a:solidFill>
                  <a:schemeClr val="accent2"/>
                </a:solidFill>
              </a:rPr>
              <a:t> </a:t>
            </a:r>
          </a:p>
          <a:p>
            <a:pPr marL="633413" indent="-633413" eaLnBrk="1" hangingPunct="1"/>
            <a:r>
              <a:rPr lang="en-US" altLang="en-US">
                <a:solidFill>
                  <a:schemeClr val="accent2"/>
                </a:solidFill>
              </a:rPr>
              <a:t>• The Doppler effect for sound waves and light waves </a:t>
            </a:r>
          </a:p>
          <a:p>
            <a:pPr marL="633413" indent="-633413" eaLnBrk="1" hangingPunct="1"/>
            <a:r>
              <a:rPr lang="en-US" altLang="en-US" b="1">
                <a:solidFill>
                  <a:srgbClr val="000000"/>
                </a:solidFill>
              </a:rPr>
              <a:t>Applications and skills:</a:t>
            </a:r>
            <a:r>
              <a:rPr lang="en-US" altLang="en-US">
                <a:solidFill>
                  <a:srgbClr val="000000"/>
                </a:solidFill>
              </a:rPr>
              <a:t> </a:t>
            </a:r>
          </a:p>
          <a:p>
            <a:pPr marL="633413" indent="-633413" eaLnBrk="1" hangingPunct="1"/>
            <a:r>
              <a:rPr lang="en-US" altLang="en-US">
                <a:solidFill>
                  <a:srgbClr val="000000"/>
                </a:solidFill>
              </a:rPr>
              <a:t>• Sketching and interpreting the Doppler effect when there is relative motion between source and observer </a:t>
            </a:r>
          </a:p>
          <a:p>
            <a:pPr marL="633413" indent="-633413" eaLnBrk="1" hangingPunct="1"/>
            <a:r>
              <a:rPr lang="en-US" altLang="en-US">
                <a:solidFill>
                  <a:srgbClr val="000000"/>
                </a:solidFill>
              </a:rPr>
              <a:t>• Describing situations where the Doppler effect can be utilized </a:t>
            </a:r>
          </a:p>
          <a:p>
            <a:pPr marL="633413" indent="-633413" eaLnBrk="1" hangingPunct="1"/>
            <a:r>
              <a:rPr lang="en-US" altLang="en-US">
                <a:solidFill>
                  <a:srgbClr val="000000"/>
                </a:solidFill>
              </a:rPr>
              <a:t>• Solving problems involving the change in frequency or wavelength observed due to the Doppler effect to determine the velocity of the source/observer </a:t>
            </a:r>
          </a:p>
        </p:txBody>
      </p:sp>
      <p:sp>
        <p:nvSpPr>
          <p:cNvPr id="71683"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8546" name="Rectangle 2"/>
              <p:cNvSpPr>
                <a:spLocks noChangeArrowheads="1"/>
              </p:cNvSpPr>
              <p:nvPr/>
            </p:nvSpPr>
            <p:spPr bwMode="auto">
              <a:xfrm>
                <a:off x="591671" y="1344613"/>
                <a:ext cx="7866529" cy="5513387"/>
              </a:xfrm>
              <a:prstGeom prst="rect">
                <a:avLst/>
              </a:prstGeom>
              <a:solidFill>
                <a:srgbClr val="EAEAEA"/>
              </a:solidFill>
              <a:ln w="9525">
                <a:noFill/>
                <a:miter lim="800000"/>
                <a:headEnd/>
                <a:tailEnd/>
              </a:ln>
              <a:effectLst/>
            </p:spPr>
            <p:txBody>
              <a:bodyPr/>
              <a:lstStyle/>
              <a:p>
                <a:r>
                  <a:rPr lang="en-US" altLang="en-US" i="1" dirty="0" smtClean="0">
                    <a:solidFill>
                      <a:schemeClr val="accent2"/>
                    </a:solidFill>
                    <a:ea typeface="Segoe UI" pitchFamily="34" charset="0"/>
                  </a:rPr>
                  <a:t>The Doppler effect – moving observer</a:t>
                </a:r>
                <a:r>
                  <a:rPr lang="en-US" dirty="0">
                    <a:solidFill>
                      <a:srgbClr val="000000"/>
                    </a:solidFill>
                    <a:ea typeface="Segoe UI" pitchFamily="34" charset="0"/>
                    <a:cs typeface="Times New Roman" pitchFamily="18" charset="0"/>
                    <a:sym typeface="Symbol" pitchFamily="18" charset="2"/>
                  </a:rPr>
                  <a:t> </a:t>
                </a:r>
              </a:p>
              <a:p>
                <a:endParaRPr lang="en-US" dirty="0">
                  <a:solidFill>
                    <a:srgbClr val="000000"/>
                  </a:solidFill>
                  <a:ea typeface="Segoe UI" pitchFamily="34" charset="0"/>
                  <a:cs typeface="Times New Roman" pitchFamily="18" charset="0"/>
                  <a:sym typeface="Symbol" pitchFamily="18" charset="2"/>
                </a:endParaRPr>
              </a:p>
              <a:p>
                <a:endParaRPr lang="en-US" dirty="0">
                  <a:solidFill>
                    <a:srgbClr val="000000"/>
                  </a:solidFill>
                  <a:ea typeface="Segoe UI" pitchFamily="34" charset="0"/>
                  <a:cs typeface="Times New Roman" pitchFamily="18" charset="0"/>
                  <a:sym typeface="Symbol" pitchFamily="18" charset="2"/>
                </a:endParaRPr>
              </a:p>
              <a:p>
                <a:endParaRPr lang="en-US" dirty="0">
                  <a:solidFill>
                    <a:srgbClr val="000000"/>
                  </a:solidFill>
                  <a:ea typeface="Segoe UI" pitchFamily="34" charset="0"/>
                  <a:cs typeface="Times New Roman" pitchFamily="18" charset="0"/>
                  <a:sym typeface="Symbol" pitchFamily="18" charset="2"/>
                </a:endParaRPr>
              </a:p>
              <a:p>
                <a:r>
                  <a:rPr lang="en-US" dirty="0">
                    <a:solidFill>
                      <a:srgbClr val="000000"/>
                    </a:solidFill>
                    <a:ea typeface="Segoe UI" pitchFamily="34" charset="0"/>
                    <a:cs typeface="Times New Roman" pitchFamily="18" charset="0"/>
                    <a:sym typeface="Symbol" pitchFamily="18" charset="2"/>
                  </a:rPr>
                  <a:t></a:t>
                </a:r>
                <a:r>
                  <a:rPr lang="en-US" sz="2200" dirty="0">
                    <a:solidFill>
                      <a:srgbClr val="000000"/>
                    </a:solidFill>
                    <a:ea typeface="Segoe UI" pitchFamily="34" charset="0"/>
                    <a:cs typeface="Times New Roman" pitchFamily="18" charset="0"/>
                  </a:rPr>
                  <a:t>The diagram shows which </a:t>
                </a:r>
                <a:r>
                  <a:rPr lang="en-US" sz="2200" dirty="0" err="1">
                    <a:solidFill>
                      <a:srgbClr val="000000"/>
                    </a:solidFill>
                    <a:ea typeface="Segoe UI" pitchFamily="34" charset="0"/>
                    <a:cs typeface="Times New Roman" pitchFamily="18" charset="0"/>
                  </a:rPr>
                  <a:t>wavefronts</a:t>
                </a:r>
                <a:r>
                  <a:rPr lang="en-US" sz="2200" dirty="0">
                    <a:solidFill>
                      <a:srgbClr val="000000"/>
                    </a:solidFill>
                    <a:ea typeface="Segoe UI" pitchFamily="34" charset="0"/>
                    <a:cs typeface="Times New Roman" pitchFamily="18" charset="0"/>
                  </a:rPr>
                  <a:t> pass the observer in the time interval </a:t>
                </a:r>
                <a:r>
                  <a:rPr lang="en-US" sz="2200" dirty="0">
                    <a:ea typeface="Segoe UI" pitchFamily="34" charset="0"/>
                    <a:cs typeface="Times New Roman" pitchFamily="18" charset="0"/>
                  </a:rPr>
                  <a:t>∆</a:t>
                </a:r>
                <a:r>
                  <a:rPr lang="en-US" sz="2200" i="1" dirty="0">
                    <a:solidFill>
                      <a:srgbClr val="000000"/>
                    </a:solidFill>
                    <a:ea typeface="Segoe UI" pitchFamily="34" charset="0"/>
                    <a:cs typeface="Courier New" pitchFamily="49" charset="0"/>
                  </a:rPr>
                  <a:t>t </a:t>
                </a:r>
                <a:r>
                  <a:rPr lang="en-US" sz="2200" dirty="0">
                    <a:solidFill>
                      <a:srgbClr val="000000"/>
                    </a:solidFill>
                    <a:ea typeface="Segoe UI" pitchFamily="34" charset="0"/>
                    <a:cs typeface="Courier New" pitchFamily="49" charset="0"/>
                  </a:rPr>
                  <a:t>(</a:t>
                </a:r>
                <a:r>
                  <a:rPr lang="en-US" sz="2200" dirty="0">
                    <a:solidFill>
                      <a:srgbClr val="FF0000"/>
                    </a:solidFill>
                    <a:ea typeface="Segoe UI" pitchFamily="34" charset="0"/>
                    <a:cs typeface="Courier New" pitchFamily="49" charset="0"/>
                  </a:rPr>
                  <a:t>red</a:t>
                </a:r>
                <a:r>
                  <a:rPr lang="en-US" sz="2200" dirty="0">
                    <a:solidFill>
                      <a:srgbClr val="000000"/>
                    </a:solidFill>
                    <a:ea typeface="Segoe UI" pitchFamily="34" charset="0"/>
                    <a:cs typeface="Courier New" pitchFamily="49" charset="0"/>
                  </a:rPr>
                  <a:t>)</a:t>
                </a:r>
                <a:r>
                  <a:rPr lang="en-US" sz="2200" b="1" dirty="0">
                    <a:solidFill>
                      <a:srgbClr val="000000"/>
                    </a:solidFill>
                    <a:ea typeface="Segoe UI" pitchFamily="34" charset="0"/>
                    <a:cs typeface="Courier New" pitchFamily="49" charset="0"/>
                  </a:rPr>
                  <a:t>:</a:t>
                </a:r>
              </a:p>
              <a:p>
                <a:pPr>
                  <a:spcBef>
                    <a:spcPct val="15000"/>
                  </a:spcBef>
                </a:pPr>
                <a:r>
                  <a:rPr lang="en-US" sz="2200" dirty="0">
                    <a:solidFill>
                      <a:srgbClr val="000000"/>
                    </a:solidFill>
                    <a:ea typeface="Segoe UI" pitchFamily="34" charset="0"/>
                    <a:cs typeface="Times New Roman" pitchFamily="18" charset="0"/>
                    <a:sym typeface="Symbol" pitchFamily="18" charset="2"/>
                  </a:rPr>
                  <a:t></a:t>
                </a:r>
                <a:r>
                  <a:rPr lang="en-US" sz="2200" dirty="0">
                    <a:solidFill>
                      <a:srgbClr val="000000"/>
                    </a:solidFill>
                    <a:ea typeface="Segoe UI" pitchFamily="34" charset="0"/>
                    <a:cs typeface="Times New Roman" pitchFamily="18" charset="0"/>
                  </a:rPr>
                  <a:t>Because the wave speed is </a:t>
                </a:r>
                <a:r>
                  <a:rPr lang="en-US" sz="2200" i="1" dirty="0">
                    <a:solidFill>
                      <a:srgbClr val="000000"/>
                    </a:solidFill>
                    <a:ea typeface="Segoe UI" pitchFamily="34" charset="0"/>
                    <a:cs typeface="Times New Roman" pitchFamily="18" charset="0"/>
                  </a:rPr>
                  <a:t>v</a:t>
                </a:r>
                <a:r>
                  <a:rPr lang="en-US" sz="2200" dirty="0">
                    <a:solidFill>
                      <a:srgbClr val="000000"/>
                    </a:solidFill>
                    <a:ea typeface="Segoe UI" pitchFamily="34" charset="0"/>
                    <a:cs typeface="Times New Roman" pitchFamily="18" charset="0"/>
                  </a:rPr>
                  <a:t>, the length of the region in question is </a:t>
                </a:r>
                <a:r>
                  <a:rPr lang="en-US" sz="2200" i="1" dirty="0" err="1" smtClean="0">
                    <a:solidFill>
                      <a:srgbClr val="FF0000"/>
                    </a:solidFill>
                    <a:ea typeface="Segoe UI" pitchFamily="34" charset="0"/>
                    <a:cs typeface="Times New Roman" pitchFamily="18" charset="0"/>
                  </a:rPr>
                  <a:t>v</a:t>
                </a:r>
                <a:r>
                  <a:rPr lang="en-US" sz="2200" dirty="0" err="1" smtClean="0">
                    <a:solidFill>
                      <a:srgbClr val="FF0000"/>
                    </a:solidFill>
                    <a:ea typeface="Segoe UI" pitchFamily="34" charset="0"/>
                    <a:cs typeface="Times New Roman" pitchFamily="18" charset="0"/>
                  </a:rPr>
                  <a:t>∆</a:t>
                </a:r>
                <a:r>
                  <a:rPr lang="en-US" sz="2200" i="1" dirty="0" err="1">
                    <a:solidFill>
                      <a:srgbClr val="FF0000"/>
                    </a:solidFill>
                    <a:ea typeface="Segoe UI" pitchFamily="34" charset="0"/>
                    <a:cs typeface="Courier New" pitchFamily="49" charset="0"/>
                  </a:rPr>
                  <a:t>t</a:t>
                </a:r>
                <a:r>
                  <a:rPr lang="en-US" sz="2200" dirty="0">
                    <a:solidFill>
                      <a:srgbClr val="000000"/>
                    </a:solidFill>
                    <a:ea typeface="Segoe UI" pitchFamily="34" charset="0"/>
                    <a:cs typeface="Courier New" pitchFamily="49" charset="0"/>
                  </a:rPr>
                  <a:t>. </a:t>
                </a:r>
              </a:p>
              <a:p>
                <a:pPr>
                  <a:spcBef>
                    <a:spcPct val="15000"/>
                  </a:spcBef>
                </a:pPr>
                <a:r>
                  <a:rPr lang="en-US" sz="2200" dirty="0">
                    <a:solidFill>
                      <a:srgbClr val="000000"/>
                    </a:solidFill>
                    <a:ea typeface="Segoe UI" pitchFamily="34" charset="0"/>
                    <a:cs typeface="Times New Roman" pitchFamily="18" charset="0"/>
                    <a:sym typeface="Symbol" pitchFamily="18" charset="2"/>
                  </a:rPr>
                  <a:t></a:t>
                </a:r>
                <a:r>
                  <a:rPr lang="en-US" sz="2200" dirty="0">
                    <a:solidFill>
                      <a:srgbClr val="000000"/>
                    </a:solidFill>
                    <a:ea typeface="Segoe UI" pitchFamily="34" charset="0"/>
                    <a:cs typeface="Times New Roman" pitchFamily="18" charset="0"/>
                  </a:rPr>
                  <a:t>If we divide the length </a:t>
                </a:r>
                <a:r>
                  <a:rPr lang="en-US" sz="2200" i="1" dirty="0">
                    <a:solidFill>
                      <a:srgbClr val="000000"/>
                    </a:solidFill>
                    <a:ea typeface="Segoe UI" pitchFamily="34" charset="0"/>
                    <a:cs typeface="Times New Roman" pitchFamily="18" charset="0"/>
                  </a:rPr>
                  <a:t>v </a:t>
                </a:r>
                <a:r>
                  <a:rPr lang="en-US" sz="2200" dirty="0">
                    <a:ea typeface="Segoe UI" pitchFamily="34" charset="0"/>
                    <a:cs typeface="Times New Roman" pitchFamily="18" charset="0"/>
                  </a:rPr>
                  <a:t>∆</a:t>
                </a:r>
                <a:r>
                  <a:rPr lang="en-US" sz="2200" i="1" dirty="0">
                    <a:solidFill>
                      <a:srgbClr val="000000"/>
                    </a:solidFill>
                    <a:ea typeface="Segoe UI" pitchFamily="34" charset="0"/>
                    <a:cs typeface="Courier New" pitchFamily="49" charset="0"/>
                  </a:rPr>
                  <a:t>t</a:t>
                </a:r>
                <a:r>
                  <a:rPr lang="en-US" sz="2200" dirty="0">
                    <a:solidFill>
                      <a:srgbClr val="000000"/>
                    </a:solidFill>
                    <a:ea typeface="Segoe UI" pitchFamily="34" charset="0"/>
                    <a:cs typeface="Times New Roman" pitchFamily="18" charset="0"/>
                  </a:rPr>
                  <a:t> by the wavelength </a:t>
                </a:r>
                <a:r>
                  <a:rPr lang="en-US" sz="2200" dirty="0">
                    <a:solidFill>
                      <a:srgbClr val="000000"/>
                    </a:solidFill>
                    <a:ea typeface="Segoe UI" pitchFamily="34" charset="0"/>
                    <a:cs typeface="Times New Roman" pitchFamily="18" charset="0"/>
                    <a:sym typeface="Symbol" pitchFamily="18" charset="2"/>
                  </a:rPr>
                  <a:t> we get the number of cycles (or </a:t>
                </a:r>
                <a:r>
                  <a:rPr lang="en-US" sz="2200" dirty="0" err="1">
                    <a:solidFill>
                      <a:srgbClr val="000000"/>
                    </a:solidFill>
                    <a:ea typeface="Segoe UI" pitchFamily="34" charset="0"/>
                    <a:cs typeface="Times New Roman" pitchFamily="18" charset="0"/>
                    <a:sym typeface="Symbol" pitchFamily="18" charset="2"/>
                  </a:rPr>
                  <a:t>wavefronts</a:t>
                </a:r>
                <a:r>
                  <a:rPr lang="en-US" sz="2200" dirty="0">
                    <a:solidFill>
                      <a:srgbClr val="000000"/>
                    </a:solidFill>
                    <a:ea typeface="Segoe UI" pitchFamily="34" charset="0"/>
                    <a:cs typeface="Times New Roman" pitchFamily="18" charset="0"/>
                    <a:sym typeface="Symbol" pitchFamily="18" charset="2"/>
                  </a:rPr>
                  <a:t>). Thus</a:t>
                </a:r>
              </a:p>
              <a:p>
                <a:pPr algn="ctr">
                  <a:spcBef>
                    <a:spcPct val="15000"/>
                  </a:spcBef>
                </a:pPr>
                <a:r>
                  <a:rPr lang="en-US" sz="2200" i="1" dirty="0">
                    <a:solidFill>
                      <a:srgbClr val="000000"/>
                    </a:solidFill>
                    <a:ea typeface="Segoe UI" pitchFamily="34" charset="0"/>
                    <a:cs typeface="Times New Roman" pitchFamily="18" charset="0"/>
                  </a:rPr>
                  <a:t>#cycles detected</a:t>
                </a:r>
                <a:r>
                  <a:rPr lang="en-US" sz="2200" dirty="0">
                    <a:solidFill>
                      <a:srgbClr val="000000"/>
                    </a:solidFill>
                    <a:ea typeface="Segoe UI" pitchFamily="34" charset="0"/>
                    <a:cs typeface="Times New Roman" pitchFamily="18" charset="0"/>
                  </a:rPr>
                  <a:t> = </a:t>
                </a:r>
                <a14:m>
                  <m:oMath xmlns:m="http://schemas.openxmlformats.org/officeDocument/2006/math">
                    <m:f>
                      <m:fPr>
                        <m:ctrlPr>
                          <a:rPr lang="en-US" sz="2200" i="1" dirty="0">
                            <a:solidFill>
                              <a:srgbClr val="000000"/>
                            </a:solidFill>
                            <a:latin typeface="Cambria Math" panose="02040503050406030204" pitchFamily="18" charset="0"/>
                            <a:ea typeface="Segoe UI" pitchFamily="34" charset="0"/>
                            <a:cs typeface="Times New Roman" pitchFamily="18" charset="0"/>
                          </a:rPr>
                        </m:ctrlPr>
                      </m:fPr>
                      <m:num>
                        <m:r>
                          <a:rPr lang="en-US" sz="2200" i="1" dirty="0" smtClean="0">
                            <a:solidFill>
                              <a:srgbClr val="000000"/>
                            </a:solidFill>
                            <a:latin typeface="Cambria Math" panose="02040503050406030204" pitchFamily="18" charset="0"/>
                            <a:ea typeface="Segoe UI" pitchFamily="34" charset="0"/>
                            <a:cs typeface="Times New Roman" pitchFamily="18" charset="0"/>
                          </a:rPr>
                          <m:t>𝑣</m:t>
                        </m:r>
                        <m:r>
                          <a:rPr lang="en-US" sz="2200" i="1" dirty="0">
                            <a:latin typeface="Cambria Math" panose="02040503050406030204" pitchFamily="18" charset="0"/>
                            <a:ea typeface="Segoe UI" pitchFamily="34" charset="0"/>
                            <a:cs typeface="Times New Roman" pitchFamily="18" charset="0"/>
                          </a:rPr>
                          <m:t>∆</m:t>
                        </m:r>
                        <m:r>
                          <a:rPr lang="en-US" sz="2200" i="1" dirty="0">
                            <a:solidFill>
                              <a:srgbClr val="000000"/>
                            </a:solidFill>
                            <a:latin typeface="Cambria Math" panose="02040503050406030204" pitchFamily="18" charset="0"/>
                            <a:ea typeface="Segoe UI" pitchFamily="34" charset="0"/>
                            <a:cs typeface="Courier New" pitchFamily="49" charset="0"/>
                          </a:rPr>
                          <m:t>𝑡</m:t>
                        </m:r>
                      </m:num>
                      <m:den>
                        <m:r>
                          <a:rPr lang="en-US" sz="2200" i="1" dirty="0" smtClean="0">
                            <a:solidFill>
                              <a:srgbClr val="000000"/>
                            </a:solidFill>
                            <a:latin typeface="Cambria Math" panose="02040503050406030204" pitchFamily="18" charset="0"/>
                            <a:ea typeface="Cambria Math" panose="02040503050406030204" pitchFamily="18" charset="0"/>
                            <a:cs typeface="Times New Roman" pitchFamily="18" charset="0"/>
                          </a:rPr>
                          <m:t>𝜆</m:t>
                        </m:r>
                      </m:den>
                    </m:f>
                  </m:oMath>
                </a14:m>
                <a:r>
                  <a:rPr lang="en-US" sz="2200" dirty="0">
                    <a:solidFill>
                      <a:srgbClr val="000000"/>
                    </a:solidFill>
                    <a:ea typeface="Segoe UI" pitchFamily="34" charset="0"/>
                    <a:cs typeface="Times New Roman" pitchFamily="18" charset="0"/>
                    <a:sym typeface="Symbol" pitchFamily="18" charset="2"/>
                  </a:rPr>
                  <a:t>.</a:t>
                </a:r>
              </a:p>
              <a:p>
                <a:pPr>
                  <a:spcBef>
                    <a:spcPct val="15000"/>
                  </a:spcBef>
                </a:pPr>
                <a:r>
                  <a:rPr lang="en-US" sz="2200" b="1" dirty="0" smtClean="0">
                    <a:sym typeface="Symbol" pitchFamily="18" charset="2"/>
                  </a:rPr>
                  <a:t></a:t>
                </a:r>
                <a:r>
                  <a:rPr lang="en-US" sz="2200" dirty="0" smtClean="0">
                    <a:sym typeface="Symbol" pitchFamily="18" charset="2"/>
                  </a:rPr>
                  <a:t>From </a:t>
                </a:r>
                <a:r>
                  <a:rPr lang="en-US" sz="2200" dirty="0">
                    <a:sym typeface="Symbol" pitchFamily="18" charset="2"/>
                  </a:rPr>
                  <a:t>the definition of </a:t>
                </a:r>
                <a14:m>
                  <m:oMath xmlns:m="http://schemas.openxmlformats.org/officeDocument/2006/math">
                    <m:r>
                      <a:rPr lang="en-US" sz="2200" i="1" dirty="0" smtClean="0">
                        <a:latin typeface="Cambria Math" panose="02040503050406030204" pitchFamily="18" charset="0"/>
                        <a:sym typeface="Symbol" pitchFamily="18" charset="2"/>
                      </a:rPr>
                      <m:t>𝑓</m:t>
                    </m:r>
                    <m:r>
                      <a:rPr lang="en-US" sz="2200" i="1" dirty="0" smtClean="0">
                        <a:latin typeface="Cambria Math" panose="02040503050406030204" pitchFamily="18" charset="0"/>
                        <a:sym typeface="Symbol" pitchFamily="18" charset="2"/>
                      </a:rPr>
                      <m:t>’</m:t>
                    </m:r>
                  </m:oMath>
                </a14:m>
                <a:r>
                  <a:rPr lang="en-US" sz="2200" dirty="0" smtClean="0">
                    <a:sym typeface="Symbol" pitchFamily="18" charset="2"/>
                  </a:rPr>
                  <a:t> </a:t>
                </a:r>
                <a:r>
                  <a:rPr lang="en-US" sz="2200" dirty="0">
                    <a:sym typeface="Symbol" pitchFamily="18" charset="2"/>
                  </a:rPr>
                  <a:t>we </a:t>
                </a:r>
                <a:r>
                  <a:rPr lang="en-US" sz="2200" dirty="0" smtClean="0">
                    <a:sym typeface="Symbol" pitchFamily="18" charset="2"/>
                  </a:rPr>
                  <a:t>have </a:t>
                </a:r>
                <a14:m>
                  <m:oMath xmlns:m="http://schemas.openxmlformats.org/officeDocument/2006/math">
                    <m:r>
                      <a:rPr lang="en-US" sz="2000" i="1" dirty="0" smtClean="0">
                        <a:solidFill>
                          <a:srgbClr val="000000"/>
                        </a:solidFill>
                        <a:latin typeface="Cambria Math" panose="02040503050406030204" pitchFamily="18" charset="0"/>
                        <a:cs typeface="Times New Roman" pitchFamily="18" charset="0"/>
                      </a:rPr>
                      <m:t>𝑓</m:t>
                    </m:r>
                    <m:r>
                      <a:rPr lang="en-US" sz="2000" i="1" dirty="0" smtClean="0">
                        <a:solidFill>
                          <a:srgbClr val="000000"/>
                        </a:solidFill>
                        <a:latin typeface="Cambria Math" panose="02040503050406030204" pitchFamily="18" charset="0"/>
                        <a:cs typeface="Times New Roman" pitchFamily="18" charset="0"/>
                      </a:rPr>
                      <m:t>’=</m:t>
                    </m:r>
                    <m:f>
                      <m:fPr>
                        <m:ctrlPr>
                          <a:rPr lang="en-US" sz="2000" i="1" dirty="0">
                            <a:solidFill>
                              <a:srgbClr val="000000"/>
                            </a:solidFill>
                            <a:latin typeface="Cambria Math" panose="02040503050406030204" pitchFamily="18" charset="0"/>
                            <a:cs typeface="Times New Roman" pitchFamily="18" charset="0"/>
                            <a:sym typeface="Symbol" pitchFamily="18" charset="2"/>
                          </a:rPr>
                        </m:ctrlPr>
                      </m:fPr>
                      <m:num>
                        <m:r>
                          <a:rPr lang="en-US" sz="2000" i="1" dirty="0">
                            <a:solidFill>
                              <a:srgbClr val="000000"/>
                            </a:solidFill>
                            <a:latin typeface="Cambria Math" panose="02040503050406030204" pitchFamily="18" charset="0"/>
                            <a:cs typeface="Times New Roman" pitchFamily="18" charset="0"/>
                          </a:rPr>
                          <m:t>#</m:t>
                        </m:r>
                        <m:r>
                          <a:rPr lang="en-US" sz="2000" i="1" dirty="0">
                            <a:solidFill>
                              <a:srgbClr val="000000"/>
                            </a:solidFill>
                            <a:latin typeface="Cambria Math" panose="02040503050406030204" pitchFamily="18" charset="0"/>
                            <a:cs typeface="Times New Roman" pitchFamily="18" charset="0"/>
                          </a:rPr>
                          <m:t>𝑐𝑦𝑐𝑙𝑒𝑠</m:t>
                        </m:r>
                        <m:r>
                          <a:rPr lang="en-US" sz="2000" i="1" dirty="0">
                            <a:solidFill>
                              <a:srgbClr val="000000"/>
                            </a:solidFill>
                            <a:latin typeface="Cambria Math" panose="02040503050406030204" pitchFamily="18" charset="0"/>
                            <a:cs typeface="Times New Roman" pitchFamily="18" charset="0"/>
                          </a:rPr>
                          <m:t> </m:t>
                        </m:r>
                        <m:r>
                          <a:rPr lang="en-US" sz="2000" i="1" dirty="0">
                            <a:solidFill>
                              <a:srgbClr val="000000"/>
                            </a:solidFill>
                            <a:latin typeface="Cambria Math" panose="02040503050406030204" pitchFamily="18" charset="0"/>
                            <a:cs typeface="Times New Roman" pitchFamily="18" charset="0"/>
                          </a:rPr>
                          <m:t>𝑑𝑒𝑡𝑒𝑐𝑡𝑒𝑑</m:t>
                        </m:r>
                      </m:num>
                      <m:den>
                        <m:r>
                          <a:rPr lang="en-US" sz="2000" i="1" dirty="0">
                            <a:latin typeface="Cambria Math" panose="02040503050406030204" pitchFamily="18" charset="0"/>
                          </a:rPr>
                          <m:t>∆</m:t>
                        </m:r>
                        <m:r>
                          <a:rPr lang="en-US" sz="2000" i="1" dirty="0">
                            <a:solidFill>
                              <a:srgbClr val="000000"/>
                            </a:solidFill>
                            <a:latin typeface="Cambria Math" panose="02040503050406030204" pitchFamily="18" charset="0"/>
                            <a:cs typeface="Courier New" pitchFamily="49" charset="0"/>
                          </a:rPr>
                          <m:t>𝑡</m:t>
                        </m:r>
                      </m:den>
                    </m:f>
                    <m:r>
                      <a:rPr lang="en-US" sz="2000" i="1" dirty="0">
                        <a:solidFill>
                          <a:srgbClr val="000000"/>
                        </a:solidFill>
                        <a:latin typeface="Cambria Math" panose="02040503050406030204" pitchFamily="18" charset="0"/>
                        <a:cs typeface="Courier New" pitchFamily="49" charset="0"/>
                      </a:rPr>
                      <m:t>=</m:t>
                    </m:r>
                    <m:f>
                      <m:fPr>
                        <m:ctrlPr>
                          <a:rPr lang="en-US" sz="2000" i="1" dirty="0">
                            <a:solidFill>
                              <a:srgbClr val="000000"/>
                            </a:solidFill>
                            <a:latin typeface="Cambria Math" panose="02040503050406030204" pitchFamily="18" charset="0"/>
                            <a:cs typeface="Courier New" pitchFamily="49" charset="0"/>
                          </a:rPr>
                        </m:ctrlPr>
                      </m:fPr>
                      <m:num>
                        <m:d>
                          <m:dPr>
                            <m:ctrlPr>
                              <a:rPr lang="en-US" sz="2000" i="1" dirty="0" smtClean="0">
                                <a:solidFill>
                                  <a:srgbClr val="000000"/>
                                </a:solidFill>
                                <a:latin typeface="Cambria Math" panose="02040503050406030204" pitchFamily="18" charset="0"/>
                                <a:cs typeface="Courier New" pitchFamily="49" charset="0"/>
                              </a:rPr>
                            </m:ctrlPr>
                          </m:dPr>
                          <m:e>
                            <m:f>
                              <m:fPr>
                                <m:ctrlPr>
                                  <a:rPr lang="en-US" sz="2000" i="1" dirty="0">
                                    <a:solidFill>
                                      <a:srgbClr val="000000"/>
                                    </a:solidFill>
                                    <a:latin typeface="Cambria Math" panose="02040503050406030204" pitchFamily="18" charset="0"/>
                                    <a:cs typeface="Times New Roman" pitchFamily="18" charset="0"/>
                                  </a:rPr>
                                </m:ctrlPr>
                              </m:fPr>
                              <m:num>
                                <m:r>
                                  <a:rPr lang="en-US" sz="2000" i="1" dirty="0">
                                    <a:solidFill>
                                      <a:srgbClr val="000000"/>
                                    </a:solidFill>
                                    <a:latin typeface="Cambria Math" panose="02040503050406030204" pitchFamily="18" charset="0"/>
                                    <a:cs typeface="Times New Roman" pitchFamily="18" charset="0"/>
                                  </a:rPr>
                                  <m:t>𝑣</m:t>
                                </m:r>
                                <m:r>
                                  <a:rPr lang="en-US" sz="2000" i="1" dirty="0">
                                    <a:latin typeface="Cambria Math" panose="02040503050406030204" pitchFamily="18" charset="0"/>
                                  </a:rPr>
                                  <m:t>∆</m:t>
                                </m:r>
                                <m:r>
                                  <a:rPr lang="en-US" sz="2000" i="1" dirty="0">
                                    <a:solidFill>
                                      <a:srgbClr val="000000"/>
                                    </a:solidFill>
                                    <a:latin typeface="Cambria Math" panose="02040503050406030204" pitchFamily="18" charset="0"/>
                                    <a:cs typeface="Courier New" pitchFamily="49" charset="0"/>
                                  </a:rPr>
                                  <m:t>𝑡</m:t>
                                </m:r>
                              </m:num>
                              <m:den>
                                <m:r>
                                  <a:rPr lang="en-US" sz="2000" i="1" dirty="0" smtClean="0">
                                    <a:solidFill>
                                      <a:srgbClr val="000000"/>
                                    </a:solidFill>
                                    <a:latin typeface="Cambria Math" panose="02040503050406030204" pitchFamily="18" charset="0"/>
                                    <a:ea typeface="Cambria Math" panose="02040503050406030204" pitchFamily="18" charset="0"/>
                                    <a:cs typeface="Courier New" pitchFamily="49" charset="0"/>
                                  </a:rPr>
                                  <m:t>𝜆</m:t>
                                </m:r>
                              </m:den>
                            </m:f>
                          </m:e>
                        </m:d>
                      </m:num>
                      <m:den>
                        <m:r>
                          <a:rPr lang="en-US" sz="2000" i="1" dirty="0">
                            <a:latin typeface="Cambria Math" panose="02040503050406030204" pitchFamily="18" charset="0"/>
                          </a:rPr>
                          <m:t>∆</m:t>
                        </m:r>
                        <m:r>
                          <a:rPr lang="en-US" sz="2000" i="1" dirty="0">
                            <a:solidFill>
                              <a:srgbClr val="000000"/>
                            </a:solidFill>
                            <a:latin typeface="Cambria Math" panose="02040503050406030204" pitchFamily="18" charset="0"/>
                            <a:cs typeface="Courier New" pitchFamily="49" charset="0"/>
                          </a:rPr>
                          <m:t>𝑡</m:t>
                        </m:r>
                      </m:den>
                    </m:f>
                    <m:r>
                      <a:rPr lang="en-US" sz="2000" i="1" dirty="0">
                        <a:solidFill>
                          <a:srgbClr val="000000"/>
                        </a:solidFill>
                        <a:latin typeface="Cambria Math" panose="02040503050406030204" pitchFamily="18" charset="0"/>
                        <a:cs typeface="Courier New" pitchFamily="49" charset="0"/>
                      </a:rPr>
                      <m:t> =</m:t>
                    </m:r>
                    <m:f>
                      <m:fPr>
                        <m:ctrlPr>
                          <a:rPr lang="en-US" sz="2000" i="1" dirty="0">
                            <a:solidFill>
                              <a:srgbClr val="000000"/>
                            </a:solidFill>
                            <a:latin typeface="Cambria Math" panose="02040503050406030204" pitchFamily="18" charset="0"/>
                            <a:cs typeface="Courier New" pitchFamily="49" charset="0"/>
                          </a:rPr>
                        </m:ctrlPr>
                      </m:fPr>
                      <m:num>
                        <m:r>
                          <a:rPr lang="en-US" sz="2000" i="1" dirty="0">
                            <a:solidFill>
                              <a:srgbClr val="000000"/>
                            </a:solidFill>
                            <a:latin typeface="Cambria Math" panose="02040503050406030204" pitchFamily="18" charset="0"/>
                            <a:cs typeface="Courier New" pitchFamily="49" charset="0"/>
                          </a:rPr>
                          <m:t>𝑣</m:t>
                        </m:r>
                      </m:num>
                      <m:den>
                        <m:r>
                          <a:rPr 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den>
                    </m:f>
                  </m:oMath>
                </a14:m>
                <a:r>
                  <a:rPr lang="en-US" sz="2200" dirty="0">
                    <a:solidFill>
                      <a:srgbClr val="000000"/>
                    </a:solidFill>
                    <a:cs typeface="Times New Roman" pitchFamily="18" charset="0"/>
                    <a:sym typeface="Symbol" pitchFamily="18" charset="2"/>
                  </a:rPr>
                  <a:t>.</a:t>
                </a:r>
              </a:p>
              <a:p>
                <a:pPr>
                  <a:spcBef>
                    <a:spcPct val="15000"/>
                  </a:spcBef>
                </a:pPr>
                <a:r>
                  <a:rPr lang="en-US" sz="2200" b="1" dirty="0">
                    <a:sym typeface="Symbol" pitchFamily="18" charset="2"/>
                  </a:rPr>
                  <a:t></a:t>
                </a:r>
                <a:r>
                  <a:rPr lang="en-US" sz="2200" dirty="0">
                    <a:sym typeface="Symbol" pitchFamily="18" charset="2"/>
                  </a:rPr>
                  <a:t>But </a:t>
                </a:r>
                <a14:m>
                  <m:oMath xmlns:m="http://schemas.openxmlformats.org/officeDocument/2006/math">
                    <m:f>
                      <m:fPr>
                        <m:ctrlPr>
                          <a:rPr lang="en-US" sz="2200" i="1" dirty="0" smtClean="0">
                            <a:solidFill>
                              <a:srgbClr val="000000"/>
                            </a:solidFill>
                            <a:latin typeface="Cambria Math" panose="02040503050406030204" pitchFamily="18" charset="0"/>
                            <a:cs typeface="Courier New" pitchFamily="49" charset="0"/>
                          </a:rPr>
                        </m:ctrlPr>
                      </m:fPr>
                      <m:num>
                        <m:r>
                          <a:rPr lang="en-US" sz="2200" i="1" dirty="0" smtClean="0">
                            <a:solidFill>
                              <a:srgbClr val="000000"/>
                            </a:solidFill>
                            <a:latin typeface="Cambria Math" panose="02040503050406030204" pitchFamily="18" charset="0"/>
                            <a:cs typeface="Courier New" pitchFamily="49" charset="0"/>
                          </a:rPr>
                          <m:t>𝑣</m:t>
                        </m:r>
                      </m:num>
                      <m:den>
                        <m:r>
                          <a:rPr lang="en-US" sz="2200" i="1" dirty="0" smtClean="0">
                            <a:solidFill>
                              <a:srgbClr val="000000"/>
                            </a:solidFill>
                            <a:latin typeface="Cambria Math" panose="02040503050406030204" pitchFamily="18" charset="0"/>
                            <a:ea typeface="Cambria Math" panose="02040503050406030204" pitchFamily="18" charset="0"/>
                            <a:cs typeface="Courier New" pitchFamily="49" charset="0"/>
                          </a:rPr>
                          <m:t>𝜆</m:t>
                        </m:r>
                      </m:den>
                    </m:f>
                    <m:r>
                      <a:rPr lang="en-US" sz="2200" i="1" dirty="0" smtClean="0">
                        <a:solidFill>
                          <a:srgbClr val="000000"/>
                        </a:solidFill>
                        <a:latin typeface="Cambria Math" panose="02040503050406030204" pitchFamily="18" charset="0"/>
                        <a:cs typeface="Times New Roman" pitchFamily="18" charset="0"/>
                        <a:sym typeface="Symbol" pitchFamily="18" charset="2"/>
                      </a:rPr>
                      <m:t>=</m:t>
                    </m:r>
                    <m:r>
                      <a:rPr lang="en-US" sz="2200" i="1" dirty="0" smtClean="0">
                        <a:solidFill>
                          <a:srgbClr val="000000"/>
                        </a:solidFill>
                        <a:latin typeface="Cambria Math" panose="02040503050406030204" pitchFamily="18" charset="0"/>
                        <a:cs typeface="Times New Roman" pitchFamily="18" charset="0"/>
                        <a:sym typeface="Symbol" pitchFamily="18" charset="2"/>
                      </a:rPr>
                      <m:t>𝑓</m:t>
                    </m:r>
                  </m:oMath>
                </a14:m>
                <a:r>
                  <a:rPr lang="en-US" sz="2200" dirty="0">
                    <a:solidFill>
                      <a:srgbClr val="000000"/>
                    </a:solidFill>
                    <a:cs typeface="Times New Roman" pitchFamily="18" charset="0"/>
                    <a:sym typeface="Symbol" pitchFamily="18" charset="2"/>
                  </a:rPr>
                  <a:t> so that </a:t>
                </a:r>
                <a14:m>
                  <m:oMath xmlns:m="http://schemas.openxmlformats.org/officeDocument/2006/math">
                    <m:r>
                      <a:rPr lang="en-US" sz="2200" i="1" dirty="0" smtClean="0">
                        <a:solidFill>
                          <a:srgbClr val="000000"/>
                        </a:solidFill>
                        <a:latin typeface="Cambria Math" panose="02040503050406030204" pitchFamily="18" charset="0"/>
                        <a:cs typeface="Times New Roman" pitchFamily="18" charset="0"/>
                        <a:sym typeface="Symbol" pitchFamily="18" charset="2"/>
                      </a:rPr>
                      <m:t>𝑓</m:t>
                    </m:r>
                    <m:r>
                      <a:rPr lang="en-US" sz="2200" i="1" dirty="0" smtClean="0">
                        <a:solidFill>
                          <a:srgbClr val="000000"/>
                        </a:solidFill>
                        <a:latin typeface="Cambria Math" panose="02040503050406030204" pitchFamily="18" charset="0"/>
                        <a:cs typeface="Times New Roman" pitchFamily="18" charset="0"/>
                        <a:sym typeface="Symbol" pitchFamily="18" charset="2"/>
                      </a:rPr>
                      <m:t>’=</m:t>
                    </m:r>
                    <m:r>
                      <a:rPr lang="en-US" sz="2200" i="1" dirty="0" smtClean="0">
                        <a:solidFill>
                          <a:srgbClr val="000000"/>
                        </a:solidFill>
                        <a:latin typeface="Cambria Math" panose="02040503050406030204" pitchFamily="18" charset="0"/>
                        <a:cs typeface="Times New Roman" pitchFamily="18" charset="0"/>
                        <a:sym typeface="Symbol" pitchFamily="18" charset="2"/>
                      </a:rPr>
                      <m:t>𝑓</m:t>
                    </m:r>
                  </m:oMath>
                </a14:m>
                <a:r>
                  <a:rPr lang="en-US" sz="2200" dirty="0">
                    <a:solidFill>
                      <a:srgbClr val="000000"/>
                    </a:solidFill>
                    <a:cs typeface="Times New Roman" pitchFamily="18" charset="0"/>
                    <a:sym typeface="Symbol" pitchFamily="18" charset="2"/>
                  </a:rPr>
                  <a:t>. (</a:t>
                </a:r>
                <a:r>
                  <a:rPr lang="en-US" sz="2200" dirty="0">
                    <a:solidFill>
                      <a:schemeClr val="hlink"/>
                    </a:solidFill>
                    <a:cs typeface="Times New Roman" pitchFamily="18" charset="0"/>
                    <a:sym typeface="Symbol" pitchFamily="18" charset="2"/>
                  </a:rPr>
                  <a:t>EXPECTED</a:t>
                </a:r>
                <a:r>
                  <a:rPr lang="en-US" sz="2200" dirty="0">
                    <a:solidFill>
                      <a:srgbClr val="000000"/>
                    </a:solidFill>
                    <a:cs typeface="Times New Roman" pitchFamily="18" charset="0"/>
                    <a:sym typeface="Symbol" pitchFamily="18" charset="2"/>
                  </a:rPr>
                  <a:t>)</a:t>
                </a:r>
                <a:endParaRPr lang="en-US" sz="2200" b="1" dirty="0">
                  <a:solidFill>
                    <a:srgbClr val="000000"/>
                  </a:solidFill>
                  <a:ea typeface="Segoe UI" pitchFamily="34" charset="0"/>
                  <a:cs typeface="Times New Roman" pitchFamily="18" charset="0"/>
                  <a:sym typeface="Symbol" pitchFamily="18" charset="2"/>
                </a:endParaRPr>
              </a:p>
            </p:txBody>
          </p:sp>
        </mc:Choice>
        <mc:Fallback xmlns="">
          <p:sp>
            <p:nvSpPr>
              <p:cNvPr id="108546" name="Rectangle 2"/>
              <p:cNvSpPr>
                <a:spLocks noRot="1" noChangeAspect="1" noMove="1" noResize="1" noEditPoints="1" noAdjustHandles="1" noChangeArrowheads="1" noChangeShapeType="1" noTextEdit="1"/>
              </p:cNvSpPr>
              <p:nvPr/>
            </p:nvSpPr>
            <p:spPr bwMode="auto">
              <a:xfrm>
                <a:off x="591671" y="1344613"/>
                <a:ext cx="7866529" cy="5513387"/>
              </a:xfrm>
              <a:prstGeom prst="rect">
                <a:avLst/>
              </a:prstGeom>
              <a:blipFill>
                <a:blip r:embed="rId6"/>
                <a:stretch>
                  <a:fillRect l="-1162" t="-774" r="-310"/>
                </a:stretch>
              </a:blipFill>
              <a:ln w="9525">
                <a:noFill/>
                <a:miter lim="800000"/>
                <a:headEnd/>
                <a:tailEnd/>
              </a:ln>
              <a:effectLst/>
            </p:spPr>
            <p:txBody>
              <a:bodyPr/>
              <a:lstStyle/>
              <a:p>
                <a:r>
                  <a:rPr lang="en-US">
                    <a:noFill/>
                  </a:rPr>
                  <a:t> </a:t>
                </a:r>
              </a:p>
            </p:txBody>
          </p:sp>
        </mc:Fallback>
      </mc:AlternateContent>
      <p:grpSp>
        <p:nvGrpSpPr>
          <p:cNvPr id="108548" name="Group 4"/>
          <p:cNvGrpSpPr>
            <a:grpSpLocks/>
          </p:cNvGrpSpPr>
          <p:nvPr/>
        </p:nvGrpSpPr>
        <p:grpSpPr bwMode="auto">
          <a:xfrm>
            <a:off x="2757488" y="1747838"/>
            <a:ext cx="3462337" cy="747711"/>
            <a:chOff x="2791" y="3267"/>
            <a:chExt cx="2181" cy="584"/>
          </a:xfrm>
        </p:grpSpPr>
        <p:grpSp>
          <p:nvGrpSpPr>
            <p:cNvPr id="108549" name="Group 5"/>
            <p:cNvGrpSpPr>
              <a:grpSpLocks/>
            </p:cNvGrpSpPr>
            <p:nvPr/>
          </p:nvGrpSpPr>
          <p:grpSpPr bwMode="auto">
            <a:xfrm>
              <a:off x="3955" y="3446"/>
              <a:ext cx="212" cy="250"/>
              <a:chOff x="2880" y="2607"/>
              <a:chExt cx="212" cy="250"/>
            </a:xfrm>
          </p:grpSpPr>
          <p:sp>
            <p:nvSpPr>
              <p:cNvPr id="108550" name="Oval 6"/>
              <p:cNvSpPr>
                <a:spLocks noChangeArrowheads="1"/>
              </p:cNvSpPr>
              <p:nvPr/>
            </p:nvSpPr>
            <p:spPr bwMode="auto">
              <a:xfrm>
                <a:off x="2920" y="2667"/>
                <a:ext cx="132" cy="1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8551" name="Text Box 7"/>
              <p:cNvSpPr txBox="1">
                <a:spLocks noChangeArrowheads="1"/>
              </p:cNvSpPr>
              <p:nvPr/>
            </p:nvSpPr>
            <p:spPr bwMode="auto">
              <a:xfrm>
                <a:off x="2880" y="2607"/>
                <a:ext cx="212" cy="250"/>
              </a:xfrm>
              <a:prstGeom prst="rect">
                <a:avLst/>
              </a:prstGeom>
              <a:noFill/>
              <a:ln w="9525">
                <a:noFill/>
                <a:miter lim="800000"/>
                <a:headEnd/>
                <a:tailEnd/>
              </a:ln>
              <a:effectLst/>
            </p:spPr>
            <p:txBody>
              <a:bodyPr wrap="none">
                <a:spAutoFit/>
              </a:bodyPr>
              <a:lstStyle/>
              <a:p>
                <a:pPr eaLnBrk="1" hangingPunct="1"/>
                <a:r>
                  <a:rPr lang="en-US" sz="2000">
                    <a:latin typeface="Courier New" pitchFamily="49" charset="0"/>
                  </a:rPr>
                  <a:t>o</a:t>
                </a:r>
              </a:p>
            </p:txBody>
          </p:sp>
        </p:grpSp>
        <p:grpSp>
          <p:nvGrpSpPr>
            <p:cNvPr id="108552" name="Group 8"/>
            <p:cNvGrpSpPr>
              <a:grpSpLocks/>
            </p:cNvGrpSpPr>
            <p:nvPr/>
          </p:nvGrpSpPr>
          <p:grpSpPr bwMode="auto">
            <a:xfrm>
              <a:off x="3017" y="3394"/>
              <a:ext cx="1955" cy="365"/>
              <a:chOff x="2788" y="2506"/>
              <a:chExt cx="1955" cy="365"/>
            </a:xfrm>
          </p:grpSpPr>
          <p:sp>
            <p:nvSpPr>
              <p:cNvPr id="108553" name="Line 9"/>
              <p:cNvSpPr>
                <a:spLocks noChangeShapeType="1"/>
              </p:cNvSpPr>
              <p:nvPr/>
            </p:nvSpPr>
            <p:spPr bwMode="auto">
              <a:xfrm>
                <a:off x="2788" y="2511"/>
                <a:ext cx="0" cy="357"/>
              </a:xfrm>
              <a:prstGeom prst="line">
                <a:avLst/>
              </a:prstGeom>
              <a:noFill/>
              <a:ln w="9525">
                <a:solidFill>
                  <a:schemeClr val="tx1"/>
                </a:solidFill>
                <a:round/>
                <a:headEnd/>
                <a:tailEnd/>
              </a:ln>
              <a:effectLst/>
            </p:spPr>
            <p:txBody>
              <a:bodyPr/>
              <a:lstStyle/>
              <a:p>
                <a:endParaRPr lang="en-US"/>
              </a:p>
            </p:txBody>
          </p:sp>
          <p:sp>
            <p:nvSpPr>
              <p:cNvPr id="108554" name="Line 10"/>
              <p:cNvSpPr>
                <a:spLocks noChangeShapeType="1"/>
              </p:cNvSpPr>
              <p:nvPr/>
            </p:nvSpPr>
            <p:spPr bwMode="auto">
              <a:xfrm>
                <a:off x="2903" y="2506"/>
                <a:ext cx="0" cy="357"/>
              </a:xfrm>
              <a:prstGeom prst="line">
                <a:avLst/>
              </a:prstGeom>
              <a:noFill/>
              <a:ln w="9525">
                <a:solidFill>
                  <a:schemeClr val="tx1"/>
                </a:solidFill>
                <a:round/>
                <a:headEnd/>
                <a:tailEnd/>
              </a:ln>
              <a:effectLst/>
            </p:spPr>
            <p:txBody>
              <a:bodyPr/>
              <a:lstStyle/>
              <a:p>
                <a:endParaRPr lang="en-US"/>
              </a:p>
            </p:txBody>
          </p:sp>
          <p:sp>
            <p:nvSpPr>
              <p:cNvPr id="108555" name="Line 11"/>
              <p:cNvSpPr>
                <a:spLocks noChangeShapeType="1"/>
              </p:cNvSpPr>
              <p:nvPr/>
            </p:nvSpPr>
            <p:spPr bwMode="auto">
              <a:xfrm>
                <a:off x="3018" y="2507"/>
                <a:ext cx="0" cy="357"/>
              </a:xfrm>
              <a:prstGeom prst="line">
                <a:avLst/>
              </a:prstGeom>
              <a:noFill/>
              <a:ln w="9525">
                <a:solidFill>
                  <a:schemeClr val="tx1"/>
                </a:solidFill>
                <a:round/>
                <a:headEnd/>
                <a:tailEnd/>
              </a:ln>
              <a:effectLst/>
            </p:spPr>
            <p:txBody>
              <a:bodyPr/>
              <a:lstStyle/>
              <a:p>
                <a:endParaRPr lang="en-US"/>
              </a:p>
            </p:txBody>
          </p:sp>
          <p:sp>
            <p:nvSpPr>
              <p:cNvPr id="108556" name="Line 12"/>
              <p:cNvSpPr>
                <a:spLocks noChangeShapeType="1"/>
              </p:cNvSpPr>
              <p:nvPr/>
            </p:nvSpPr>
            <p:spPr bwMode="auto">
              <a:xfrm>
                <a:off x="3133" y="2508"/>
                <a:ext cx="0" cy="357"/>
              </a:xfrm>
              <a:prstGeom prst="line">
                <a:avLst/>
              </a:prstGeom>
              <a:noFill/>
              <a:ln w="9525">
                <a:solidFill>
                  <a:schemeClr val="tx1"/>
                </a:solidFill>
                <a:round/>
                <a:headEnd/>
                <a:tailEnd/>
              </a:ln>
              <a:effectLst/>
            </p:spPr>
            <p:txBody>
              <a:bodyPr/>
              <a:lstStyle/>
              <a:p>
                <a:endParaRPr lang="en-US"/>
              </a:p>
            </p:txBody>
          </p:sp>
          <p:sp>
            <p:nvSpPr>
              <p:cNvPr id="108557" name="Line 13"/>
              <p:cNvSpPr>
                <a:spLocks noChangeShapeType="1"/>
              </p:cNvSpPr>
              <p:nvPr/>
            </p:nvSpPr>
            <p:spPr bwMode="auto">
              <a:xfrm>
                <a:off x="3248" y="2509"/>
                <a:ext cx="0" cy="357"/>
              </a:xfrm>
              <a:prstGeom prst="line">
                <a:avLst/>
              </a:prstGeom>
              <a:noFill/>
              <a:ln w="9525">
                <a:solidFill>
                  <a:schemeClr val="tx1"/>
                </a:solidFill>
                <a:round/>
                <a:headEnd/>
                <a:tailEnd/>
              </a:ln>
              <a:effectLst/>
            </p:spPr>
            <p:txBody>
              <a:bodyPr/>
              <a:lstStyle/>
              <a:p>
                <a:endParaRPr lang="en-US"/>
              </a:p>
            </p:txBody>
          </p:sp>
          <p:sp>
            <p:nvSpPr>
              <p:cNvPr id="108558" name="Line 14"/>
              <p:cNvSpPr>
                <a:spLocks noChangeShapeType="1"/>
              </p:cNvSpPr>
              <p:nvPr/>
            </p:nvSpPr>
            <p:spPr bwMode="auto">
              <a:xfrm>
                <a:off x="3363" y="2510"/>
                <a:ext cx="0" cy="357"/>
              </a:xfrm>
              <a:prstGeom prst="line">
                <a:avLst/>
              </a:prstGeom>
              <a:noFill/>
              <a:ln w="9525">
                <a:solidFill>
                  <a:schemeClr val="tx1"/>
                </a:solidFill>
                <a:round/>
                <a:headEnd/>
                <a:tailEnd/>
              </a:ln>
              <a:effectLst/>
            </p:spPr>
            <p:txBody>
              <a:bodyPr/>
              <a:lstStyle/>
              <a:p>
                <a:endParaRPr lang="en-US"/>
              </a:p>
            </p:txBody>
          </p:sp>
          <p:sp>
            <p:nvSpPr>
              <p:cNvPr id="108559" name="Line 15"/>
              <p:cNvSpPr>
                <a:spLocks noChangeShapeType="1"/>
              </p:cNvSpPr>
              <p:nvPr/>
            </p:nvSpPr>
            <p:spPr bwMode="auto">
              <a:xfrm>
                <a:off x="3478" y="2511"/>
                <a:ext cx="0" cy="357"/>
              </a:xfrm>
              <a:prstGeom prst="line">
                <a:avLst/>
              </a:prstGeom>
              <a:noFill/>
              <a:ln w="9525">
                <a:solidFill>
                  <a:schemeClr val="tx1"/>
                </a:solidFill>
                <a:round/>
                <a:headEnd/>
                <a:tailEnd/>
              </a:ln>
              <a:effectLst/>
            </p:spPr>
            <p:txBody>
              <a:bodyPr/>
              <a:lstStyle/>
              <a:p>
                <a:endParaRPr lang="en-US"/>
              </a:p>
            </p:txBody>
          </p:sp>
          <p:sp>
            <p:nvSpPr>
              <p:cNvPr id="108560" name="Line 16"/>
              <p:cNvSpPr>
                <a:spLocks noChangeShapeType="1"/>
              </p:cNvSpPr>
              <p:nvPr/>
            </p:nvSpPr>
            <p:spPr bwMode="auto">
              <a:xfrm>
                <a:off x="3593" y="2506"/>
                <a:ext cx="0" cy="357"/>
              </a:xfrm>
              <a:prstGeom prst="line">
                <a:avLst/>
              </a:prstGeom>
              <a:noFill/>
              <a:ln w="9525">
                <a:solidFill>
                  <a:schemeClr val="tx1"/>
                </a:solidFill>
                <a:round/>
                <a:headEnd/>
                <a:tailEnd/>
              </a:ln>
              <a:effectLst/>
            </p:spPr>
            <p:txBody>
              <a:bodyPr/>
              <a:lstStyle/>
              <a:p>
                <a:endParaRPr lang="en-US"/>
              </a:p>
            </p:txBody>
          </p:sp>
          <p:sp>
            <p:nvSpPr>
              <p:cNvPr id="108561" name="Line 17"/>
              <p:cNvSpPr>
                <a:spLocks noChangeShapeType="1"/>
              </p:cNvSpPr>
              <p:nvPr/>
            </p:nvSpPr>
            <p:spPr bwMode="auto">
              <a:xfrm>
                <a:off x="3708" y="2507"/>
                <a:ext cx="0" cy="357"/>
              </a:xfrm>
              <a:prstGeom prst="line">
                <a:avLst/>
              </a:prstGeom>
              <a:noFill/>
              <a:ln w="9525">
                <a:solidFill>
                  <a:schemeClr val="tx1"/>
                </a:solidFill>
                <a:round/>
                <a:headEnd/>
                <a:tailEnd/>
              </a:ln>
              <a:effectLst/>
            </p:spPr>
            <p:txBody>
              <a:bodyPr/>
              <a:lstStyle/>
              <a:p>
                <a:endParaRPr lang="en-US"/>
              </a:p>
            </p:txBody>
          </p:sp>
          <p:sp>
            <p:nvSpPr>
              <p:cNvPr id="108562" name="Line 18"/>
              <p:cNvSpPr>
                <a:spLocks noChangeShapeType="1"/>
              </p:cNvSpPr>
              <p:nvPr/>
            </p:nvSpPr>
            <p:spPr bwMode="auto">
              <a:xfrm>
                <a:off x="3823" y="2508"/>
                <a:ext cx="0" cy="357"/>
              </a:xfrm>
              <a:prstGeom prst="line">
                <a:avLst/>
              </a:prstGeom>
              <a:noFill/>
              <a:ln w="28575">
                <a:solidFill>
                  <a:srgbClr val="FF0000"/>
                </a:solidFill>
                <a:round/>
                <a:headEnd/>
                <a:tailEnd/>
              </a:ln>
              <a:effectLst/>
            </p:spPr>
            <p:txBody>
              <a:bodyPr/>
              <a:lstStyle/>
              <a:p>
                <a:endParaRPr lang="en-US"/>
              </a:p>
            </p:txBody>
          </p:sp>
          <p:sp>
            <p:nvSpPr>
              <p:cNvPr id="108563" name="Line 19"/>
              <p:cNvSpPr>
                <a:spLocks noChangeShapeType="1"/>
              </p:cNvSpPr>
              <p:nvPr/>
            </p:nvSpPr>
            <p:spPr bwMode="auto">
              <a:xfrm>
                <a:off x="3938" y="2509"/>
                <a:ext cx="0" cy="357"/>
              </a:xfrm>
              <a:prstGeom prst="line">
                <a:avLst/>
              </a:prstGeom>
              <a:noFill/>
              <a:ln w="28575">
                <a:solidFill>
                  <a:srgbClr val="FF0000"/>
                </a:solidFill>
                <a:round/>
                <a:headEnd/>
                <a:tailEnd/>
              </a:ln>
              <a:effectLst/>
            </p:spPr>
            <p:txBody>
              <a:bodyPr/>
              <a:lstStyle/>
              <a:p>
                <a:endParaRPr lang="en-US"/>
              </a:p>
            </p:txBody>
          </p:sp>
          <p:sp>
            <p:nvSpPr>
              <p:cNvPr id="108564" name="Line 20"/>
              <p:cNvSpPr>
                <a:spLocks noChangeShapeType="1"/>
              </p:cNvSpPr>
              <p:nvPr/>
            </p:nvSpPr>
            <p:spPr bwMode="auto">
              <a:xfrm>
                <a:off x="4053" y="2510"/>
                <a:ext cx="0" cy="357"/>
              </a:xfrm>
              <a:prstGeom prst="line">
                <a:avLst/>
              </a:prstGeom>
              <a:noFill/>
              <a:ln w="28575">
                <a:solidFill>
                  <a:srgbClr val="FF0000"/>
                </a:solidFill>
                <a:round/>
                <a:headEnd/>
                <a:tailEnd/>
              </a:ln>
              <a:effectLst/>
            </p:spPr>
            <p:txBody>
              <a:bodyPr/>
              <a:lstStyle/>
              <a:p>
                <a:endParaRPr lang="en-US"/>
              </a:p>
            </p:txBody>
          </p:sp>
          <p:sp>
            <p:nvSpPr>
              <p:cNvPr id="108565" name="Line 21"/>
              <p:cNvSpPr>
                <a:spLocks noChangeShapeType="1"/>
              </p:cNvSpPr>
              <p:nvPr/>
            </p:nvSpPr>
            <p:spPr bwMode="auto">
              <a:xfrm>
                <a:off x="4168" y="2511"/>
                <a:ext cx="0" cy="357"/>
              </a:xfrm>
              <a:prstGeom prst="line">
                <a:avLst/>
              </a:prstGeom>
              <a:noFill/>
              <a:ln w="28575">
                <a:solidFill>
                  <a:srgbClr val="FF0000"/>
                </a:solidFill>
                <a:round/>
                <a:headEnd/>
                <a:tailEnd/>
              </a:ln>
              <a:effectLst/>
            </p:spPr>
            <p:txBody>
              <a:bodyPr/>
              <a:lstStyle/>
              <a:p>
                <a:endParaRPr lang="en-US"/>
              </a:p>
            </p:txBody>
          </p:sp>
          <p:sp>
            <p:nvSpPr>
              <p:cNvPr id="108566" name="Line 22"/>
              <p:cNvSpPr>
                <a:spLocks noChangeShapeType="1"/>
              </p:cNvSpPr>
              <p:nvPr/>
            </p:nvSpPr>
            <p:spPr bwMode="auto">
              <a:xfrm>
                <a:off x="4283" y="2506"/>
                <a:ext cx="0" cy="357"/>
              </a:xfrm>
              <a:prstGeom prst="line">
                <a:avLst/>
              </a:prstGeom>
              <a:noFill/>
              <a:ln w="28575">
                <a:solidFill>
                  <a:srgbClr val="FF0000"/>
                </a:solidFill>
                <a:round/>
                <a:headEnd/>
                <a:tailEnd/>
              </a:ln>
              <a:effectLst/>
            </p:spPr>
            <p:txBody>
              <a:bodyPr/>
              <a:lstStyle/>
              <a:p>
                <a:endParaRPr lang="en-US"/>
              </a:p>
            </p:txBody>
          </p:sp>
          <p:sp>
            <p:nvSpPr>
              <p:cNvPr id="108567" name="Line 23"/>
              <p:cNvSpPr>
                <a:spLocks noChangeShapeType="1"/>
              </p:cNvSpPr>
              <p:nvPr/>
            </p:nvSpPr>
            <p:spPr bwMode="auto">
              <a:xfrm>
                <a:off x="4398" y="2513"/>
                <a:ext cx="0" cy="357"/>
              </a:xfrm>
              <a:prstGeom prst="line">
                <a:avLst/>
              </a:prstGeom>
              <a:noFill/>
              <a:ln w="9525">
                <a:solidFill>
                  <a:schemeClr val="tx1"/>
                </a:solidFill>
                <a:round/>
                <a:headEnd/>
                <a:tailEnd/>
              </a:ln>
              <a:effectLst/>
            </p:spPr>
            <p:txBody>
              <a:bodyPr/>
              <a:lstStyle/>
              <a:p>
                <a:endParaRPr lang="en-US"/>
              </a:p>
            </p:txBody>
          </p:sp>
          <p:sp>
            <p:nvSpPr>
              <p:cNvPr id="108568" name="Line 24"/>
              <p:cNvSpPr>
                <a:spLocks noChangeShapeType="1"/>
              </p:cNvSpPr>
              <p:nvPr/>
            </p:nvSpPr>
            <p:spPr bwMode="auto">
              <a:xfrm>
                <a:off x="4513" y="2514"/>
                <a:ext cx="0" cy="357"/>
              </a:xfrm>
              <a:prstGeom prst="line">
                <a:avLst/>
              </a:prstGeom>
              <a:noFill/>
              <a:ln w="9525">
                <a:solidFill>
                  <a:schemeClr val="tx1"/>
                </a:solidFill>
                <a:round/>
                <a:headEnd/>
                <a:tailEnd/>
              </a:ln>
              <a:effectLst/>
            </p:spPr>
            <p:txBody>
              <a:bodyPr/>
              <a:lstStyle/>
              <a:p>
                <a:endParaRPr lang="en-US"/>
              </a:p>
            </p:txBody>
          </p:sp>
          <p:sp>
            <p:nvSpPr>
              <p:cNvPr id="108569" name="Line 25"/>
              <p:cNvSpPr>
                <a:spLocks noChangeShapeType="1"/>
              </p:cNvSpPr>
              <p:nvPr/>
            </p:nvSpPr>
            <p:spPr bwMode="auto">
              <a:xfrm>
                <a:off x="4628" y="2509"/>
                <a:ext cx="0" cy="357"/>
              </a:xfrm>
              <a:prstGeom prst="line">
                <a:avLst/>
              </a:prstGeom>
              <a:noFill/>
              <a:ln w="9525">
                <a:solidFill>
                  <a:schemeClr val="tx1"/>
                </a:solidFill>
                <a:round/>
                <a:headEnd/>
                <a:tailEnd/>
              </a:ln>
              <a:effectLst/>
            </p:spPr>
            <p:txBody>
              <a:bodyPr/>
              <a:lstStyle/>
              <a:p>
                <a:endParaRPr lang="en-US"/>
              </a:p>
            </p:txBody>
          </p:sp>
          <p:sp>
            <p:nvSpPr>
              <p:cNvPr id="108570" name="Line 26"/>
              <p:cNvSpPr>
                <a:spLocks noChangeShapeType="1"/>
              </p:cNvSpPr>
              <p:nvPr/>
            </p:nvSpPr>
            <p:spPr bwMode="auto">
              <a:xfrm>
                <a:off x="4743" y="2510"/>
                <a:ext cx="0" cy="357"/>
              </a:xfrm>
              <a:prstGeom prst="line">
                <a:avLst/>
              </a:prstGeom>
              <a:noFill/>
              <a:ln w="9525">
                <a:solidFill>
                  <a:schemeClr val="tx1"/>
                </a:solidFill>
                <a:round/>
                <a:headEnd/>
                <a:tailEnd/>
              </a:ln>
              <a:effectLst/>
            </p:spPr>
            <p:txBody>
              <a:bodyPr/>
              <a:lstStyle/>
              <a:p>
                <a:endParaRPr lang="en-US"/>
              </a:p>
            </p:txBody>
          </p:sp>
        </p:grpSp>
        <p:sp>
          <p:nvSpPr>
            <p:cNvPr id="108571" name="Rectangle 27"/>
            <p:cNvSpPr>
              <a:spLocks noChangeArrowheads="1"/>
            </p:cNvSpPr>
            <p:nvPr/>
          </p:nvSpPr>
          <p:spPr bwMode="auto">
            <a:xfrm>
              <a:off x="2791" y="3267"/>
              <a:ext cx="227" cy="584"/>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108572" name="Group 28"/>
          <p:cNvGrpSpPr>
            <a:grpSpLocks/>
          </p:cNvGrpSpPr>
          <p:nvPr/>
        </p:nvGrpSpPr>
        <p:grpSpPr bwMode="auto">
          <a:xfrm>
            <a:off x="4715668" y="2398803"/>
            <a:ext cx="817563" cy="528638"/>
            <a:chOff x="4276" y="2052"/>
            <a:chExt cx="475" cy="333"/>
          </a:xfrm>
        </p:grpSpPr>
        <p:sp>
          <p:nvSpPr>
            <p:cNvPr id="108573" name="AutoShape 29"/>
            <p:cNvSpPr>
              <a:spLocks/>
            </p:cNvSpPr>
            <p:nvPr/>
          </p:nvSpPr>
          <p:spPr bwMode="auto">
            <a:xfrm rot="-5400000">
              <a:off x="4445" y="1883"/>
              <a:ext cx="137" cy="475"/>
            </a:xfrm>
            <a:prstGeom prst="leftBrace">
              <a:avLst>
                <a:gd name="adj1" fmla="val 28893"/>
                <a:gd name="adj2" fmla="val 50000"/>
              </a:avLst>
            </a:prstGeom>
            <a:noFill/>
            <a:ln w="9525">
              <a:solidFill>
                <a:schemeClr val="tx1"/>
              </a:solidFill>
              <a:round/>
              <a:headEnd/>
              <a:tailEnd/>
            </a:ln>
            <a:effectLst/>
          </p:spPr>
          <p:txBody>
            <a:bodyPr wrap="none" anchor="ctr"/>
            <a:lstStyle/>
            <a:p>
              <a:endParaRPr lang="en-US"/>
            </a:p>
          </p:txBody>
        </p:sp>
        <p:sp>
          <p:nvSpPr>
            <p:cNvPr id="108574" name="Text Box 30"/>
            <p:cNvSpPr txBox="1">
              <a:spLocks noChangeArrowheads="1"/>
            </p:cNvSpPr>
            <p:nvPr/>
          </p:nvSpPr>
          <p:spPr bwMode="auto">
            <a:xfrm>
              <a:off x="4323" y="2097"/>
              <a:ext cx="401" cy="288"/>
            </a:xfrm>
            <a:prstGeom prst="rect">
              <a:avLst/>
            </a:prstGeom>
            <a:noFill/>
            <a:ln w="9525">
              <a:noFill/>
              <a:miter lim="800000"/>
              <a:headEnd/>
              <a:tailEnd/>
            </a:ln>
            <a:effectLst/>
          </p:spPr>
          <p:txBody>
            <a:bodyPr wrap="none">
              <a:spAutoFit/>
            </a:bodyPr>
            <a:lstStyle/>
            <a:p>
              <a:pPr eaLnBrk="1" hangingPunct="1"/>
              <a:r>
                <a:rPr lang="en-US" i="1" dirty="0">
                  <a:solidFill>
                    <a:srgbClr val="FF0000"/>
                  </a:solidFill>
                </a:rPr>
                <a:t>v </a:t>
              </a:r>
              <a:r>
                <a:rPr lang="en-US" dirty="0">
                  <a:solidFill>
                    <a:srgbClr val="FF0000"/>
                  </a:solidFill>
                </a:rPr>
                <a:t>∆</a:t>
              </a:r>
              <a:r>
                <a:rPr lang="en-US" i="1" dirty="0">
                  <a:solidFill>
                    <a:srgbClr val="FF0000"/>
                  </a:solidFill>
                </a:rPr>
                <a:t>t</a:t>
              </a:r>
            </a:p>
          </p:txBody>
        </p:sp>
      </p:grpSp>
      <p:sp>
        <p:nvSpPr>
          <p:cNvPr id="10857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8548"/>
                                        </p:tgtEl>
                                        <p:attrNameLst>
                                          <p:attrName>style.visibility</p:attrName>
                                        </p:attrNameLst>
                                      </p:cBhvr>
                                      <p:to>
                                        <p:strVal val="visible"/>
                                      </p:to>
                                    </p:set>
                                    <p:anim calcmode="lin" valueType="num">
                                      <p:cBhvr>
                                        <p:cTn id="7" dur="500" fill="hold"/>
                                        <p:tgtEl>
                                          <p:spTgt spid="108548"/>
                                        </p:tgtEl>
                                        <p:attrNameLst>
                                          <p:attrName>ppt_w</p:attrName>
                                        </p:attrNameLst>
                                      </p:cBhvr>
                                      <p:tavLst>
                                        <p:tav tm="0">
                                          <p:val>
                                            <p:fltVal val="0"/>
                                          </p:val>
                                        </p:tav>
                                        <p:tav tm="100000">
                                          <p:val>
                                            <p:strVal val="#ppt_w"/>
                                          </p:val>
                                        </p:tav>
                                      </p:tavLst>
                                    </p:anim>
                                    <p:anim calcmode="lin" valueType="num">
                                      <p:cBhvr>
                                        <p:cTn id="8" dur="500" fill="hold"/>
                                        <p:tgtEl>
                                          <p:spTgt spid="108548"/>
                                        </p:tgtEl>
                                        <p:attrNameLst>
                                          <p:attrName>ppt_h</p:attrName>
                                        </p:attrNameLst>
                                      </p:cBhvr>
                                      <p:tavLst>
                                        <p:tav tm="0">
                                          <p:val>
                                            <p:fltVal val="0"/>
                                          </p:val>
                                        </p:tav>
                                        <p:tav tm="100000">
                                          <p:val>
                                            <p:strVal val="#ppt_h"/>
                                          </p:val>
                                        </p:tav>
                                      </p:tavLst>
                                    </p:anim>
                                    <p:animEffect transition="in" filter="fade">
                                      <p:cBhvr>
                                        <p:cTn id="9" dur="500"/>
                                        <p:tgtEl>
                                          <p:spTgt spid="10854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8572"/>
                                        </p:tgtEl>
                                        <p:attrNameLst>
                                          <p:attrName>style.visibility</p:attrName>
                                        </p:attrNameLst>
                                      </p:cBhvr>
                                      <p:to>
                                        <p:strVal val="visible"/>
                                      </p:to>
                                    </p:set>
                                    <p:anim calcmode="lin" valueType="num">
                                      <p:cBhvr>
                                        <p:cTn id="14" dur="500" fill="hold"/>
                                        <p:tgtEl>
                                          <p:spTgt spid="108572"/>
                                        </p:tgtEl>
                                        <p:attrNameLst>
                                          <p:attrName>ppt_w</p:attrName>
                                        </p:attrNameLst>
                                      </p:cBhvr>
                                      <p:tavLst>
                                        <p:tav tm="0">
                                          <p:val>
                                            <p:fltVal val="0"/>
                                          </p:val>
                                        </p:tav>
                                        <p:tav tm="100000">
                                          <p:val>
                                            <p:strVal val="#ppt_w"/>
                                          </p:val>
                                        </p:tav>
                                      </p:tavLst>
                                    </p:anim>
                                    <p:anim calcmode="lin" valueType="num">
                                      <p:cBhvr>
                                        <p:cTn id="15" dur="500" fill="hold"/>
                                        <p:tgtEl>
                                          <p:spTgt spid="108572"/>
                                        </p:tgtEl>
                                        <p:attrNameLst>
                                          <p:attrName>ppt_h</p:attrName>
                                        </p:attrNameLst>
                                      </p:cBhvr>
                                      <p:tavLst>
                                        <p:tav tm="0">
                                          <p:val>
                                            <p:fltVal val="0"/>
                                          </p:val>
                                        </p:tav>
                                        <p:tav tm="100000">
                                          <p:val>
                                            <p:strVal val="#ppt_h"/>
                                          </p:val>
                                        </p:tav>
                                      </p:tavLst>
                                    </p:anim>
                                    <p:animEffect transition="in" filter="fade">
                                      <p:cBhvr>
                                        <p:cTn id="16" dur="500"/>
                                        <p:tgtEl>
                                          <p:spTgt spid="108572"/>
                                        </p:tgtEl>
                                      </p:cBhvr>
                                    </p:animEffect>
                                  </p:childTnLst>
                                  <p:subTnLst>
                                    <p:audio>
                                      <p:cMediaNode>
                                        <p:cTn display="0" masterRel="sameClick">
                                          <p:stCondLst>
                                            <p:cond evt="begin" delay="0">
                                              <p:tn val="12"/>
                                            </p:cond>
                                          </p:stCondLst>
                                          <p:endCondLst>
                                            <p:cond evt="onStopAudio" delay="0">
                                              <p:tgtEl>
                                                <p:sldTgt/>
                                              </p:tgtEl>
                                            </p:cond>
                                          </p:endCondLst>
                                        </p:cTn>
                                        <p:tgtEl>
                                          <p:sndTgt r:embed="rId4" name="cashreg.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8546">
                                            <p:txEl>
                                              <p:pRg st="4" end="4"/>
                                            </p:txEl>
                                          </p:spTgt>
                                        </p:tgtEl>
                                        <p:attrNameLst>
                                          <p:attrName>style.visibility</p:attrName>
                                        </p:attrNameLst>
                                      </p:cBhvr>
                                      <p:to>
                                        <p:strVal val="visible"/>
                                      </p:to>
                                    </p:set>
                                    <p:anim calcmode="lin" valueType="num">
                                      <p:cBhvr additive="base">
                                        <p:cTn id="21" dur="500" fill="hold"/>
                                        <p:tgtEl>
                                          <p:spTgt spid="10854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854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5" name="arrow.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8546">
                                            <p:txEl>
                                              <p:pRg st="5" end="5"/>
                                            </p:txEl>
                                          </p:spTgt>
                                        </p:tgtEl>
                                        <p:attrNameLst>
                                          <p:attrName>style.visibility</p:attrName>
                                        </p:attrNameLst>
                                      </p:cBhvr>
                                      <p:to>
                                        <p:strVal val="visible"/>
                                      </p:to>
                                    </p:set>
                                    <p:anim calcmode="lin" valueType="num">
                                      <p:cBhvr additive="base">
                                        <p:cTn id="27" dur="500" fill="hold"/>
                                        <p:tgtEl>
                                          <p:spTgt spid="10854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854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8546">
                                            <p:txEl>
                                              <p:pRg st="6" end="6"/>
                                            </p:txEl>
                                          </p:spTgt>
                                        </p:tgtEl>
                                        <p:attrNameLst>
                                          <p:attrName>style.visibility</p:attrName>
                                        </p:attrNameLst>
                                      </p:cBhvr>
                                      <p:to>
                                        <p:strVal val="visible"/>
                                      </p:to>
                                    </p:set>
                                    <p:anim calcmode="lin" valueType="num">
                                      <p:cBhvr additive="base">
                                        <p:cTn id="33" dur="500" fill="hold"/>
                                        <p:tgtEl>
                                          <p:spTgt spid="10854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854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5"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8546">
                                            <p:txEl>
                                              <p:pRg st="7" end="7"/>
                                            </p:txEl>
                                          </p:spTgt>
                                        </p:tgtEl>
                                        <p:attrNameLst>
                                          <p:attrName>style.visibility</p:attrName>
                                        </p:attrNameLst>
                                      </p:cBhvr>
                                      <p:to>
                                        <p:strVal val="visible"/>
                                      </p:to>
                                    </p:set>
                                    <p:anim calcmode="lin" valueType="num">
                                      <p:cBhvr additive="base">
                                        <p:cTn id="39" dur="500" fill="hold"/>
                                        <p:tgtEl>
                                          <p:spTgt spid="10854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854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arrow.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8546">
                                            <p:txEl>
                                              <p:pRg st="8" end="8"/>
                                            </p:txEl>
                                          </p:spTgt>
                                        </p:tgtEl>
                                        <p:attrNameLst>
                                          <p:attrName>style.visibility</p:attrName>
                                        </p:attrNameLst>
                                      </p:cBhvr>
                                      <p:to>
                                        <p:strVal val="visible"/>
                                      </p:to>
                                    </p:set>
                                    <p:anim calcmode="lin" valueType="num">
                                      <p:cBhvr additive="base">
                                        <p:cTn id="45" dur="500" fill="hold"/>
                                        <p:tgtEl>
                                          <p:spTgt spid="108546">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854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5" name="arrow.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8546">
                                            <p:txEl>
                                              <p:pRg st="9" end="9"/>
                                            </p:txEl>
                                          </p:spTgt>
                                        </p:tgtEl>
                                        <p:attrNameLst>
                                          <p:attrName>style.visibility</p:attrName>
                                        </p:attrNameLst>
                                      </p:cBhvr>
                                      <p:to>
                                        <p:strVal val="visible"/>
                                      </p:to>
                                    </p:set>
                                    <p:anim calcmode="lin" valueType="num">
                                      <p:cBhvr additive="base">
                                        <p:cTn id="51" dur="500" fill="hold"/>
                                        <p:tgtEl>
                                          <p:spTgt spid="108546">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854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0595" name="Rectangle 3"/>
              <p:cNvSpPr>
                <a:spLocks noChangeArrowheads="1"/>
              </p:cNvSpPr>
              <p:nvPr/>
            </p:nvSpPr>
            <p:spPr bwMode="auto">
              <a:xfrm>
                <a:off x="674688" y="2936875"/>
                <a:ext cx="7764462" cy="3921125"/>
              </a:xfrm>
              <a:prstGeom prst="rect">
                <a:avLst/>
              </a:prstGeom>
              <a:solidFill>
                <a:srgbClr val="FFFFCC"/>
              </a:solidFill>
              <a:ln w="9525">
                <a:noFill/>
                <a:miter lim="800000"/>
                <a:headEnd/>
                <a:tailEnd/>
              </a:ln>
              <a:effectLst/>
            </p:spPr>
            <p:txBody>
              <a:bodyPr/>
              <a:lstStyle/>
              <a:p>
                <a:pPr>
                  <a:spcBef>
                    <a:spcPct val="20000"/>
                  </a:spcBef>
                </a:pPr>
                <a:r>
                  <a:rPr lang="en-US" dirty="0" smtClean="0">
                    <a:sym typeface="Symbol" pitchFamily="18" charset="2"/>
                  </a:rPr>
                  <a:t>EXAMPLE: A </a:t>
                </a:r>
                <a:r>
                  <a:rPr lang="en-US" i="1" dirty="0">
                    <a:sym typeface="Symbol" pitchFamily="18" charset="2"/>
                  </a:rPr>
                  <a:t>moving</a:t>
                </a:r>
                <a:r>
                  <a:rPr lang="en-US" dirty="0">
                    <a:sym typeface="Symbol" pitchFamily="18" charset="2"/>
                  </a:rPr>
                  <a:t> observer (the blue circle) is now immersed in the sound. Observing the clock and the </a:t>
                </a:r>
                <a:r>
                  <a:rPr lang="en-US" dirty="0" err="1">
                    <a:sym typeface="Symbol" pitchFamily="18" charset="2"/>
                  </a:rPr>
                  <a:t>wavefronts</a:t>
                </a:r>
                <a:r>
                  <a:rPr lang="en-US" dirty="0">
                    <a:sym typeface="Symbol" pitchFamily="18" charset="2"/>
                  </a:rPr>
                  <a:t>, determine the frequency </a:t>
                </a:r>
                <a:r>
                  <a:rPr lang="en-US" i="1" dirty="0">
                    <a:sym typeface="Symbol" pitchFamily="18" charset="2"/>
                  </a:rPr>
                  <a:t>f </a:t>
                </a:r>
                <a:r>
                  <a:rPr lang="en-US" dirty="0">
                    <a:sym typeface="Symbol" pitchFamily="18" charset="2"/>
                  </a:rPr>
                  <a:t>of the source (and the frequency </a:t>
                </a:r>
                <a:r>
                  <a:rPr lang="en-US" i="1" dirty="0">
                    <a:sym typeface="Symbol" pitchFamily="18" charset="2"/>
                  </a:rPr>
                  <a:t>f </a:t>
                </a:r>
                <a:r>
                  <a:rPr lang="en-US" dirty="0">
                    <a:sym typeface="Symbol" pitchFamily="18" charset="2"/>
                  </a:rPr>
                  <a:t>’ detected by the observer).</a:t>
                </a:r>
              </a:p>
              <a:p>
                <a:pPr>
                  <a:spcBef>
                    <a:spcPct val="20000"/>
                  </a:spcBef>
                </a:pPr>
                <a:r>
                  <a:rPr lang="en-US" dirty="0">
                    <a:sym typeface="Symbol" pitchFamily="18" charset="2"/>
                  </a:rPr>
                  <a:t>SOLUTION: </a:t>
                </a:r>
              </a:p>
              <a:p>
                <a:pPr>
                  <a:spcBef>
                    <a:spcPct val="20000"/>
                  </a:spcBef>
                </a:pPr>
                <a:r>
                  <a:rPr lang="en-US" i="1" dirty="0">
                    <a:sym typeface="Symbol" pitchFamily="18" charset="2"/>
                  </a:rPr>
                  <a:t>        </a:t>
                </a:r>
                <a14:m>
                  <m:oMath xmlns:m="http://schemas.openxmlformats.org/officeDocument/2006/math">
                    <m:r>
                      <a:rPr lang="en-US" sz="2000" i="1" dirty="0" smtClean="0">
                        <a:latin typeface="Cambria Math" panose="02040503050406030204" pitchFamily="18" charset="0"/>
                        <a:sym typeface="Symbol" pitchFamily="18" charset="2"/>
                      </a:rPr>
                      <m:t>𝑓</m:t>
                    </m:r>
                    <m:r>
                      <a:rPr lang="en-US" sz="2000" i="1" dirty="0" smtClean="0">
                        <a:latin typeface="Cambria Math" panose="02040503050406030204" pitchFamily="18" charset="0"/>
                        <a:sym typeface="Symbol" pitchFamily="18" charset="2"/>
                      </a:rPr>
                      <m:t>	=</m:t>
                    </m:r>
                    <m:f>
                      <m:fPr>
                        <m:ctrlPr>
                          <a:rPr lang="en-US" sz="2000" i="1" dirty="0" smtClean="0">
                            <a:latin typeface="Cambria Math" panose="02040503050406030204" pitchFamily="18" charset="0"/>
                            <a:sym typeface="Symbol" pitchFamily="18" charset="2"/>
                          </a:rPr>
                        </m:ctrlPr>
                      </m:fPr>
                      <m:num>
                        <m:r>
                          <a:rPr lang="en-US" sz="2000" i="1" dirty="0" smtClean="0">
                            <a:latin typeface="Cambria Math" panose="02040503050406030204" pitchFamily="18" charset="0"/>
                            <a:sym typeface="Symbol" pitchFamily="18" charset="2"/>
                          </a:rPr>
                          <m:t>5 </m:t>
                        </m:r>
                        <m:r>
                          <a:rPr lang="en-US" sz="2000" i="1" dirty="0" smtClean="0">
                            <a:latin typeface="Cambria Math" panose="02040503050406030204" pitchFamily="18" charset="0"/>
                            <a:sym typeface="Symbol" pitchFamily="18" charset="2"/>
                          </a:rPr>
                          <m:t>𝑐𝑦𝑐𝑙𝑒𝑠</m:t>
                        </m:r>
                      </m:num>
                      <m:den>
                        <m:r>
                          <a:rPr lang="en-US" sz="2000" i="1" dirty="0" smtClean="0">
                            <a:latin typeface="Cambria Math" panose="02040503050406030204" pitchFamily="18" charset="0"/>
                            <a:sym typeface="Symbol" pitchFamily="18" charset="2"/>
                          </a:rPr>
                          <m:t>12 </m:t>
                        </m:r>
                        <m:r>
                          <a:rPr lang="en-US" sz="2000" i="1" dirty="0" smtClean="0">
                            <a:latin typeface="Cambria Math" panose="02040503050406030204" pitchFamily="18" charset="0"/>
                            <a:sym typeface="Symbol" pitchFamily="18" charset="2"/>
                          </a:rPr>
                          <m:t>𝑠</m:t>
                        </m:r>
                      </m:den>
                    </m:f>
                    <m:r>
                      <a:rPr lang="en-US" sz="2000" i="1" dirty="0" smtClean="0">
                        <a:latin typeface="Cambria Math" panose="02040503050406030204" pitchFamily="18" charset="0"/>
                        <a:sym typeface="Symbol" pitchFamily="18" charset="2"/>
                      </a:rPr>
                      <m:t> </m:t>
                    </m:r>
                  </m:oMath>
                </a14:m>
                <a:endParaRPr lang="en-US" dirty="0">
                  <a:sym typeface="Symbol" pitchFamily="18" charset="2"/>
                </a:endParaRPr>
              </a:p>
              <a:p>
                <a:pPr>
                  <a:spcBef>
                    <a:spcPct val="20000"/>
                  </a:spcBef>
                </a:pPr>
                <a:r>
                  <a:rPr lang="en-US" dirty="0">
                    <a:sym typeface="Symbol" pitchFamily="18" charset="2"/>
                  </a:rPr>
                  <a:t>  	</a:t>
                </a:r>
                <a14:m>
                  <m:oMath xmlns:m="http://schemas.openxmlformats.org/officeDocument/2006/math">
                    <m:r>
                      <a:rPr lang="en-US" sz="2000" i="1" dirty="0" smtClean="0">
                        <a:latin typeface="Cambria Math" panose="02040503050406030204" pitchFamily="18" charset="0"/>
                        <a:sym typeface="Symbol" pitchFamily="18" charset="2"/>
                      </a:rPr>
                      <m:t>= 0.42 </m:t>
                    </m:r>
                  </m:oMath>
                </a14:m>
                <a:r>
                  <a:rPr lang="en-US" sz="2000" dirty="0">
                    <a:sym typeface="Symbol" pitchFamily="18" charset="2"/>
                  </a:rPr>
                  <a:t>Hz</a:t>
                </a:r>
                <a:r>
                  <a:rPr lang="en-US" dirty="0">
                    <a:sym typeface="Symbol" pitchFamily="18" charset="2"/>
                  </a:rPr>
                  <a:t>.</a:t>
                </a:r>
                <a:endParaRPr lang="en-US" i="1" dirty="0">
                  <a:sym typeface="Symbol" pitchFamily="18" charset="2"/>
                </a:endParaRPr>
              </a:p>
              <a:p>
                <a:pPr>
                  <a:spcBef>
                    <a:spcPct val="20000"/>
                  </a:spcBef>
                </a:pPr>
                <a:r>
                  <a:rPr lang="en-US" dirty="0">
                    <a:sym typeface="Symbol" pitchFamily="18" charset="2"/>
                  </a:rPr>
                  <a:t>Now 8 </a:t>
                </a:r>
                <a:r>
                  <a:rPr lang="en-US" dirty="0" err="1">
                    <a:sym typeface="Symbol" pitchFamily="18" charset="2"/>
                  </a:rPr>
                  <a:t>wavefronts</a:t>
                </a:r>
                <a:r>
                  <a:rPr lang="en-US" dirty="0">
                    <a:sym typeface="Symbol" pitchFamily="18" charset="2"/>
                  </a:rPr>
                  <a:t> pass the </a:t>
                </a:r>
                <a:r>
                  <a:rPr lang="en-US" i="1" dirty="0">
                    <a:sym typeface="Symbol" pitchFamily="18" charset="2"/>
                  </a:rPr>
                  <a:t>moving </a:t>
                </a:r>
                <a:r>
                  <a:rPr lang="en-US" dirty="0">
                    <a:sym typeface="Symbol" pitchFamily="18" charset="2"/>
                  </a:rPr>
                  <a:t>observer in 12 s.</a:t>
                </a:r>
              </a:p>
              <a:p>
                <a:pPr>
                  <a:spcBef>
                    <a:spcPct val="20000"/>
                  </a:spcBef>
                </a:pPr>
                <a:r>
                  <a:rPr lang="en-US" i="1" dirty="0">
                    <a:sym typeface="Symbol" pitchFamily="18" charset="2"/>
                  </a:rPr>
                  <a:t>       </a:t>
                </a:r>
                <a14:m>
                  <m:oMath xmlns:m="http://schemas.openxmlformats.org/officeDocument/2006/math">
                    <m:r>
                      <a:rPr lang="en-US" sz="2000" i="1" dirty="0" smtClean="0">
                        <a:latin typeface="Cambria Math" panose="02040503050406030204" pitchFamily="18" charset="0"/>
                        <a:sym typeface="Symbol" pitchFamily="18" charset="2"/>
                      </a:rPr>
                      <m:t>𝑓</m:t>
                    </m:r>
                    <m:r>
                      <a:rPr lang="en-US" sz="2000" i="1" dirty="0" smtClean="0">
                        <a:latin typeface="Cambria Math" panose="02040503050406030204" pitchFamily="18" charset="0"/>
                        <a:sym typeface="Symbol" pitchFamily="18" charset="2"/>
                      </a:rPr>
                      <m:t>’	=</m:t>
                    </m:r>
                    <m:f>
                      <m:fPr>
                        <m:ctrlPr>
                          <a:rPr lang="en-US" sz="2000" i="1" dirty="0" smtClean="0">
                            <a:latin typeface="Cambria Math" panose="02040503050406030204" pitchFamily="18" charset="0"/>
                            <a:sym typeface="Symbol" pitchFamily="18" charset="2"/>
                          </a:rPr>
                        </m:ctrlPr>
                      </m:fPr>
                      <m:num>
                        <m:r>
                          <a:rPr lang="en-US" sz="2000" i="1" dirty="0" smtClean="0">
                            <a:latin typeface="Cambria Math" panose="02040503050406030204" pitchFamily="18" charset="0"/>
                            <a:sym typeface="Symbol" pitchFamily="18" charset="2"/>
                          </a:rPr>
                          <m:t>8 </m:t>
                        </m:r>
                        <m:r>
                          <a:rPr lang="en-US" sz="2000" i="1" dirty="0" smtClean="0">
                            <a:latin typeface="Cambria Math" panose="02040503050406030204" pitchFamily="18" charset="0"/>
                            <a:sym typeface="Symbol" pitchFamily="18" charset="2"/>
                          </a:rPr>
                          <m:t>𝑐𝑦𝑐𝑙𝑒𝑠</m:t>
                        </m:r>
                      </m:num>
                      <m:den>
                        <m:r>
                          <a:rPr lang="en-US" sz="2000" i="1" dirty="0" smtClean="0">
                            <a:latin typeface="Cambria Math" panose="02040503050406030204" pitchFamily="18" charset="0"/>
                            <a:sym typeface="Symbol" pitchFamily="18" charset="2"/>
                          </a:rPr>
                          <m:t>12 </m:t>
                        </m:r>
                        <m:r>
                          <a:rPr lang="en-US" sz="2000" i="1" dirty="0" smtClean="0">
                            <a:latin typeface="Cambria Math" panose="02040503050406030204" pitchFamily="18" charset="0"/>
                            <a:sym typeface="Symbol" pitchFamily="18" charset="2"/>
                          </a:rPr>
                          <m:t>𝑠</m:t>
                        </m:r>
                      </m:den>
                    </m:f>
                    <m:r>
                      <a:rPr lang="en-US" sz="2000" i="1" dirty="0" smtClean="0">
                        <a:latin typeface="Cambria Math" panose="02040503050406030204" pitchFamily="18" charset="0"/>
                        <a:sym typeface="Symbol" pitchFamily="18" charset="2"/>
                      </a:rPr>
                      <m:t> = 0.66 </m:t>
                    </m:r>
                  </m:oMath>
                </a14:m>
                <a:r>
                  <a:rPr lang="en-US" sz="2000" dirty="0">
                    <a:sym typeface="Symbol" pitchFamily="18" charset="2"/>
                  </a:rPr>
                  <a:t>Hz</a:t>
                </a:r>
                <a:r>
                  <a:rPr lang="en-US" dirty="0">
                    <a:sym typeface="Symbol" pitchFamily="18" charset="2"/>
                  </a:rPr>
                  <a:t>.  </a:t>
                </a:r>
              </a:p>
            </p:txBody>
          </p:sp>
        </mc:Choice>
        <mc:Fallback xmlns="">
          <p:sp>
            <p:nvSpPr>
              <p:cNvPr id="110595" name="Rectangle 3"/>
              <p:cNvSpPr>
                <a:spLocks noRot="1" noChangeAspect="1" noMove="1" noResize="1" noEditPoints="1" noAdjustHandles="1" noChangeArrowheads="1" noChangeShapeType="1" noTextEdit="1"/>
              </p:cNvSpPr>
              <p:nvPr/>
            </p:nvSpPr>
            <p:spPr bwMode="auto">
              <a:xfrm>
                <a:off x="674688" y="2936875"/>
                <a:ext cx="7764462" cy="3921125"/>
              </a:xfrm>
              <a:prstGeom prst="rect">
                <a:avLst/>
              </a:prstGeom>
              <a:blipFill>
                <a:blip r:embed="rId5"/>
                <a:stretch>
                  <a:fillRect l="-1257" t="-1089" b="-2333"/>
                </a:stretch>
              </a:blipFill>
              <a:ln w="9525">
                <a:noFill/>
                <a:miter lim="800000"/>
                <a:headEnd/>
                <a:tailEnd/>
              </a:ln>
              <a:effectLst/>
            </p:spPr>
            <p:txBody>
              <a:bodyPr/>
              <a:lstStyle/>
              <a:p>
                <a:r>
                  <a:rPr lang="en-US">
                    <a:noFill/>
                  </a:rPr>
                  <a:t> </a:t>
                </a:r>
              </a:p>
            </p:txBody>
          </p:sp>
        </mc:Fallback>
      </mc:AlternateContent>
      <p:sp>
        <p:nvSpPr>
          <p:cNvPr id="110594" name="Rectangle 2"/>
          <p:cNvSpPr>
            <a:spLocks noChangeArrowheads="1"/>
          </p:cNvSpPr>
          <p:nvPr/>
        </p:nvSpPr>
        <p:spPr bwMode="auto">
          <a:xfrm>
            <a:off x="685800" y="1344613"/>
            <a:ext cx="7772400" cy="1603375"/>
          </a:xfrm>
          <a:prstGeom prst="rect">
            <a:avLst/>
          </a:prstGeom>
          <a:solidFill>
            <a:srgbClr val="EAEAEA"/>
          </a:solidFill>
          <a:ln w="9525">
            <a:noFill/>
            <a:miter lim="800000"/>
            <a:headEnd/>
            <a:tailEnd/>
          </a:ln>
          <a:effectLst/>
        </p:spPr>
        <p:txBody>
          <a:bodyPr/>
          <a:lstStyle/>
          <a:p>
            <a:r>
              <a:rPr lang="en-US" altLang="en-US" i="1">
                <a:solidFill>
                  <a:schemeClr val="accent2"/>
                </a:solidFill>
                <a:ea typeface="Segoe UI" pitchFamily="34" charset="0"/>
              </a:rPr>
              <a:t>The Doppler effect – moving observer</a:t>
            </a:r>
            <a:r>
              <a:rPr lang="en-US">
                <a:solidFill>
                  <a:srgbClr val="000000"/>
                </a:solidFill>
                <a:ea typeface="Segoe UI" pitchFamily="34" charset="0"/>
                <a:cs typeface="Times New Roman" pitchFamily="18" charset="0"/>
                <a:sym typeface="Symbol" pitchFamily="18" charset="2"/>
              </a:rPr>
              <a:t> </a:t>
            </a:r>
          </a:p>
          <a:p>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Suppose the source is stationary.</a:t>
            </a: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If the observer is moving TOWARD the source at </a:t>
            </a:r>
            <a:r>
              <a:rPr lang="en-US" i="1">
                <a:solidFill>
                  <a:srgbClr val="000000"/>
                </a:solidFill>
                <a:ea typeface="Segoe UI" pitchFamily="34" charset="0"/>
                <a:cs typeface="Times New Roman" pitchFamily="18" charset="0"/>
              </a:rPr>
              <a:t>u</a:t>
            </a:r>
            <a:r>
              <a:rPr lang="en-US" baseline="-25000">
                <a:solidFill>
                  <a:srgbClr val="000000"/>
                </a:solidFill>
                <a:ea typeface="Segoe UI" pitchFamily="34" charset="0"/>
                <a:cs typeface="Times New Roman" pitchFamily="18" charset="0"/>
              </a:rPr>
              <a:t>O</a:t>
            </a:r>
            <a:r>
              <a:rPr lang="en-US">
                <a:solidFill>
                  <a:srgbClr val="000000"/>
                </a:solidFill>
                <a:ea typeface="Segoe UI" pitchFamily="34" charset="0"/>
                <a:cs typeface="Times New Roman" pitchFamily="18" charset="0"/>
              </a:rPr>
              <a:t>, he will hear a higher frequency.</a:t>
            </a:r>
          </a:p>
        </p:txBody>
      </p:sp>
      <p:grpSp>
        <p:nvGrpSpPr>
          <p:cNvPr id="110597" name="Group 5"/>
          <p:cNvGrpSpPr>
            <a:grpSpLocks/>
          </p:cNvGrpSpPr>
          <p:nvPr/>
        </p:nvGrpSpPr>
        <p:grpSpPr bwMode="auto">
          <a:xfrm>
            <a:off x="6616700" y="4900613"/>
            <a:ext cx="336550" cy="396875"/>
            <a:chOff x="2880" y="2607"/>
            <a:chExt cx="212" cy="250"/>
          </a:xfrm>
        </p:grpSpPr>
        <p:sp>
          <p:nvSpPr>
            <p:cNvPr id="110598" name="Oval 6"/>
            <p:cNvSpPr>
              <a:spLocks noChangeArrowheads="1"/>
            </p:cNvSpPr>
            <p:nvPr/>
          </p:nvSpPr>
          <p:spPr bwMode="auto">
            <a:xfrm>
              <a:off x="2920" y="2667"/>
              <a:ext cx="132" cy="1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10599" name="Text Box 7"/>
            <p:cNvSpPr txBox="1">
              <a:spLocks noChangeArrowheads="1"/>
            </p:cNvSpPr>
            <p:nvPr/>
          </p:nvSpPr>
          <p:spPr bwMode="auto">
            <a:xfrm>
              <a:off x="2880" y="2607"/>
              <a:ext cx="212" cy="250"/>
            </a:xfrm>
            <a:prstGeom prst="rect">
              <a:avLst/>
            </a:prstGeom>
            <a:noFill/>
            <a:ln w="9525">
              <a:noFill/>
              <a:miter lim="800000"/>
              <a:headEnd/>
              <a:tailEnd/>
            </a:ln>
            <a:effectLst/>
          </p:spPr>
          <p:txBody>
            <a:bodyPr wrap="none">
              <a:spAutoFit/>
            </a:bodyPr>
            <a:lstStyle/>
            <a:p>
              <a:pPr eaLnBrk="1" hangingPunct="1"/>
              <a:r>
                <a:rPr lang="en-US" sz="2000">
                  <a:latin typeface="Courier New" pitchFamily="49" charset="0"/>
                </a:rPr>
                <a:t>o</a:t>
              </a:r>
            </a:p>
          </p:txBody>
        </p:sp>
      </p:grpSp>
      <p:grpSp>
        <p:nvGrpSpPr>
          <p:cNvPr id="110600" name="Group 8"/>
          <p:cNvGrpSpPr>
            <a:grpSpLocks/>
          </p:cNvGrpSpPr>
          <p:nvPr/>
        </p:nvGrpSpPr>
        <p:grpSpPr bwMode="auto">
          <a:xfrm>
            <a:off x="4606925" y="4818063"/>
            <a:ext cx="3103563" cy="579437"/>
            <a:chOff x="2788" y="2506"/>
            <a:chExt cx="1955" cy="365"/>
          </a:xfrm>
        </p:grpSpPr>
        <p:sp>
          <p:nvSpPr>
            <p:cNvPr id="110601" name="Line 9"/>
            <p:cNvSpPr>
              <a:spLocks noChangeShapeType="1"/>
            </p:cNvSpPr>
            <p:nvPr/>
          </p:nvSpPr>
          <p:spPr bwMode="auto">
            <a:xfrm>
              <a:off x="2788" y="2511"/>
              <a:ext cx="0" cy="357"/>
            </a:xfrm>
            <a:prstGeom prst="line">
              <a:avLst/>
            </a:prstGeom>
            <a:noFill/>
            <a:ln w="9525">
              <a:solidFill>
                <a:schemeClr val="tx1"/>
              </a:solidFill>
              <a:round/>
              <a:headEnd/>
              <a:tailEnd/>
            </a:ln>
            <a:effectLst/>
          </p:spPr>
          <p:txBody>
            <a:bodyPr/>
            <a:lstStyle/>
            <a:p>
              <a:endParaRPr lang="en-US"/>
            </a:p>
          </p:txBody>
        </p:sp>
        <p:sp>
          <p:nvSpPr>
            <p:cNvPr id="110602" name="Line 10"/>
            <p:cNvSpPr>
              <a:spLocks noChangeShapeType="1"/>
            </p:cNvSpPr>
            <p:nvPr/>
          </p:nvSpPr>
          <p:spPr bwMode="auto">
            <a:xfrm>
              <a:off x="2903" y="2506"/>
              <a:ext cx="0" cy="357"/>
            </a:xfrm>
            <a:prstGeom prst="line">
              <a:avLst/>
            </a:prstGeom>
            <a:noFill/>
            <a:ln w="9525">
              <a:solidFill>
                <a:schemeClr val="tx1"/>
              </a:solidFill>
              <a:round/>
              <a:headEnd/>
              <a:tailEnd/>
            </a:ln>
            <a:effectLst/>
          </p:spPr>
          <p:txBody>
            <a:bodyPr/>
            <a:lstStyle/>
            <a:p>
              <a:endParaRPr lang="en-US"/>
            </a:p>
          </p:txBody>
        </p:sp>
        <p:sp>
          <p:nvSpPr>
            <p:cNvPr id="110603" name="Line 11"/>
            <p:cNvSpPr>
              <a:spLocks noChangeShapeType="1"/>
            </p:cNvSpPr>
            <p:nvPr/>
          </p:nvSpPr>
          <p:spPr bwMode="auto">
            <a:xfrm>
              <a:off x="3018" y="2507"/>
              <a:ext cx="0" cy="357"/>
            </a:xfrm>
            <a:prstGeom prst="line">
              <a:avLst/>
            </a:prstGeom>
            <a:noFill/>
            <a:ln w="9525">
              <a:solidFill>
                <a:schemeClr val="tx1"/>
              </a:solidFill>
              <a:round/>
              <a:headEnd/>
              <a:tailEnd/>
            </a:ln>
            <a:effectLst/>
          </p:spPr>
          <p:txBody>
            <a:bodyPr/>
            <a:lstStyle/>
            <a:p>
              <a:endParaRPr lang="en-US"/>
            </a:p>
          </p:txBody>
        </p:sp>
        <p:sp>
          <p:nvSpPr>
            <p:cNvPr id="110604" name="Line 12"/>
            <p:cNvSpPr>
              <a:spLocks noChangeShapeType="1"/>
            </p:cNvSpPr>
            <p:nvPr/>
          </p:nvSpPr>
          <p:spPr bwMode="auto">
            <a:xfrm>
              <a:off x="3133" y="2508"/>
              <a:ext cx="0" cy="357"/>
            </a:xfrm>
            <a:prstGeom prst="line">
              <a:avLst/>
            </a:prstGeom>
            <a:noFill/>
            <a:ln w="9525">
              <a:solidFill>
                <a:schemeClr val="tx1"/>
              </a:solidFill>
              <a:round/>
              <a:headEnd/>
              <a:tailEnd/>
            </a:ln>
            <a:effectLst/>
          </p:spPr>
          <p:txBody>
            <a:bodyPr/>
            <a:lstStyle/>
            <a:p>
              <a:endParaRPr lang="en-US"/>
            </a:p>
          </p:txBody>
        </p:sp>
        <p:sp>
          <p:nvSpPr>
            <p:cNvPr id="110605" name="Line 13"/>
            <p:cNvSpPr>
              <a:spLocks noChangeShapeType="1"/>
            </p:cNvSpPr>
            <p:nvPr/>
          </p:nvSpPr>
          <p:spPr bwMode="auto">
            <a:xfrm>
              <a:off x="3248" y="2509"/>
              <a:ext cx="0" cy="357"/>
            </a:xfrm>
            <a:prstGeom prst="line">
              <a:avLst/>
            </a:prstGeom>
            <a:noFill/>
            <a:ln w="9525">
              <a:solidFill>
                <a:schemeClr val="tx1"/>
              </a:solidFill>
              <a:round/>
              <a:headEnd/>
              <a:tailEnd/>
            </a:ln>
            <a:effectLst/>
          </p:spPr>
          <p:txBody>
            <a:bodyPr/>
            <a:lstStyle/>
            <a:p>
              <a:endParaRPr lang="en-US"/>
            </a:p>
          </p:txBody>
        </p:sp>
        <p:sp>
          <p:nvSpPr>
            <p:cNvPr id="110606" name="Line 14"/>
            <p:cNvSpPr>
              <a:spLocks noChangeShapeType="1"/>
            </p:cNvSpPr>
            <p:nvPr/>
          </p:nvSpPr>
          <p:spPr bwMode="auto">
            <a:xfrm>
              <a:off x="3363" y="2510"/>
              <a:ext cx="0" cy="357"/>
            </a:xfrm>
            <a:prstGeom prst="line">
              <a:avLst/>
            </a:prstGeom>
            <a:noFill/>
            <a:ln w="9525">
              <a:solidFill>
                <a:schemeClr val="tx1"/>
              </a:solidFill>
              <a:round/>
              <a:headEnd/>
              <a:tailEnd/>
            </a:ln>
            <a:effectLst/>
          </p:spPr>
          <p:txBody>
            <a:bodyPr/>
            <a:lstStyle/>
            <a:p>
              <a:endParaRPr lang="en-US"/>
            </a:p>
          </p:txBody>
        </p:sp>
        <p:sp>
          <p:nvSpPr>
            <p:cNvPr id="110607" name="Line 15"/>
            <p:cNvSpPr>
              <a:spLocks noChangeShapeType="1"/>
            </p:cNvSpPr>
            <p:nvPr/>
          </p:nvSpPr>
          <p:spPr bwMode="auto">
            <a:xfrm>
              <a:off x="3478" y="2511"/>
              <a:ext cx="0" cy="357"/>
            </a:xfrm>
            <a:prstGeom prst="line">
              <a:avLst/>
            </a:prstGeom>
            <a:noFill/>
            <a:ln w="9525">
              <a:solidFill>
                <a:schemeClr val="tx1"/>
              </a:solidFill>
              <a:round/>
              <a:headEnd/>
              <a:tailEnd/>
            </a:ln>
            <a:effectLst/>
          </p:spPr>
          <p:txBody>
            <a:bodyPr/>
            <a:lstStyle/>
            <a:p>
              <a:endParaRPr lang="en-US"/>
            </a:p>
          </p:txBody>
        </p:sp>
        <p:sp>
          <p:nvSpPr>
            <p:cNvPr id="110608" name="Line 16"/>
            <p:cNvSpPr>
              <a:spLocks noChangeShapeType="1"/>
            </p:cNvSpPr>
            <p:nvPr/>
          </p:nvSpPr>
          <p:spPr bwMode="auto">
            <a:xfrm>
              <a:off x="3593" y="2506"/>
              <a:ext cx="0" cy="357"/>
            </a:xfrm>
            <a:prstGeom prst="line">
              <a:avLst/>
            </a:prstGeom>
            <a:noFill/>
            <a:ln w="9525">
              <a:solidFill>
                <a:schemeClr val="tx1"/>
              </a:solidFill>
              <a:round/>
              <a:headEnd/>
              <a:tailEnd/>
            </a:ln>
            <a:effectLst/>
          </p:spPr>
          <p:txBody>
            <a:bodyPr/>
            <a:lstStyle/>
            <a:p>
              <a:endParaRPr lang="en-US"/>
            </a:p>
          </p:txBody>
        </p:sp>
        <p:sp>
          <p:nvSpPr>
            <p:cNvPr id="110609" name="Line 17"/>
            <p:cNvSpPr>
              <a:spLocks noChangeShapeType="1"/>
            </p:cNvSpPr>
            <p:nvPr/>
          </p:nvSpPr>
          <p:spPr bwMode="auto">
            <a:xfrm>
              <a:off x="3708" y="2507"/>
              <a:ext cx="0" cy="357"/>
            </a:xfrm>
            <a:prstGeom prst="line">
              <a:avLst/>
            </a:prstGeom>
            <a:noFill/>
            <a:ln w="9525">
              <a:solidFill>
                <a:schemeClr val="tx1"/>
              </a:solidFill>
              <a:round/>
              <a:headEnd/>
              <a:tailEnd/>
            </a:ln>
            <a:effectLst/>
          </p:spPr>
          <p:txBody>
            <a:bodyPr/>
            <a:lstStyle/>
            <a:p>
              <a:endParaRPr lang="en-US"/>
            </a:p>
          </p:txBody>
        </p:sp>
        <p:sp>
          <p:nvSpPr>
            <p:cNvPr id="110610" name="Line 18"/>
            <p:cNvSpPr>
              <a:spLocks noChangeShapeType="1"/>
            </p:cNvSpPr>
            <p:nvPr/>
          </p:nvSpPr>
          <p:spPr bwMode="auto">
            <a:xfrm>
              <a:off x="3823" y="2508"/>
              <a:ext cx="0" cy="357"/>
            </a:xfrm>
            <a:prstGeom prst="line">
              <a:avLst/>
            </a:prstGeom>
            <a:noFill/>
            <a:ln w="9525">
              <a:solidFill>
                <a:schemeClr val="tx1"/>
              </a:solidFill>
              <a:round/>
              <a:headEnd/>
              <a:tailEnd/>
            </a:ln>
            <a:effectLst/>
          </p:spPr>
          <p:txBody>
            <a:bodyPr/>
            <a:lstStyle/>
            <a:p>
              <a:endParaRPr lang="en-US"/>
            </a:p>
          </p:txBody>
        </p:sp>
        <p:sp>
          <p:nvSpPr>
            <p:cNvPr id="110611" name="Line 19"/>
            <p:cNvSpPr>
              <a:spLocks noChangeShapeType="1"/>
            </p:cNvSpPr>
            <p:nvPr/>
          </p:nvSpPr>
          <p:spPr bwMode="auto">
            <a:xfrm>
              <a:off x="3938" y="2509"/>
              <a:ext cx="0" cy="357"/>
            </a:xfrm>
            <a:prstGeom prst="line">
              <a:avLst/>
            </a:prstGeom>
            <a:noFill/>
            <a:ln w="9525">
              <a:solidFill>
                <a:schemeClr val="tx1"/>
              </a:solidFill>
              <a:round/>
              <a:headEnd/>
              <a:tailEnd/>
            </a:ln>
            <a:effectLst/>
          </p:spPr>
          <p:txBody>
            <a:bodyPr/>
            <a:lstStyle/>
            <a:p>
              <a:endParaRPr lang="en-US"/>
            </a:p>
          </p:txBody>
        </p:sp>
        <p:sp>
          <p:nvSpPr>
            <p:cNvPr id="110612" name="Line 20"/>
            <p:cNvSpPr>
              <a:spLocks noChangeShapeType="1"/>
            </p:cNvSpPr>
            <p:nvPr/>
          </p:nvSpPr>
          <p:spPr bwMode="auto">
            <a:xfrm>
              <a:off x="4053" y="2510"/>
              <a:ext cx="0" cy="357"/>
            </a:xfrm>
            <a:prstGeom prst="line">
              <a:avLst/>
            </a:prstGeom>
            <a:noFill/>
            <a:ln w="9525">
              <a:solidFill>
                <a:schemeClr val="tx1"/>
              </a:solidFill>
              <a:round/>
              <a:headEnd/>
              <a:tailEnd/>
            </a:ln>
            <a:effectLst/>
          </p:spPr>
          <p:txBody>
            <a:bodyPr/>
            <a:lstStyle/>
            <a:p>
              <a:endParaRPr lang="en-US"/>
            </a:p>
          </p:txBody>
        </p:sp>
        <p:sp>
          <p:nvSpPr>
            <p:cNvPr id="110613" name="Line 21"/>
            <p:cNvSpPr>
              <a:spLocks noChangeShapeType="1"/>
            </p:cNvSpPr>
            <p:nvPr/>
          </p:nvSpPr>
          <p:spPr bwMode="auto">
            <a:xfrm>
              <a:off x="4168" y="2511"/>
              <a:ext cx="0" cy="357"/>
            </a:xfrm>
            <a:prstGeom prst="line">
              <a:avLst/>
            </a:prstGeom>
            <a:noFill/>
            <a:ln w="9525">
              <a:solidFill>
                <a:schemeClr val="tx1"/>
              </a:solidFill>
              <a:round/>
              <a:headEnd/>
              <a:tailEnd/>
            </a:ln>
            <a:effectLst/>
          </p:spPr>
          <p:txBody>
            <a:bodyPr/>
            <a:lstStyle/>
            <a:p>
              <a:endParaRPr lang="en-US"/>
            </a:p>
          </p:txBody>
        </p:sp>
        <p:sp>
          <p:nvSpPr>
            <p:cNvPr id="110614" name="Line 22"/>
            <p:cNvSpPr>
              <a:spLocks noChangeShapeType="1"/>
            </p:cNvSpPr>
            <p:nvPr/>
          </p:nvSpPr>
          <p:spPr bwMode="auto">
            <a:xfrm>
              <a:off x="4283" y="2506"/>
              <a:ext cx="0" cy="357"/>
            </a:xfrm>
            <a:prstGeom prst="line">
              <a:avLst/>
            </a:prstGeom>
            <a:noFill/>
            <a:ln w="9525">
              <a:solidFill>
                <a:schemeClr val="tx1"/>
              </a:solidFill>
              <a:round/>
              <a:headEnd/>
              <a:tailEnd/>
            </a:ln>
            <a:effectLst/>
          </p:spPr>
          <p:txBody>
            <a:bodyPr/>
            <a:lstStyle/>
            <a:p>
              <a:endParaRPr lang="en-US"/>
            </a:p>
          </p:txBody>
        </p:sp>
        <p:sp>
          <p:nvSpPr>
            <p:cNvPr id="110615" name="Line 23"/>
            <p:cNvSpPr>
              <a:spLocks noChangeShapeType="1"/>
            </p:cNvSpPr>
            <p:nvPr/>
          </p:nvSpPr>
          <p:spPr bwMode="auto">
            <a:xfrm>
              <a:off x="4398" y="2513"/>
              <a:ext cx="0" cy="357"/>
            </a:xfrm>
            <a:prstGeom prst="line">
              <a:avLst/>
            </a:prstGeom>
            <a:noFill/>
            <a:ln w="9525">
              <a:solidFill>
                <a:schemeClr val="tx1"/>
              </a:solidFill>
              <a:round/>
              <a:headEnd/>
              <a:tailEnd/>
            </a:ln>
            <a:effectLst/>
          </p:spPr>
          <p:txBody>
            <a:bodyPr/>
            <a:lstStyle/>
            <a:p>
              <a:endParaRPr lang="en-US"/>
            </a:p>
          </p:txBody>
        </p:sp>
        <p:sp>
          <p:nvSpPr>
            <p:cNvPr id="110616" name="Line 24"/>
            <p:cNvSpPr>
              <a:spLocks noChangeShapeType="1"/>
            </p:cNvSpPr>
            <p:nvPr/>
          </p:nvSpPr>
          <p:spPr bwMode="auto">
            <a:xfrm>
              <a:off x="4513" y="2514"/>
              <a:ext cx="0" cy="357"/>
            </a:xfrm>
            <a:prstGeom prst="line">
              <a:avLst/>
            </a:prstGeom>
            <a:noFill/>
            <a:ln w="9525">
              <a:solidFill>
                <a:schemeClr val="tx1"/>
              </a:solidFill>
              <a:round/>
              <a:headEnd/>
              <a:tailEnd/>
            </a:ln>
            <a:effectLst/>
          </p:spPr>
          <p:txBody>
            <a:bodyPr/>
            <a:lstStyle/>
            <a:p>
              <a:endParaRPr lang="en-US"/>
            </a:p>
          </p:txBody>
        </p:sp>
        <p:sp>
          <p:nvSpPr>
            <p:cNvPr id="110617" name="Line 25"/>
            <p:cNvSpPr>
              <a:spLocks noChangeShapeType="1"/>
            </p:cNvSpPr>
            <p:nvPr/>
          </p:nvSpPr>
          <p:spPr bwMode="auto">
            <a:xfrm>
              <a:off x="4628" y="2509"/>
              <a:ext cx="0" cy="357"/>
            </a:xfrm>
            <a:prstGeom prst="line">
              <a:avLst/>
            </a:prstGeom>
            <a:noFill/>
            <a:ln w="9525">
              <a:solidFill>
                <a:schemeClr val="tx1"/>
              </a:solidFill>
              <a:round/>
              <a:headEnd/>
              <a:tailEnd/>
            </a:ln>
            <a:effectLst/>
          </p:spPr>
          <p:txBody>
            <a:bodyPr/>
            <a:lstStyle/>
            <a:p>
              <a:endParaRPr lang="en-US"/>
            </a:p>
          </p:txBody>
        </p:sp>
        <p:sp>
          <p:nvSpPr>
            <p:cNvPr id="110618" name="Line 26"/>
            <p:cNvSpPr>
              <a:spLocks noChangeShapeType="1"/>
            </p:cNvSpPr>
            <p:nvPr/>
          </p:nvSpPr>
          <p:spPr bwMode="auto">
            <a:xfrm>
              <a:off x="4743" y="2510"/>
              <a:ext cx="0" cy="357"/>
            </a:xfrm>
            <a:prstGeom prst="line">
              <a:avLst/>
            </a:prstGeom>
            <a:noFill/>
            <a:ln w="9525">
              <a:solidFill>
                <a:schemeClr val="tx1"/>
              </a:solidFill>
              <a:round/>
              <a:headEnd/>
              <a:tailEnd/>
            </a:ln>
            <a:effectLst/>
          </p:spPr>
          <p:txBody>
            <a:bodyPr/>
            <a:lstStyle/>
            <a:p>
              <a:endParaRPr lang="en-US"/>
            </a:p>
          </p:txBody>
        </p:sp>
      </p:grpSp>
      <p:sp>
        <p:nvSpPr>
          <p:cNvPr id="110619" name="Rectangle 27"/>
          <p:cNvSpPr>
            <a:spLocks noChangeArrowheads="1"/>
          </p:cNvSpPr>
          <p:nvPr/>
        </p:nvSpPr>
        <p:spPr bwMode="auto">
          <a:xfrm>
            <a:off x="4248150" y="4616450"/>
            <a:ext cx="360363" cy="9271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110620" name="Group 28"/>
          <p:cNvGrpSpPr>
            <a:grpSpLocks/>
          </p:cNvGrpSpPr>
          <p:nvPr/>
        </p:nvGrpSpPr>
        <p:grpSpPr bwMode="auto">
          <a:xfrm>
            <a:off x="7640638" y="4306888"/>
            <a:ext cx="1503362" cy="1503362"/>
            <a:chOff x="4100" y="2501"/>
            <a:chExt cx="947" cy="947"/>
          </a:xfrm>
        </p:grpSpPr>
        <p:sp>
          <p:nvSpPr>
            <p:cNvPr id="110621" name="Oval 29"/>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a:effectLst/>
          </p:spPr>
          <p:txBody>
            <a:bodyPr wrap="none" anchor="ctr"/>
            <a:lstStyle/>
            <a:p>
              <a:endParaRPr lang="en-US"/>
            </a:p>
          </p:txBody>
        </p:sp>
        <p:sp>
          <p:nvSpPr>
            <p:cNvPr id="110622" name="Line 30"/>
            <p:cNvSpPr>
              <a:spLocks noChangeShapeType="1"/>
            </p:cNvSpPr>
            <p:nvPr/>
          </p:nvSpPr>
          <p:spPr bwMode="auto">
            <a:xfrm>
              <a:off x="4578" y="2523"/>
              <a:ext cx="0" cy="911"/>
            </a:xfrm>
            <a:prstGeom prst="line">
              <a:avLst/>
            </a:prstGeom>
            <a:noFill/>
            <a:ln w="9525">
              <a:solidFill>
                <a:schemeClr val="tx1"/>
              </a:solidFill>
              <a:round/>
              <a:headEnd/>
              <a:tailEnd/>
            </a:ln>
            <a:effectLst/>
          </p:spPr>
          <p:txBody>
            <a:bodyPr/>
            <a:lstStyle/>
            <a:p>
              <a:endParaRPr lang="en-US"/>
            </a:p>
          </p:txBody>
        </p:sp>
        <p:sp>
          <p:nvSpPr>
            <p:cNvPr id="110623" name="Line 31"/>
            <p:cNvSpPr>
              <a:spLocks noChangeShapeType="1"/>
            </p:cNvSpPr>
            <p:nvPr/>
          </p:nvSpPr>
          <p:spPr bwMode="auto">
            <a:xfrm>
              <a:off x="4122" y="2979"/>
              <a:ext cx="903" cy="0"/>
            </a:xfrm>
            <a:prstGeom prst="line">
              <a:avLst/>
            </a:prstGeom>
            <a:noFill/>
            <a:ln w="9525">
              <a:solidFill>
                <a:schemeClr val="tx1"/>
              </a:solidFill>
              <a:round/>
              <a:headEnd/>
              <a:tailEnd/>
            </a:ln>
            <a:effectLst/>
          </p:spPr>
          <p:txBody>
            <a:bodyPr/>
            <a:lstStyle/>
            <a:p>
              <a:endParaRPr lang="en-US"/>
            </a:p>
          </p:txBody>
        </p:sp>
        <p:sp>
          <p:nvSpPr>
            <p:cNvPr id="110624" name="Line 32"/>
            <p:cNvSpPr>
              <a:spLocks noChangeShapeType="1"/>
            </p:cNvSpPr>
            <p:nvPr/>
          </p:nvSpPr>
          <p:spPr bwMode="auto">
            <a:xfrm flipV="1">
              <a:off x="4351" y="2588"/>
              <a:ext cx="453" cy="784"/>
            </a:xfrm>
            <a:prstGeom prst="line">
              <a:avLst/>
            </a:prstGeom>
            <a:noFill/>
            <a:ln w="9525">
              <a:solidFill>
                <a:schemeClr val="tx1"/>
              </a:solidFill>
              <a:round/>
              <a:headEnd/>
              <a:tailEnd/>
            </a:ln>
            <a:effectLst/>
          </p:spPr>
          <p:txBody>
            <a:bodyPr/>
            <a:lstStyle/>
            <a:p>
              <a:endParaRPr lang="en-US"/>
            </a:p>
          </p:txBody>
        </p:sp>
        <p:sp>
          <p:nvSpPr>
            <p:cNvPr id="110625" name="Line 33"/>
            <p:cNvSpPr>
              <a:spLocks noChangeShapeType="1"/>
            </p:cNvSpPr>
            <p:nvPr/>
          </p:nvSpPr>
          <p:spPr bwMode="auto">
            <a:xfrm flipV="1">
              <a:off x="4174" y="2756"/>
              <a:ext cx="789" cy="457"/>
            </a:xfrm>
            <a:prstGeom prst="line">
              <a:avLst/>
            </a:prstGeom>
            <a:noFill/>
            <a:ln w="9525">
              <a:solidFill>
                <a:schemeClr val="tx1"/>
              </a:solidFill>
              <a:round/>
              <a:headEnd/>
              <a:tailEnd/>
            </a:ln>
            <a:effectLst/>
          </p:spPr>
          <p:txBody>
            <a:bodyPr/>
            <a:lstStyle/>
            <a:p>
              <a:endParaRPr lang="en-US"/>
            </a:p>
          </p:txBody>
        </p:sp>
        <p:sp>
          <p:nvSpPr>
            <p:cNvPr id="110626" name="Line 34"/>
            <p:cNvSpPr>
              <a:spLocks noChangeShapeType="1"/>
            </p:cNvSpPr>
            <p:nvPr/>
          </p:nvSpPr>
          <p:spPr bwMode="auto">
            <a:xfrm flipH="1" flipV="1">
              <a:off x="4346" y="2575"/>
              <a:ext cx="453" cy="784"/>
            </a:xfrm>
            <a:prstGeom prst="line">
              <a:avLst/>
            </a:prstGeom>
            <a:noFill/>
            <a:ln w="9525">
              <a:solidFill>
                <a:schemeClr val="tx1"/>
              </a:solidFill>
              <a:round/>
              <a:headEnd/>
              <a:tailEnd/>
            </a:ln>
            <a:effectLst/>
          </p:spPr>
          <p:txBody>
            <a:bodyPr/>
            <a:lstStyle/>
            <a:p>
              <a:endParaRPr lang="en-US"/>
            </a:p>
          </p:txBody>
        </p:sp>
        <p:sp>
          <p:nvSpPr>
            <p:cNvPr id="110627" name="Line 35"/>
            <p:cNvSpPr>
              <a:spLocks noChangeShapeType="1"/>
            </p:cNvSpPr>
            <p:nvPr/>
          </p:nvSpPr>
          <p:spPr bwMode="auto">
            <a:xfrm flipH="1" flipV="1">
              <a:off x="4169" y="2743"/>
              <a:ext cx="789" cy="457"/>
            </a:xfrm>
            <a:prstGeom prst="line">
              <a:avLst/>
            </a:prstGeom>
            <a:noFill/>
            <a:ln w="9525">
              <a:solidFill>
                <a:schemeClr val="tx1"/>
              </a:solidFill>
              <a:round/>
              <a:headEnd/>
              <a:tailEnd/>
            </a:ln>
            <a:effectLst/>
          </p:spPr>
          <p:txBody>
            <a:bodyPr/>
            <a:lstStyle/>
            <a:p>
              <a:endParaRPr lang="en-US"/>
            </a:p>
          </p:txBody>
        </p:sp>
        <p:sp>
          <p:nvSpPr>
            <p:cNvPr id="110628" name="Oval 36"/>
            <p:cNvSpPr>
              <a:spLocks noChangeArrowheads="1"/>
            </p:cNvSpPr>
            <p:nvPr/>
          </p:nvSpPr>
          <p:spPr bwMode="auto">
            <a:xfrm>
              <a:off x="4203" y="2593"/>
              <a:ext cx="750" cy="750"/>
            </a:xfrm>
            <a:prstGeom prst="ellipse">
              <a:avLst/>
            </a:prstGeom>
            <a:solidFill>
              <a:schemeClr val="bg1"/>
            </a:solidFill>
            <a:ln w="9525">
              <a:noFill/>
              <a:round/>
              <a:headEnd/>
              <a:tailEnd/>
            </a:ln>
            <a:effectLst/>
          </p:spPr>
          <p:txBody>
            <a:bodyPr wrap="none" anchor="ctr"/>
            <a:lstStyle/>
            <a:p>
              <a:endParaRPr lang="en-US"/>
            </a:p>
          </p:txBody>
        </p:sp>
        <p:sp>
          <p:nvSpPr>
            <p:cNvPr id="110629" name="Text Box 37"/>
            <p:cNvSpPr txBox="1">
              <a:spLocks noChangeArrowheads="1"/>
            </p:cNvSpPr>
            <p:nvPr/>
          </p:nvSpPr>
          <p:spPr bwMode="auto">
            <a:xfrm>
              <a:off x="4436" y="2528"/>
              <a:ext cx="212" cy="250"/>
            </a:xfrm>
            <a:prstGeom prst="rect">
              <a:avLst/>
            </a:prstGeom>
            <a:noFill/>
            <a:ln w="9525">
              <a:noFill/>
              <a:miter lim="800000"/>
              <a:headEnd/>
              <a:tailEnd/>
            </a:ln>
            <a:effectLst/>
          </p:spPr>
          <p:txBody>
            <a:bodyPr wrap="none">
              <a:spAutoFit/>
            </a:bodyPr>
            <a:lstStyle/>
            <a:p>
              <a:pPr algn="ctr" eaLnBrk="1" hangingPunct="1"/>
              <a:r>
                <a:rPr lang="en-US" sz="2000" b="1">
                  <a:latin typeface="Courier New" pitchFamily="49" charset="0"/>
                </a:rPr>
                <a:t> </a:t>
              </a:r>
            </a:p>
          </p:txBody>
        </p:sp>
        <p:sp>
          <p:nvSpPr>
            <p:cNvPr id="110630" name="Text Box 38"/>
            <p:cNvSpPr txBox="1">
              <a:spLocks noChangeArrowheads="1"/>
            </p:cNvSpPr>
            <p:nvPr/>
          </p:nvSpPr>
          <p:spPr bwMode="auto">
            <a:xfrm>
              <a:off x="4798" y="2863"/>
              <a:ext cx="212" cy="250"/>
            </a:xfrm>
            <a:prstGeom prst="rect">
              <a:avLst/>
            </a:prstGeom>
            <a:noFill/>
            <a:ln w="9525">
              <a:noFill/>
              <a:miter lim="800000"/>
              <a:headEnd/>
              <a:tailEnd/>
            </a:ln>
            <a:effectLst/>
          </p:spPr>
          <p:txBody>
            <a:bodyPr wrap="none">
              <a:spAutoFit/>
            </a:bodyPr>
            <a:lstStyle/>
            <a:p>
              <a:pPr eaLnBrk="1" hangingPunct="1"/>
              <a:r>
                <a:rPr lang="en-US" sz="2000" b="1">
                  <a:latin typeface="Courier New" pitchFamily="49" charset="0"/>
                </a:rPr>
                <a:t> </a:t>
              </a:r>
            </a:p>
          </p:txBody>
        </p:sp>
        <p:sp>
          <p:nvSpPr>
            <p:cNvPr id="110631" name="Text Box 39"/>
            <p:cNvSpPr txBox="1">
              <a:spLocks noChangeArrowheads="1"/>
            </p:cNvSpPr>
            <p:nvPr/>
          </p:nvSpPr>
          <p:spPr bwMode="auto">
            <a:xfrm>
              <a:off x="4470" y="3167"/>
              <a:ext cx="212" cy="250"/>
            </a:xfrm>
            <a:prstGeom prst="rect">
              <a:avLst/>
            </a:prstGeom>
            <a:noFill/>
            <a:ln w="9525">
              <a:noFill/>
              <a:miter lim="800000"/>
              <a:headEnd/>
              <a:tailEnd/>
            </a:ln>
            <a:effectLst/>
          </p:spPr>
          <p:txBody>
            <a:bodyPr wrap="none">
              <a:spAutoFit/>
            </a:bodyPr>
            <a:lstStyle/>
            <a:p>
              <a:pPr eaLnBrk="1" hangingPunct="1"/>
              <a:r>
                <a:rPr lang="en-US" sz="2000" b="1">
                  <a:latin typeface="Courier New" pitchFamily="49" charset="0"/>
                </a:rPr>
                <a:t> </a:t>
              </a:r>
            </a:p>
          </p:txBody>
        </p:sp>
        <p:sp>
          <p:nvSpPr>
            <p:cNvPr id="110632" name="Text Box 40"/>
            <p:cNvSpPr txBox="1">
              <a:spLocks noChangeArrowheads="1"/>
            </p:cNvSpPr>
            <p:nvPr/>
          </p:nvSpPr>
          <p:spPr bwMode="auto">
            <a:xfrm>
              <a:off x="4154" y="2859"/>
              <a:ext cx="212" cy="250"/>
            </a:xfrm>
            <a:prstGeom prst="rect">
              <a:avLst/>
            </a:prstGeom>
            <a:noFill/>
            <a:ln w="9525">
              <a:noFill/>
              <a:miter lim="800000"/>
              <a:headEnd/>
              <a:tailEnd/>
            </a:ln>
            <a:effectLst/>
          </p:spPr>
          <p:txBody>
            <a:bodyPr wrap="none">
              <a:spAutoFit/>
            </a:bodyPr>
            <a:lstStyle/>
            <a:p>
              <a:pPr eaLnBrk="1" hangingPunct="1"/>
              <a:r>
                <a:rPr lang="en-US" sz="2000" b="1">
                  <a:latin typeface="Courier New" pitchFamily="49" charset="0"/>
                </a:rPr>
                <a:t> </a:t>
              </a:r>
            </a:p>
          </p:txBody>
        </p:sp>
      </p:grpSp>
      <p:grpSp>
        <p:nvGrpSpPr>
          <p:cNvPr id="110633" name="Group 41"/>
          <p:cNvGrpSpPr>
            <a:grpSpLocks/>
          </p:cNvGrpSpPr>
          <p:nvPr/>
        </p:nvGrpSpPr>
        <p:grpSpPr bwMode="auto">
          <a:xfrm>
            <a:off x="8351838" y="4402138"/>
            <a:ext cx="96837" cy="1311275"/>
            <a:chOff x="4532" y="2501"/>
            <a:chExt cx="61" cy="826"/>
          </a:xfrm>
        </p:grpSpPr>
        <p:sp>
          <p:nvSpPr>
            <p:cNvPr id="110634" name="Line 42"/>
            <p:cNvSpPr>
              <a:spLocks noChangeShapeType="1"/>
            </p:cNvSpPr>
            <p:nvPr/>
          </p:nvSpPr>
          <p:spPr bwMode="auto">
            <a:xfrm>
              <a:off x="4563" y="2501"/>
              <a:ext cx="0" cy="417"/>
            </a:xfrm>
            <a:prstGeom prst="line">
              <a:avLst/>
            </a:prstGeom>
            <a:noFill/>
            <a:ln w="28575">
              <a:solidFill>
                <a:srgbClr val="FF3300"/>
              </a:solidFill>
              <a:round/>
              <a:headEnd/>
              <a:tailEnd/>
            </a:ln>
            <a:effectLst/>
          </p:spPr>
          <p:txBody>
            <a:bodyPr/>
            <a:lstStyle/>
            <a:p>
              <a:endParaRPr lang="en-US"/>
            </a:p>
          </p:txBody>
        </p:sp>
        <p:sp>
          <p:nvSpPr>
            <p:cNvPr id="110635" name="Rectangle 43"/>
            <p:cNvSpPr>
              <a:spLocks noChangeArrowheads="1"/>
            </p:cNvSpPr>
            <p:nvPr/>
          </p:nvSpPr>
          <p:spPr bwMode="auto">
            <a:xfrm>
              <a:off x="4540" y="2918"/>
              <a:ext cx="48" cy="409"/>
            </a:xfrm>
            <a:prstGeom prst="rect">
              <a:avLst/>
            </a:prstGeom>
            <a:noFill/>
            <a:ln w="9525">
              <a:noFill/>
              <a:miter lim="800000"/>
              <a:headEnd/>
              <a:tailEnd/>
            </a:ln>
            <a:effectLst/>
          </p:spPr>
          <p:txBody>
            <a:bodyPr wrap="none" anchor="ctr"/>
            <a:lstStyle/>
            <a:p>
              <a:endParaRPr lang="en-US"/>
            </a:p>
          </p:txBody>
        </p:sp>
        <p:sp>
          <p:nvSpPr>
            <p:cNvPr id="110636" name="Oval 44"/>
            <p:cNvSpPr>
              <a:spLocks noChangeArrowheads="1"/>
            </p:cNvSpPr>
            <p:nvPr/>
          </p:nvSpPr>
          <p:spPr bwMode="auto">
            <a:xfrm>
              <a:off x="4532" y="2887"/>
              <a:ext cx="61" cy="61"/>
            </a:xfrm>
            <a:prstGeom prst="ellipse">
              <a:avLst/>
            </a:prstGeom>
            <a:solidFill>
              <a:srgbClr val="FF3300"/>
            </a:solidFill>
            <a:ln w="9525">
              <a:noFill/>
              <a:round/>
              <a:headEnd/>
              <a:tailEnd/>
            </a:ln>
            <a:effectLst/>
          </p:spPr>
          <p:txBody>
            <a:bodyPr wrap="none" anchor="ctr"/>
            <a:lstStyle/>
            <a:p>
              <a:endParaRPr lang="en-US"/>
            </a:p>
          </p:txBody>
        </p:sp>
      </p:grpSp>
      <p:sp>
        <p:nvSpPr>
          <p:cNvPr id="11063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594">
                                            <p:txEl>
                                              <p:pRg st="1" end="1"/>
                                            </p:txEl>
                                          </p:spTgt>
                                        </p:tgtEl>
                                        <p:attrNameLst>
                                          <p:attrName>style.visibility</p:attrName>
                                        </p:attrNameLst>
                                      </p:cBhvr>
                                      <p:to>
                                        <p:strVal val="visible"/>
                                      </p:to>
                                    </p:set>
                                    <p:anim calcmode="lin" valueType="num">
                                      <p:cBhvr additive="base">
                                        <p:cTn id="7" dur="500" fill="hold"/>
                                        <p:tgtEl>
                                          <p:spTgt spid="1105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594">
                                            <p:txEl>
                                              <p:pRg st="2" end="2"/>
                                            </p:txEl>
                                          </p:spTgt>
                                        </p:tgtEl>
                                        <p:attrNameLst>
                                          <p:attrName>style.visibility</p:attrName>
                                        </p:attrNameLst>
                                      </p:cBhvr>
                                      <p:to>
                                        <p:strVal val="visible"/>
                                      </p:to>
                                    </p:set>
                                    <p:anim calcmode="lin" valueType="num">
                                      <p:cBhvr additive="base">
                                        <p:cTn id="13" dur="500" fill="hold"/>
                                        <p:tgtEl>
                                          <p:spTgt spid="1105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0595">
                                            <p:txEl>
                                              <p:pRg st="0" end="0"/>
                                            </p:txEl>
                                          </p:spTgt>
                                        </p:tgtEl>
                                        <p:attrNameLst>
                                          <p:attrName>style.visibility</p:attrName>
                                        </p:attrNameLst>
                                      </p:cBhvr>
                                      <p:to>
                                        <p:strVal val="visible"/>
                                      </p:to>
                                    </p:set>
                                    <p:anim calcmode="lin" valueType="num">
                                      <p:cBhvr additive="base">
                                        <p:cTn id="19" dur="500" fill="hold"/>
                                        <p:tgtEl>
                                          <p:spTgt spid="11059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0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grpId="0" nodeType="withEffect">
                                  <p:stCondLst>
                                    <p:cond delay="0"/>
                                  </p:stCondLst>
                                  <p:childTnLst>
                                    <p:set>
                                      <p:cBhvr>
                                        <p:cTn id="22" dur="1" fill="hold">
                                          <p:stCondLst>
                                            <p:cond delay="0"/>
                                          </p:stCondLst>
                                        </p:cTn>
                                        <p:tgtEl>
                                          <p:spTgt spid="110619"/>
                                        </p:tgtEl>
                                        <p:attrNameLst>
                                          <p:attrName>style.visibility</p:attrName>
                                        </p:attrNameLst>
                                      </p:cBhvr>
                                      <p:to>
                                        <p:strVal val="visible"/>
                                      </p:to>
                                    </p:set>
                                    <p:animEffect transition="in" filter="fade">
                                      <p:cBhvr>
                                        <p:cTn id="23" dur="2000"/>
                                        <p:tgtEl>
                                          <p:spTgt spid="110619"/>
                                        </p:tgtEl>
                                      </p:cBhvr>
                                    </p:animEffect>
                                  </p:childTnLst>
                                </p:cTn>
                              </p:par>
                              <p:par>
                                <p:cTn id="24" presetID="10" presetClass="entr" presetSubtype="0" fill="hold" nodeType="withEffect">
                                  <p:stCondLst>
                                    <p:cond delay="0"/>
                                  </p:stCondLst>
                                  <p:childTnLst>
                                    <p:set>
                                      <p:cBhvr>
                                        <p:cTn id="25" dur="1" fill="hold">
                                          <p:stCondLst>
                                            <p:cond delay="0"/>
                                          </p:stCondLst>
                                        </p:cTn>
                                        <p:tgtEl>
                                          <p:spTgt spid="110600"/>
                                        </p:tgtEl>
                                        <p:attrNameLst>
                                          <p:attrName>style.visibility</p:attrName>
                                        </p:attrNameLst>
                                      </p:cBhvr>
                                      <p:to>
                                        <p:strVal val="visible"/>
                                      </p:to>
                                    </p:set>
                                    <p:animEffect transition="in" filter="fade">
                                      <p:cBhvr>
                                        <p:cTn id="26" dur="2000"/>
                                        <p:tgtEl>
                                          <p:spTgt spid="110600"/>
                                        </p:tgtEl>
                                      </p:cBhvr>
                                    </p:animEffect>
                                  </p:childTnLst>
                                </p:cTn>
                              </p:par>
                              <p:par>
                                <p:cTn id="27" presetID="10" presetClass="entr" presetSubtype="0" fill="hold" nodeType="withEffect">
                                  <p:stCondLst>
                                    <p:cond delay="0"/>
                                  </p:stCondLst>
                                  <p:childTnLst>
                                    <p:set>
                                      <p:cBhvr>
                                        <p:cTn id="28" dur="1" fill="hold">
                                          <p:stCondLst>
                                            <p:cond delay="0"/>
                                          </p:stCondLst>
                                        </p:cTn>
                                        <p:tgtEl>
                                          <p:spTgt spid="110620"/>
                                        </p:tgtEl>
                                        <p:attrNameLst>
                                          <p:attrName>style.visibility</p:attrName>
                                        </p:attrNameLst>
                                      </p:cBhvr>
                                      <p:to>
                                        <p:strVal val="visible"/>
                                      </p:to>
                                    </p:set>
                                    <p:animEffect transition="in" filter="fade">
                                      <p:cBhvr>
                                        <p:cTn id="29" dur="2000"/>
                                        <p:tgtEl>
                                          <p:spTgt spid="110620"/>
                                        </p:tgtEl>
                                      </p:cBhvr>
                                    </p:animEffect>
                                  </p:childTnLst>
                                </p:cTn>
                              </p:par>
                              <p:par>
                                <p:cTn id="30" presetID="10" presetClass="entr" presetSubtype="0" fill="hold" nodeType="withEffect">
                                  <p:stCondLst>
                                    <p:cond delay="0"/>
                                  </p:stCondLst>
                                  <p:childTnLst>
                                    <p:set>
                                      <p:cBhvr>
                                        <p:cTn id="31" dur="1" fill="hold">
                                          <p:stCondLst>
                                            <p:cond delay="0"/>
                                          </p:stCondLst>
                                        </p:cTn>
                                        <p:tgtEl>
                                          <p:spTgt spid="110633"/>
                                        </p:tgtEl>
                                        <p:attrNameLst>
                                          <p:attrName>style.visibility</p:attrName>
                                        </p:attrNameLst>
                                      </p:cBhvr>
                                      <p:to>
                                        <p:strVal val="visible"/>
                                      </p:to>
                                    </p:set>
                                    <p:animEffect transition="in" filter="fade">
                                      <p:cBhvr>
                                        <p:cTn id="32" dur="2000"/>
                                        <p:tgtEl>
                                          <p:spTgt spid="110633"/>
                                        </p:tgtEl>
                                      </p:cBhvr>
                                    </p:animEffect>
                                  </p:childTnLst>
                                </p:cTn>
                              </p:par>
                              <p:par>
                                <p:cTn id="33" presetID="10" presetClass="entr" presetSubtype="0" fill="hold" nodeType="withEffect">
                                  <p:stCondLst>
                                    <p:cond delay="0"/>
                                  </p:stCondLst>
                                  <p:childTnLst>
                                    <p:set>
                                      <p:cBhvr>
                                        <p:cTn id="34" dur="1" fill="hold">
                                          <p:stCondLst>
                                            <p:cond delay="0"/>
                                          </p:stCondLst>
                                        </p:cTn>
                                        <p:tgtEl>
                                          <p:spTgt spid="110597"/>
                                        </p:tgtEl>
                                        <p:attrNameLst>
                                          <p:attrName>style.visibility</p:attrName>
                                        </p:attrNameLst>
                                      </p:cBhvr>
                                      <p:to>
                                        <p:strVal val="visible"/>
                                      </p:to>
                                    </p:set>
                                    <p:animEffect transition="in" filter="fade">
                                      <p:cBhvr>
                                        <p:cTn id="35" dur="2000"/>
                                        <p:tgtEl>
                                          <p:spTgt spid="110597"/>
                                        </p:tgtEl>
                                      </p:cBhvr>
                                    </p:animEffect>
                                  </p:childTnLst>
                                </p:cTn>
                              </p:par>
                            </p:childTnLst>
                          </p:cTn>
                        </p:par>
                        <p:par>
                          <p:cTn id="36" fill="hold">
                            <p:stCondLst>
                              <p:cond delay="2000"/>
                            </p:stCondLst>
                            <p:childTnLst>
                              <p:par>
                                <p:cTn id="37" presetID="63" presetClass="path" presetSubtype="0" repeatCount="indefinite" fill="hold" nodeType="afterEffect">
                                  <p:stCondLst>
                                    <p:cond delay="0"/>
                                  </p:stCondLst>
                                  <p:childTnLst>
                                    <p:animMotion origin="layout" path="M -0.021 -2.22222E-6 L -2.77778E-6 -2.22222E-6 " pathEditMode="relative" rAng="0" ptsTypes="AA">
                                      <p:cBhvr>
                                        <p:cTn id="38" dur="1000" fill="hold"/>
                                        <p:tgtEl>
                                          <p:spTgt spid="110600"/>
                                        </p:tgtEl>
                                        <p:attrNameLst>
                                          <p:attrName>ppt_x</p:attrName>
                                          <p:attrName>ppt_y</p:attrName>
                                        </p:attrNameLst>
                                      </p:cBhvr>
                                      <p:rCtr x="10" y="0"/>
                                    </p:animMotion>
                                  </p:childTnLst>
                                </p:cTn>
                              </p:par>
                              <p:par>
                                <p:cTn id="39" presetID="32" presetClass="emph" presetSubtype="0" repeatCount="indefinite" fill="hold" grpId="1" nodeType="withEffect">
                                  <p:stCondLst>
                                    <p:cond delay="0"/>
                                  </p:stCondLst>
                                  <p:childTnLst>
                                    <p:animClr clrSpc="rgb" dir="cw">
                                      <p:cBhvr override="childStyle">
                                        <p:cTn id="40" dur="200" fill="hold"/>
                                        <p:tgtEl>
                                          <p:spTgt spid="110619"/>
                                        </p:tgtEl>
                                        <p:attrNameLst>
                                          <p:attrName>style.color</p:attrName>
                                        </p:attrNameLst>
                                      </p:cBhvr>
                                      <p:to>
                                        <a:schemeClr val="accent2"/>
                                      </p:to>
                                    </p:animClr>
                                    <p:animClr clrSpc="rgb" dir="cw">
                                      <p:cBhvr>
                                        <p:cTn id="41" dur="200" fill="hold"/>
                                        <p:tgtEl>
                                          <p:spTgt spid="110619"/>
                                        </p:tgtEl>
                                        <p:attrNameLst>
                                          <p:attrName>fillcolor</p:attrName>
                                        </p:attrNameLst>
                                      </p:cBhvr>
                                      <p:to>
                                        <a:schemeClr val="accent2"/>
                                      </p:to>
                                    </p:animClr>
                                    <p:set>
                                      <p:cBhvr>
                                        <p:cTn id="42" dur="200" fill="hold"/>
                                        <p:tgtEl>
                                          <p:spTgt spid="110619"/>
                                        </p:tgtEl>
                                        <p:attrNameLst>
                                          <p:attrName>fill.type</p:attrName>
                                        </p:attrNameLst>
                                      </p:cBhvr>
                                      <p:to>
                                        <p:strVal val="solid"/>
                                      </p:to>
                                    </p:set>
                                    <p:set>
                                      <p:cBhvr>
                                        <p:cTn id="43" dur="200" fill="hold"/>
                                        <p:tgtEl>
                                          <p:spTgt spid="110619"/>
                                        </p:tgtEl>
                                        <p:attrNameLst>
                                          <p:attrName>fill.on</p:attrName>
                                        </p:attrNameLst>
                                      </p:cBhvr>
                                      <p:to>
                                        <p:strVal val="true"/>
                                      </p:to>
                                    </p:set>
                                    <p:animRot by="120000">
                                      <p:cBhvr>
                                        <p:cTn id="44" dur="200" fill="hold">
                                          <p:stCondLst>
                                            <p:cond delay="0"/>
                                          </p:stCondLst>
                                        </p:cTn>
                                        <p:tgtEl>
                                          <p:spTgt spid="110619"/>
                                        </p:tgtEl>
                                        <p:attrNameLst>
                                          <p:attrName>r</p:attrName>
                                        </p:attrNameLst>
                                      </p:cBhvr>
                                    </p:animRot>
                                    <p:animRot by="-240000">
                                      <p:cBhvr>
                                        <p:cTn id="45" dur="400" fill="hold">
                                          <p:stCondLst>
                                            <p:cond delay="400"/>
                                          </p:stCondLst>
                                        </p:cTn>
                                        <p:tgtEl>
                                          <p:spTgt spid="110619"/>
                                        </p:tgtEl>
                                        <p:attrNameLst>
                                          <p:attrName>r</p:attrName>
                                        </p:attrNameLst>
                                      </p:cBhvr>
                                    </p:animRot>
                                    <p:animRot by="240000">
                                      <p:cBhvr>
                                        <p:cTn id="46" dur="400" fill="hold">
                                          <p:stCondLst>
                                            <p:cond delay="800"/>
                                          </p:stCondLst>
                                        </p:cTn>
                                        <p:tgtEl>
                                          <p:spTgt spid="110619"/>
                                        </p:tgtEl>
                                        <p:attrNameLst>
                                          <p:attrName>r</p:attrName>
                                        </p:attrNameLst>
                                      </p:cBhvr>
                                    </p:animRot>
                                    <p:animRot by="-240000">
                                      <p:cBhvr>
                                        <p:cTn id="47" dur="400" fill="hold">
                                          <p:stCondLst>
                                            <p:cond delay="1200"/>
                                          </p:stCondLst>
                                        </p:cTn>
                                        <p:tgtEl>
                                          <p:spTgt spid="110619"/>
                                        </p:tgtEl>
                                        <p:attrNameLst>
                                          <p:attrName>r</p:attrName>
                                        </p:attrNameLst>
                                      </p:cBhvr>
                                    </p:animRot>
                                    <p:animRot by="120000">
                                      <p:cBhvr>
                                        <p:cTn id="48" dur="400" fill="hold">
                                          <p:stCondLst>
                                            <p:cond delay="1600"/>
                                          </p:stCondLst>
                                        </p:cTn>
                                        <p:tgtEl>
                                          <p:spTgt spid="110619"/>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8" presetClass="emph" presetSubtype="0" repeatCount="indefinite" fill="hold" nodeType="clickEffect">
                                  <p:stCondLst>
                                    <p:cond delay="0"/>
                                  </p:stCondLst>
                                  <p:childTnLst>
                                    <p:animRot by="21600000">
                                      <p:cBhvr>
                                        <p:cTn id="52" dur="5000" fill="hold"/>
                                        <p:tgtEl>
                                          <p:spTgt spid="110633"/>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10595">
                                            <p:txEl>
                                              <p:pRg st="1" end="1"/>
                                            </p:txEl>
                                          </p:spTgt>
                                        </p:tgtEl>
                                        <p:attrNameLst>
                                          <p:attrName>style.visibility</p:attrName>
                                        </p:attrNameLst>
                                      </p:cBhvr>
                                      <p:to>
                                        <p:strVal val="visible"/>
                                      </p:to>
                                    </p:set>
                                    <p:anim calcmode="lin" valueType="num">
                                      <p:cBhvr additive="base">
                                        <p:cTn id="57" dur="500" fill="hold"/>
                                        <p:tgtEl>
                                          <p:spTgt spid="110595">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1059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10595">
                                            <p:txEl>
                                              <p:pRg st="2" end="2"/>
                                            </p:txEl>
                                          </p:spTgt>
                                        </p:tgtEl>
                                        <p:attrNameLst>
                                          <p:attrName>style.visibility</p:attrName>
                                        </p:attrNameLst>
                                      </p:cBhvr>
                                      <p:to>
                                        <p:strVal val="visible"/>
                                      </p:to>
                                    </p:set>
                                    <p:anim calcmode="lin" valueType="num">
                                      <p:cBhvr additive="base">
                                        <p:cTn id="63" dur="500" fill="hold"/>
                                        <p:tgtEl>
                                          <p:spTgt spid="110595">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1059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10595">
                                            <p:txEl>
                                              <p:pRg st="3" end="3"/>
                                            </p:txEl>
                                          </p:spTgt>
                                        </p:tgtEl>
                                        <p:attrNameLst>
                                          <p:attrName>style.visibility</p:attrName>
                                        </p:attrNameLst>
                                      </p:cBhvr>
                                      <p:to>
                                        <p:strVal val="visible"/>
                                      </p:to>
                                    </p:set>
                                    <p:anim calcmode="lin" valueType="num">
                                      <p:cBhvr additive="base">
                                        <p:cTn id="69" dur="500" fill="hold"/>
                                        <p:tgtEl>
                                          <p:spTgt spid="110595">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1059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10595">
                                            <p:txEl>
                                              <p:pRg st="4" end="4"/>
                                            </p:txEl>
                                          </p:spTgt>
                                        </p:tgtEl>
                                        <p:attrNameLst>
                                          <p:attrName>style.visibility</p:attrName>
                                        </p:attrNameLst>
                                      </p:cBhvr>
                                      <p:to>
                                        <p:strVal val="visible"/>
                                      </p:to>
                                    </p:set>
                                    <p:anim calcmode="lin" valueType="num">
                                      <p:cBhvr additive="base">
                                        <p:cTn id="75" dur="500" fill="hold"/>
                                        <p:tgtEl>
                                          <p:spTgt spid="110595">
                                            <p:txEl>
                                              <p:pRg st="4" end="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059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p:stCondLst>
                        <p:cond delay="indefinite"/>
                      </p:stCondLst>
                      <p:childTnLst>
                        <p:par>
                          <p:cTn id="78" fill="hold">
                            <p:stCondLst>
                              <p:cond delay="0"/>
                            </p:stCondLst>
                            <p:childTnLst>
                              <p:par>
                                <p:cTn id="79" presetID="35" presetClass="path" presetSubtype="0" accel="50000" decel="50000" fill="hold" nodeType="clickEffect">
                                  <p:stCondLst>
                                    <p:cond delay="0"/>
                                  </p:stCondLst>
                                  <p:childTnLst>
                                    <p:animMotion origin="layout" path="M -0.00104 0.00116 L -0.05902 0.00116 " pathEditMode="relative" rAng="0" ptsTypes="AA">
                                      <p:cBhvr>
                                        <p:cTn id="80" dur="5000" fill="hold"/>
                                        <p:tgtEl>
                                          <p:spTgt spid="110597"/>
                                        </p:tgtEl>
                                        <p:attrNameLst>
                                          <p:attrName>ppt_x</p:attrName>
                                          <p:attrName>ppt_y</p:attrName>
                                        </p:attrNameLst>
                                      </p:cBhvr>
                                      <p:rCtr x="-29" y="0"/>
                                    </p:animMotion>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10595">
                                            <p:txEl>
                                              <p:pRg st="5" end="5"/>
                                            </p:txEl>
                                          </p:spTgt>
                                        </p:tgtEl>
                                        <p:attrNameLst>
                                          <p:attrName>style.visibility</p:attrName>
                                        </p:attrNameLst>
                                      </p:cBhvr>
                                      <p:to>
                                        <p:strVal val="visible"/>
                                      </p:to>
                                    </p:set>
                                    <p:anim calcmode="lin" valueType="num">
                                      <p:cBhvr additive="base">
                                        <p:cTn id="85" dur="500" fill="hold"/>
                                        <p:tgtEl>
                                          <p:spTgt spid="110595">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1059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19" grpId="0" animBg="1"/>
      <p:bldP spid="11061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2642" name="Rectangle 2"/>
              <p:cNvSpPr>
                <a:spLocks noChangeArrowheads="1"/>
              </p:cNvSpPr>
              <p:nvPr/>
            </p:nvSpPr>
            <p:spPr bwMode="auto">
              <a:xfrm>
                <a:off x="685800" y="1344613"/>
                <a:ext cx="7772400" cy="5513387"/>
              </a:xfrm>
              <a:prstGeom prst="rect">
                <a:avLst/>
              </a:prstGeom>
              <a:solidFill>
                <a:srgbClr val="EAEAEA"/>
              </a:solidFill>
              <a:ln w="9525">
                <a:noFill/>
                <a:miter lim="800000"/>
                <a:headEnd/>
                <a:tailEnd/>
              </a:ln>
              <a:effectLst/>
            </p:spPr>
            <p:txBody>
              <a:bodyPr/>
              <a:lstStyle/>
              <a:p>
                <a:pPr>
                  <a:spcBef>
                    <a:spcPct val="20000"/>
                  </a:spcBef>
                </a:pPr>
                <a:r>
                  <a:rPr lang="en-US" altLang="en-US" i="1" dirty="0" smtClean="0">
                    <a:solidFill>
                      <a:schemeClr val="accent2"/>
                    </a:solidFill>
                    <a:ea typeface="Segoe UI" pitchFamily="34" charset="0"/>
                  </a:rPr>
                  <a:t>The Doppler effect – moving observer</a:t>
                </a: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sym typeface="Symbol" pitchFamily="18" charset="2"/>
                </a:endParaRPr>
              </a:p>
              <a:p>
                <a:pPr>
                  <a:spcBef>
                    <a:spcPct val="20000"/>
                  </a:spcBef>
                </a:pPr>
                <a:endParaRPr lang="en-US" dirty="0">
                  <a:solidFill>
                    <a:srgbClr val="000000"/>
                  </a:solidFill>
                  <a:ea typeface="Segoe UI" pitchFamily="34" charset="0"/>
                  <a:cs typeface="Times New Roman" pitchFamily="18" charset="0"/>
                  <a:sym typeface="Symbol" pitchFamily="18" charset="2"/>
                </a:endParaRPr>
              </a:p>
              <a:p>
                <a:pPr>
                  <a:spcBef>
                    <a:spcPct val="9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The diagram shows which </a:t>
                </a:r>
                <a:r>
                  <a:rPr lang="en-US" dirty="0" err="1">
                    <a:solidFill>
                      <a:srgbClr val="000000"/>
                    </a:solidFill>
                    <a:ea typeface="Segoe UI" pitchFamily="34" charset="0"/>
                    <a:cs typeface="Times New Roman" pitchFamily="18" charset="0"/>
                  </a:rPr>
                  <a:t>wavefronts</a:t>
                </a:r>
                <a:r>
                  <a:rPr lang="en-US" dirty="0">
                    <a:solidFill>
                      <a:srgbClr val="000000"/>
                    </a:solidFill>
                    <a:ea typeface="Segoe UI" pitchFamily="34" charset="0"/>
                    <a:cs typeface="Times New Roman" pitchFamily="18" charset="0"/>
                  </a:rPr>
                  <a:t> pass the moving observer in the time interval </a:t>
                </a:r>
                <a:r>
                  <a:rPr lang="en-US" dirty="0">
                    <a:ea typeface="Segoe UI" pitchFamily="34" charset="0"/>
                    <a:cs typeface="Times New Roman" pitchFamily="18" charset="0"/>
                  </a:rPr>
                  <a:t>∆</a:t>
                </a:r>
                <a:r>
                  <a:rPr lang="en-US" i="1" dirty="0">
                    <a:solidFill>
                      <a:srgbClr val="000000"/>
                    </a:solidFill>
                    <a:ea typeface="Segoe UI" pitchFamily="34" charset="0"/>
                    <a:cs typeface="Courier New" pitchFamily="49" charset="0"/>
                  </a:rPr>
                  <a:t>t</a:t>
                </a:r>
                <a:r>
                  <a:rPr lang="en-US" dirty="0">
                    <a:solidFill>
                      <a:srgbClr val="000000"/>
                    </a:solidFill>
                    <a:ea typeface="Segoe UI" pitchFamily="34" charset="0"/>
                    <a:cs typeface="Courier New" pitchFamily="49" charset="0"/>
                  </a:rPr>
                  <a:t>:</a:t>
                </a:r>
              </a:p>
              <a:p>
                <a:pPr>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The </a:t>
                </a:r>
                <a:r>
                  <a:rPr lang="en-US" dirty="0">
                    <a:solidFill>
                      <a:srgbClr val="FF0000"/>
                    </a:solidFill>
                    <a:ea typeface="Segoe UI" pitchFamily="34" charset="0"/>
                    <a:cs typeface="Times New Roman" pitchFamily="18" charset="0"/>
                  </a:rPr>
                  <a:t>red area</a:t>
                </a:r>
                <a:r>
                  <a:rPr lang="en-US" dirty="0">
                    <a:solidFill>
                      <a:srgbClr val="000000"/>
                    </a:solidFill>
                    <a:ea typeface="Segoe UI" pitchFamily="34" charset="0"/>
                    <a:cs typeface="Times New Roman" pitchFamily="18" charset="0"/>
                  </a:rPr>
                  <a:t> </a:t>
                </a:r>
                <a:r>
                  <a:rPr lang="en-US" i="1" dirty="0" err="1" smtClean="0">
                    <a:solidFill>
                      <a:srgbClr val="000000"/>
                    </a:solidFill>
                    <a:ea typeface="Segoe UI" pitchFamily="34" charset="0"/>
                    <a:cs typeface="Times New Roman" pitchFamily="18" charset="0"/>
                  </a:rPr>
                  <a:t>v</a:t>
                </a:r>
                <a:r>
                  <a:rPr lang="en-US" dirty="0" err="1" smtClean="0">
                    <a:ea typeface="Segoe UI" pitchFamily="34" charset="0"/>
                    <a:cs typeface="Times New Roman" pitchFamily="18" charset="0"/>
                  </a:rPr>
                  <a:t>∆</a:t>
                </a:r>
                <a:r>
                  <a:rPr lang="en-US" i="1" dirty="0" err="1">
                    <a:solidFill>
                      <a:srgbClr val="000000"/>
                    </a:solidFill>
                    <a:ea typeface="Segoe UI" pitchFamily="34" charset="0"/>
                    <a:cs typeface="Courier New" pitchFamily="49" charset="0"/>
                  </a:rPr>
                  <a:t>t</a:t>
                </a:r>
                <a:r>
                  <a:rPr lang="en-US" dirty="0">
                    <a:solidFill>
                      <a:srgbClr val="000000"/>
                    </a:solidFill>
                    <a:ea typeface="Segoe UI" pitchFamily="34" charset="0"/>
                    <a:cs typeface="Times New Roman" pitchFamily="18" charset="0"/>
                  </a:rPr>
                  <a:t> is still due to the wave speed itself. </a:t>
                </a:r>
                <a:endParaRPr lang="en-US" dirty="0">
                  <a:solidFill>
                    <a:srgbClr val="000000"/>
                  </a:solidFill>
                  <a:ea typeface="Segoe UI" pitchFamily="34" charset="0"/>
                  <a:cs typeface="Courier New" pitchFamily="49" charset="0"/>
                </a:endParaRPr>
              </a:p>
              <a:p>
                <a:pPr>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The </a:t>
                </a:r>
                <a:r>
                  <a:rPr lang="en-US" dirty="0">
                    <a:solidFill>
                      <a:schemeClr val="accent2"/>
                    </a:solidFill>
                    <a:ea typeface="Segoe UI" pitchFamily="34" charset="0"/>
                    <a:cs typeface="Times New Roman" pitchFamily="18" charset="0"/>
                  </a:rPr>
                  <a:t>blue area</a:t>
                </a:r>
                <a:r>
                  <a:rPr lang="en-US" dirty="0">
                    <a:solidFill>
                      <a:srgbClr val="000000"/>
                    </a:solidFill>
                    <a:ea typeface="Segoe UI" pitchFamily="34" charset="0"/>
                    <a:cs typeface="Times New Roman" pitchFamily="18" charset="0"/>
                  </a:rPr>
                  <a:t> </a:t>
                </a:r>
                <a:r>
                  <a:rPr lang="en-US" i="1" dirty="0" err="1" smtClean="0">
                    <a:solidFill>
                      <a:srgbClr val="000000"/>
                    </a:solidFill>
                    <a:ea typeface="Segoe UI" pitchFamily="34" charset="0"/>
                    <a:cs typeface="Times New Roman" pitchFamily="18" charset="0"/>
                  </a:rPr>
                  <a:t>u</a:t>
                </a:r>
                <a:r>
                  <a:rPr lang="en-US" baseline="-25000" dirty="0" err="1" smtClean="0">
                    <a:solidFill>
                      <a:srgbClr val="000000"/>
                    </a:solidFill>
                    <a:ea typeface="Segoe UI" pitchFamily="34" charset="0"/>
                    <a:cs typeface="Times New Roman" pitchFamily="18" charset="0"/>
                  </a:rPr>
                  <a:t>O</a:t>
                </a:r>
                <a:r>
                  <a:rPr lang="en-US" dirty="0" err="1" smtClean="0">
                    <a:ea typeface="Segoe UI" pitchFamily="34" charset="0"/>
                    <a:cs typeface="Times New Roman" pitchFamily="18" charset="0"/>
                  </a:rPr>
                  <a:t>∆</a:t>
                </a:r>
                <a:r>
                  <a:rPr lang="en-US" i="1" dirty="0" err="1">
                    <a:solidFill>
                      <a:srgbClr val="000000"/>
                    </a:solidFill>
                    <a:ea typeface="Segoe UI" pitchFamily="34" charset="0"/>
                    <a:cs typeface="Courier New" pitchFamily="49" charset="0"/>
                  </a:rPr>
                  <a:t>t</a:t>
                </a:r>
                <a:r>
                  <a:rPr lang="en-US" dirty="0">
                    <a:solidFill>
                      <a:srgbClr val="000000"/>
                    </a:solidFill>
                    <a:ea typeface="Segoe UI" pitchFamily="34" charset="0"/>
                    <a:cs typeface="Times New Roman" pitchFamily="18" charset="0"/>
                  </a:rPr>
                  <a:t> is due to the observer’s speed </a:t>
                </a:r>
                <a:r>
                  <a:rPr lang="en-US" i="1" dirty="0" err="1">
                    <a:solidFill>
                      <a:srgbClr val="000000"/>
                    </a:solidFill>
                    <a:ea typeface="Segoe UI" pitchFamily="34" charset="0"/>
                    <a:cs typeface="Times New Roman" pitchFamily="18" charset="0"/>
                  </a:rPr>
                  <a:t>u</a:t>
                </a:r>
                <a:r>
                  <a:rPr lang="en-US" baseline="-25000" dirty="0" err="1">
                    <a:solidFill>
                      <a:srgbClr val="000000"/>
                    </a:solidFill>
                    <a:ea typeface="Segoe UI" pitchFamily="34" charset="0"/>
                    <a:cs typeface="Times New Roman" pitchFamily="18" charset="0"/>
                  </a:rPr>
                  <a:t>O</a:t>
                </a:r>
                <a:r>
                  <a:rPr lang="en-US" dirty="0">
                    <a:solidFill>
                      <a:srgbClr val="000000"/>
                    </a:solidFill>
                    <a:ea typeface="Segoe UI" pitchFamily="34" charset="0"/>
                    <a:cs typeface="Times New Roman" pitchFamily="18" charset="0"/>
                  </a:rPr>
                  <a:t>.</a:t>
                </a:r>
                <a:endParaRPr lang="en-US" dirty="0">
                  <a:solidFill>
                    <a:srgbClr val="000000"/>
                  </a:solidFill>
                  <a:ea typeface="Segoe UI" pitchFamily="34" charset="0"/>
                  <a:cs typeface="Courier New" pitchFamily="49" charset="0"/>
                </a:endParaRPr>
              </a:p>
              <a:p>
                <a:pPr>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Now for the observer</a:t>
                </a:r>
                <a:r>
                  <a:rPr lang="en-US" dirty="0">
                    <a:solidFill>
                      <a:srgbClr val="000000"/>
                    </a:solidFill>
                    <a:ea typeface="Segoe UI" pitchFamily="34" charset="0"/>
                    <a:cs typeface="Courier New" pitchFamily="49" charset="0"/>
                  </a:rPr>
                  <a:t> </a:t>
                </a:r>
                <a:endParaRPr lang="en-US" dirty="0">
                  <a:solidFill>
                    <a:srgbClr val="000000"/>
                  </a:solidFill>
                  <a:ea typeface="Segoe UI" pitchFamily="34" charset="0"/>
                  <a:cs typeface="Times New Roman" pitchFamily="18" charset="0"/>
                  <a:sym typeface="Symbol" pitchFamily="18" charset="2"/>
                </a:endParaRPr>
              </a:p>
              <a:p>
                <a:pPr>
                  <a:spcBef>
                    <a:spcPct val="20000"/>
                  </a:spcBef>
                </a:pPr>
                <a:r>
                  <a:rPr lang="en-US" i="1" dirty="0">
                    <a:solidFill>
                      <a:srgbClr val="000000"/>
                    </a:solidFill>
                    <a:ea typeface="Segoe UI" pitchFamily="34" charset="0"/>
                    <a:cs typeface="Times New Roman" pitchFamily="18" charset="0"/>
                  </a:rPr>
                  <a:t>    </a:t>
                </a:r>
                <a14:m>
                  <m:oMath xmlns:m="http://schemas.openxmlformats.org/officeDocument/2006/math">
                    <m:r>
                      <a:rPr lang="en-US" sz="2000" i="1" dirty="0" smtClean="0">
                        <a:solidFill>
                          <a:srgbClr val="000000"/>
                        </a:solidFill>
                        <a:latin typeface="Cambria Math" panose="02040503050406030204" pitchFamily="18" charset="0"/>
                        <a:ea typeface="Segoe UI" pitchFamily="34" charset="0"/>
                        <a:cs typeface="Times New Roman" pitchFamily="18" charset="0"/>
                      </a:rPr>
                      <m:t>#</m:t>
                    </m:r>
                    <m:r>
                      <a:rPr lang="en-US" sz="2000" i="1" dirty="0" smtClean="0">
                        <a:solidFill>
                          <a:srgbClr val="000000"/>
                        </a:solidFill>
                        <a:latin typeface="Cambria Math" panose="02040503050406030204" pitchFamily="18" charset="0"/>
                        <a:ea typeface="Segoe UI" pitchFamily="34" charset="0"/>
                        <a:cs typeface="Times New Roman" pitchFamily="18" charset="0"/>
                      </a:rPr>
                      <m:t>𝑐𝑦𝑐𝑙𝑒𝑠</m:t>
                    </m:r>
                    <m:r>
                      <a:rPr lang="en-US" sz="2000" i="1" dirty="0" smtClean="0">
                        <a:solidFill>
                          <a:srgbClr val="000000"/>
                        </a:solidFill>
                        <a:latin typeface="Cambria Math" panose="02040503050406030204" pitchFamily="18" charset="0"/>
                        <a:ea typeface="Segoe UI" pitchFamily="34" charset="0"/>
                        <a:cs typeface="Times New Roman" pitchFamily="18" charset="0"/>
                      </a:rPr>
                      <m:t> </m:t>
                    </m:r>
                    <m:r>
                      <a:rPr lang="en-US" sz="2000" i="1" dirty="0" smtClean="0">
                        <a:solidFill>
                          <a:srgbClr val="000000"/>
                        </a:solidFill>
                        <a:latin typeface="Cambria Math" panose="02040503050406030204" pitchFamily="18" charset="0"/>
                        <a:ea typeface="Segoe UI" pitchFamily="34" charset="0"/>
                        <a:cs typeface="Times New Roman" pitchFamily="18" charset="0"/>
                      </a:rPr>
                      <m:t>𝑑𝑒𝑡𝑒𝑐𝑡𝑒𝑑</m:t>
                    </m:r>
                    <m:r>
                      <a:rPr lang="en-US" sz="2000" i="1" dirty="0" smtClean="0">
                        <a:solidFill>
                          <a:srgbClr val="000000"/>
                        </a:solidFill>
                        <a:latin typeface="Cambria Math" panose="02040503050406030204" pitchFamily="18" charset="0"/>
                        <a:ea typeface="Segoe UI" pitchFamily="34" charset="0"/>
                        <a:cs typeface="Times New Roman" pitchFamily="18" charset="0"/>
                      </a:rPr>
                      <m:t>	=</m:t>
                    </m:r>
                    <m:f>
                      <m:fPr>
                        <m:ctrlPr>
                          <a:rPr lang="en-US" sz="2000" i="1" dirty="0">
                            <a:solidFill>
                              <a:srgbClr val="000000"/>
                            </a:solidFill>
                            <a:latin typeface="Cambria Math" panose="02040503050406030204" pitchFamily="18" charset="0"/>
                            <a:ea typeface="Segoe UI" pitchFamily="34" charset="0"/>
                            <a:cs typeface="Times New Roman" pitchFamily="18" charset="0"/>
                          </a:rPr>
                        </m:ctrlPr>
                      </m:fPr>
                      <m:num>
                        <m:r>
                          <a:rPr lang="en-US" sz="2000" i="1" dirty="0" smtClean="0">
                            <a:solidFill>
                              <a:srgbClr val="000000"/>
                            </a:solidFill>
                            <a:latin typeface="Cambria Math" panose="02040503050406030204" pitchFamily="18" charset="0"/>
                            <a:ea typeface="Segoe UI" pitchFamily="34" charset="0"/>
                            <a:cs typeface="Times New Roman" pitchFamily="18" charset="0"/>
                          </a:rPr>
                          <m:t>𝑣</m:t>
                        </m:r>
                        <m:r>
                          <a:rPr lang="en-US" sz="2000" i="1" dirty="0">
                            <a:latin typeface="Cambria Math" panose="02040503050406030204" pitchFamily="18" charset="0"/>
                            <a:ea typeface="Segoe UI" pitchFamily="34" charset="0"/>
                            <a:cs typeface="Times New Roman" pitchFamily="18" charset="0"/>
                          </a:rPr>
                          <m:t>∆</m:t>
                        </m:r>
                        <m:r>
                          <a:rPr lang="en-US" sz="2000" i="1" dirty="0">
                            <a:solidFill>
                              <a:srgbClr val="000000"/>
                            </a:solidFill>
                            <a:latin typeface="Cambria Math" panose="02040503050406030204" pitchFamily="18" charset="0"/>
                            <a:ea typeface="Segoe UI" pitchFamily="34" charset="0"/>
                            <a:cs typeface="Courier New" pitchFamily="49" charset="0"/>
                          </a:rPr>
                          <m:t>𝑡</m:t>
                        </m:r>
                        <m:r>
                          <a:rPr lang="en-US" sz="2000" i="1" dirty="0">
                            <a:solidFill>
                              <a:srgbClr val="000000"/>
                            </a:solidFill>
                            <a:latin typeface="Cambria Math" panose="02040503050406030204" pitchFamily="18" charset="0"/>
                            <a:ea typeface="Segoe UI" pitchFamily="34" charset="0"/>
                            <a:cs typeface="Courier New" pitchFamily="49" charset="0"/>
                          </a:rPr>
                          <m:t>+</m:t>
                        </m:r>
                        <m:r>
                          <a:rPr lang="en-US" sz="2000" i="1" dirty="0" err="1">
                            <a:solidFill>
                              <a:srgbClr val="000000"/>
                            </a:solidFill>
                            <a:latin typeface="Cambria Math" panose="02040503050406030204" pitchFamily="18" charset="0"/>
                            <a:ea typeface="Segoe UI" pitchFamily="34" charset="0"/>
                            <a:cs typeface="Times New Roman" pitchFamily="18" charset="0"/>
                          </a:rPr>
                          <m:t>𝑢</m:t>
                        </m:r>
                        <m:r>
                          <a:rPr lang="en-US" sz="2000" i="1" baseline="-25000" dirty="0" err="1">
                            <a:solidFill>
                              <a:srgbClr val="000000"/>
                            </a:solidFill>
                            <a:latin typeface="Cambria Math" panose="02040503050406030204" pitchFamily="18" charset="0"/>
                            <a:ea typeface="Segoe UI" pitchFamily="34" charset="0"/>
                            <a:cs typeface="Times New Roman" pitchFamily="18" charset="0"/>
                          </a:rPr>
                          <m:t>𝑂</m:t>
                        </m:r>
                        <m:r>
                          <a:rPr lang="en-US" sz="2000" i="1" dirty="0">
                            <a:latin typeface="Cambria Math" panose="02040503050406030204" pitchFamily="18" charset="0"/>
                            <a:ea typeface="Segoe UI" pitchFamily="34" charset="0"/>
                            <a:cs typeface="Times New Roman" pitchFamily="18" charset="0"/>
                          </a:rPr>
                          <m:t>∆</m:t>
                        </m:r>
                        <m:r>
                          <a:rPr lang="en-US" sz="2000" i="1" dirty="0">
                            <a:solidFill>
                              <a:srgbClr val="000000"/>
                            </a:solidFill>
                            <a:latin typeface="Cambria Math" panose="02040503050406030204" pitchFamily="18" charset="0"/>
                            <a:ea typeface="Segoe UI" pitchFamily="34" charset="0"/>
                            <a:cs typeface="Courier New" pitchFamily="49" charset="0"/>
                          </a:rPr>
                          <m:t>𝑡</m:t>
                        </m:r>
                      </m:num>
                      <m:den>
                        <m:r>
                          <a:rPr 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rPr>
                          <m:t>𝜆</m:t>
                        </m:r>
                      </m:den>
                    </m:f>
                  </m:oMath>
                </a14:m>
                <a:r>
                  <a:rPr lang="en-US" dirty="0">
                    <a:solidFill>
                      <a:srgbClr val="000000"/>
                    </a:solidFill>
                    <a:ea typeface="Segoe UI" pitchFamily="34" charset="0"/>
                    <a:cs typeface="Times New Roman" pitchFamily="18" charset="0"/>
                    <a:sym typeface="Symbol" pitchFamily="18" charset="2"/>
                  </a:rPr>
                  <a:t>.</a:t>
                </a:r>
                <a:endParaRPr lang="en-US" dirty="0">
                  <a:solidFill>
                    <a:srgbClr val="000000"/>
                  </a:solidFill>
                  <a:ea typeface="Segoe UI" pitchFamily="34" charset="0"/>
                  <a:cs typeface="Courier New" pitchFamily="49" charset="0"/>
                  <a:sym typeface="Symbol" pitchFamily="18" charset="2"/>
                </a:endParaRPr>
              </a:p>
              <a:p>
                <a:pPr>
                  <a:spcBef>
                    <a:spcPct val="20000"/>
                  </a:spcBef>
                </a:pPr>
                <a:r>
                  <a:rPr lang="en-US" i="1" dirty="0">
                    <a:solidFill>
                      <a:srgbClr val="000000"/>
                    </a:solidFill>
                    <a:ea typeface="Segoe UI" pitchFamily="34" charset="0"/>
                    <a:cs typeface="Times New Roman" pitchFamily="18" charset="0"/>
                  </a:rPr>
                  <a:t>      		       </a:t>
                </a:r>
                <a14:m>
                  <m:oMath xmlns:m="http://schemas.openxmlformats.org/officeDocument/2006/math">
                    <m:r>
                      <a:rPr lang="en-US" sz="2000" i="1" dirty="0" smtClean="0">
                        <a:solidFill>
                          <a:srgbClr val="000000"/>
                        </a:solidFill>
                        <a:latin typeface="Cambria Math" panose="02040503050406030204" pitchFamily="18" charset="0"/>
                        <a:ea typeface="Segoe UI" pitchFamily="34" charset="0"/>
                        <a:cs typeface="Times New Roman" pitchFamily="18" charset="0"/>
                      </a:rPr>
                      <m:t>𝑓</m:t>
                    </m:r>
                    <m:r>
                      <a:rPr lang="en-US" sz="2000" i="1" dirty="0" smtClean="0">
                        <a:solidFill>
                          <a:srgbClr val="000000"/>
                        </a:solidFill>
                        <a:latin typeface="Cambria Math" panose="02040503050406030204" pitchFamily="18" charset="0"/>
                        <a:ea typeface="Segoe UI" pitchFamily="34" charset="0"/>
                        <a:cs typeface="Times New Roman" pitchFamily="18" charset="0"/>
                      </a:rPr>
                      <m:t>’ =</m:t>
                    </m:r>
                    <m:f>
                      <m:fPr>
                        <m:ctrlPr>
                          <a:rPr lang="en-US" sz="2000" i="1" dirty="0">
                            <a:solidFill>
                              <a:srgbClr val="000000"/>
                            </a:solidFill>
                            <a:latin typeface="Cambria Math" panose="02040503050406030204" pitchFamily="18" charset="0"/>
                            <a:ea typeface="Segoe UI" pitchFamily="34" charset="0"/>
                            <a:cs typeface="Times New Roman" pitchFamily="18" charset="0"/>
                            <a:sym typeface="Symbol" pitchFamily="18" charset="2"/>
                          </a:rPr>
                        </m:ctrlPr>
                      </m:fPr>
                      <m:num>
                        <m:r>
                          <a:rPr lang="en-US" sz="2000" i="1" dirty="0" smtClean="0">
                            <a:solidFill>
                              <a:srgbClr val="000000"/>
                            </a:solidFill>
                            <a:latin typeface="Cambria Math" panose="02040503050406030204" pitchFamily="18" charset="0"/>
                            <a:ea typeface="Segoe UI" pitchFamily="34" charset="0"/>
                            <a:cs typeface="Times New Roman" pitchFamily="18" charset="0"/>
                          </a:rPr>
                          <m:t>#</m:t>
                        </m:r>
                        <m:r>
                          <a:rPr lang="en-US" sz="2000" i="1" dirty="0" smtClean="0">
                            <a:solidFill>
                              <a:srgbClr val="000000"/>
                            </a:solidFill>
                            <a:latin typeface="Cambria Math" panose="02040503050406030204" pitchFamily="18" charset="0"/>
                            <a:ea typeface="Segoe UI" pitchFamily="34" charset="0"/>
                            <a:cs typeface="Times New Roman" pitchFamily="18" charset="0"/>
                          </a:rPr>
                          <m:t>𝑐𝑦𝑐𝑙𝑒𝑠</m:t>
                        </m:r>
                        <m:r>
                          <a:rPr lang="en-US" sz="2000" i="1" dirty="0" smtClean="0">
                            <a:solidFill>
                              <a:srgbClr val="000000"/>
                            </a:solidFill>
                            <a:latin typeface="Cambria Math" panose="02040503050406030204" pitchFamily="18" charset="0"/>
                            <a:ea typeface="Segoe UI" pitchFamily="34" charset="0"/>
                            <a:cs typeface="Times New Roman" pitchFamily="18" charset="0"/>
                          </a:rPr>
                          <m:t> </m:t>
                        </m:r>
                        <m:r>
                          <a:rPr lang="en-US" sz="2000" i="1" dirty="0" smtClean="0">
                            <a:solidFill>
                              <a:srgbClr val="000000"/>
                            </a:solidFill>
                            <a:latin typeface="Cambria Math" panose="02040503050406030204" pitchFamily="18" charset="0"/>
                            <a:ea typeface="Segoe UI" pitchFamily="34" charset="0"/>
                            <a:cs typeface="Times New Roman" pitchFamily="18" charset="0"/>
                          </a:rPr>
                          <m:t>𝑑𝑒𝑡𝑒𝑐𝑡𝑒𝑑</m:t>
                        </m:r>
                      </m:num>
                      <m:den>
                        <m:r>
                          <a:rPr lang="en-US" sz="2000" i="1" dirty="0">
                            <a:latin typeface="Cambria Math" panose="02040503050406030204" pitchFamily="18" charset="0"/>
                            <a:ea typeface="Segoe UI" pitchFamily="34" charset="0"/>
                            <a:cs typeface="Times New Roman" pitchFamily="18" charset="0"/>
                          </a:rPr>
                          <m:t>∆</m:t>
                        </m:r>
                        <m:r>
                          <a:rPr lang="en-US" sz="2000" i="1" dirty="0">
                            <a:solidFill>
                              <a:srgbClr val="000000"/>
                            </a:solidFill>
                            <a:latin typeface="Cambria Math" panose="02040503050406030204" pitchFamily="18" charset="0"/>
                            <a:ea typeface="Segoe UI" pitchFamily="34" charset="0"/>
                            <a:cs typeface="Courier New" pitchFamily="49" charset="0"/>
                          </a:rPr>
                          <m:t>𝑡</m:t>
                        </m:r>
                      </m:den>
                    </m:f>
                    <m:r>
                      <a:rPr lang="en-US" sz="2000" i="1" dirty="0">
                        <a:solidFill>
                          <a:srgbClr val="000000"/>
                        </a:solidFill>
                        <a:latin typeface="Cambria Math" panose="02040503050406030204" pitchFamily="18" charset="0"/>
                        <a:ea typeface="Segoe UI" pitchFamily="34" charset="0"/>
                        <a:cs typeface="Courier New" pitchFamily="49" charset="0"/>
                      </a:rPr>
                      <m:t> </m:t>
                    </m:r>
                  </m:oMath>
                </a14:m>
                <a:endParaRPr lang="en-US" i="1" dirty="0">
                  <a:solidFill>
                    <a:srgbClr val="000000"/>
                  </a:solidFill>
                  <a:ea typeface="Segoe UI" pitchFamily="34" charset="0"/>
                  <a:cs typeface="Courier New" pitchFamily="49" charset="0"/>
                </a:endParaRPr>
              </a:p>
              <a:p>
                <a:pPr>
                  <a:spcBef>
                    <a:spcPts val="300"/>
                  </a:spcBef>
                </a:pPr>
                <a:r>
                  <a:rPr lang="en-US" dirty="0">
                    <a:solidFill>
                      <a:srgbClr val="000000"/>
                    </a:solidFill>
                    <a:ea typeface="Segoe UI" pitchFamily="34" charset="0"/>
                    <a:cs typeface="Courier New" pitchFamily="49" charset="0"/>
                  </a:rPr>
                  <a:t>       </a:t>
                </a:r>
                <a:r>
                  <a:rPr lang="en-US" baseline="-25000" dirty="0">
                    <a:solidFill>
                      <a:srgbClr val="000000"/>
                    </a:solidFill>
                    <a:ea typeface="Segoe UI" pitchFamily="34" charset="0"/>
                    <a:cs typeface="Courier New" pitchFamily="49" charset="0"/>
                  </a:rPr>
                  <a:t> 			</a:t>
                </a:r>
                <a14:m>
                  <m:oMath xmlns:m="http://schemas.openxmlformats.org/officeDocument/2006/math">
                    <m:r>
                      <a:rPr lang="en-US" i="1" dirty="0" smtClean="0">
                        <a:solidFill>
                          <a:srgbClr val="000000"/>
                        </a:solidFill>
                        <a:latin typeface="Cambria Math" panose="02040503050406030204" pitchFamily="18" charset="0"/>
                        <a:ea typeface="Segoe UI" pitchFamily="34" charset="0"/>
                        <a:cs typeface="Courier New" pitchFamily="49" charset="0"/>
                      </a:rPr>
                      <m:t>=</m:t>
                    </m:r>
                    <m:f>
                      <m:fPr>
                        <m:ctrlPr>
                          <a:rPr lang="en-US" b="0" i="1" dirty="0">
                            <a:solidFill>
                              <a:srgbClr val="000000"/>
                            </a:solidFill>
                            <a:latin typeface="Cambria Math" panose="02040503050406030204" pitchFamily="18" charset="0"/>
                            <a:ea typeface="Segoe UI" pitchFamily="34" charset="0"/>
                            <a:cs typeface="Courier New" pitchFamily="49" charset="0"/>
                          </a:rPr>
                        </m:ctrlPr>
                      </m:fPr>
                      <m:num>
                        <m:d>
                          <m:dPr>
                            <m:ctrlPr>
                              <a:rPr lang="en-US" b="0" i="1" dirty="0" smtClean="0">
                                <a:solidFill>
                                  <a:srgbClr val="000000"/>
                                </a:solidFill>
                                <a:latin typeface="Cambria Math" panose="02040503050406030204" pitchFamily="18" charset="0"/>
                                <a:ea typeface="Segoe UI" pitchFamily="34" charset="0"/>
                                <a:cs typeface="Courier New" pitchFamily="49" charset="0"/>
                              </a:rPr>
                            </m:ctrlPr>
                          </m:dPr>
                          <m:e>
                            <m:f>
                              <m:fPr>
                                <m:ctrlPr>
                                  <a:rPr lang="en-US" i="1" dirty="0">
                                    <a:solidFill>
                                      <a:srgbClr val="000000"/>
                                    </a:solidFill>
                                    <a:latin typeface="Cambria Math" panose="02040503050406030204" pitchFamily="18" charset="0"/>
                                    <a:ea typeface="Segoe UI" pitchFamily="34" charset="0"/>
                                    <a:cs typeface="Times New Roman" pitchFamily="18" charset="0"/>
                                  </a:rPr>
                                </m:ctrlPr>
                              </m:fPr>
                              <m:num>
                                <m:r>
                                  <a:rPr lang="en-US" i="1" dirty="0">
                                    <a:solidFill>
                                      <a:srgbClr val="000000"/>
                                    </a:solidFill>
                                    <a:latin typeface="Cambria Math" panose="02040503050406030204" pitchFamily="18" charset="0"/>
                                    <a:ea typeface="Segoe UI" pitchFamily="34" charset="0"/>
                                    <a:cs typeface="Times New Roman" pitchFamily="18" charset="0"/>
                                  </a:rPr>
                                  <m:t>𝑣</m:t>
                                </m:r>
                                <m:r>
                                  <a:rPr lang="en-US" i="1" dirty="0">
                                    <a:latin typeface="Cambria Math" panose="02040503050406030204" pitchFamily="18" charset="0"/>
                                    <a:ea typeface="Segoe UI" pitchFamily="34" charset="0"/>
                                    <a:cs typeface="Times New Roman" pitchFamily="18" charset="0"/>
                                  </a:rPr>
                                  <m:t>∆</m:t>
                                </m:r>
                                <m:r>
                                  <a:rPr lang="en-US" i="1" dirty="0">
                                    <a:solidFill>
                                      <a:srgbClr val="000000"/>
                                    </a:solidFill>
                                    <a:latin typeface="Cambria Math" panose="02040503050406030204" pitchFamily="18" charset="0"/>
                                    <a:ea typeface="Segoe UI" pitchFamily="34" charset="0"/>
                                    <a:cs typeface="Courier New" pitchFamily="49" charset="0"/>
                                  </a:rPr>
                                  <m:t>𝑡</m:t>
                                </m:r>
                                <m:r>
                                  <a:rPr lang="en-US" i="1" dirty="0">
                                    <a:solidFill>
                                      <a:srgbClr val="000000"/>
                                    </a:solidFill>
                                    <a:latin typeface="Cambria Math" panose="02040503050406030204" pitchFamily="18" charset="0"/>
                                    <a:ea typeface="Segoe UI" pitchFamily="34" charset="0"/>
                                    <a:cs typeface="Times New Roman" pitchFamily="18" charset="0"/>
                                  </a:rPr>
                                  <m:t>+</m:t>
                                </m:r>
                                <m:r>
                                  <a:rPr lang="en-US" i="1" dirty="0" err="1">
                                    <a:solidFill>
                                      <a:srgbClr val="000000"/>
                                    </a:solidFill>
                                    <a:latin typeface="Cambria Math" panose="02040503050406030204" pitchFamily="18" charset="0"/>
                                    <a:ea typeface="Segoe UI" pitchFamily="34" charset="0"/>
                                    <a:cs typeface="Times New Roman" pitchFamily="18" charset="0"/>
                                  </a:rPr>
                                  <m:t>𝑢</m:t>
                                </m:r>
                                <m:r>
                                  <a:rPr lang="en-US" i="1" baseline="-25000" dirty="0" err="1">
                                    <a:solidFill>
                                      <a:srgbClr val="000000"/>
                                    </a:solidFill>
                                    <a:latin typeface="Cambria Math" panose="02040503050406030204" pitchFamily="18" charset="0"/>
                                    <a:ea typeface="Segoe UI" pitchFamily="34" charset="0"/>
                                    <a:cs typeface="Times New Roman" pitchFamily="18" charset="0"/>
                                  </a:rPr>
                                  <m:t>𝑂</m:t>
                                </m:r>
                                <m:r>
                                  <a:rPr lang="en-US" i="1" dirty="0">
                                    <a:latin typeface="Cambria Math" panose="02040503050406030204" pitchFamily="18" charset="0"/>
                                    <a:ea typeface="Segoe UI" pitchFamily="34" charset="0"/>
                                    <a:cs typeface="Times New Roman" pitchFamily="18" charset="0"/>
                                  </a:rPr>
                                  <m:t>∆</m:t>
                                </m:r>
                                <m:r>
                                  <a:rPr lang="en-US" i="1" dirty="0">
                                    <a:solidFill>
                                      <a:srgbClr val="000000"/>
                                    </a:solidFill>
                                    <a:latin typeface="Cambria Math" panose="02040503050406030204" pitchFamily="18" charset="0"/>
                                    <a:ea typeface="Segoe UI" pitchFamily="34" charset="0"/>
                                    <a:cs typeface="Courier New" pitchFamily="49" charset="0"/>
                                  </a:rPr>
                                  <m:t>𝑡</m:t>
                                </m:r>
                              </m:num>
                              <m:den>
                                <m:r>
                                  <a:rPr lang="en-US" i="1" dirty="0" smtClean="0">
                                    <a:solidFill>
                                      <a:srgbClr val="000000"/>
                                    </a:solidFill>
                                    <a:latin typeface="Cambria Math" panose="02040503050406030204" pitchFamily="18" charset="0"/>
                                    <a:ea typeface="Cambria Math" panose="02040503050406030204" pitchFamily="18" charset="0"/>
                                    <a:cs typeface="Times New Roman" pitchFamily="18" charset="0"/>
                                  </a:rPr>
                                  <m:t>𝜆</m:t>
                                </m:r>
                              </m:den>
                            </m:f>
                          </m:e>
                        </m:d>
                      </m:num>
                      <m:den>
                        <m:r>
                          <a:rPr lang="en-US" i="1" dirty="0">
                            <a:latin typeface="Cambria Math" panose="02040503050406030204" pitchFamily="18" charset="0"/>
                            <a:ea typeface="Segoe UI" pitchFamily="34" charset="0"/>
                            <a:cs typeface="Courier New" pitchFamily="49" charset="0"/>
                          </a:rPr>
                          <m:t>∆</m:t>
                        </m:r>
                        <m:r>
                          <a:rPr lang="en-US" i="1" dirty="0">
                            <a:solidFill>
                              <a:srgbClr val="000000"/>
                            </a:solidFill>
                            <a:latin typeface="Cambria Math" panose="02040503050406030204" pitchFamily="18" charset="0"/>
                            <a:ea typeface="Segoe UI" pitchFamily="34" charset="0"/>
                            <a:cs typeface="Courier New" pitchFamily="49" charset="0"/>
                          </a:rPr>
                          <m:t>𝑡</m:t>
                        </m:r>
                      </m:den>
                    </m:f>
                    <m:r>
                      <a:rPr lang="en-US" i="1" dirty="0" smtClean="0">
                        <a:solidFill>
                          <a:srgbClr val="000000"/>
                        </a:solidFill>
                        <a:latin typeface="Cambria Math" panose="02040503050406030204" pitchFamily="18" charset="0"/>
                        <a:ea typeface="Segoe UI" pitchFamily="34" charset="0"/>
                        <a:cs typeface="Courier New" pitchFamily="49" charset="0"/>
                      </a:rPr>
                      <m:t>=</m:t>
                    </m:r>
                    <m:f>
                      <m:fPr>
                        <m:ctrlPr>
                          <a:rPr lang="en-US" i="1" dirty="0" smtClean="0">
                            <a:solidFill>
                              <a:srgbClr val="000000"/>
                            </a:solidFill>
                            <a:latin typeface="Cambria Math" panose="02040503050406030204" pitchFamily="18" charset="0"/>
                            <a:ea typeface="Segoe UI" pitchFamily="34" charset="0"/>
                            <a:cs typeface="Courier New" pitchFamily="49" charset="0"/>
                          </a:rPr>
                        </m:ctrlPr>
                      </m:fPr>
                      <m:num>
                        <m:r>
                          <a:rPr lang="en-US" i="1" dirty="0" smtClean="0">
                            <a:solidFill>
                              <a:srgbClr val="000000"/>
                            </a:solidFill>
                            <a:latin typeface="Cambria Math" panose="02040503050406030204" pitchFamily="18" charset="0"/>
                            <a:ea typeface="Segoe UI" pitchFamily="34" charset="0"/>
                            <a:cs typeface="Courier New" pitchFamily="49" charset="0"/>
                          </a:rPr>
                          <m:t>𝑣</m:t>
                        </m:r>
                      </m:num>
                      <m:den>
                        <m:r>
                          <a:rPr lang="en-US" i="1" dirty="0" smtClean="0">
                            <a:solidFill>
                              <a:srgbClr val="000000"/>
                            </a:solidFill>
                            <a:latin typeface="Cambria Math" panose="02040503050406030204" pitchFamily="18" charset="0"/>
                            <a:ea typeface="Cambria Math" panose="02040503050406030204" pitchFamily="18" charset="0"/>
                            <a:cs typeface="Courier New" pitchFamily="49" charset="0"/>
                          </a:rPr>
                          <m:t>𝜆</m:t>
                        </m:r>
                      </m:den>
                    </m:f>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m:t>
                    </m:r>
                    <m:f>
                      <m:fPr>
                        <m:ctrlP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ctrlPr>
                      </m:fPr>
                      <m:num>
                        <m:r>
                          <a:rPr lang="en-US" i="1" dirty="0" err="1">
                            <a:solidFill>
                              <a:srgbClr val="000000"/>
                            </a:solidFill>
                            <a:latin typeface="Cambria Math" panose="02040503050406030204" pitchFamily="18" charset="0"/>
                            <a:ea typeface="Segoe UI" pitchFamily="34" charset="0"/>
                            <a:cs typeface="Times New Roman" pitchFamily="18" charset="0"/>
                            <a:sym typeface="Symbol" pitchFamily="18" charset="2"/>
                          </a:rPr>
                          <m:t>𝑢</m:t>
                        </m:r>
                        <m:r>
                          <a:rPr lang="en-US" i="1" baseline="-25000" dirty="0" err="1">
                            <a:solidFill>
                              <a:srgbClr val="000000"/>
                            </a:solidFill>
                            <a:latin typeface="Cambria Math" panose="02040503050406030204" pitchFamily="18" charset="0"/>
                            <a:ea typeface="Segoe UI" pitchFamily="34" charset="0"/>
                            <a:cs typeface="Times New Roman" pitchFamily="18" charset="0"/>
                            <a:sym typeface="Symbol" pitchFamily="18" charset="2"/>
                          </a:rPr>
                          <m:t>𝑂</m:t>
                        </m:r>
                      </m:num>
                      <m:den>
                        <m:r>
                          <a:rPr lang="en-US"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den>
                    </m:f>
                  </m:oMath>
                </a14:m>
                <a:r>
                  <a:rPr lang="en-US" dirty="0">
                    <a:solidFill>
                      <a:srgbClr val="000000"/>
                    </a:solidFill>
                    <a:ea typeface="Segoe UI" pitchFamily="34" charset="0"/>
                    <a:cs typeface="Times New Roman" pitchFamily="18" charset="0"/>
                    <a:sym typeface="Symbol" pitchFamily="18" charset="2"/>
                  </a:rPr>
                  <a:t>.</a:t>
                </a:r>
              </a:p>
            </p:txBody>
          </p:sp>
        </mc:Choice>
        <mc:Fallback xmlns="">
          <p:sp>
            <p:nvSpPr>
              <p:cNvPr id="112642" name="Rectangle 2"/>
              <p:cNvSpPr>
                <a:spLocks noRot="1" noChangeAspect="1" noMove="1" noResize="1" noEditPoints="1" noAdjustHandles="1" noChangeArrowheads="1" noChangeShapeType="1" noTextEdit="1"/>
              </p:cNvSpPr>
              <p:nvPr/>
            </p:nvSpPr>
            <p:spPr bwMode="auto">
              <a:xfrm>
                <a:off x="685800" y="1344613"/>
                <a:ext cx="7772400" cy="5513387"/>
              </a:xfrm>
              <a:prstGeom prst="rect">
                <a:avLst/>
              </a:prstGeom>
              <a:blipFill>
                <a:blip r:embed="rId6"/>
                <a:stretch>
                  <a:fillRect l="-1255" t="-774" r="-1490" b="-774"/>
                </a:stretch>
              </a:blipFill>
              <a:ln w="9525">
                <a:noFill/>
                <a:miter lim="800000"/>
                <a:headEnd/>
                <a:tailEnd/>
              </a:ln>
              <a:effectLst/>
            </p:spPr>
            <p:txBody>
              <a:bodyPr/>
              <a:lstStyle/>
              <a:p>
                <a:r>
                  <a:rPr lang="en-US">
                    <a:noFill/>
                  </a:rPr>
                  <a:t> </a:t>
                </a:r>
              </a:p>
            </p:txBody>
          </p:sp>
        </mc:Fallback>
      </mc:AlternateContent>
      <p:grpSp>
        <p:nvGrpSpPr>
          <p:cNvPr id="112644" name="Group 4"/>
          <p:cNvGrpSpPr>
            <a:grpSpLocks/>
          </p:cNvGrpSpPr>
          <p:nvPr/>
        </p:nvGrpSpPr>
        <p:grpSpPr bwMode="auto">
          <a:xfrm>
            <a:off x="2930525" y="1787525"/>
            <a:ext cx="3462338" cy="927100"/>
            <a:chOff x="2791" y="3267"/>
            <a:chExt cx="2181" cy="584"/>
          </a:xfrm>
        </p:grpSpPr>
        <p:grpSp>
          <p:nvGrpSpPr>
            <p:cNvPr id="112645" name="Group 5"/>
            <p:cNvGrpSpPr>
              <a:grpSpLocks/>
            </p:cNvGrpSpPr>
            <p:nvPr/>
          </p:nvGrpSpPr>
          <p:grpSpPr bwMode="auto">
            <a:xfrm>
              <a:off x="3955" y="3446"/>
              <a:ext cx="212" cy="250"/>
              <a:chOff x="2880" y="2607"/>
              <a:chExt cx="212" cy="250"/>
            </a:xfrm>
          </p:grpSpPr>
          <p:sp>
            <p:nvSpPr>
              <p:cNvPr id="112646" name="Oval 6"/>
              <p:cNvSpPr>
                <a:spLocks noChangeArrowheads="1"/>
              </p:cNvSpPr>
              <p:nvPr/>
            </p:nvSpPr>
            <p:spPr bwMode="auto">
              <a:xfrm>
                <a:off x="2920" y="2667"/>
                <a:ext cx="132" cy="132"/>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12647" name="Text Box 7"/>
              <p:cNvSpPr txBox="1">
                <a:spLocks noChangeArrowheads="1"/>
              </p:cNvSpPr>
              <p:nvPr/>
            </p:nvSpPr>
            <p:spPr bwMode="auto">
              <a:xfrm>
                <a:off x="2880" y="2607"/>
                <a:ext cx="212" cy="250"/>
              </a:xfrm>
              <a:prstGeom prst="rect">
                <a:avLst/>
              </a:prstGeom>
              <a:noFill/>
              <a:ln w="9525">
                <a:noFill/>
                <a:miter lim="800000"/>
                <a:headEnd/>
                <a:tailEnd/>
              </a:ln>
              <a:effectLst/>
            </p:spPr>
            <p:txBody>
              <a:bodyPr wrap="none">
                <a:spAutoFit/>
              </a:bodyPr>
              <a:lstStyle/>
              <a:p>
                <a:pPr eaLnBrk="1" hangingPunct="1"/>
                <a:r>
                  <a:rPr lang="en-US" sz="2000">
                    <a:latin typeface="Courier New" pitchFamily="49" charset="0"/>
                  </a:rPr>
                  <a:t>o</a:t>
                </a:r>
              </a:p>
            </p:txBody>
          </p:sp>
        </p:grpSp>
        <p:grpSp>
          <p:nvGrpSpPr>
            <p:cNvPr id="112648" name="Group 8"/>
            <p:cNvGrpSpPr>
              <a:grpSpLocks/>
            </p:cNvGrpSpPr>
            <p:nvPr/>
          </p:nvGrpSpPr>
          <p:grpSpPr bwMode="auto">
            <a:xfrm>
              <a:off x="3017" y="3394"/>
              <a:ext cx="1955" cy="365"/>
              <a:chOff x="2788" y="2506"/>
              <a:chExt cx="1955" cy="365"/>
            </a:xfrm>
          </p:grpSpPr>
          <p:sp>
            <p:nvSpPr>
              <p:cNvPr id="112649" name="Line 9"/>
              <p:cNvSpPr>
                <a:spLocks noChangeShapeType="1"/>
              </p:cNvSpPr>
              <p:nvPr/>
            </p:nvSpPr>
            <p:spPr bwMode="auto">
              <a:xfrm>
                <a:off x="2788" y="2511"/>
                <a:ext cx="0" cy="357"/>
              </a:xfrm>
              <a:prstGeom prst="line">
                <a:avLst/>
              </a:prstGeom>
              <a:noFill/>
              <a:ln w="9525">
                <a:solidFill>
                  <a:schemeClr val="tx1"/>
                </a:solidFill>
                <a:round/>
                <a:headEnd/>
                <a:tailEnd/>
              </a:ln>
              <a:effectLst/>
            </p:spPr>
            <p:txBody>
              <a:bodyPr/>
              <a:lstStyle/>
              <a:p>
                <a:endParaRPr lang="en-US"/>
              </a:p>
            </p:txBody>
          </p:sp>
          <p:sp>
            <p:nvSpPr>
              <p:cNvPr id="112650" name="Line 10"/>
              <p:cNvSpPr>
                <a:spLocks noChangeShapeType="1"/>
              </p:cNvSpPr>
              <p:nvPr/>
            </p:nvSpPr>
            <p:spPr bwMode="auto">
              <a:xfrm>
                <a:off x="2903" y="2506"/>
                <a:ext cx="0" cy="357"/>
              </a:xfrm>
              <a:prstGeom prst="line">
                <a:avLst/>
              </a:prstGeom>
              <a:noFill/>
              <a:ln w="9525">
                <a:solidFill>
                  <a:schemeClr val="tx1"/>
                </a:solidFill>
                <a:round/>
                <a:headEnd/>
                <a:tailEnd/>
              </a:ln>
              <a:effectLst/>
            </p:spPr>
            <p:txBody>
              <a:bodyPr/>
              <a:lstStyle/>
              <a:p>
                <a:endParaRPr lang="en-US"/>
              </a:p>
            </p:txBody>
          </p:sp>
          <p:sp>
            <p:nvSpPr>
              <p:cNvPr id="112651" name="Line 11"/>
              <p:cNvSpPr>
                <a:spLocks noChangeShapeType="1"/>
              </p:cNvSpPr>
              <p:nvPr/>
            </p:nvSpPr>
            <p:spPr bwMode="auto">
              <a:xfrm>
                <a:off x="3018" y="2507"/>
                <a:ext cx="0" cy="357"/>
              </a:xfrm>
              <a:prstGeom prst="line">
                <a:avLst/>
              </a:prstGeom>
              <a:noFill/>
              <a:ln w="9525">
                <a:solidFill>
                  <a:schemeClr val="tx1"/>
                </a:solidFill>
                <a:round/>
                <a:headEnd/>
                <a:tailEnd/>
              </a:ln>
              <a:effectLst/>
            </p:spPr>
            <p:txBody>
              <a:bodyPr/>
              <a:lstStyle/>
              <a:p>
                <a:endParaRPr lang="en-US"/>
              </a:p>
            </p:txBody>
          </p:sp>
          <p:sp>
            <p:nvSpPr>
              <p:cNvPr id="112652" name="Line 12"/>
              <p:cNvSpPr>
                <a:spLocks noChangeShapeType="1"/>
              </p:cNvSpPr>
              <p:nvPr/>
            </p:nvSpPr>
            <p:spPr bwMode="auto">
              <a:xfrm>
                <a:off x="3133" y="2508"/>
                <a:ext cx="0" cy="357"/>
              </a:xfrm>
              <a:prstGeom prst="line">
                <a:avLst/>
              </a:prstGeom>
              <a:noFill/>
              <a:ln w="9525">
                <a:solidFill>
                  <a:schemeClr val="tx1"/>
                </a:solidFill>
                <a:round/>
                <a:headEnd/>
                <a:tailEnd/>
              </a:ln>
              <a:effectLst/>
            </p:spPr>
            <p:txBody>
              <a:bodyPr/>
              <a:lstStyle/>
              <a:p>
                <a:endParaRPr lang="en-US"/>
              </a:p>
            </p:txBody>
          </p:sp>
          <p:sp>
            <p:nvSpPr>
              <p:cNvPr id="112653" name="Line 13"/>
              <p:cNvSpPr>
                <a:spLocks noChangeShapeType="1"/>
              </p:cNvSpPr>
              <p:nvPr/>
            </p:nvSpPr>
            <p:spPr bwMode="auto">
              <a:xfrm>
                <a:off x="3248" y="2509"/>
                <a:ext cx="0" cy="357"/>
              </a:xfrm>
              <a:prstGeom prst="line">
                <a:avLst/>
              </a:prstGeom>
              <a:noFill/>
              <a:ln w="9525">
                <a:solidFill>
                  <a:schemeClr val="tx1"/>
                </a:solidFill>
                <a:round/>
                <a:headEnd/>
                <a:tailEnd/>
              </a:ln>
              <a:effectLst/>
            </p:spPr>
            <p:txBody>
              <a:bodyPr/>
              <a:lstStyle/>
              <a:p>
                <a:endParaRPr lang="en-US"/>
              </a:p>
            </p:txBody>
          </p:sp>
          <p:sp>
            <p:nvSpPr>
              <p:cNvPr id="112654" name="Line 14"/>
              <p:cNvSpPr>
                <a:spLocks noChangeShapeType="1"/>
              </p:cNvSpPr>
              <p:nvPr/>
            </p:nvSpPr>
            <p:spPr bwMode="auto">
              <a:xfrm>
                <a:off x="3363" y="2510"/>
                <a:ext cx="0" cy="357"/>
              </a:xfrm>
              <a:prstGeom prst="line">
                <a:avLst/>
              </a:prstGeom>
              <a:noFill/>
              <a:ln w="9525">
                <a:solidFill>
                  <a:schemeClr val="tx1"/>
                </a:solidFill>
                <a:round/>
                <a:headEnd/>
                <a:tailEnd/>
              </a:ln>
              <a:effectLst/>
            </p:spPr>
            <p:txBody>
              <a:bodyPr/>
              <a:lstStyle/>
              <a:p>
                <a:endParaRPr lang="en-US"/>
              </a:p>
            </p:txBody>
          </p:sp>
          <p:sp>
            <p:nvSpPr>
              <p:cNvPr id="112655" name="Line 15"/>
              <p:cNvSpPr>
                <a:spLocks noChangeShapeType="1"/>
              </p:cNvSpPr>
              <p:nvPr/>
            </p:nvSpPr>
            <p:spPr bwMode="auto">
              <a:xfrm>
                <a:off x="3478" y="2511"/>
                <a:ext cx="0" cy="357"/>
              </a:xfrm>
              <a:prstGeom prst="line">
                <a:avLst/>
              </a:prstGeom>
              <a:noFill/>
              <a:ln w="9525">
                <a:solidFill>
                  <a:schemeClr val="tx1"/>
                </a:solidFill>
                <a:round/>
                <a:headEnd/>
                <a:tailEnd/>
              </a:ln>
              <a:effectLst/>
            </p:spPr>
            <p:txBody>
              <a:bodyPr/>
              <a:lstStyle/>
              <a:p>
                <a:endParaRPr lang="en-US"/>
              </a:p>
            </p:txBody>
          </p:sp>
          <p:sp>
            <p:nvSpPr>
              <p:cNvPr id="112656" name="Line 16"/>
              <p:cNvSpPr>
                <a:spLocks noChangeShapeType="1"/>
              </p:cNvSpPr>
              <p:nvPr/>
            </p:nvSpPr>
            <p:spPr bwMode="auto">
              <a:xfrm>
                <a:off x="3593" y="2506"/>
                <a:ext cx="0" cy="357"/>
              </a:xfrm>
              <a:prstGeom prst="line">
                <a:avLst/>
              </a:prstGeom>
              <a:noFill/>
              <a:ln w="9525">
                <a:solidFill>
                  <a:schemeClr val="tx1"/>
                </a:solidFill>
                <a:round/>
                <a:headEnd/>
                <a:tailEnd/>
              </a:ln>
              <a:effectLst/>
            </p:spPr>
            <p:txBody>
              <a:bodyPr/>
              <a:lstStyle/>
              <a:p>
                <a:endParaRPr lang="en-US"/>
              </a:p>
            </p:txBody>
          </p:sp>
          <p:sp>
            <p:nvSpPr>
              <p:cNvPr id="112657" name="Line 17"/>
              <p:cNvSpPr>
                <a:spLocks noChangeShapeType="1"/>
              </p:cNvSpPr>
              <p:nvPr/>
            </p:nvSpPr>
            <p:spPr bwMode="auto">
              <a:xfrm>
                <a:off x="3708" y="2507"/>
                <a:ext cx="0" cy="357"/>
              </a:xfrm>
              <a:prstGeom prst="line">
                <a:avLst/>
              </a:prstGeom>
              <a:noFill/>
              <a:ln w="9525">
                <a:solidFill>
                  <a:schemeClr val="tx1"/>
                </a:solidFill>
                <a:round/>
                <a:headEnd/>
                <a:tailEnd/>
              </a:ln>
              <a:effectLst/>
            </p:spPr>
            <p:txBody>
              <a:bodyPr/>
              <a:lstStyle/>
              <a:p>
                <a:endParaRPr lang="en-US"/>
              </a:p>
            </p:txBody>
          </p:sp>
          <p:sp>
            <p:nvSpPr>
              <p:cNvPr id="112658" name="Line 18"/>
              <p:cNvSpPr>
                <a:spLocks noChangeShapeType="1"/>
              </p:cNvSpPr>
              <p:nvPr/>
            </p:nvSpPr>
            <p:spPr bwMode="auto">
              <a:xfrm>
                <a:off x="3823" y="2508"/>
                <a:ext cx="0" cy="357"/>
              </a:xfrm>
              <a:prstGeom prst="line">
                <a:avLst/>
              </a:prstGeom>
              <a:noFill/>
              <a:ln w="28575">
                <a:solidFill>
                  <a:srgbClr val="FF0000"/>
                </a:solidFill>
                <a:round/>
                <a:headEnd/>
                <a:tailEnd/>
              </a:ln>
              <a:effectLst/>
            </p:spPr>
            <p:txBody>
              <a:bodyPr/>
              <a:lstStyle/>
              <a:p>
                <a:endParaRPr lang="en-US"/>
              </a:p>
            </p:txBody>
          </p:sp>
          <p:sp>
            <p:nvSpPr>
              <p:cNvPr id="112659" name="Line 19"/>
              <p:cNvSpPr>
                <a:spLocks noChangeShapeType="1"/>
              </p:cNvSpPr>
              <p:nvPr/>
            </p:nvSpPr>
            <p:spPr bwMode="auto">
              <a:xfrm>
                <a:off x="3938" y="2509"/>
                <a:ext cx="0" cy="357"/>
              </a:xfrm>
              <a:prstGeom prst="line">
                <a:avLst/>
              </a:prstGeom>
              <a:noFill/>
              <a:ln w="28575">
                <a:solidFill>
                  <a:srgbClr val="FF0000"/>
                </a:solidFill>
                <a:round/>
                <a:headEnd/>
                <a:tailEnd/>
              </a:ln>
              <a:effectLst/>
            </p:spPr>
            <p:txBody>
              <a:bodyPr/>
              <a:lstStyle/>
              <a:p>
                <a:endParaRPr lang="en-US"/>
              </a:p>
            </p:txBody>
          </p:sp>
          <p:sp>
            <p:nvSpPr>
              <p:cNvPr id="112660" name="Line 20"/>
              <p:cNvSpPr>
                <a:spLocks noChangeShapeType="1"/>
              </p:cNvSpPr>
              <p:nvPr/>
            </p:nvSpPr>
            <p:spPr bwMode="auto">
              <a:xfrm>
                <a:off x="4053" y="2510"/>
                <a:ext cx="0" cy="357"/>
              </a:xfrm>
              <a:prstGeom prst="line">
                <a:avLst/>
              </a:prstGeom>
              <a:noFill/>
              <a:ln w="28575">
                <a:solidFill>
                  <a:srgbClr val="FF0000"/>
                </a:solidFill>
                <a:round/>
                <a:headEnd/>
                <a:tailEnd/>
              </a:ln>
              <a:effectLst/>
            </p:spPr>
            <p:txBody>
              <a:bodyPr/>
              <a:lstStyle/>
              <a:p>
                <a:endParaRPr lang="en-US"/>
              </a:p>
            </p:txBody>
          </p:sp>
          <p:sp>
            <p:nvSpPr>
              <p:cNvPr id="112661" name="Line 21"/>
              <p:cNvSpPr>
                <a:spLocks noChangeShapeType="1"/>
              </p:cNvSpPr>
              <p:nvPr/>
            </p:nvSpPr>
            <p:spPr bwMode="auto">
              <a:xfrm>
                <a:off x="4168" y="2511"/>
                <a:ext cx="0" cy="357"/>
              </a:xfrm>
              <a:prstGeom prst="line">
                <a:avLst/>
              </a:prstGeom>
              <a:noFill/>
              <a:ln w="28575">
                <a:solidFill>
                  <a:srgbClr val="FF0000"/>
                </a:solidFill>
                <a:round/>
                <a:headEnd/>
                <a:tailEnd/>
              </a:ln>
              <a:effectLst/>
            </p:spPr>
            <p:txBody>
              <a:bodyPr/>
              <a:lstStyle/>
              <a:p>
                <a:endParaRPr lang="en-US"/>
              </a:p>
            </p:txBody>
          </p:sp>
          <p:sp>
            <p:nvSpPr>
              <p:cNvPr id="112662" name="Line 22"/>
              <p:cNvSpPr>
                <a:spLocks noChangeShapeType="1"/>
              </p:cNvSpPr>
              <p:nvPr/>
            </p:nvSpPr>
            <p:spPr bwMode="auto">
              <a:xfrm>
                <a:off x="4283" y="2506"/>
                <a:ext cx="0" cy="357"/>
              </a:xfrm>
              <a:prstGeom prst="line">
                <a:avLst/>
              </a:prstGeom>
              <a:noFill/>
              <a:ln w="28575">
                <a:solidFill>
                  <a:srgbClr val="FF0000"/>
                </a:solidFill>
                <a:round/>
                <a:headEnd/>
                <a:tailEnd/>
              </a:ln>
              <a:effectLst/>
            </p:spPr>
            <p:txBody>
              <a:bodyPr/>
              <a:lstStyle/>
              <a:p>
                <a:endParaRPr lang="en-US"/>
              </a:p>
            </p:txBody>
          </p:sp>
          <p:sp>
            <p:nvSpPr>
              <p:cNvPr id="112663" name="Line 23"/>
              <p:cNvSpPr>
                <a:spLocks noChangeShapeType="1"/>
              </p:cNvSpPr>
              <p:nvPr/>
            </p:nvSpPr>
            <p:spPr bwMode="auto">
              <a:xfrm>
                <a:off x="4398" y="2513"/>
                <a:ext cx="0" cy="357"/>
              </a:xfrm>
              <a:prstGeom prst="line">
                <a:avLst/>
              </a:prstGeom>
              <a:noFill/>
              <a:ln w="28575">
                <a:solidFill>
                  <a:schemeClr val="accent2"/>
                </a:solidFill>
                <a:round/>
                <a:headEnd/>
                <a:tailEnd/>
              </a:ln>
              <a:effectLst/>
            </p:spPr>
            <p:txBody>
              <a:bodyPr/>
              <a:lstStyle/>
              <a:p>
                <a:endParaRPr lang="en-US"/>
              </a:p>
            </p:txBody>
          </p:sp>
          <p:sp>
            <p:nvSpPr>
              <p:cNvPr id="112664" name="Line 24"/>
              <p:cNvSpPr>
                <a:spLocks noChangeShapeType="1"/>
              </p:cNvSpPr>
              <p:nvPr/>
            </p:nvSpPr>
            <p:spPr bwMode="auto">
              <a:xfrm>
                <a:off x="4513" y="2514"/>
                <a:ext cx="0" cy="357"/>
              </a:xfrm>
              <a:prstGeom prst="line">
                <a:avLst/>
              </a:prstGeom>
              <a:noFill/>
              <a:ln w="28575">
                <a:solidFill>
                  <a:schemeClr val="accent2"/>
                </a:solidFill>
                <a:round/>
                <a:headEnd/>
                <a:tailEnd/>
              </a:ln>
              <a:effectLst/>
            </p:spPr>
            <p:txBody>
              <a:bodyPr/>
              <a:lstStyle/>
              <a:p>
                <a:endParaRPr lang="en-US"/>
              </a:p>
            </p:txBody>
          </p:sp>
          <p:sp>
            <p:nvSpPr>
              <p:cNvPr id="112665" name="Line 25"/>
              <p:cNvSpPr>
                <a:spLocks noChangeShapeType="1"/>
              </p:cNvSpPr>
              <p:nvPr/>
            </p:nvSpPr>
            <p:spPr bwMode="auto">
              <a:xfrm>
                <a:off x="4628" y="2509"/>
                <a:ext cx="0" cy="357"/>
              </a:xfrm>
              <a:prstGeom prst="line">
                <a:avLst/>
              </a:prstGeom>
              <a:noFill/>
              <a:ln w="28575">
                <a:solidFill>
                  <a:schemeClr val="accent2"/>
                </a:solidFill>
                <a:round/>
                <a:headEnd/>
                <a:tailEnd/>
              </a:ln>
              <a:effectLst/>
            </p:spPr>
            <p:txBody>
              <a:bodyPr/>
              <a:lstStyle/>
              <a:p>
                <a:endParaRPr lang="en-US"/>
              </a:p>
            </p:txBody>
          </p:sp>
          <p:sp>
            <p:nvSpPr>
              <p:cNvPr id="112666" name="Line 26"/>
              <p:cNvSpPr>
                <a:spLocks noChangeShapeType="1"/>
              </p:cNvSpPr>
              <p:nvPr/>
            </p:nvSpPr>
            <p:spPr bwMode="auto">
              <a:xfrm>
                <a:off x="4743" y="2510"/>
                <a:ext cx="0" cy="357"/>
              </a:xfrm>
              <a:prstGeom prst="line">
                <a:avLst/>
              </a:prstGeom>
              <a:noFill/>
              <a:ln w="9525">
                <a:solidFill>
                  <a:schemeClr val="tx1"/>
                </a:solidFill>
                <a:round/>
                <a:headEnd/>
                <a:tailEnd/>
              </a:ln>
              <a:effectLst/>
            </p:spPr>
            <p:txBody>
              <a:bodyPr/>
              <a:lstStyle/>
              <a:p>
                <a:endParaRPr lang="en-US"/>
              </a:p>
            </p:txBody>
          </p:sp>
        </p:grpSp>
        <p:sp>
          <p:nvSpPr>
            <p:cNvPr id="112667" name="Rectangle 27"/>
            <p:cNvSpPr>
              <a:spLocks noChangeArrowheads="1"/>
            </p:cNvSpPr>
            <p:nvPr/>
          </p:nvSpPr>
          <p:spPr bwMode="auto">
            <a:xfrm>
              <a:off x="2791" y="3267"/>
              <a:ext cx="227" cy="584"/>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112668" name="Group 28"/>
          <p:cNvGrpSpPr>
            <a:grpSpLocks/>
          </p:cNvGrpSpPr>
          <p:nvPr/>
        </p:nvGrpSpPr>
        <p:grpSpPr bwMode="auto">
          <a:xfrm>
            <a:off x="4887913" y="2573338"/>
            <a:ext cx="817562" cy="528637"/>
            <a:chOff x="4276" y="2052"/>
            <a:chExt cx="475" cy="333"/>
          </a:xfrm>
        </p:grpSpPr>
        <p:sp>
          <p:nvSpPr>
            <p:cNvPr id="112669" name="AutoShape 29"/>
            <p:cNvSpPr>
              <a:spLocks/>
            </p:cNvSpPr>
            <p:nvPr/>
          </p:nvSpPr>
          <p:spPr bwMode="auto">
            <a:xfrm rot="-5400000">
              <a:off x="4445" y="1883"/>
              <a:ext cx="137" cy="475"/>
            </a:xfrm>
            <a:prstGeom prst="leftBrace">
              <a:avLst>
                <a:gd name="adj1" fmla="val 28893"/>
                <a:gd name="adj2" fmla="val 50000"/>
              </a:avLst>
            </a:prstGeom>
            <a:noFill/>
            <a:ln w="9525">
              <a:solidFill>
                <a:schemeClr val="tx1"/>
              </a:solidFill>
              <a:round/>
              <a:headEnd/>
              <a:tailEnd/>
            </a:ln>
            <a:effectLst/>
          </p:spPr>
          <p:txBody>
            <a:bodyPr wrap="none" anchor="ctr"/>
            <a:lstStyle/>
            <a:p>
              <a:endParaRPr lang="en-US"/>
            </a:p>
          </p:txBody>
        </p:sp>
        <p:sp>
          <p:nvSpPr>
            <p:cNvPr id="112670" name="Text Box 30"/>
            <p:cNvSpPr txBox="1">
              <a:spLocks noChangeArrowheads="1"/>
            </p:cNvSpPr>
            <p:nvPr/>
          </p:nvSpPr>
          <p:spPr bwMode="auto">
            <a:xfrm>
              <a:off x="4323" y="2097"/>
              <a:ext cx="352" cy="288"/>
            </a:xfrm>
            <a:prstGeom prst="rect">
              <a:avLst/>
            </a:prstGeom>
            <a:noFill/>
            <a:ln w="9525">
              <a:noFill/>
              <a:miter lim="800000"/>
              <a:headEnd/>
              <a:tailEnd/>
            </a:ln>
            <a:effectLst/>
          </p:spPr>
          <p:txBody>
            <a:bodyPr wrap="none">
              <a:spAutoFit/>
            </a:bodyPr>
            <a:lstStyle/>
            <a:p>
              <a:pPr eaLnBrk="1" hangingPunct="1"/>
              <a:r>
                <a:rPr lang="en-US" i="1">
                  <a:solidFill>
                    <a:srgbClr val="FF0000"/>
                  </a:solidFill>
                </a:rPr>
                <a:t>v</a:t>
              </a:r>
              <a:r>
                <a:rPr lang="en-US">
                  <a:solidFill>
                    <a:srgbClr val="FF0000"/>
                  </a:solidFill>
                </a:rPr>
                <a:t>∆</a:t>
              </a:r>
              <a:r>
                <a:rPr lang="en-US" i="1">
                  <a:solidFill>
                    <a:srgbClr val="FF0000"/>
                  </a:solidFill>
                </a:rPr>
                <a:t>t</a:t>
              </a:r>
            </a:p>
          </p:txBody>
        </p:sp>
      </p:grpSp>
      <p:grpSp>
        <p:nvGrpSpPr>
          <p:cNvPr id="112671" name="Group 31"/>
          <p:cNvGrpSpPr>
            <a:grpSpLocks/>
          </p:cNvGrpSpPr>
          <p:nvPr/>
        </p:nvGrpSpPr>
        <p:grpSpPr bwMode="auto">
          <a:xfrm>
            <a:off x="5653088" y="2573338"/>
            <a:ext cx="782637" cy="528637"/>
            <a:chOff x="4758" y="2052"/>
            <a:chExt cx="493" cy="333"/>
          </a:xfrm>
        </p:grpSpPr>
        <p:sp>
          <p:nvSpPr>
            <p:cNvPr id="112672" name="AutoShape 32"/>
            <p:cNvSpPr>
              <a:spLocks/>
            </p:cNvSpPr>
            <p:nvPr/>
          </p:nvSpPr>
          <p:spPr bwMode="auto">
            <a:xfrm rot="-5400000">
              <a:off x="4914" y="1956"/>
              <a:ext cx="137" cy="330"/>
            </a:xfrm>
            <a:prstGeom prst="leftBrace">
              <a:avLst>
                <a:gd name="adj1" fmla="val 20073"/>
                <a:gd name="adj2" fmla="val 50000"/>
              </a:avLst>
            </a:prstGeom>
            <a:noFill/>
            <a:ln w="9525">
              <a:solidFill>
                <a:schemeClr val="tx1"/>
              </a:solidFill>
              <a:round/>
              <a:headEnd/>
              <a:tailEnd/>
            </a:ln>
            <a:effectLst/>
          </p:spPr>
          <p:txBody>
            <a:bodyPr wrap="none" anchor="ctr"/>
            <a:lstStyle/>
            <a:p>
              <a:endParaRPr lang="en-US"/>
            </a:p>
          </p:txBody>
        </p:sp>
        <p:sp>
          <p:nvSpPr>
            <p:cNvPr id="112673" name="Text Box 33"/>
            <p:cNvSpPr txBox="1">
              <a:spLocks noChangeArrowheads="1"/>
            </p:cNvSpPr>
            <p:nvPr/>
          </p:nvSpPr>
          <p:spPr bwMode="auto">
            <a:xfrm>
              <a:off x="4758" y="2097"/>
              <a:ext cx="493" cy="288"/>
            </a:xfrm>
            <a:prstGeom prst="rect">
              <a:avLst/>
            </a:prstGeom>
            <a:noFill/>
            <a:ln w="9525">
              <a:noFill/>
              <a:miter lim="800000"/>
              <a:headEnd/>
              <a:tailEnd/>
            </a:ln>
            <a:effectLst/>
          </p:spPr>
          <p:txBody>
            <a:bodyPr wrap="none">
              <a:spAutoFit/>
            </a:bodyPr>
            <a:lstStyle/>
            <a:p>
              <a:pPr eaLnBrk="1" hangingPunct="1"/>
              <a:r>
                <a:rPr lang="en-US" i="1">
                  <a:solidFill>
                    <a:schemeClr val="accent2"/>
                  </a:solidFill>
                </a:rPr>
                <a:t>u</a:t>
              </a:r>
              <a:r>
                <a:rPr lang="en-US" baseline="-25000">
                  <a:solidFill>
                    <a:schemeClr val="accent2"/>
                  </a:solidFill>
                </a:rPr>
                <a:t>O</a:t>
              </a:r>
              <a:r>
                <a:rPr lang="en-US">
                  <a:solidFill>
                    <a:schemeClr val="accent2"/>
                  </a:solidFill>
                </a:rPr>
                <a:t>∆</a:t>
              </a:r>
              <a:r>
                <a:rPr lang="en-US" i="1">
                  <a:solidFill>
                    <a:schemeClr val="accent2"/>
                  </a:solidFill>
                </a:rPr>
                <a:t>t</a:t>
              </a:r>
            </a:p>
          </p:txBody>
        </p:sp>
      </p:grpSp>
      <p:sp>
        <p:nvSpPr>
          <p:cNvPr id="11267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42">
                                            <p:txEl>
                                              <p:pRg st="3" end="3"/>
                                            </p:txEl>
                                          </p:spTgt>
                                        </p:tgtEl>
                                        <p:attrNameLst>
                                          <p:attrName>style.visibility</p:attrName>
                                        </p:attrNameLst>
                                      </p:cBhvr>
                                      <p:to>
                                        <p:strVal val="visible"/>
                                      </p:to>
                                    </p:set>
                                    <p:anim calcmode="lin" valueType="num">
                                      <p:cBhvr additive="base">
                                        <p:cTn id="7" dur="500" fill="hold"/>
                                        <p:tgtEl>
                                          <p:spTgt spid="11264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42">
                                            <p:txEl>
                                              <p:pRg st="4" end="4"/>
                                            </p:txEl>
                                          </p:spTgt>
                                        </p:tgtEl>
                                        <p:attrNameLst>
                                          <p:attrName>style.visibility</p:attrName>
                                        </p:attrNameLst>
                                      </p:cBhvr>
                                      <p:to>
                                        <p:strVal val="visible"/>
                                      </p:to>
                                    </p:set>
                                    <p:anim calcmode="lin" valueType="num">
                                      <p:cBhvr additive="base">
                                        <p:cTn id="13" dur="500" fill="hold"/>
                                        <p:tgtEl>
                                          <p:spTgt spid="11264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53" presetClass="entr" presetSubtype="0" fill="hold" nodeType="afterEffect">
                                  <p:stCondLst>
                                    <p:cond delay="0"/>
                                  </p:stCondLst>
                                  <p:childTnLst>
                                    <p:set>
                                      <p:cBhvr>
                                        <p:cTn id="17" dur="1" fill="hold">
                                          <p:stCondLst>
                                            <p:cond delay="0"/>
                                          </p:stCondLst>
                                        </p:cTn>
                                        <p:tgtEl>
                                          <p:spTgt spid="112668"/>
                                        </p:tgtEl>
                                        <p:attrNameLst>
                                          <p:attrName>style.visibility</p:attrName>
                                        </p:attrNameLst>
                                      </p:cBhvr>
                                      <p:to>
                                        <p:strVal val="visible"/>
                                      </p:to>
                                    </p:set>
                                    <p:anim calcmode="lin" valueType="num">
                                      <p:cBhvr>
                                        <p:cTn id="18" dur="500" fill="hold"/>
                                        <p:tgtEl>
                                          <p:spTgt spid="112668"/>
                                        </p:tgtEl>
                                        <p:attrNameLst>
                                          <p:attrName>ppt_w</p:attrName>
                                        </p:attrNameLst>
                                      </p:cBhvr>
                                      <p:tavLst>
                                        <p:tav tm="0">
                                          <p:val>
                                            <p:fltVal val="0"/>
                                          </p:val>
                                        </p:tav>
                                        <p:tav tm="100000">
                                          <p:val>
                                            <p:strVal val="#ppt_w"/>
                                          </p:val>
                                        </p:tav>
                                      </p:tavLst>
                                    </p:anim>
                                    <p:anim calcmode="lin" valueType="num">
                                      <p:cBhvr>
                                        <p:cTn id="19" dur="500" fill="hold"/>
                                        <p:tgtEl>
                                          <p:spTgt spid="112668"/>
                                        </p:tgtEl>
                                        <p:attrNameLst>
                                          <p:attrName>ppt_h</p:attrName>
                                        </p:attrNameLst>
                                      </p:cBhvr>
                                      <p:tavLst>
                                        <p:tav tm="0">
                                          <p:val>
                                            <p:fltVal val="0"/>
                                          </p:val>
                                        </p:tav>
                                        <p:tav tm="100000">
                                          <p:val>
                                            <p:strVal val="#ppt_h"/>
                                          </p:val>
                                        </p:tav>
                                      </p:tavLst>
                                    </p:anim>
                                    <p:animEffect transition="in" filter="fade">
                                      <p:cBhvr>
                                        <p:cTn id="20" dur="500"/>
                                        <p:tgtEl>
                                          <p:spTgt spid="112668"/>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42">
                                            <p:txEl>
                                              <p:pRg st="5" end="5"/>
                                            </p:txEl>
                                          </p:spTgt>
                                        </p:tgtEl>
                                        <p:attrNameLst>
                                          <p:attrName>style.visibility</p:attrName>
                                        </p:attrNameLst>
                                      </p:cBhvr>
                                      <p:to>
                                        <p:strVal val="visible"/>
                                      </p:to>
                                    </p:set>
                                    <p:anim calcmode="lin" valueType="num">
                                      <p:cBhvr additive="base">
                                        <p:cTn id="25" dur="500" fill="hold"/>
                                        <p:tgtEl>
                                          <p:spTgt spid="11264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4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par>
                          <p:cTn id="27" fill="hold">
                            <p:stCondLst>
                              <p:cond delay="500"/>
                            </p:stCondLst>
                            <p:childTnLst>
                              <p:par>
                                <p:cTn id="28" presetID="53" presetClass="entr" presetSubtype="0" fill="hold" nodeType="afterEffect">
                                  <p:stCondLst>
                                    <p:cond delay="0"/>
                                  </p:stCondLst>
                                  <p:childTnLst>
                                    <p:set>
                                      <p:cBhvr>
                                        <p:cTn id="29" dur="1" fill="hold">
                                          <p:stCondLst>
                                            <p:cond delay="0"/>
                                          </p:stCondLst>
                                        </p:cTn>
                                        <p:tgtEl>
                                          <p:spTgt spid="112671"/>
                                        </p:tgtEl>
                                        <p:attrNameLst>
                                          <p:attrName>style.visibility</p:attrName>
                                        </p:attrNameLst>
                                      </p:cBhvr>
                                      <p:to>
                                        <p:strVal val="visible"/>
                                      </p:to>
                                    </p:set>
                                    <p:anim calcmode="lin" valueType="num">
                                      <p:cBhvr>
                                        <p:cTn id="30" dur="500" fill="hold"/>
                                        <p:tgtEl>
                                          <p:spTgt spid="112671"/>
                                        </p:tgtEl>
                                        <p:attrNameLst>
                                          <p:attrName>ppt_w</p:attrName>
                                        </p:attrNameLst>
                                      </p:cBhvr>
                                      <p:tavLst>
                                        <p:tav tm="0">
                                          <p:val>
                                            <p:fltVal val="0"/>
                                          </p:val>
                                        </p:tav>
                                        <p:tav tm="100000">
                                          <p:val>
                                            <p:strVal val="#ppt_w"/>
                                          </p:val>
                                        </p:tav>
                                      </p:tavLst>
                                    </p:anim>
                                    <p:anim calcmode="lin" valueType="num">
                                      <p:cBhvr>
                                        <p:cTn id="31" dur="500" fill="hold"/>
                                        <p:tgtEl>
                                          <p:spTgt spid="112671"/>
                                        </p:tgtEl>
                                        <p:attrNameLst>
                                          <p:attrName>ppt_h</p:attrName>
                                        </p:attrNameLst>
                                      </p:cBhvr>
                                      <p:tavLst>
                                        <p:tav tm="0">
                                          <p:val>
                                            <p:fltVal val="0"/>
                                          </p:val>
                                        </p:tav>
                                        <p:tav tm="100000">
                                          <p:val>
                                            <p:strVal val="#ppt_h"/>
                                          </p:val>
                                        </p:tav>
                                      </p:tavLst>
                                    </p:anim>
                                    <p:animEffect transition="in" filter="fade">
                                      <p:cBhvr>
                                        <p:cTn id="32" dur="500"/>
                                        <p:tgtEl>
                                          <p:spTgt spid="112671"/>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42">
                                            <p:txEl>
                                              <p:pRg st="6" end="6"/>
                                            </p:txEl>
                                          </p:spTgt>
                                        </p:tgtEl>
                                        <p:attrNameLst>
                                          <p:attrName>style.visibility</p:attrName>
                                        </p:attrNameLst>
                                      </p:cBhvr>
                                      <p:to>
                                        <p:strVal val="visible"/>
                                      </p:to>
                                    </p:set>
                                    <p:anim calcmode="lin" valueType="num">
                                      <p:cBhvr additive="base">
                                        <p:cTn id="37" dur="500" fill="hold"/>
                                        <p:tgtEl>
                                          <p:spTgt spid="11264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4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2642">
                                            <p:txEl>
                                              <p:pRg st="7" end="7"/>
                                            </p:txEl>
                                          </p:spTgt>
                                        </p:tgtEl>
                                        <p:attrNameLst>
                                          <p:attrName>style.visibility</p:attrName>
                                        </p:attrNameLst>
                                      </p:cBhvr>
                                      <p:to>
                                        <p:strVal val="visible"/>
                                      </p:to>
                                    </p:set>
                                    <p:anim calcmode="lin" valueType="num">
                                      <p:cBhvr additive="base">
                                        <p:cTn id="43" dur="500" fill="hold"/>
                                        <p:tgtEl>
                                          <p:spTgt spid="11264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4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2642">
                                            <p:txEl>
                                              <p:pRg st="8" end="8"/>
                                            </p:txEl>
                                          </p:spTgt>
                                        </p:tgtEl>
                                        <p:attrNameLst>
                                          <p:attrName>style.visibility</p:attrName>
                                        </p:attrNameLst>
                                      </p:cBhvr>
                                      <p:to>
                                        <p:strVal val="visible"/>
                                      </p:to>
                                    </p:set>
                                    <p:anim calcmode="lin" valueType="num">
                                      <p:cBhvr additive="base">
                                        <p:cTn id="49" dur="500" fill="hold"/>
                                        <p:tgtEl>
                                          <p:spTgt spid="11264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264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2642">
                                            <p:txEl>
                                              <p:pRg st="9" end="9"/>
                                            </p:txEl>
                                          </p:spTgt>
                                        </p:tgtEl>
                                        <p:attrNameLst>
                                          <p:attrName>style.visibility</p:attrName>
                                        </p:attrNameLst>
                                      </p:cBhvr>
                                      <p:to>
                                        <p:strVal val="visible"/>
                                      </p:to>
                                    </p:set>
                                    <p:anim calcmode="lin" valueType="num">
                                      <p:cBhvr additive="base">
                                        <p:cTn id="55" dur="500" fill="hold"/>
                                        <p:tgtEl>
                                          <p:spTgt spid="11264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2642">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8" name="Rectangle 10"/>
          <p:cNvSpPr>
            <a:spLocks noChangeArrowheads="1"/>
          </p:cNvSpPr>
          <p:nvPr/>
        </p:nvSpPr>
        <p:spPr bwMode="auto">
          <a:xfrm>
            <a:off x="682625" y="6407524"/>
            <a:ext cx="7764463" cy="450476"/>
          </a:xfrm>
          <a:prstGeom prst="rect">
            <a:avLst/>
          </a:prstGeom>
          <a:solidFill>
            <a:srgbClr val="FFCCCC"/>
          </a:solidFill>
          <a:ln w="9525">
            <a:noFill/>
            <a:miter lim="800000"/>
            <a:headEnd/>
            <a:tailEnd/>
          </a:ln>
          <a:effectLst/>
        </p:spPr>
        <p:txBody>
          <a:bodyPr/>
          <a:lstStyle/>
          <a:p>
            <a:r>
              <a:rPr lang="en-US" sz="2000" b="1" i="1" dirty="0" smtClean="0"/>
              <a:t>FYI:  </a:t>
            </a:r>
            <a:r>
              <a:rPr lang="en-US" sz="2000" dirty="0" smtClean="0">
                <a:sym typeface="Symbol" pitchFamily="18" charset="2"/>
              </a:rPr>
              <a:t>Always </a:t>
            </a:r>
            <a:r>
              <a:rPr lang="en-US" sz="2000" dirty="0">
                <a:sym typeface="Symbol" pitchFamily="18" charset="2"/>
              </a:rPr>
              <a:t>pick the sign that makes </a:t>
            </a:r>
            <a:r>
              <a:rPr lang="en-US" sz="2000" i="1" dirty="0">
                <a:sym typeface="Symbol" pitchFamily="18" charset="2"/>
              </a:rPr>
              <a:t>f ’ </a:t>
            </a:r>
            <a:r>
              <a:rPr lang="en-US" sz="2000" dirty="0">
                <a:sym typeface="Symbol" pitchFamily="18" charset="2"/>
              </a:rPr>
              <a:t>do what is expected.</a:t>
            </a:r>
            <a:endParaRPr lang="en-US" sz="2000" dirty="0">
              <a:solidFill>
                <a:srgbClr val="000000"/>
              </a:solidFill>
              <a:cs typeface="Times New Roman" pitchFamily="18" charset="0"/>
              <a:sym typeface="Symbol" pitchFamily="18" charset="2"/>
            </a:endParaRPr>
          </a:p>
        </p:txBody>
      </p:sp>
      <mc:AlternateContent xmlns:mc="http://schemas.openxmlformats.org/markup-compatibility/2006" xmlns:a14="http://schemas.microsoft.com/office/drawing/2010/main">
        <mc:Choice Requires="a14">
          <p:sp>
            <p:nvSpPr>
              <p:cNvPr id="114690" name="Rectangle 2"/>
              <p:cNvSpPr>
                <a:spLocks noChangeArrowheads="1"/>
              </p:cNvSpPr>
              <p:nvPr/>
            </p:nvSpPr>
            <p:spPr bwMode="auto">
              <a:xfrm>
                <a:off x="685800" y="1344612"/>
                <a:ext cx="7772400" cy="5062911"/>
              </a:xfrm>
              <a:prstGeom prst="rect">
                <a:avLst/>
              </a:prstGeom>
              <a:solidFill>
                <a:srgbClr val="EAEAEA"/>
              </a:solidFill>
              <a:ln w="9525">
                <a:noFill/>
                <a:miter lim="800000"/>
                <a:headEnd/>
                <a:tailEnd/>
              </a:ln>
              <a:effectLst/>
            </p:spPr>
            <p:txBody>
              <a:bodyPr/>
              <a:lstStyle/>
              <a:p>
                <a:pPr>
                  <a:spcBef>
                    <a:spcPct val="20000"/>
                  </a:spcBef>
                </a:pPr>
                <a:r>
                  <a:rPr lang="en-US" altLang="en-US" i="1" dirty="0" smtClean="0">
                    <a:solidFill>
                      <a:schemeClr val="accent2"/>
                    </a:solidFill>
                    <a:ea typeface="Segoe UI" pitchFamily="34" charset="0"/>
                  </a:rPr>
                  <a:t>The Doppler effect – moving observer</a:t>
                </a:r>
                <a:endParaRPr lang="en-US" dirty="0">
                  <a:solidFill>
                    <a:srgbClr val="000000"/>
                  </a:solidFill>
                  <a:ea typeface="Segoe UI" pitchFamily="34" charset="0"/>
                  <a:cs typeface="Times New Roman" pitchFamily="18" charset="0"/>
                </a:endParaRPr>
              </a:p>
              <a:p>
                <a:pPr>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From </a:t>
                </a:r>
                <a14:m>
                  <m:oMath xmlns:m="http://schemas.openxmlformats.org/officeDocument/2006/math">
                    <m:r>
                      <a:rPr lang="en-US" sz="2000" i="1" dirty="0" smtClean="0">
                        <a:solidFill>
                          <a:srgbClr val="000000"/>
                        </a:solidFill>
                        <a:latin typeface="Cambria Math" panose="02040503050406030204" pitchFamily="18" charset="0"/>
                        <a:ea typeface="Segoe UI" pitchFamily="34" charset="0"/>
                        <a:cs typeface="Times New Roman" pitchFamily="18" charset="0"/>
                      </a:rPr>
                      <m:t>𝑓</m:t>
                    </m:r>
                    <m:r>
                      <a:rPr lang="en-US" sz="2000" i="1" dirty="0" smtClean="0">
                        <a:solidFill>
                          <a:srgbClr val="000000"/>
                        </a:solidFill>
                        <a:latin typeface="Cambria Math" panose="02040503050406030204" pitchFamily="18" charset="0"/>
                        <a:ea typeface="Segoe UI" pitchFamily="34" charset="0"/>
                        <a:cs typeface="Times New Roman" pitchFamily="18" charset="0"/>
                      </a:rPr>
                      <m:t>’=</m:t>
                    </m:r>
                    <m:f>
                      <m:fPr>
                        <m:ctrlPr>
                          <a:rPr lang="en-US" sz="2000" i="1" dirty="0">
                            <a:solidFill>
                              <a:srgbClr val="000000"/>
                            </a:solidFill>
                            <a:latin typeface="Cambria Math" panose="02040503050406030204" pitchFamily="18" charset="0"/>
                            <a:ea typeface="Segoe UI" pitchFamily="34" charset="0"/>
                            <a:cs typeface="Courier New" pitchFamily="49" charset="0"/>
                          </a:rPr>
                        </m:ctrlPr>
                      </m:fPr>
                      <m:num>
                        <m:r>
                          <a:rPr lang="en-US" sz="2000" i="1" dirty="0">
                            <a:solidFill>
                              <a:srgbClr val="000000"/>
                            </a:solidFill>
                            <a:latin typeface="Cambria Math" panose="02040503050406030204" pitchFamily="18" charset="0"/>
                            <a:ea typeface="Segoe UI" pitchFamily="34" charset="0"/>
                            <a:cs typeface="Courier New" pitchFamily="49" charset="0"/>
                          </a:rPr>
                          <m:t>𝑣</m:t>
                        </m:r>
                      </m:num>
                      <m:den>
                        <m:r>
                          <a:rPr lang="en-US" sz="2000" i="1" dirty="0" smtClean="0">
                            <a:solidFill>
                              <a:srgbClr val="000000"/>
                            </a:solidFill>
                            <a:latin typeface="Cambria Math" panose="02040503050406030204" pitchFamily="18" charset="0"/>
                            <a:ea typeface="Cambria Math" panose="02040503050406030204" pitchFamily="18" charset="0"/>
                            <a:cs typeface="Courier New" pitchFamily="49" charset="0"/>
                          </a:rPr>
                          <m:t>𝜆</m:t>
                        </m:r>
                      </m:den>
                    </m:f>
                    <m:r>
                      <a:rPr lang="en-US" sz="2000" i="1" dirty="0">
                        <a:solidFill>
                          <a:srgbClr val="000000"/>
                        </a:solidFill>
                        <a:latin typeface="Cambria Math" panose="02040503050406030204" pitchFamily="18" charset="0"/>
                        <a:ea typeface="Segoe UI" pitchFamily="34" charset="0"/>
                        <a:cs typeface="Times New Roman" pitchFamily="18" charset="0"/>
                        <a:sym typeface="Symbol" pitchFamily="18" charset="2"/>
                      </a:rPr>
                      <m:t>+</m:t>
                    </m:r>
                    <m:f>
                      <m:fPr>
                        <m:ctrlPr>
                          <a:rPr lang="en-US" sz="2000" i="1" dirty="0">
                            <a:solidFill>
                              <a:srgbClr val="000000"/>
                            </a:solidFill>
                            <a:latin typeface="Cambria Math" panose="02040503050406030204" pitchFamily="18" charset="0"/>
                            <a:ea typeface="Segoe UI" pitchFamily="34" charset="0"/>
                            <a:cs typeface="Times New Roman" pitchFamily="18" charset="0"/>
                            <a:sym typeface="Symbol" pitchFamily="18" charset="2"/>
                          </a:rPr>
                        </m:ctrlPr>
                      </m:fPr>
                      <m:num>
                        <m:r>
                          <a:rPr lang="en-US" sz="2000" i="1" dirty="0" err="1">
                            <a:solidFill>
                              <a:srgbClr val="000000"/>
                            </a:solidFill>
                            <a:latin typeface="Cambria Math" panose="02040503050406030204" pitchFamily="18" charset="0"/>
                            <a:ea typeface="Segoe UI" pitchFamily="34" charset="0"/>
                            <a:cs typeface="Times New Roman" pitchFamily="18" charset="0"/>
                            <a:sym typeface="Symbol" pitchFamily="18" charset="2"/>
                          </a:rPr>
                          <m:t>𝑢</m:t>
                        </m:r>
                        <m:r>
                          <a:rPr lang="en-US" sz="2000" i="1" baseline="-25000" dirty="0" err="1">
                            <a:solidFill>
                              <a:srgbClr val="000000"/>
                            </a:solidFill>
                            <a:latin typeface="Cambria Math" panose="02040503050406030204" pitchFamily="18" charset="0"/>
                            <a:ea typeface="Segoe UI" pitchFamily="34" charset="0"/>
                            <a:cs typeface="Times New Roman" pitchFamily="18" charset="0"/>
                            <a:sym typeface="Symbol" pitchFamily="18" charset="2"/>
                          </a:rPr>
                          <m:t>𝑂</m:t>
                        </m:r>
                      </m:num>
                      <m:den>
                        <m:r>
                          <a:rPr 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den>
                    </m:f>
                    <m:r>
                      <a:rPr lang="en-US" sz="2000" b="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 </m:t>
                    </m:r>
                    <m:r>
                      <a:rPr lang="en-US" sz="2000" i="1" dirty="0">
                        <a:solidFill>
                          <a:srgbClr val="000000"/>
                        </a:solidFill>
                        <a:latin typeface="Cambria Math" panose="02040503050406030204" pitchFamily="18" charset="0"/>
                        <a:ea typeface="Segoe UI" pitchFamily="34" charset="0"/>
                        <a:cs typeface="Times New Roman" pitchFamily="18" charset="0"/>
                        <a:sym typeface="Symbol" pitchFamily="18" charset="2"/>
                      </a:rPr>
                      <m:t> </m:t>
                    </m:r>
                  </m:oMath>
                </a14:m>
                <a:r>
                  <a:rPr lang="en-US" dirty="0">
                    <a:solidFill>
                      <a:srgbClr val="000000"/>
                    </a:solidFill>
                    <a:ea typeface="Segoe UI" pitchFamily="34" charset="0"/>
                    <a:cs typeface="Times New Roman" pitchFamily="18" charset="0"/>
                    <a:sym typeface="Symbol" pitchFamily="18" charset="2"/>
                  </a:rPr>
                  <a:t>and the relation </a:t>
                </a:r>
                <a14:m>
                  <m:oMath xmlns:m="http://schemas.openxmlformats.org/officeDocument/2006/math">
                    <m:r>
                      <a:rPr lang="en-US" sz="200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𝑣</m:t>
                    </m:r>
                    <m:r>
                      <a:rPr lang="en-US" sz="200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m:t>
                    </m:r>
                    <m:r>
                      <a:rPr lang="en-US" sz="200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𝑓</m:t>
                    </m:r>
                    <m:r>
                      <a:rPr lang="en-US" sz="200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 </m:t>
                    </m:r>
                  </m:oMath>
                </a14:m>
                <a:r>
                  <a:rPr lang="en-US" dirty="0">
                    <a:solidFill>
                      <a:srgbClr val="000000"/>
                    </a:solidFill>
                    <a:ea typeface="Segoe UI" pitchFamily="34" charset="0"/>
                    <a:cs typeface="Times New Roman" pitchFamily="18" charset="0"/>
                    <a:sym typeface="Symbol" pitchFamily="18" charset="2"/>
                  </a:rPr>
                  <a:t>we have</a:t>
                </a:r>
                <a:endParaRPr lang="en-US" baseline="-25000" dirty="0">
                  <a:solidFill>
                    <a:srgbClr val="000000"/>
                  </a:solidFill>
                  <a:ea typeface="Segoe UI" pitchFamily="34" charset="0"/>
                  <a:cs typeface="Courier New" pitchFamily="49" charset="0"/>
                </a:endParaRPr>
              </a:p>
              <a:p>
                <a:pPr>
                  <a:spcBef>
                    <a:spcPct val="20000"/>
                  </a:spcBef>
                </a:pPr>
                <a:r>
                  <a:rPr lang="en-US" i="1" dirty="0">
                    <a:solidFill>
                      <a:srgbClr val="000000"/>
                    </a:solidFill>
                    <a:ea typeface="Segoe UI" pitchFamily="34" charset="0"/>
                    <a:cs typeface="Times New Roman" pitchFamily="18" charset="0"/>
                  </a:rPr>
                  <a:t>	                 </a:t>
                </a:r>
                <a14:m>
                  <m:oMath xmlns:m="http://schemas.openxmlformats.org/officeDocument/2006/math">
                    <m:r>
                      <a:rPr lang="en-US" sz="2000" i="1" dirty="0" smtClean="0">
                        <a:solidFill>
                          <a:srgbClr val="000000"/>
                        </a:solidFill>
                        <a:latin typeface="Cambria Math" panose="02040503050406030204" pitchFamily="18" charset="0"/>
                        <a:ea typeface="Segoe UI" pitchFamily="34" charset="0"/>
                        <a:cs typeface="Times New Roman" pitchFamily="18" charset="0"/>
                      </a:rPr>
                      <m:t>𝑓</m:t>
                    </m:r>
                    <m:r>
                      <a:rPr lang="en-US" sz="2000" i="1" dirty="0" smtClean="0">
                        <a:solidFill>
                          <a:srgbClr val="000000"/>
                        </a:solidFill>
                        <a:latin typeface="Cambria Math" panose="02040503050406030204" pitchFamily="18" charset="0"/>
                        <a:ea typeface="Segoe UI" pitchFamily="34" charset="0"/>
                        <a:cs typeface="Times New Roman" pitchFamily="18" charset="0"/>
                      </a:rPr>
                      <m:t>’=</m:t>
                    </m:r>
                    <m:f>
                      <m:fPr>
                        <m:ctrlPr>
                          <a:rPr lang="en-US" sz="2000" i="1" dirty="0">
                            <a:solidFill>
                              <a:srgbClr val="000000"/>
                            </a:solidFill>
                            <a:latin typeface="Cambria Math" panose="02040503050406030204" pitchFamily="18" charset="0"/>
                            <a:ea typeface="Segoe UI" pitchFamily="34" charset="0"/>
                            <a:cs typeface="Courier New" pitchFamily="49" charset="0"/>
                          </a:rPr>
                        </m:ctrlPr>
                      </m:fPr>
                      <m:num>
                        <m:r>
                          <a:rPr lang="en-US" sz="2000" i="1" dirty="0">
                            <a:solidFill>
                              <a:srgbClr val="000000"/>
                            </a:solidFill>
                            <a:latin typeface="Cambria Math" panose="02040503050406030204" pitchFamily="18" charset="0"/>
                            <a:ea typeface="Segoe UI" pitchFamily="34" charset="0"/>
                            <a:cs typeface="Courier New" pitchFamily="49" charset="0"/>
                          </a:rPr>
                          <m:t>𝑣</m:t>
                        </m:r>
                      </m:num>
                      <m:den>
                        <m:r>
                          <a:rPr lang="en-US" sz="2000" i="1" dirty="0" smtClean="0">
                            <a:solidFill>
                              <a:srgbClr val="000000"/>
                            </a:solidFill>
                            <a:latin typeface="Cambria Math" panose="02040503050406030204" pitchFamily="18" charset="0"/>
                            <a:ea typeface="Cambria Math" panose="02040503050406030204" pitchFamily="18" charset="0"/>
                            <a:cs typeface="Courier New" pitchFamily="49" charset="0"/>
                          </a:rPr>
                          <m:t>𝜆</m:t>
                        </m:r>
                      </m:den>
                    </m:f>
                    <m:r>
                      <a:rPr lang="en-US" sz="2000" i="1" dirty="0">
                        <a:solidFill>
                          <a:srgbClr val="000000"/>
                        </a:solidFill>
                        <a:latin typeface="Cambria Math" panose="02040503050406030204" pitchFamily="18" charset="0"/>
                        <a:ea typeface="Segoe UI" pitchFamily="34" charset="0"/>
                        <a:cs typeface="Times New Roman" pitchFamily="18" charset="0"/>
                        <a:sym typeface="Symbol" pitchFamily="18" charset="2"/>
                      </a:rPr>
                      <m:t>+</m:t>
                    </m:r>
                    <m:f>
                      <m:fPr>
                        <m:ctrlPr>
                          <a:rPr lang="en-US" sz="2000" i="1" dirty="0">
                            <a:solidFill>
                              <a:srgbClr val="000000"/>
                            </a:solidFill>
                            <a:latin typeface="Cambria Math" panose="02040503050406030204" pitchFamily="18" charset="0"/>
                            <a:ea typeface="Segoe UI" pitchFamily="34" charset="0"/>
                            <a:cs typeface="Times New Roman" pitchFamily="18" charset="0"/>
                            <a:sym typeface="Symbol" pitchFamily="18" charset="2"/>
                          </a:rPr>
                        </m:ctrlPr>
                      </m:fPr>
                      <m:num>
                        <m:r>
                          <a:rPr lang="en-US" sz="2000" i="1" dirty="0" err="1">
                            <a:solidFill>
                              <a:srgbClr val="000000"/>
                            </a:solidFill>
                            <a:latin typeface="Cambria Math" panose="02040503050406030204" pitchFamily="18" charset="0"/>
                            <a:ea typeface="Segoe UI" pitchFamily="34" charset="0"/>
                            <a:cs typeface="Times New Roman" pitchFamily="18" charset="0"/>
                            <a:sym typeface="Symbol" pitchFamily="18" charset="2"/>
                          </a:rPr>
                          <m:t>𝑢</m:t>
                        </m:r>
                        <m:r>
                          <a:rPr lang="en-US" sz="2000" i="1" baseline="-25000" dirty="0" err="1">
                            <a:solidFill>
                              <a:srgbClr val="000000"/>
                            </a:solidFill>
                            <a:latin typeface="Cambria Math" panose="02040503050406030204" pitchFamily="18" charset="0"/>
                            <a:ea typeface="Segoe UI" pitchFamily="34" charset="0"/>
                            <a:cs typeface="Times New Roman" pitchFamily="18" charset="0"/>
                            <a:sym typeface="Symbol" pitchFamily="18" charset="2"/>
                          </a:rPr>
                          <m:t>𝑂</m:t>
                        </m:r>
                      </m:num>
                      <m:den>
                        <m:r>
                          <a:rPr 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den>
                    </m:f>
                  </m:oMath>
                </a14:m>
                <a:endParaRPr lang="en-US" dirty="0">
                  <a:solidFill>
                    <a:srgbClr val="000000"/>
                  </a:solidFill>
                  <a:ea typeface="Segoe UI" pitchFamily="34" charset="0"/>
                  <a:cs typeface="Times New Roman" pitchFamily="18" charset="0"/>
                  <a:sym typeface="Symbol" pitchFamily="18" charset="2"/>
                </a:endParaRPr>
              </a:p>
              <a:p>
                <a:pPr>
                  <a:spcBef>
                    <a:spcPct val="20000"/>
                  </a:spcBef>
                </a:pPr>
                <a:r>
                  <a:rPr lang="en-US" i="1" dirty="0">
                    <a:solidFill>
                      <a:srgbClr val="000000"/>
                    </a:solidFill>
                    <a:ea typeface="Segoe UI" pitchFamily="34" charset="0"/>
                    <a:cs typeface="Times New Roman" pitchFamily="18" charset="0"/>
                  </a:rPr>
                  <a:t>	                 </a:t>
                </a:r>
                <a14:m>
                  <m:oMath xmlns:m="http://schemas.openxmlformats.org/officeDocument/2006/math">
                    <m:r>
                      <a:rPr lang="en-US" sz="2000" i="1" dirty="0" smtClean="0">
                        <a:solidFill>
                          <a:srgbClr val="000000"/>
                        </a:solidFill>
                        <a:latin typeface="Cambria Math" panose="02040503050406030204" pitchFamily="18" charset="0"/>
                        <a:ea typeface="Segoe UI" pitchFamily="34" charset="0"/>
                        <a:cs typeface="Times New Roman" pitchFamily="18" charset="0"/>
                      </a:rPr>
                      <m:t>𝑓</m:t>
                    </m:r>
                    <m:r>
                      <a:rPr lang="en-US" sz="2000" i="1" dirty="0" smtClean="0">
                        <a:solidFill>
                          <a:srgbClr val="000000"/>
                        </a:solidFill>
                        <a:latin typeface="Cambria Math" panose="02040503050406030204" pitchFamily="18" charset="0"/>
                        <a:ea typeface="Segoe UI" pitchFamily="34" charset="0"/>
                        <a:cs typeface="Times New Roman" pitchFamily="18" charset="0"/>
                      </a:rPr>
                      <m:t>’=</m:t>
                    </m:r>
                    <m:r>
                      <a:rPr lang="en-US" sz="2000" i="1" dirty="0">
                        <a:solidFill>
                          <a:srgbClr val="000000"/>
                        </a:solidFill>
                        <a:latin typeface="Cambria Math" panose="02040503050406030204" pitchFamily="18" charset="0"/>
                        <a:ea typeface="Segoe UI" pitchFamily="34" charset="0"/>
                        <a:cs typeface="Courier New" pitchFamily="49" charset="0"/>
                      </a:rPr>
                      <m:t>𝑓</m:t>
                    </m:r>
                    <m:r>
                      <a:rPr lang="en-US" sz="2000" i="1" dirty="0">
                        <a:solidFill>
                          <a:srgbClr val="000000"/>
                        </a:solidFill>
                        <a:latin typeface="Cambria Math" panose="02040503050406030204" pitchFamily="18" charset="0"/>
                        <a:ea typeface="Segoe UI" pitchFamily="34" charset="0"/>
                        <a:cs typeface="Times New Roman" pitchFamily="18" charset="0"/>
                        <a:sym typeface="Symbol" pitchFamily="18" charset="2"/>
                      </a:rPr>
                      <m:t>+</m:t>
                    </m:r>
                    <m:d>
                      <m:dPr>
                        <m:ctrlPr>
                          <a:rPr lang="en-US" sz="2000" b="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ctrlPr>
                      </m:dPr>
                      <m:e>
                        <m:f>
                          <m:fPr>
                            <m:ctrlPr>
                              <a:rPr lang="en-US" sz="2000" i="1" dirty="0">
                                <a:solidFill>
                                  <a:srgbClr val="000000"/>
                                </a:solidFill>
                                <a:latin typeface="Cambria Math" panose="02040503050406030204" pitchFamily="18" charset="0"/>
                                <a:ea typeface="Segoe UI" pitchFamily="34" charset="0"/>
                                <a:cs typeface="Times New Roman" pitchFamily="18" charset="0"/>
                                <a:sym typeface="Symbol" pitchFamily="18" charset="2"/>
                              </a:rPr>
                            </m:ctrlPr>
                          </m:fPr>
                          <m:num>
                            <m:r>
                              <a:rPr lang="en-US" sz="2000" i="1" dirty="0" err="1">
                                <a:solidFill>
                                  <a:srgbClr val="000000"/>
                                </a:solidFill>
                                <a:latin typeface="Cambria Math" panose="02040503050406030204" pitchFamily="18" charset="0"/>
                                <a:ea typeface="Segoe UI" pitchFamily="34" charset="0"/>
                                <a:cs typeface="Times New Roman" pitchFamily="18" charset="0"/>
                                <a:sym typeface="Symbol" pitchFamily="18" charset="2"/>
                              </a:rPr>
                              <m:t>𝑢</m:t>
                            </m:r>
                            <m:r>
                              <a:rPr lang="en-US" sz="2000" i="1" baseline="-25000" dirty="0" err="1">
                                <a:solidFill>
                                  <a:srgbClr val="000000"/>
                                </a:solidFill>
                                <a:latin typeface="Cambria Math" panose="02040503050406030204" pitchFamily="18" charset="0"/>
                                <a:ea typeface="Segoe UI" pitchFamily="34" charset="0"/>
                                <a:cs typeface="Times New Roman" pitchFamily="18" charset="0"/>
                                <a:sym typeface="Symbol" pitchFamily="18" charset="2"/>
                              </a:rPr>
                              <m:t>𝑂</m:t>
                            </m:r>
                          </m:num>
                          <m:den>
                            <m:f>
                              <m:fPr>
                                <m:ctrlPr>
                                  <a:rPr lang="en-US" sz="2000" i="1" baseline="-25000" dirty="0">
                                    <a:solidFill>
                                      <a:srgbClr val="000000"/>
                                    </a:solidFill>
                                    <a:latin typeface="Cambria Math" panose="02040503050406030204" pitchFamily="18" charset="0"/>
                                    <a:ea typeface="Segoe UI" pitchFamily="34" charset="0"/>
                                    <a:cs typeface="Times New Roman" pitchFamily="18" charset="0"/>
                                    <a:sym typeface="Symbol" pitchFamily="18" charset="2"/>
                                  </a:rPr>
                                </m:ctrlPr>
                              </m:fPr>
                              <m:num>
                                <m:r>
                                  <a:rPr lang="en-US" sz="2000" i="1" dirty="0">
                                    <a:solidFill>
                                      <a:srgbClr val="000000"/>
                                    </a:solidFill>
                                    <a:latin typeface="Cambria Math" panose="02040503050406030204" pitchFamily="18" charset="0"/>
                                    <a:ea typeface="Segoe UI" pitchFamily="34" charset="0"/>
                                    <a:cs typeface="Times New Roman" pitchFamily="18" charset="0"/>
                                    <a:sym typeface="Symbol" pitchFamily="18" charset="2"/>
                                  </a:rPr>
                                  <m:t>𝑣</m:t>
                                </m:r>
                              </m:num>
                              <m:den>
                                <m:r>
                                  <a:rPr lang="en-US" sz="2000" i="1" dirty="0">
                                    <a:solidFill>
                                      <a:srgbClr val="000000"/>
                                    </a:solidFill>
                                    <a:latin typeface="Cambria Math" panose="02040503050406030204" pitchFamily="18" charset="0"/>
                                    <a:ea typeface="Segoe UI" pitchFamily="34" charset="0"/>
                                    <a:cs typeface="Times New Roman" pitchFamily="18" charset="0"/>
                                    <a:sym typeface="Symbol" pitchFamily="18" charset="2"/>
                                  </a:rPr>
                                  <m:t>𝑓</m:t>
                                </m:r>
                              </m:den>
                            </m:f>
                          </m:den>
                        </m:f>
                      </m:e>
                    </m:d>
                  </m:oMath>
                </a14:m>
                <a:endParaRPr lang="en-US" dirty="0">
                  <a:solidFill>
                    <a:srgbClr val="000000"/>
                  </a:solidFill>
                  <a:ea typeface="Segoe UI" pitchFamily="34" charset="0"/>
                  <a:cs typeface="Times New Roman" pitchFamily="18" charset="0"/>
                  <a:sym typeface="Symbol" pitchFamily="18" charset="2"/>
                </a:endParaRPr>
              </a:p>
              <a:p>
                <a:pPr>
                  <a:spcBef>
                    <a:spcPct val="20000"/>
                  </a:spcBef>
                </a:pPr>
                <a:r>
                  <a:rPr lang="en-US" i="1" dirty="0">
                    <a:solidFill>
                      <a:srgbClr val="000000"/>
                    </a:solidFill>
                    <a:ea typeface="Segoe UI" pitchFamily="34" charset="0"/>
                    <a:cs typeface="Times New Roman" pitchFamily="18" charset="0"/>
                  </a:rPr>
                  <a:t>	                 </a:t>
                </a:r>
                <a14:m>
                  <m:oMath xmlns:m="http://schemas.openxmlformats.org/officeDocument/2006/math">
                    <m:r>
                      <a:rPr lang="en-US" sz="2000" i="1" dirty="0" smtClean="0">
                        <a:solidFill>
                          <a:srgbClr val="000000"/>
                        </a:solidFill>
                        <a:latin typeface="Cambria Math" panose="02040503050406030204" pitchFamily="18" charset="0"/>
                        <a:ea typeface="Segoe UI" pitchFamily="34" charset="0"/>
                        <a:cs typeface="Times New Roman" pitchFamily="18" charset="0"/>
                      </a:rPr>
                      <m:t>𝑓</m:t>
                    </m:r>
                    <m:r>
                      <a:rPr lang="en-US" sz="2000" i="1" dirty="0" smtClean="0">
                        <a:solidFill>
                          <a:srgbClr val="000000"/>
                        </a:solidFill>
                        <a:latin typeface="Cambria Math" panose="02040503050406030204" pitchFamily="18" charset="0"/>
                        <a:ea typeface="Segoe UI" pitchFamily="34" charset="0"/>
                        <a:cs typeface="Times New Roman" pitchFamily="18" charset="0"/>
                      </a:rPr>
                      <m:t>’=</m:t>
                    </m:r>
                    <m:f>
                      <m:fPr>
                        <m:ctrlPr>
                          <a:rPr lang="en-US" sz="2000" i="1" dirty="0">
                            <a:solidFill>
                              <a:srgbClr val="000000"/>
                            </a:solidFill>
                            <a:latin typeface="Cambria Math" panose="02040503050406030204" pitchFamily="18" charset="0"/>
                            <a:ea typeface="Segoe UI" pitchFamily="34" charset="0"/>
                            <a:cs typeface="Courier New" pitchFamily="49" charset="0"/>
                          </a:rPr>
                        </m:ctrlPr>
                      </m:fPr>
                      <m:num>
                        <m:r>
                          <a:rPr lang="en-US" sz="2000" i="1" dirty="0" err="1">
                            <a:solidFill>
                              <a:srgbClr val="000000"/>
                            </a:solidFill>
                            <a:latin typeface="Cambria Math" panose="02040503050406030204" pitchFamily="18" charset="0"/>
                            <a:ea typeface="Segoe UI" pitchFamily="34" charset="0"/>
                            <a:cs typeface="Courier New" pitchFamily="49" charset="0"/>
                          </a:rPr>
                          <m:t>𝑓𝑣</m:t>
                        </m:r>
                      </m:num>
                      <m:den>
                        <m:r>
                          <a:rPr lang="en-US" sz="2000" i="1" dirty="0">
                            <a:solidFill>
                              <a:srgbClr val="000000"/>
                            </a:solidFill>
                            <a:latin typeface="Cambria Math" panose="02040503050406030204" pitchFamily="18" charset="0"/>
                            <a:ea typeface="Segoe UI" pitchFamily="34" charset="0"/>
                            <a:cs typeface="Courier New" pitchFamily="49" charset="0"/>
                          </a:rPr>
                          <m:t>𝑣</m:t>
                        </m:r>
                      </m:den>
                    </m:f>
                    <m:r>
                      <a:rPr lang="en-US" sz="2000" i="1" dirty="0">
                        <a:solidFill>
                          <a:srgbClr val="000000"/>
                        </a:solidFill>
                        <a:latin typeface="Cambria Math" panose="02040503050406030204" pitchFamily="18" charset="0"/>
                        <a:ea typeface="Segoe UI" pitchFamily="34" charset="0"/>
                        <a:cs typeface="Times New Roman" pitchFamily="18" charset="0"/>
                        <a:sym typeface="Symbol" pitchFamily="18" charset="2"/>
                      </a:rPr>
                      <m:t>+</m:t>
                    </m:r>
                    <m:f>
                      <m:fPr>
                        <m:ctrlPr>
                          <a:rPr lang="en-US" sz="2000" i="1" dirty="0">
                            <a:solidFill>
                              <a:srgbClr val="000000"/>
                            </a:solidFill>
                            <a:latin typeface="Cambria Math" panose="02040503050406030204" pitchFamily="18" charset="0"/>
                            <a:ea typeface="Segoe UI" pitchFamily="34" charset="0"/>
                            <a:cs typeface="Times New Roman" pitchFamily="18" charset="0"/>
                            <a:sym typeface="Symbol" pitchFamily="18" charset="2"/>
                          </a:rPr>
                        </m:ctrlPr>
                      </m:fPr>
                      <m:num>
                        <m:r>
                          <a:rPr lang="en-US" sz="2000" i="1" dirty="0" err="1">
                            <a:solidFill>
                              <a:srgbClr val="000000"/>
                            </a:solidFill>
                            <a:latin typeface="Cambria Math" panose="02040503050406030204" pitchFamily="18" charset="0"/>
                            <a:ea typeface="Segoe UI" pitchFamily="34" charset="0"/>
                            <a:cs typeface="Times New Roman" pitchFamily="18" charset="0"/>
                            <a:sym typeface="Symbol" pitchFamily="18" charset="2"/>
                          </a:rPr>
                          <m:t>𝑓𝑢</m:t>
                        </m:r>
                        <m:r>
                          <a:rPr lang="en-US" sz="2000" i="1" baseline="-25000" dirty="0" err="1">
                            <a:solidFill>
                              <a:srgbClr val="000000"/>
                            </a:solidFill>
                            <a:latin typeface="Cambria Math" panose="02040503050406030204" pitchFamily="18" charset="0"/>
                            <a:ea typeface="Segoe UI" pitchFamily="34" charset="0"/>
                            <a:cs typeface="Times New Roman" pitchFamily="18" charset="0"/>
                            <a:sym typeface="Symbol" pitchFamily="18" charset="2"/>
                          </a:rPr>
                          <m:t>𝑂</m:t>
                        </m:r>
                      </m:num>
                      <m:den>
                        <m:r>
                          <a:rPr lang="en-US" sz="2000" i="1" dirty="0">
                            <a:solidFill>
                              <a:srgbClr val="000000"/>
                            </a:solidFill>
                            <a:latin typeface="Cambria Math" panose="02040503050406030204" pitchFamily="18" charset="0"/>
                            <a:ea typeface="Segoe UI" pitchFamily="34" charset="0"/>
                            <a:cs typeface="Times New Roman" pitchFamily="18" charset="0"/>
                            <a:sym typeface="Symbol" pitchFamily="18" charset="2"/>
                          </a:rPr>
                          <m:t>𝑣</m:t>
                        </m:r>
                      </m:den>
                    </m:f>
                  </m:oMath>
                </a14:m>
                <a:endParaRPr lang="en-US" i="1" dirty="0">
                  <a:solidFill>
                    <a:srgbClr val="000000"/>
                  </a:solidFill>
                  <a:ea typeface="Segoe UI" pitchFamily="34" charset="0"/>
                  <a:cs typeface="Times New Roman" pitchFamily="18" charset="0"/>
                  <a:sym typeface="Symbol" pitchFamily="18" charset="2"/>
                </a:endParaRPr>
              </a:p>
              <a:p>
                <a:pPr>
                  <a:spcBef>
                    <a:spcPct val="20000"/>
                  </a:spcBef>
                </a:pPr>
                <a:r>
                  <a:rPr lang="en-US" i="1" dirty="0">
                    <a:solidFill>
                      <a:srgbClr val="000000"/>
                    </a:solidFill>
                    <a:ea typeface="Segoe UI" pitchFamily="34" charset="0"/>
                    <a:cs typeface="Times New Roman" pitchFamily="18" charset="0"/>
                    <a:sym typeface="Symbol" pitchFamily="18" charset="2"/>
                  </a:rPr>
                  <a:t>	                 </a:t>
                </a:r>
                <a14:m>
                  <m:oMath xmlns:m="http://schemas.openxmlformats.org/officeDocument/2006/math">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𝑓</m:t>
                    </m:r>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m:t>
                    </m:r>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𝑓</m:t>
                    </m:r>
                    <m:d>
                      <m:dPr>
                        <m:ctrlPr>
                          <a:rPr lang="en-US" b="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ctrlPr>
                      </m:dPr>
                      <m:e>
                        <m:f>
                          <m:fPr>
                            <m:ctrlP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ctrlPr>
                          </m:fPr>
                          <m:num>
                            <m:r>
                              <a:rPr lang="en-US"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𝑣</m:t>
                            </m:r>
                            <m:r>
                              <a:rPr lang="en-US" i="1" dirty="0">
                                <a:solidFill>
                                  <a:srgbClr val="000000"/>
                                </a:solidFill>
                                <a:latin typeface="Cambria Math" panose="02040503050406030204" pitchFamily="18" charset="0"/>
                                <a:ea typeface="Segoe UI" pitchFamily="34" charset="0"/>
                                <a:cs typeface="Symap" pitchFamily="2" charset="0"/>
                                <a:sym typeface="Symbol" pitchFamily="18" charset="2"/>
                              </a:rPr>
                              <m:t>+</m:t>
                            </m:r>
                            <m:r>
                              <a:rPr lang="en-US" i="1" dirty="0" err="1">
                                <a:solidFill>
                                  <a:srgbClr val="000000"/>
                                </a:solidFill>
                                <a:latin typeface="Cambria Math" panose="02040503050406030204" pitchFamily="18" charset="0"/>
                                <a:ea typeface="Segoe UI" pitchFamily="34" charset="0"/>
                                <a:cs typeface="Times New Roman" pitchFamily="18" charset="0"/>
                                <a:sym typeface="Symbol" pitchFamily="18" charset="2"/>
                              </a:rPr>
                              <m:t>𝑢</m:t>
                            </m:r>
                            <m:r>
                              <a:rPr lang="en-US" i="1" baseline="-25000" dirty="0" err="1">
                                <a:solidFill>
                                  <a:srgbClr val="000000"/>
                                </a:solidFill>
                                <a:latin typeface="Cambria Math" panose="02040503050406030204" pitchFamily="18" charset="0"/>
                                <a:ea typeface="Segoe UI" pitchFamily="34" charset="0"/>
                                <a:cs typeface="Times New Roman" pitchFamily="18" charset="0"/>
                                <a:sym typeface="Symbol" pitchFamily="18" charset="2"/>
                              </a:rPr>
                              <m:t>𝑂</m:t>
                            </m:r>
                          </m:num>
                          <m:den>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𝑣</m:t>
                            </m:r>
                          </m:den>
                        </m:f>
                      </m:e>
                    </m:d>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m:t>
                    </m:r>
                  </m:oMath>
                </a14:m>
                <a:endParaRPr lang="en-US" dirty="0">
                  <a:solidFill>
                    <a:srgbClr val="000000"/>
                  </a:solidFill>
                  <a:ea typeface="Segoe UI" pitchFamily="34" charset="0"/>
                  <a:cs typeface="Times New Roman" pitchFamily="18" charset="0"/>
                  <a:sym typeface="Symbol" pitchFamily="18" charset="2"/>
                </a:endParaRPr>
              </a:p>
              <a:p>
                <a:pPr>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If the observer is moving AWAY from the source, substitute –</a:t>
                </a:r>
                <a:r>
                  <a:rPr lang="en-US" i="1" dirty="0" err="1">
                    <a:solidFill>
                      <a:srgbClr val="000000"/>
                    </a:solidFill>
                    <a:ea typeface="Segoe UI" pitchFamily="34" charset="0"/>
                    <a:cs typeface="Times New Roman" pitchFamily="18" charset="0"/>
                  </a:rPr>
                  <a:t>u</a:t>
                </a:r>
                <a:r>
                  <a:rPr lang="en-US" baseline="-25000" dirty="0" err="1">
                    <a:solidFill>
                      <a:srgbClr val="000000"/>
                    </a:solidFill>
                    <a:ea typeface="Segoe UI" pitchFamily="34" charset="0"/>
                    <a:cs typeface="Times New Roman" pitchFamily="18" charset="0"/>
                  </a:rPr>
                  <a:t>O</a:t>
                </a:r>
                <a:r>
                  <a:rPr lang="en-US" dirty="0">
                    <a:solidFill>
                      <a:srgbClr val="000000"/>
                    </a:solidFill>
                    <a:ea typeface="Segoe UI" pitchFamily="34" charset="0"/>
                    <a:cs typeface="Times New Roman" pitchFamily="18" charset="0"/>
                  </a:rPr>
                  <a:t> for </a:t>
                </a:r>
                <a:r>
                  <a:rPr lang="en-US" i="1" dirty="0" err="1">
                    <a:solidFill>
                      <a:srgbClr val="000000"/>
                    </a:solidFill>
                    <a:ea typeface="Segoe UI" pitchFamily="34" charset="0"/>
                    <a:cs typeface="Times New Roman" pitchFamily="18" charset="0"/>
                  </a:rPr>
                  <a:t>u</a:t>
                </a:r>
                <a:r>
                  <a:rPr lang="en-US" baseline="-25000" dirty="0" err="1">
                    <a:solidFill>
                      <a:srgbClr val="000000"/>
                    </a:solidFill>
                    <a:ea typeface="Segoe UI" pitchFamily="34" charset="0"/>
                    <a:cs typeface="Times New Roman" pitchFamily="18" charset="0"/>
                  </a:rPr>
                  <a:t>O</a:t>
                </a:r>
                <a:r>
                  <a:rPr lang="en-US" dirty="0">
                    <a:solidFill>
                      <a:srgbClr val="000000"/>
                    </a:solidFill>
                    <a:ea typeface="Segoe UI" pitchFamily="34" charset="0"/>
                    <a:cs typeface="Times New Roman" pitchFamily="18" charset="0"/>
                  </a:rPr>
                  <a:t>.</a:t>
                </a:r>
              </a:p>
            </p:txBody>
          </p:sp>
        </mc:Choice>
        <mc:Fallback xmlns="">
          <p:sp>
            <p:nvSpPr>
              <p:cNvPr id="114690" name="Rectangle 2"/>
              <p:cNvSpPr>
                <a:spLocks noRot="1" noChangeAspect="1" noMove="1" noResize="1" noEditPoints="1" noAdjustHandles="1" noChangeArrowheads="1" noChangeShapeType="1" noTextEdit="1"/>
              </p:cNvSpPr>
              <p:nvPr/>
            </p:nvSpPr>
            <p:spPr bwMode="auto">
              <a:xfrm>
                <a:off x="685800" y="1344612"/>
                <a:ext cx="7772400" cy="5062911"/>
              </a:xfrm>
              <a:prstGeom prst="rect">
                <a:avLst/>
              </a:prstGeom>
              <a:blipFill>
                <a:blip r:embed="rId5"/>
                <a:stretch>
                  <a:fillRect l="-1255" t="-843"/>
                </a:stretch>
              </a:blipFill>
              <a:ln w="9525">
                <a:noFill/>
                <a:miter lim="800000"/>
                <a:headEnd/>
                <a:tailEnd/>
              </a:ln>
              <a:effectLst/>
            </p:spPr>
            <p:txBody>
              <a:bodyPr/>
              <a:lstStyle/>
              <a:p>
                <a:r>
                  <a:rPr lang="en-US">
                    <a:noFill/>
                  </a:rPr>
                  <a:t> </a:t>
                </a:r>
              </a:p>
            </p:txBody>
          </p:sp>
        </mc:Fallback>
      </mc:AlternateContent>
      <p:sp>
        <p:nvSpPr>
          <p:cNvPr id="11470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grpSp>
        <p:nvGrpSpPr>
          <p:cNvPr id="11" name="Group 14"/>
          <p:cNvGrpSpPr>
            <a:grpSpLocks/>
          </p:cNvGrpSpPr>
          <p:nvPr/>
        </p:nvGrpSpPr>
        <p:grpSpPr bwMode="auto">
          <a:xfrm>
            <a:off x="832643" y="5527398"/>
            <a:ext cx="7508875" cy="830263"/>
            <a:chOff x="491" y="1103"/>
            <a:chExt cx="4730" cy="523"/>
          </a:xfrm>
        </p:grpSpPr>
        <p:sp>
          <p:nvSpPr>
            <p:cNvPr id="12" name="Text Box 5"/>
            <p:cNvSpPr txBox="1">
              <a:spLocks noChangeArrowheads="1"/>
            </p:cNvSpPr>
            <p:nvPr/>
          </p:nvSpPr>
          <p:spPr bwMode="auto">
            <a:xfrm>
              <a:off x="3678" y="1103"/>
              <a:ext cx="1543" cy="523"/>
            </a:xfrm>
            <a:prstGeom prst="rect">
              <a:avLst/>
            </a:prstGeom>
            <a:solidFill>
              <a:srgbClr val="FF0000"/>
            </a:solidFill>
            <a:ln w="9525">
              <a:noFill/>
              <a:miter lim="800000"/>
              <a:headEnd/>
              <a:tailEnd/>
            </a:ln>
            <a:effectLst/>
          </p:spPr>
          <p:txBody>
            <a:bodyPr wrap="square">
              <a:spAutoFit/>
            </a:bodyPr>
            <a:lstStyle/>
            <a:p>
              <a:pPr algn="ctr" eaLnBrk="1" hangingPunct="1">
                <a:spcBef>
                  <a:spcPct val="50000"/>
                </a:spcBef>
              </a:pPr>
              <a:r>
                <a:rPr lang="en-US" dirty="0">
                  <a:solidFill>
                    <a:schemeClr val="bg1"/>
                  </a:solidFill>
                </a:rPr>
                <a:t>Doppler effect moving </a:t>
              </a:r>
              <a:r>
                <a:rPr lang="en-US" dirty="0" smtClean="0">
                  <a:solidFill>
                    <a:schemeClr val="bg1"/>
                  </a:solidFill>
                </a:rPr>
                <a:t>observer</a:t>
              </a:r>
              <a:endParaRPr lang="en-US" dirty="0">
                <a:solidFill>
                  <a:schemeClr val="bg1"/>
                </a:solidFill>
              </a:endParaRPr>
            </a:p>
          </p:txBody>
        </p:sp>
        <p:sp>
          <p:nvSpPr>
            <p:cNvPr id="13" name="Rectangle 6"/>
            <p:cNvSpPr>
              <a:spLocks noChangeArrowheads="1"/>
            </p:cNvSpPr>
            <p:nvPr/>
          </p:nvSpPr>
          <p:spPr bwMode="auto">
            <a:xfrm>
              <a:off x="491" y="1105"/>
              <a:ext cx="4701" cy="512"/>
            </a:xfrm>
            <a:prstGeom prst="rect">
              <a:avLst/>
            </a:prstGeom>
            <a:noFill/>
            <a:ln w="12700">
              <a:solidFill>
                <a:schemeClr val="tx1"/>
              </a:solidFill>
              <a:miter lim="800000"/>
              <a:headEnd/>
              <a:tailEnd/>
            </a:ln>
            <a:effectLst/>
          </p:spPr>
          <p:txBody>
            <a:bodyPr wrap="none" anchor="ctr"/>
            <a:lstStyle/>
            <a:p>
              <a:endParaRPr lang="en-US"/>
            </a:p>
          </p:txBody>
        </p:sp>
        <mc:AlternateContent xmlns:mc="http://schemas.openxmlformats.org/markup-compatibility/2006" xmlns:a14="http://schemas.microsoft.com/office/drawing/2010/main">
          <mc:Choice Requires="a14">
            <p:sp>
              <p:nvSpPr>
                <p:cNvPr id="14" name="Text Box 7"/>
                <p:cNvSpPr txBox="1">
                  <a:spLocks noChangeArrowheads="1"/>
                </p:cNvSpPr>
                <p:nvPr/>
              </p:nvSpPr>
              <p:spPr bwMode="auto">
                <a:xfrm>
                  <a:off x="660" y="1151"/>
                  <a:ext cx="1205" cy="418"/>
                </a:xfrm>
                <a:prstGeom prst="rect">
                  <a:avLst/>
                </a:prstGeom>
                <a:noFill/>
                <a:ln w="9525">
                  <a:noFill/>
                  <a:miter lim="800000"/>
                  <a:headEnd/>
                  <a:tailEnd/>
                </a:ln>
                <a:effectLst/>
              </p:spPr>
              <p:txBody>
                <a:bodyPr wrap="square">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sz="2000" i="1" dirty="0" smtClean="0">
                            <a:solidFill>
                              <a:srgbClr val="000000"/>
                            </a:solidFill>
                            <a:latin typeface="Cambria Math" panose="02040503050406030204" pitchFamily="18" charset="0"/>
                            <a:cs typeface="Times New Roman" pitchFamily="18" charset="0"/>
                            <a:sym typeface="Symbol" pitchFamily="18" charset="2"/>
                          </a:rPr>
                          <m:t>𝑓</m:t>
                        </m:r>
                        <m:r>
                          <a:rPr lang="en-US" sz="2000" i="1" dirty="0" smtClean="0">
                            <a:solidFill>
                              <a:srgbClr val="000000"/>
                            </a:solidFill>
                            <a:latin typeface="Cambria Math" panose="02040503050406030204" pitchFamily="18" charset="0"/>
                            <a:cs typeface="Times New Roman" pitchFamily="18" charset="0"/>
                            <a:sym typeface="Symbol" pitchFamily="18" charset="2"/>
                          </a:rPr>
                          <m:t>’=</m:t>
                        </m:r>
                        <m:r>
                          <a:rPr lang="en-US" sz="2000" i="1" dirty="0" smtClean="0">
                            <a:solidFill>
                              <a:srgbClr val="000000"/>
                            </a:solidFill>
                            <a:latin typeface="Cambria Math" panose="02040503050406030204" pitchFamily="18" charset="0"/>
                            <a:cs typeface="Times New Roman" pitchFamily="18" charset="0"/>
                            <a:sym typeface="Symbol" pitchFamily="18" charset="2"/>
                          </a:rPr>
                          <m:t>𝑓</m:t>
                        </m:r>
                        <m:d>
                          <m:dPr>
                            <m:ctrlPr>
                              <a:rPr lang="en-US" sz="2000" b="0" i="1" dirty="0" smtClean="0">
                                <a:solidFill>
                                  <a:srgbClr val="000000"/>
                                </a:solidFill>
                                <a:latin typeface="Cambria Math" panose="02040503050406030204" pitchFamily="18" charset="0"/>
                                <a:cs typeface="Times New Roman" pitchFamily="18" charset="0"/>
                                <a:sym typeface="Symbol" pitchFamily="18" charset="2"/>
                              </a:rPr>
                            </m:ctrlPr>
                          </m:dPr>
                          <m:e>
                            <m:f>
                              <m:fPr>
                                <m:ctrlPr>
                                  <a:rPr 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sz="2000" i="1" dirty="0" smtClean="0">
                                    <a:solidFill>
                                      <a:srgbClr val="000000"/>
                                    </a:solidFill>
                                    <a:latin typeface="Cambria Math" panose="02040503050406030204" pitchFamily="18" charset="0"/>
                                    <a:cs typeface="Times New Roman" pitchFamily="18" charset="0"/>
                                    <a:sym typeface="Symbol" pitchFamily="18" charset="2"/>
                                  </a:rPr>
                                  <m:t>𝑣</m:t>
                                </m:r>
                                <m:r>
                                  <a:rPr lang="en-US" sz="2000" i="1" dirty="0">
                                    <a:solidFill>
                                      <a:srgbClr val="000000"/>
                                    </a:solidFill>
                                    <a:latin typeface="Cambria Math" panose="02040503050406030204" pitchFamily="18" charset="0"/>
                                    <a:sym typeface="Symbol" pitchFamily="18" charset="2"/>
                                  </a:rPr>
                                  <m:t></m:t>
                                </m:r>
                                <m:r>
                                  <a:rPr lang="en-US" sz="2000" i="1" dirty="0">
                                    <a:solidFill>
                                      <a:srgbClr val="000000"/>
                                    </a:solidFill>
                                    <a:latin typeface="Cambria Math" panose="02040503050406030204" pitchFamily="18" charset="0"/>
                                    <a:cs typeface="Times New Roman" pitchFamily="18" charset="0"/>
                                    <a:sym typeface="Symbol" pitchFamily="18" charset="2"/>
                                  </a:rPr>
                                  <m:t> </m:t>
                                </m:r>
                                <m:sSub>
                                  <m:sSubPr>
                                    <m:ctrlPr>
                                      <a:rPr lang="en-US" sz="2000" i="1" dirty="0" smtClean="0">
                                        <a:solidFill>
                                          <a:srgbClr val="000000"/>
                                        </a:solidFill>
                                        <a:latin typeface="Cambria Math" panose="02040503050406030204" pitchFamily="18" charset="0"/>
                                        <a:cs typeface="Times New Roman" pitchFamily="18" charset="0"/>
                                        <a:sym typeface="Symbol" pitchFamily="18" charset="2"/>
                                      </a:rPr>
                                    </m:ctrlPr>
                                  </m:sSubPr>
                                  <m:e>
                                    <m:r>
                                      <a:rPr lang="en-US" sz="2000" b="0" i="1" dirty="0" smtClean="0">
                                        <a:solidFill>
                                          <a:srgbClr val="000000"/>
                                        </a:solidFill>
                                        <a:latin typeface="Cambria Math" panose="02040503050406030204" pitchFamily="18" charset="0"/>
                                        <a:cs typeface="Times New Roman" pitchFamily="18" charset="0"/>
                                        <a:sym typeface="Symbol" pitchFamily="18" charset="2"/>
                                      </a:rPr>
                                      <m:t>𝑢</m:t>
                                    </m:r>
                                  </m:e>
                                  <m:sub>
                                    <m:r>
                                      <a:rPr lang="en-US" sz="2000" b="0" i="1" dirty="0" smtClean="0">
                                        <a:solidFill>
                                          <a:srgbClr val="000000"/>
                                        </a:solidFill>
                                        <a:latin typeface="Cambria Math" panose="02040503050406030204" pitchFamily="18" charset="0"/>
                                        <a:cs typeface="Times New Roman" pitchFamily="18" charset="0"/>
                                        <a:sym typeface="Symbol" pitchFamily="18" charset="2"/>
                                      </a:rPr>
                                      <m:t>𝑜</m:t>
                                    </m:r>
                                  </m:sub>
                                </m:sSub>
                              </m:num>
                              <m:den>
                                <m:r>
                                  <a:rPr lang="en-US" sz="2000" i="1" dirty="0" smtClean="0">
                                    <a:solidFill>
                                      <a:srgbClr val="000000"/>
                                    </a:solidFill>
                                    <a:latin typeface="Cambria Math" panose="02040503050406030204" pitchFamily="18" charset="0"/>
                                    <a:cs typeface="Times New Roman" pitchFamily="18" charset="0"/>
                                    <a:sym typeface="Symbol" pitchFamily="18" charset="2"/>
                                  </a:rPr>
                                  <m:t>𝑣</m:t>
                                </m:r>
                                <m:r>
                                  <a:rPr lang="en-US" sz="2000" i="1" dirty="0" smtClean="0">
                                    <a:solidFill>
                                      <a:srgbClr val="000000"/>
                                    </a:solidFill>
                                    <a:latin typeface="Cambria Math" panose="02040503050406030204" pitchFamily="18" charset="0"/>
                                    <a:cs typeface="Times New Roman" pitchFamily="18" charset="0"/>
                                    <a:sym typeface="Symbol" pitchFamily="18" charset="2"/>
                                  </a:rPr>
                                  <m:t> </m:t>
                                </m:r>
                              </m:den>
                            </m:f>
                          </m:e>
                        </m:d>
                      </m:oMath>
                    </m:oMathPara>
                  </a14:m>
                  <a:endParaRPr lang="en-US" dirty="0">
                    <a:solidFill>
                      <a:srgbClr val="000000"/>
                    </a:solidFill>
                    <a:cs typeface="Times New Roman" pitchFamily="18" charset="0"/>
                    <a:sym typeface="Symbol" pitchFamily="18" charset="2"/>
                  </a:endParaRPr>
                </a:p>
              </p:txBody>
            </p:sp>
          </mc:Choice>
          <mc:Fallback xmlns="">
            <p:sp>
              <p:nvSpPr>
                <p:cNvPr id="14" name="Text Box 7"/>
                <p:cNvSpPr txBox="1">
                  <a:spLocks noRot="1" noChangeAspect="1" noMove="1" noResize="1" noEditPoints="1" noAdjustHandles="1" noChangeArrowheads="1" noChangeShapeType="1" noTextEdit="1"/>
                </p:cNvSpPr>
                <p:nvPr/>
              </p:nvSpPr>
              <p:spPr bwMode="auto">
                <a:xfrm>
                  <a:off x="660" y="1151"/>
                  <a:ext cx="1205" cy="418"/>
                </a:xfrm>
                <a:prstGeom prst="rect">
                  <a:avLst/>
                </a:prstGeom>
                <a:blipFill>
                  <a:blip r:embed="rId6"/>
                  <a:stretch>
                    <a:fillRect/>
                  </a:stretch>
                </a:blipFill>
                <a:ln w="9525">
                  <a:noFill/>
                  <a:miter lim="800000"/>
                  <a:headEnd/>
                  <a:tailEnd/>
                </a:ln>
                <a:effectLst/>
              </p:spPr>
              <p:txBody>
                <a:bodyPr/>
                <a:lstStyle/>
                <a:p>
                  <a:r>
                    <a:rPr lang="en-US">
                      <a:noFill/>
                    </a:rPr>
                    <a:t> </a:t>
                  </a:r>
                </a:p>
              </p:txBody>
            </p:sp>
          </mc:Fallback>
        </mc:AlternateContent>
        <p:sp>
          <p:nvSpPr>
            <p:cNvPr id="15" name="Text Box 9"/>
            <p:cNvSpPr txBox="1">
              <a:spLocks noChangeArrowheads="1"/>
            </p:cNvSpPr>
            <p:nvPr/>
          </p:nvSpPr>
          <p:spPr bwMode="auto">
            <a:xfrm>
              <a:off x="2514" y="1137"/>
              <a:ext cx="1607" cy="446"/>
            </a:xfrm>
            <a:prstGeom prst="rect">
              <a:avLst/>
            </a:prstGeom>
            <a:noFill/>
            <a:ln w="9525">
              <a:noFill/>
              <a:miter lim="800000"/>
              <a:headEnd/>
              <a:tailEnd/>
            </a:ln>
            <a:effectLst/>
          </p:spPr>
          <p:txBody>
            <a:bodyPr wrap="square">
              <a:spAutoFit/>
            </a:bodyPr>
            <a:lstStyle/>
            <a:p>
              <a:pPr eaLnBrk="1" hangingPunct="1"/>
              <a:r>
                <a:rPr lang="en-US" sz="2000" dirty="0">
                  <a:solidFill>
                    <a:schemeClr val="hlink"/>
                  </a:solidFill>
                </a:rPr>
                <a:t>approach </a:t>
              </a:r>
              <a:r>
                <a:rPr lang="en-US" sz="2000" dirty="0" smtClean="0">
                  <a:solidFill>
                    <a:schemeClr val="hlink"/>
                  </a:solidFill>
                </a:rPr>
                <a:t>(+</a:t>
              </a:r>
              <a:r>
                <a:rPr lang="en-US" sz="2000" i="1" dirty="0" smtClean="0">
                  <a:solidFill>
                    <a:schemeClr val="hlink"/>
                  </a:solidFill>
                </a:rPr>
                <a:t>u</a:t>
              </a:r>
              <a:r>
                <a:rPr lang="en-US" sz="2000" baseline="-25000" dirty="0" smtClean="0">
                  <a:solidFill>
                    <a:schemeClr val="hlink"/>
                  </a:solidFill>
                </a:rPr>
                <a:t>0</a:t>
              </a:r>
              <a:r>
                <a:rPr lang="en-US" sz="2000" dirty="0" smtClean="0">
                  <a:solidFill>
                    <a:schemeClr val="hlink"/>
                  </a:solidFill>
                </a:rPr>
                <a:t>), </a:t>
              </a:r>
              <a:r>
                <a:rPr lang="en-US" sz="2000" dirty="0">
                  <a:solidFill>
                    <a:schemeClr val="hlink"/>
                  </a:solidFill>
                </a:rPr>
                <a:t>recede </a:t>
              </a:r>
              <a:r>
                <a:rPr lang="en-US" sz="2000" dirty="0" smtClean="0">
                  <a:solidFill>
                    <a:schemeClr val="hlink"/>
                  </a:solidFill>
                </a:rPr>
                <a:t>(-</a:t>
              </a:r>
              <a:r>
                <a:rPr lang="en-US" sz="2000" i="1" dirty="0" smtClean="0">
                  <a:solidFill>
                    <a:schemeClr val="hlink"/>
                  </a:solidFill>
                </a:rPr>
                <a:t>u</a:t>
              </a:r>
              <a:r>
                <a:rPr lang="en-US" sz="2000" baseline="-25000" dirty="0" smtClean="0">
                  <a:solidFill>
                    <a:schemeClr val="hlink"/>
                  </a:solidFill>
                </a:rPr>
                <a:t>0</a:t>
              </a:r>
              <a:r>
                <a:rPr lang="en-US" sz="2000" dirty="0" smtClean="0">
                  <a:solidFill>
                    <a:schemeClr val="hlink"/>
                  </a:solidFill>
                </a:rPr>
                <a:t>).</a:t>
              </a:r>
              <a:endParaRPr lang="en-US" sz="2000" dirty="0">
                <a:solidFill>
                  <a:schemeClr val="hlink"/>
                </a:solidFill>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690">
                                            <p:txEl>
                                              <p:pRg st="1" end="1"/>
                                            </p:txEl>
                                          </p:spTgt>
                                        </p:tgtEl>
                                        <p:attrNameLst>
                                          <p:attrName>style.visibility</p:attrName>
                                        </p:attrNameLst>
                                      </p:cBhvr>
                                      <p:to>
                                        <p:strVal val="visible"/>
                                      </p:to>
                                    </p:set>
                                    <p:anim calcmode="lin" valueType="num">
                                      <p:cBhvr additive="base">
                                        <p:cTn id="7" dur="500" fill="hold"/>
                                        <p:tgtEl>
                                          <p:spTgt spid="1146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4690">
                                            <p:txEl>
                                              <p:pRg st="2" end="2"/>
                                            </p:txEl>
                                          </p:spTgt>
                                        </p:tgtEl>
                                        <p:attrNameLst>
                                          <p:attrName>style.visibility</p:attrName>
                                        </p:attrNameLst>
                                      </p:cBhvr>
                                      <p:to>
                                        <p:strVal val="visible"/>
                                      </p:to>
                                    </p:set>
                                    <p:anim calcmode="lin" valueType="num">
                                      <p:cBhvr additive="base">
                                        <p:cTn id="13" dur="500" fill="hold"/>
                                        <p:tgtEl>
                                          <p:spTgt spid="11469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6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4690">
                                            <p:txEl>
                                              <p:pRg st="3" end="3"/>
                                            </p:txEl>
                                          </p:spTgt>
                                        </p:tgtEl>
                                        <p:attrNameLst>
                                          <p:attrName>style.visibility</p:attrName>
                                        </p:attrNameLst>
                                      </p:cBhvr>
                                      <p:to>
                                        <p:strVal val="visible"/>
                                      </p:to>
                                    </p:set>
                                    <p:anim calcmode="lin" valueType="num">
                                      <p:cBhvr additive="base">
                                        <p:cTn id="19" dur="500" fill="hold"/>
                                        <p:tgtEl>
                                          <p:spTgt spid="11469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46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4690">
                                            <p:txEl>
                                              <p:pRg st="4" end="4"/>
                                            </p:txEl>
                                          </p:spTgt>
                                        </p:tgtEl>
                                        <p:attrNameLst>
                                          <p:attrName>style.visibility</p:attrName>
                                        </p:attrNameLst>
                                      </p:cBhvr>
                                      <p:to>
                                        <p:strVal val="visible"/>
                                      </p:to>
                                    </p:set>
                                    <p:anim calcmode="lin" valueType="num">
                                      <p:cBhvr additive="base">
                                        <p:cTn id="25" dur="500" fill="hold"/>
                                        <p:tgtEl>
                                          <p:spTgt spid="11469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469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4690">
                                            <p:txEl>
                                              <p:pRg st="5" end="5"/>
                                            </p:txEl>
                                          </p:spTgt>
                                        </p:tgtEl>
                                        <p:attrNameLst>
                                          <p:attrName>style.visibility</p:attrName>
                                        </p:attrNameLst>
                                      </p:cBhvr>
                                      <p:to>
                                        <p:strVal val="visible"/>
                                      </p:to>
                                    </p:set>
                                    <p:anim calcmode="lin" valueType="num">
                                      <p:cBhvr additive="base">
                                        <p:cTn id="31" dur="500" fill="hold"/>
                                        <p:tgtEl>
                                          <p:spTgt spid="11469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469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4690">
                                            <p:txEl>
                                              <p:pRg st="6" end="6"/>
                                            </p:txEl>
                                          </p:spTgt>
                                        </p:tgtEl>
                                        <p:attrNameLst>
                                          <p:attrName>style.visibility</p:attrName>
                                        </p:attrNameLst>
                                      </p:cBhvr>
                                      <p:to>
                                        <p:strVal val="visible"/>
                                      </p:to>
                                    </p:set>
                                    <p:anim calcmode="lin" valueType="num">
                                      <p:cBhvr additive="base">
                                        <p:cTn id="37" dur="500" fill="hold"/>
                                        <p:tgtEl>
                                          <p:spTgt spid="11469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469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4698">
                                            <p:txEl>
                                              <p:pRg st="0" end="0"/>
                                            </p:txEl>
                                          </p:spTgt>
                                        </p:tgtEl>
                                        <p:attrNameLst>
                                          <p:attrName>style.visibility</p:attrName>
                                        </p:attrNameLst>
                                      </p:cBhvr>
                                      <p:to>
                                        <p:strVal val="visible"/>
                                      </p:to>
                                    </p:set>
                                    <p:anim calcmode="lin" valueType="num">
                                      <p:cBhvr additive="base">
                                        <p:cTn id="50" dur="500" fill="hold"/>
                                        <p:tgtEl>
                                          <p:spTgt spid="114698">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4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6746" name="Rectangle 10"/>
              <p:cNvSpPr>
                <a:spLocks noChangeArrowheads="1"/>
              </p:cNvSpPr>
              <p:nvPr/>
            </p:nvSpPr>
            <p:spPr bwMode="auto">
              <a:xfrm>
                <a:off x="674688" y="2684462"/>
                <a:ext cx="7764462" cy="4059237"/>
              </a:xfrm>
              <a:prstGeom prst="rect">
                <a:avLst/>
              </a:prstGeom>
              <a:solidFill>
                <a:srgbClr val="FFFFCC"/>
              </a:solidFill>
              <a:ln w="9525">
                <a:noFill/>
                <a:miter lim="800000"/>
                <a:headEnd/>
                <a:tailEnd/>
              </a:ln>
              <a:effectLst/>
            </p:spPr>
            <p:txBody>
              <a:bodyPr/>
              <a:lstStyle/>
              <a:p>
                <a:pPr>
                  <a:spcBef>
                    <a:spcPct val="20000"/>
                  </a:spcBef>
                </a:pPr>
                <a:r>
                  <a:rPr lang="en-US" dirty="0" smtClean="0">
                    <a:sym typeface="Symbol" pitchFamily="18" charset="2"/>
                  </a:rPr>
                  <a:t>EXAMPLE: A car horn has a frequency of 520 Hz. The car is stationary and the speed of sound is 340 ms</a:t>
                </a:r>
                <a:r>
                  <a:rPr lang="en-US" baseline="30000" dirty="0">
                    <a:sym typeface="Symbol" pitchFamily="18" charset="2"/>
                  </a:rPr>
                  <a:t>-1</a:t>
                </a:r>
                <a:r>
                  <a:rPr lang="en-US" dirty="0">
                    <a:sym typeface="Symbol" pitchFamily="18" charset="2"/>
                  </a:rPr>
                  <a:t>.</a:t>
                </a:r>
              </a:p>
              <a:p>
                <a:pPr>
                  <a:spcBef>
                    <a:spcPct val="20000"/>
                  </a:spcBef>
                </a:pPr>
                <a:r>
                  <a:rPr lang="en-US" dirty="0">
                    <a:sym typeface="Symbol" pitchFamily="18" charset="2"/>
                  </a:rPr>
                  <a:t>(a)  An observer approaches the car at 25 ms</a:t>
                </a:r>
                <a:r>
                  <a:rPr lang="en-US" baseline="30000" dirty="0">
                    <a:sym typeface="Symbol" pitchFamily="18" charset="2"/>
                  </a:rPr>
                  <a:t>-1</a:t>
                </a:r>
                <a:r>
                  <a:rPr lang="en-US" dirty="0">
                    <a:sym typeface="Symbol" pitchFamily="18" charset="2"/>
                  </a:rPr>
                  <a:t>. What frequency is heard by the observer?</a:t>
                </a:r>
              </a:p>
              <a:p>
                <a:pPr>
                  <a:spcBef>
                    <a:spcPct val="20000"/>
                  </a:spcBef>
                </a:pPr>
                <a:r>
                  <a:rPr lang="en-US" dirty="0"/>
                  <a:t>SOLUTION: </a:t>
                </a:r>
              </a:p>
              <a:p>
                <a:pPr>
                  <a:spcBef>
                    <a:spcPct val="20000"/>
                  </a:spcBef>
                </a:pPr>
                <a:r>
                  <a:rPr lang="en-US" dirty="0"/>
                  <a:t>For approach use +</a:t>
                </a:r>
                <a:r>
                  <a:rPr lang="en-US" i="1" dirty="0" err="1"/>
                  <a:t>u</a:t>
                </a:r>
                <a:r>
                  <a:rPr lang="en-US" baseline="-25000" dirty="0" err="1"/>
                  <a:t>O</a:t>
                </a:r>
                <a:r>
                  <a:rPr lang="en-US" dirty="0"/>
                  <a:t>.</a:t>
                </a:r>
              </a:p>
              <a:p>
                <a:pPr algn="ctr">
                  <a:spcBef>
                    <a:spcPct val="20000"/>
                  </a:spcBef>
                </a:pP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’=520</m:t>
                    </m:r>
                    <m:d>
                      <m:dPr>
                        <m:ctrlPr>
                          <a:rPr lang="en-US" b="0" i="1" dirty="0" smtClean="0">
                            <a:latin typeface="Cambria Math" panose="02040503050406030204" pitchFamily="18" charset="0"/>
                          </a:rPr>
                        </m:ctrlPr>
                      </m:dPr>
                      <m:e>
                        <m:f>
                          <m:fPr>
                            <m:ctrlPr>
                              <a:rPr lang="en-US" i="1" dirty="0" smtClean="0">
                                <a:latin typeface="Cambria Math" panose="02040503050406030204" pitchFamily="18" charset="0"/>
                              </a:rPr>
                            </m:ctrlPr>
                          </m:fPr>
                          <m:num>
                            <m:r>
                              <a:rPr lang="en-US" i="1" dirty="0" smtClean="0">
                                <a:latin typeface="Cambria Math" panose="02040503050406030204" pitchFamily="18" charset="0"/>
                              </a:rPr>
                              <m:t>340+25</m:t>
                            </m:r>
                          </m:num>
                          <m:den>
                            <m:r>
                              <a:rPr lang="en-US" i="1" dirty="0" smtClean="0">
                                <a:latin typeface="Cambria Math" panose="02040503050406030204" pitchFamily="18" charset="0"/>
                              </a:rPr>
                              <m:t>340</m:t>
                            </m:r>
                          </m:den>
                        </m:f>
                      </m:e>
                    </m:d>
                    <m:r>
                      <a:rPr lang="en-US" i="1" dirty="0" smtClean="0">
                        <a:latin typeface="Cambria Math" panose="02040503050406030204" pitchFamily="18" charset="0"/>
                      </a:rPr>
                      <m:t> = 560 </m:t>
                    </m:r>
                  </m:oMath>
                </a14:m>
                <a:r>
                  <a:rPr lang="en-US" dirty="0"/>
                  <a:t>Hz.</a:t>
                </a:r>
              </a:p>
              <a:p>
                <a:pPr>
                  <a:spcBef>
                    <a:spcPct val="20000"/>
                  </a:spcBef>
                </a:pPr>
                <a:r>
                  <a:rPr lang="en-US" dirty="0">
                    <a:solidFill>
                      <a:srgbClr val="000000"/>
                    </a:solidFill>
                    <a:cs typeface="Times New Roman" pitchFamily="18" charset="0"/>
                    <a:sym typeface="Symbol" pitchFamily="18" charset="2"/>
                  </a:rPr>
                  <a:t>Be sure </a:t>
                </a:r>
                <a14:m>
                  <m:oMath xmlns:m="http://schemas.openxmlformats.org/officeDocument/2006/math">
                    <m:r>
                      <a:rPr lang="en-US" i="1" dirty="0" smtClean="0">
                        <a:solidFill>
                          <a:srgbClr val="000000"/>
                        </a:solidFill>
                        <a:latin typeface="Cambria Math" panose="02040503050406030204" pitchFamily="18" charset="0"/>
                        <a:cs typeface="Times New Roman" pitchFamily="18" charset="0"/>
                        <a:sym typeface="Symbol" pitchFamily="18" charset="2"/>
                      </a:rPr>
                      <m:t>𝑓</m:t>
                    </m:r>
                    <m:r>
                      <a:rPr lang="en-US" i="1" dirty="0" smtClean="0">
                        <a:solidFill>
                          <a:srgbClr val="000000"/>
                        </a:solidFill>
                        <a:latin typeface="Cambria Math" panose="02040503050406030204" pitchFamily="18" charset="0"/>
                        <a:cs typeface="Times New Roman" pitchFamily="18" charset="0"/>
                        <a:sym typeface="Symbol" pitchFamily="18" charset="2"/>
                      </a:rPr>
                      <m:t>’</m:t>
                    </m:r>
                  </m:oMath>
                </a14:m>
                <a:r>
                  <a:rPr lang="en-US" dirty="0" smtClean="0">
                    <a:solidFill>
                      <a:srgbClr val="000000"/>
                    </a:solidFill>
                    <a:cs typeface="Times New Roman" pitchFamily="18" charset="0"/>
                    <a:sym typeface="Symbol" pitchFamily="18" charset="2"/>
                  </a:rPr>
                  <a:t> </a:t>
                </a:r>
                <a:r>
                  <a:rPr lang="en-US" dirty="0">
                    <a:solidFill>
                      <a:srgbClr val="000000"/>
                    </a:solidFill>
                    <a:cs typeface="Times New Roman" pitchFamily="18" charset="0"/>
                    <a:sym typeface="Symbol" pitchFamily="18" charset="2"/>
                  </a:rPr>
                  <a:t>is higher since the observer is approaching the car.</a:t>
                </a:r>
              </a:p>
            </p:txBody>
          </p:sp>
        </mc:Choice>
        <mc:Fallback xmlns="">
          <p:sp>
            <p:nvSpPr>
              <p:cNvPr id="116746" name="Rectangle 10"/>
              <p:cNvSpPr>
                <a:spLocks noRot="1" noChangeAspect="1" noMove="1" noResize="1" noEditPoints="1" noAdjustHandles="1" noChangeArrowheads="1" noChangeShapeType="1" noTextEdit="1"/>
              </p:cNvSpPr>
              <p:nvPr/>
            </p:nvSpPr>
            <p:spPr bwMode="auto">
              <a:xfrm>
                <a:off x="674688" y="2684462"/>
                <a:ext cx="7764462" cy="4059237"/>
              </a:xfrm>
              <a:prstGeom prst="rect">
                <a:avLst/>
              </a:prstGeom>
              <a:blipFill>
                <a:blip r:embed="rId5"/>
                <a:stretch>
                  <a:fillRect l="-1257" t="-1051" b="-1201"/>
                </a:stretch>
              </a:blipFill>
              <a:ln w="9525">
                <a:noFill/>
                <a:miter lim="800000"/>
                <a:headEnd/>
                <a:tailEnd/>
              </a:ln>
              <a:effectLst/>
            </p:spPr>
            <p:txBody>
              <a:bodyPr/>
              <a:lstStyle/>
              <a:p>
                <a:r>
                  <a:rPr lang="en-US">
                    <a:noFill/>
                  </a:rPr>
                  <a:t> </a:t>
                </a:r>
              </a:p>
            </p:txBody>
          </p:sp>
        </mc:Fallback>
      </mc:AlternateContent>
      <p:sp>
        <p:nvSpPr>
          <p:cNvPr id="116738" name="Rectangle 2"/>
          <p:cNvSpPr>
            <a:spLocks noChangeArrowheads="1"/>
          </p:cNvSpPr>
          <p:nvPr/>
        </p:nvSpPr>
        <p:spPr bwMode="auto">
          <a:xfrm>
            <a:off x="685800" y="1344613"/>
            <a:ext cx="7772400" cy="1365250"/>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observer</a:t>
            </a:r>
            <a:endParaRPr lang="en-US" i="1">
              <a:solidFill>
                <a:schemeClr val="accent2"/>
              </a:solidFill>
              <a:ea typeface="Segoe UI" pitchFamily="34" charset="0"/>
            </a:endParaRPr>
          </a:p>
        </p:txBody>
      </p:sp>
      <p:sp>
        <p:nvSpPr>
          <p:cNvPr id="11674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grpSp>
        <p:nvGrpSpPr>
          <p:cNvPr id="11" name="Group 14"/>
          <p:cNvGrpSpPr>
            <a:grpSpLocks/>
          </p:cNvGrpSpPr>
          <p:nvPr/>
        </p:nvGrpSpPr>
        <p:grpSpPr bwMode="auto">
          <a:xfrm>
            <a:off x="824706" y="1824039"/>
            <a:ext cx="7516813" cy="830263"/>
            <a:chOff x="491" y="1103"/>
            <a:chExt cx="4735" cy="523"/>
          </a:xfrm>
        </p:grpSpPr>
        <p:sp>
          <p:nvSpPr>
            <p:cNvPr id="12" name="Text Box 5"/>
            <p:cNvSpPr txBox="1">
              <a:spLocks noChangeArrowheads="1"/>
            </p:cNvSpPr>
            <p:nvPr/>
          </p:nvSpPr>
          <p:spPr bwMode="auto">
            <a:xfrm>
              <a:off x="3678" y="1103"/>
              <a:ext cx="1548" cy="523"/>
            </a:xfrm>
            <a:prstGeom prst="rect">
              <a:avLst/>
            </a:prstGeom>
            <a:solidFill>
              <a:srgbClr val="FF0000"/>
            </a:solidFill>
            <a:ln w="9525">
              <a:noFill/>
              <a:miter lim="800000"/>
              <a:headEnd/>
              <a:tailEnd/>
            </a:ln>
            <a:effectLst/>
          </p:spPr>
          <p:txBody>
            <a:bodyPr wrap="square">
              <a:spAutoFit/>
            </a:bodyPr>
            <a:lstStyle/>
            <a:p>
              <a:pPr algn="ctr" eaLnBrk="1" hangingPunct="1">
                <a:spcBef>
                  <a:spcPct val="50000"/>
                </a:spcBef>
              </a:pPr>
              <a:r>
                <a:rPr lang="en-US" dirty="0">
                  <a:solidFill>
                    <a:schemeClr val="bg1"/>
                  </a:solidFill>
                </a:rPr>
                <a:t>Doppler effect moving </a:t>
              </a:r>
              <a:r>
                <a:rPr lang="en-US" dirty="0" smtClean="0">
                  <a:solidFill>
                    <a:schemeClr val="bg1"/>
                  </a:solidFill>
                </a:rPr>
                <a:t>observer</a:t>
              </a:r>
              <a:endParaRPr lang="en-US" dirty="0">
                <a:solidFill>
                  <a:schemeClr val="bg1"/>
                </a:solidFill>
              </a:endParaRPr>
            </a:p>
          </p:txBody>
        </p:sp>
        <p:sp>
          <p:nvSpPr>
            <p:cNvPr id="13" name="Rectangle 6"/>
            <p:cNvSpPr>
              <a:spLocks noChangeArrowheads="1"/>
            </p:cNvSpPr>
            <p:nvPr/>
          </p:nvSpPr>
          <p:spPr bwMode="auto">
            <a:xfrm>
              <a:off x="491" y="1105"/>
              <a:ext cx="4701" cy="512"/>
            </a:xfrm>
            <a:prstGeom prst="rect">
              <a:avLst/>
            </a:prstGeom>
            <a:noFill/>
            <a:ln w="12700">
              <a:solidFill>
                <a:schemeClr val="tx1"/>
              </a:solidFill>
              <a:miter lim="800000"/>
              <a:headEnd/>
              <a:tailEnd/>
            </a:ln>
            <a:effectLst/>
          </p:spPr>
          <p:txBody>
            <a:bodyPr wrap="none" anchor="ctr"/>
            <a:lstStyle/>
            <a:p>
              <a:endParaRPr lang="en-US"/>
            </a:p>
          </p:txBody>
        </p:sp>
        <mc:AlternateContent xmlns:mc="http://schemas.openxmlformats.org/markup-compatibility/2006" xmlns:a14="http://schemas.microsoft.com/office/drawing/2010/main">
          <mc:Choice Requires="a14">
            <p:sp>
              <p:nvSpPr>
                <p:cNvPr id="14" name="Text Box 7"/>
                <p:cNvSpPr txBox="1">
                  <a:spLocks noChangeArrowheads="1"/>
                </p:cNvSpPr>
                <p:nvPr/>
              </p:nvSpPr>
              <p:spPr bwMode="auto">
                <a:xfrm>
                  <a:off x="663" y="1151"/>
                  <a:ext cx="1205" cy="418"/>
                </a:xfrm>
                <a:prstGeom prst="rect">
                  <a:avLst/>
                </a:prstGeom>
                <a:noFill/>
                <a:ln w="9525">
                  <a:noFill/>
                  <a:miter lim="800000"/>
                  <a:headEnd/>
                  <a:tailEnd/>
                </a:ln>
                <a:effectLst/>
              </p:spPr>
              <p:txBody>
                <a:bodyPr wrap="square">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sz="2000" i="1" dirty="0" smtClean="0">
                            <a:solidFill>
                              <a:srgbClr val="000000"/>
                            </a:solidFill>
                            <a:latin typeface="Cambria Math" panose="02040503050406030204" pitchFamily="18" charset="0"/>
                            <a:cs typeface="Times New Roman" pitchFamily="18" charset="0"/>
                            <a:sym typeface="Symbol" pitchFamily="18" charset="2"/>
                          </a:rPr>
                          <m:t>𝑓</m:t>
                        </m:r>
                        <m:r>
                          <a:rPr lang="en-US" sz="2000" i="1" dirty="0" smtClean="0">
                            <a:solidFill>
                              <a:srgbClr val="000000"/>
                            </a:solidFill>
                            <a:latin typeface="Cambria Math" panose="02040503050406030204" pitchFamily="18" charset="0"/>
                            <a:cs typeface="Times New Roman" pitchFamily="18" charset="0"/>
                            <a:sym typeface="Symbol" pitchFamily="18" charset="2"/>
                          </a:rPr>
                          <m:t>’=</m:t>
                        </m:r>
                        <m:r>
                          <a:rPr lang="en-US" sz="2000" i="1" dirty="0" smtClean="0">
                            <a:solidFill>
                              <a:srgbClr val="000000"/>
                            </a:solidFill>
                            <a:latin typeface="Cambria Math" panose="02040503050406030204" pitchFamily="18" charset="0"/>
                            <a:cs typeface="Times New Roman" pitchFamily="18" charset="0"/>
                            <a:sym typeface="Symbol" pitchFamily="18" charset="2"/>
                          </a:rPr>
                          <m:t>𝑓</m:t>
                        </m:r>
                        <m:d>
                          <m:dPr>
                            <m:ctrlPr>
                              <a:rPr lang="en-US" sz="2000" b="0" i="1" dirty="0" smtClean="0">
                                <a:solidFill>
                                  <a:srgbClr val="000000"/>
                                </a:solidFill>
                                <a:latin typeface="Cambria Math" panose="02040503050406030204" pitchFamily="18" charset="0"/>
                                <a:cs typeface="Times New Roman" pitchFamily="18" charset="0"/>
                                <a:sym typeface="Symbol" pitchFamily="18" charset="2"/>
                              </a:rPr>
                            </m:ctrlPr>
                          </m:dPr>
                          <m:e>
                            <m:f>
                              <m:fPr>
                                <m:ctrlPr>
                                  <a:rPr 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sz="2000" i="1" dirty="0" smtClean="0">
                                    <a:solidFill>
                                      <a:srgbClr val="000000"/>
                                    </a:solidFill>
                                    <a:latin typeface="Cambria Math" panose="02040503050406030204" pitchFamily="18" charset="0"/>
                                    <a:cs typeface="Times New Roman" pitchFamily="18" charset="0"/>
                                    <a:sym typeface="Symbol" pitchFamily="18" charset="2"/>
                                  </a:rPr>
                                  <m:t>𝑣</m:t>
                                </m:r>
                                <m:r>
                                  <a:rPr lang="en-US" sz="2000" i="1" dirty="0">
                                    <a:solidFill>
                                      <a:srgbClr val="000000"/>
                                    </a:solidFill>
                                    <a:latin typeface="Cambria Math" panose="02040503050406030204" pitchFamily="18" charset="0"/>
                                    <a:sym typeface="Symbol" pitchFamily="18" charset="2"/>
                                  </a:rPr>
                                  <m:t></m:t>
                                </m:r>
                                <m:r>
                                  <a:rPr lang="en-US" sz="2000" i="1" dirty="0">
                                    <a:solidFill>
                                      <a:srgbClr val="000000"/>
                                    </a:solidFill>
                                    <a:latin typeface="Cambria Math" panose="02040503050406030204" pitchFamily="18" charset="0"/>
                                    <a:cs typeface="Times New Roman" pitchFamily="18" charset="0"/>
                                    <a:sym typeface="Symbol" pitchFamily="18" charset="2"/>
                                  </a:rPr>
                                  <m:t> </m:t>
                                </m:r>
                                <m:sSub>
                                  <m:sSubPr>
                                    <m:ctrlPr>
                                      <a:rPr lang="en-US" sz="2000" i="1" dirty="0" smtClean="0">
                                        <a:solidFill>
                                          <a:srgbClr val="000000"/>
                                        </a:solidFill>
                                        <a:latin typeface="Cambria Math" panose="02040503050406030204" pitchFamily="18" charset="0"/>
                                        <a:cs typeface="Times New Roman" pitchFamily="18" charset="0"/>
                                        <a:sym typeface="Symbol" pitchFamily="18" charset="2"/>
                                      </a:rPr>
                                    </m:ctrlPr>
                                  </m:sSubPr>
                                  <m:e>
                                    <m:r>
                                      <a:rPr lang="en-US" sz="2000" b="0" i="1" dirty="0" smtClean="0">
                                        <a:solidFill>
                                          <a:srgbClr val="000000"/>
                                        </a:solidFill>
                                        <a:latin typeface="Cambria Math" panose="02040503050406030204" pitchFamily="18" charset="0"/>
                                        <a:cs typeface="Times New Roman" pitchFamily="18" charset="0"/>
                                        <a:sym typeface="Symbol" pitchFamily="18" charset="2"/>
                                      </a:rPr>
                                      <m:t>𝑢</m:t>
                                    </m:r>
                                  </m:e>
                                  <m:sub>
                                    <m:r>
                                      <a:rPr lang="en-US" sz="2000" b="0" i="1" dirty="0" smtClean="0">
                                        <a:solidFill>
                                          <a:srgbClr val="000000"/>
                                        </a:solidFill>
                                        <a:latin typeface="Cambria Math" panose="02040503050406030204" pitchFamily="18" charset="0"/>
                                        <a:cs typeface="Times New Roman" pitchFamily="18" charset="0"/>
                                        <a:sym typeface="Symbol" pitchFamily="18" charset="2"/>
                                      </a:rPr>
                                      <m:t>𝑜</m:t>
                                    </m:r>
                                  </m:sub>
                                </m:sSub>
                              </m:num>
                              <m:den>
                                <m:r>
                                  <a:rPr lang="en-US" sz="2000" i="1" dirty="0" smtClean="0">
                                    <a:solidFill>
                                      <a:srgbClr val="000000"/>
                                    </a:solidFill>
                                    <a:latin typeface="Cambria Math" panose="02040503050406030204" pitchFamily="18" charset="0"/>
                                    <a:cs typeface="Times New Roman" pitchFamily="18" charset="0"/>
                                    <a:sym typeface="Symbol" pitchFamily="18" charset="2"/>
                                  </a:rPr>
                                  <m:t>𝑣</m:t>
                                </m:r>
                                <m:r>
                                  <a:rPr lang="en-US" sz="2000" i="1" dirty="0" smtClean="0">
                                    <a:solidFill>
                                      <a:srgbClr val="000000"/>
                                    </a:solidFill>
                                    <a:latin typeface="Cambria Math" panose="02040503050406030204" pitchFamily="18" charset="0"/>
                                    <a:cs typeface="Times New Roman" pitchFamily="18" charset="0"/>
                                    <a:sym typeface="Symbol" pitchFamily="18" charset="2"/>
                                  </a:rPr>
                                  <m:t> </m:t>
                                </m:r>
                              </m:den>
                            </m:f>
                          </m:e>
                        </m:d>
                      </m:oMath>
                    </m:oMathPara>
                  </a14:m>
                  <a:endParaRPr lang="en-US" dirty="0">
                    <a:solidFill>
                      <a:srgbClr val="000000"/>
                    </a:solidFill>
                    <a:cs typeface="Times New Roman" pitchFamily="18" charset="0"/>
                    <a:sym typeface="Symbol" pitchFamily="18" charset="2"/>
                  </a:endParaRPr>
                </a:p>
              </p:txBody>
            </p:sp>
          </mc:Choice>
          <mc:Fallback xmlns="">
            <p:sp>
              <p:nvSpPr>
                <p:cNvPr id="14" name="Text Box 7"/>
                <p:cNvSpPr txBox="1">
                  <a:spLocks noRot="1" noChangeAspect="1" noMove="1" noResize="1" noEditPoints="1" noAdjustHandles="1" noChangeArrowheads="1" noChangeShapeType="1" noTextEdit="1"/>
                </p:cNvSpPr>
                <p:nvPr/>
              </p:nvSpPr>
              <p:spPr bwMode="auto">
                <a:xfrm>
                  <a:off x="663" y="1151"/>
                  <a:ext cx="1205" cy="418"/>
                </a:xfrm>
                <a:prstGeom prst="rect">
                  <a:avLst/>
                </a:prstGeom>
                <a:blipFill>
                  <a:blip r:embed="rId6"/>
                  <a:stretch>
                    <a:fillRect/>
                  </a:stretch>
                </a:blipFill>
                <a:ln w="9525">
                  <a:noFill/>
                  <a:miter lim="800000"/>
                  <a:headEnd/>
                  <a:tailEnd/>
                </a:ln>
                <a:effectLst/>
              </p:spPr>
              <p:txBody>
                <a:bodyPr/>
                <a:lstStyle/>
                <a:p>
                  <a:r>
                    <a:rPr lang="en-US">
                      <a:noFill/>
                    </a:rPr>
                    <a:t> </a:t>
                  </a:r>
                </a:p>
              </p:txBody>
            </p:sp>
          </mc:Fallback>
        </mc:AlternateContent>
        <p:sp>
          <p:nvSpPr>
            <p:cNvPr id="15" name="Text Box 9"/>
            <p:cNvSpPr txBox="1">
              <a:spLocks noChangeArrowheads="1"/>
            </p:cNvSpPr>
            <p:nvPr/>
          </p:nvSpPr>
          <p:spPr bwMode="auto">
            <a:xfrm>
              <a:off x="2514" y="1137"/>
              <a:ext cx="1607" cy="446"/>
            </a:xfrm>
            <a:prstGeom prst="rect">
              <a:avLst/>
            </a:prstGeom>
            <a:noFill/>
            <a:ln w="9525">
              <a:noFill/>
              <a:miter lim="800000"/>
              <a:headEnd/>
              <a:tailEnd/>
            </a:ln>
            <a:effectLst/>
          </p:spPr>
          <p:txBody>
            <a:bodyPr wrap="square">
              <a:spAutoFit/>
            </a:bodyPr>
            <a:lstStyle/>
            <a:p>
              <a:pPr eaLnBrk="1" hangingPunct="1"/>
              <a:r>
                <a:rPr lang="en-US" sz="2000" dirty="0">
                  <a:solidFill>
                    <a:schemeClr val="hlink"/>
                  </a:solidFill>
                </a:rPr>
                <a:t>approach (-</a:t>
              </a:r>
              <a:r>
                <a:rPr lang="en-US" sz="2000" i="1" dirty="0" smtClean="0">
                  <a:solidFill>
                    <a:schemeClr val="hlink"/>
                  </a:solidFill>
                </a:rPr>
                <a:t>u</a:t>
              </a:r>
              <a:r>
                <a:rPr lang="en-US" sz="2000" baseline="-25000" dirty="0" smtClean="0">
                  <a:solidFill>
                    <a:schemeClr val="hlink"/>
                  </a:solidFill>
                </a:rPr>
                <a:t>0</a:t>
              </a:r>
              <a:r>
                <a:rPr lang="en-US" sz="2000" dirty="0" smtClean="0">
                  <a:solidFill>
                    <a:schemeClr val="hlink"/>
                  </a:solidFill>
                </a:rPr>
                <a:t>), </a:t>
              </a:r>
              <a:r>
                <a:rPr lang="en-US" sz="2000" dirty="0">
                  <a:solidFill>
                    <a:schemeClr val="hlink"/>
                  </a:solidFill>
                </a:rPr>
                <a:t>recede (+</a:t>
              </a:r>
              <a:r>
                <a:rPr lang="en-US" sz="2000" i="1" dirty="0" smtClean="0">
                  <a:solidFill>
                    <a:schemeClr val="hlink"/>
                  </a:solidFill>
                </a:rPr>
                <a:t>u</a:t>
              </a:r>
              <a:r>
                <a:rPr lang="en-US" sz="2000" baseline="-25000" dirty="0" smtClean="0">
                  <a:solidFill>
                    <a:schemeClr val="hlink"/>
                  </a:solidFill>
                </a:rPr>
                <a:t>0</a:t>
              </a:r>
              <a:r>
                <a:rPr lang="en-US" sz="2000" dirty="0" smtClean="0">
                  <a:solidFill>
                    <a:schemeClr val="hlink"/>
                  </a:solidFill>
                </a:rPr>
                <a:t>).</a:t>
              </a:r>
              <a:endParaRPr lang="en-US" sz="2000" dirty="0">
                <a:solidFill>
                  <a:schemeClr val="hlink"/>
                </a:solidFill>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6746">
                                            <p:txEl>
                                              <p:pRg st="0" end="0"/>
                                            </p:txEl>
                                          </p:spTgt>
                                        </p:tgtEl>
                                        <p:attrNameLst>
                                          <p:attrName>style.visibility</p:attrName>
                                        </p:attrNameLst>
                                      </p:cBhvr>
                                      <p:to>
                                        <p:strVal val="visible"/>
                                      </p:to>
                                    </p:set>
                                    <p:anim calcmode="lin" valueType="num">
                                      <p:cBhvr additive="base">
                                        <p:cTn id="14" dur="500" fill="hold"/>
                                        <p:tgtEl>
                                          <p:spTgt spid="11674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67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6746">
                                            <p:txEl>
                                              <p:pRg st="1" end="1"/>
                                            </p:txEl>
                                          </p:spTgt>
                                        </p:tgtEl>
                                        <p:attrNameLst>
                                          <p:attrName>style.visibility</p:attrName>
                                        </p:attrNameLst>
                                      </p:cBhvr>
                                      <p:to>
                                        <p:strVal val="visible"/>
                                      </p:to>
                                    </p:set>
                                    <p:anim calcmode="lin" valueType="num">
                                      <p:cBhvr additive="base">
                                        <p:cTn id="20" dur="500" fill="hold"/>
                                        <p:tgtEl>
                                          <p:spTgt spid="11674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67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6746">
                                            <p:txEl>
                                              <p:pRg st="2" end="2"/>
                                            </p:txEl>
                                          </p:spTgt>
                                        </p:tgtEl>
                                        <p:attrNameLst>
                                          <p:attrName>style.visibility</p:attrName>
                                        </p:attrNameLst>
                                      </p:cBhvr>
                                      <p:to>
                                        <p:strVal val="visible"/>
                                      </p:to>
                                    </p:set>
                                    <p:anim calcmode="lin" valueType="num">
                                      <p:cBhvr additive="base">
                                        <p:cTn id="26" dur="500" fill="hold"/>
                                        <p:tgtEl>
                                          <p:spTgt spid="11674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67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6746">
                                            <p:txEl>
                                              <p:pRg st="3" end="3"/>
                                            </p:txEl>
                                          </p:spTgt>
                                        </p:tgtEl>
                                        <p:attrNameLst>
                                          <p:attrName>style.visibility</p:attrName>
                                        </p:attrNameLst>
                                      </p:cBhvr>
                                      <p:to>
                                        <p:strVal val="visible"/>
                                      </p:to>
                                    </p:set>
                                    <p:anim calcmode="lin" valueType="num">
                                      <p:cBhvr additive="base">
                                        <p:cTn id="32" dur="500" fill="hold"/>
                                        <p:tgtEl>
                                          <p:spTgt spid="11674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67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6746">
                                            <p:txEl>
                                              <p:pRg st="4" end="4"/>
                                            </p:txEl>
                                          </p:spTgt>
                                        </p:tgtEl>
                                        <p:attrNameLst>
                                          <p:attrName>style.visibility</p:attrName>
                                        </p:attrNameLst>
                                      </p:cBhvr>
                                      <p:to>
                                        <p:strVal val="visible"/>
                                      </p:to>
                                    </p:set>
                                    <p:anim calcmode="lin" valueType="num">
                                      <p:cBhvr additive="base">
                                        <p:cTn id="38" dur="500" fill="hold"/>
                                        <p:tgtEl>
                                          <p:spTgt spid="116746">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674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6746">
                                            <p:txEl>
                                              <p:pRg st="5" end="5"/>
                                            </p:txEl>
                                          </p:spTgt>
                                        </p:tgtEl>
                                        <p:attrNameLst>
                                          <p:attrName>style.visibility</p:attrName>
                                        </p:attrNameLst>
                                      </p:cBhvr>
                                      <p:to>
                                        <p:strVal val="visible"/>
                                      </p:to>
                                    </p:set>
                                    <p:anim calcmode="lin" valueType="num">
                                      <p:cBhvr additive="base">
                                        <p:cTn id="44" dur="500" fill="hold"/>
                                        <p:tgtEl>
                                          <p:spTgt spid="116746">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674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5650" name="Rectangle 2"/>
              <p:cNvSpPr>
                <a:spLocks noChangeArrowheads="1"/>
              </p:cNvSpPr>
              <p:nvPr/>
            </p:nvSpPr>
            <p:spPr bwMode="auto">
              <a:xfrm>
                <a:off x="674688" y="2684462"/>
                <a:ext cx="7764462" cy="3998725"/>
              </a:xfrm>
              <a:prstGeom prst="rect">
                <a:avLst/>
              </a:prstGeom>
              <a:solidFill>
                <a:srgbClr val="FFFFCC"/>
              </a:solidFill>
              <a:ln w="9525">
                <a:noFill/>
                <a:miter lim="800000"/>
                <a:headEnd/>
                <a:tailEnd/>
              </a:ln>
              <a:effectLst/>
            </p:spPr>
            <p:txBody>
              <a:bodyPr/>
              <a:lstStyle/>
              <a:p>
                <a:pPr>
                  <a:spcBef>
                    <a:spcPct val="20000"/>
                  </a:spcBef>
                </a:pPr>
                <a:r>
                  <a:rPr lang="en-US" dirty="0" smtClean="0">
                    <a:sym typeface="Symbol" pitchFamily="18" charset="2"/>
                  </a:rPr>
                  <a:t>EXAMPLE: A car horn has a frequency of 520 Hz. The car is stationary and the speed of sound is 340 ms</a:t>
                </a:r>
                <a:r>
                  <a:rPr lang="en-US" baseline="30000" dirty="0">
                    <a:sym typeface="Symbol" pitchFamily="18" charset="2"/>
                  </a:rPr>
                  <a:t>-1</a:t>
                </a:r>
                <a:r>
                  <a:rPr lang="en-US" dirty="0">
                    <a:sym typeface="Symbol" pitchFamily="18" charset="2"/>
                  </a:rPr>
                  <a:t>.</a:t>
                </a:r>
              </a:p>
              <a:p>
                <a:pPr>
                  <a:spcBef>
                    <a:spcPct val="20000"/>
                  </a:spcBef>
                </a:pPr>
                <a:r>
                  <a:rPr lang="en-US" dirty="0">
                    <a:sym typeface="Symbol" pitchFamily="18" charset="2"/>
                  </a:rPr>
                  <a:t>(b) An observer recedes from the car at 25 ms</a:t>
                </a:r>
                <a:r>
                  <a:rPr lang="en-US" baseline="30000" dirty="0">
                    <a:sym typeface="Symbol" pitchFamily="18" charset="2"/>
                  </a:rPr>
                  <a:t>-1</a:t>
                </a:r>
                <a:r>
                  <a:rPr lang="en-US" dirty="0">
                    <a:sym typeface="Symbol" pitchFamily="18" charset="2"/>
                  </a:rPr>
                  <a:t>. What frequency is heard by the observer?</a:t>
                </a:r>
              </a:p>
              <a:p>
                <a:pPr>
                  <a:spcBef>
                    <a:spcPct val="20000"/>
                  </a:spcBef>
                </a:pPr>
                <a:r>
                  <a:rPr lang="en-US" dirty="0"/>
                  <a:t>SOLUTION: </a:t>
                </a:r>
              </a:p>
              <a:p>
                <a:pPr>
                  <a:spcBef>
                    <a:spcPct val="20000"/>
                  </a:spcBef>
                </a:pPr>
                <a:r>
                  <a:rPr lang="en-US" dirty="0"/>
                  <a:t>For receding use –</a:t>
                </a:r>
                <a:r>
                  <a:rPr lang="en-US" i="1" dirty="0"/>
                  <a:t>u</a:t>
                </a:r>
                <a:r>
                  <a:rPr lang="en-US" i="1" baseline="-25000" dirty="0"/>
                  <a:t>s</a:t>
                </a:r>
                <a:r>
                  <a:rPr lang="en-US" dirty="0"/>
                  <a:t>.</a:t>
                </a:r>
              </a:p>
              <a:p>
                <a:pPr algn="ctr">
                  <a:spcBef>
                    <a:spcPct val="20000"/>
                  </a:spcBef>
                </a:pP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’=520</m:t>
                    </m:r>
                    <m:d>
                      <m:dPr>
                        <m:ctrlPr>
                          <a:rPr lang="en-US" b="0" i="1" dirty="0" smtClean="0">
                            <a:latin typeface="Cambria Math" panose="02040503050406030204" pitchFamily="18" charset="0"/>
                          </a:rPr>
                        </m:ctrlPr>
                      </m:dPr>
                      <m:e>
                        <m:f>
                          <m:fPr>
                            <m:ctrlPr>
                              <a:rPr lang="en-US" i="1" dirty="0" smtClean="0">
                                <a:latin typeface="Cambria Math" panose="02040503050406030204" pitchFamily="18" charset="0"/>
                              </a:rPr>
                            </m:ctrlPr>
                          </m:fPr>
                          <m:num>
                            <m:r>
                              <a:rPr lang="en-US" i="1" dirty="0" smtClean="0">
                                <a:latin typeface="Cambria Math" panose="02040503050406030204" pitchFamily="18" charset="0"/>
                              </a:rPr>
                              <m:t> 340 – 25 </m:t>
                            </m:r>
                          </m:num>
                          <m:den>
                            <m:r>
                              <a:rPr lang="en-US" i="1" dirty="0" smtClean="0">
                                <a:latin typeface="Cambria Math" panose="02040503050406030204" pitchFamily="18" charset="0"/>
                              </a:rPr>
                              <m:t>340</m:t>
                            </m:r>
                          </m:den>
                        </m:f>
                      </m:e>
                    </m:d>
                    <m:r>
                      <a:rPr lang="en-US" i="1" dirty="0" smtClean="0">
                        <a:latin typeface="Cambria Math" panose="02040503050406030204" pitchFamily="18" charset="0"/>
                      </a:rPr>
                      <m:t> = 480 </m:t>
                    </m:r>
                  </m:oMath>
                </a14:m>
                <a:r>
                  <a:rPr lang="en-US" dirty="0"/>
                  <a:t>Hz.</a:t>
                </a:r>
              </a:p>
              <a:p>
                <a:pPr>
                  <a:spcBef>
                    <a:spcPct val="20000"/>
                  </a:spcBef>
                </a:pPr>
                <a:r>
                  <a:rPr lang="en-US" dirty="0">
                    <a:solidFill>
                      <a:srgbClr val="000000"/>
                    </a:solidFill>
                    <a:cs typeface="Times New Roman" pitchFamily="18" charset="0"/>
                    <a:sym typeface="Symbol" pitchFamily="18" charset="2"/>
                  </a:rPr>
                  <a:t>Be sure </a:t>
                </a:r>
                <a14:m>
                  <m:oMath xmlns:m="http://schemas.openxmlformats.org/officeDocument/2006/math">
                    <m:r>
                      <a:rPr lang="en-US" i="1" dirty="0" smtClean="0">
                        <a:solidFill>
                          <a:srgbClr val="000000"/>
                        </a:solidFill>
                        <a:latin typeface="Cambria Math" panose="02040503050406030204" pitchFamily="18" charset="0"/>
                        <a:cs typeface="Times New Roman" pitchFamily="18" charset="0"/>
                        <a:sym typeface="Symbol" pitchFamily="18" charset="2"/>
                      </a:rPr>
                      <m:t>𝑓</m:t>
                    </m:r>
                    <m:r>
                      <a:rPr lang="en-US" i="1" dirty="0" smtClean="0">
                        <a:solidFill>
                          <a:srgbClr val="000000"/>
                        </a:solidFill>
                        <a:latin typeface="Cambria Math" panose="02040503050406030204" pitchFamily="18" charset="0"/>
                        <a:cs typeface="Times New Roman" pitchFamily="18" charset="0"/>
                        <a:sym typeface="Symbol" pitchFamily="18" charset="2"/>
                      </a:rPr>
                      <m:t>’</m:t>
                    </m:r>
                  </m:oMath>
                </a14:m>
                <a:r>
                  <a:rPr lang="en-US" dirty="0" smtClean="0">
                    <a:solidFill>
                      <a:srgbClr val="000000"/>
                    </a:solidFill>
                    <a:cs typeface="Times New Roman" pitchFamily="18" charset="0"/>
                    <a:sym typeface="Symbol" pitchFamily="18" charset="2"/>
                  </a:rPr>
                  <a:t> </a:t>
                </a:r>
                <a:r>
                  <a:rPr lang="en-US" dirty="0">
                    <a:solidFill>
                      <a:srgbClr val="000000"/>
                    </a:solidFill>
                    <a:cs typeface="Times New Roman" pitchFamily="18" charset="0"/>
                    <a:sym typeface="Symbol" pitchFamily="18" charset="2"/>
                  </a:rPr>
                  <a:t>is lower since the observer is receding from the car.</a:t>
                </a:r>
              </a:p>
            </p:txBody>
          </p:sp>
        </mc:Choice>
        <mc:Fallback xmlns="">
          <p:sp>
            <p:nvSpPr>
              <p:cNvPr id="155650" name="Rectangle 2"/>
              <p:cNvSpPr>
                <a:spLocks noRot="1" noChangeAspect="1" noMove="1" noResize="1" noEditPoints="1" noAdjustHandles="1" noChangeArrowheads="1" noChangeShapeType="1" noTextEdit="1"/>
              </p:cNvSpPr>
              <p:nvPr/>
            </p:nvSpPr>
            <p:spPr bwMode="auto">
              <a:xfrm>
                <a:off x="674688" y="2684462"/>
                <a:ext cx="7764462" cy="3998725"/>
              </a:xfrm>
              <a:prstGeom prst="rect">
                <a:avLst/>
              </a:prstGeom>
              <a:blipFill>
                <a:blip r:embed="rId5"/>
                <a:stretch>
                  <a:fillRect l="-1257" t="-1067" r="-786" b="-2744"/>
                </a:stretch>
              </a:blipFill>
              <a:ln w="9525">
                <a:noFill/>
                <a:miter lim="800000"/>
                <a:headEnd/>
                <a:tailEnd/>
              </a:ln>
              <a:effectLst/>
            </p:spPr>
            <p:txBody>
              <a:bodyPr/>
              <a:lstStyle/>
              <a:p>
                <a:r>
                  <a:rPr lang="en-US">
                    <a:noFill/>
                  </a:rPr>
                  <a:t> </a:t>
                </a:r>
              </a:p>
            </p:txBody>
          </p:sp>
        </mc:Fallback>
      </mc:AlternateContent>
      <p:sp>
        <p:nvSpPr>
          <p:cNvPr id="155651" name="Rectangle 3"/>
          <p:cNvSpPr>
            <a:spLocks noChangeArrowheads="1"/>
          </p:cNvSpPr>
          <p:nvPr/>
        </p:nvSpPr>
        <p:spPr bwMode="auto">
          <a:xfrm>
            <a:off x="685800" y="1344613"/>
            <a:ext cx="7772400" cy="1365250"/>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observer</a:t>
            </a:r>
            <a:endParaRPr lang="en-US" i="1">
              <a:solidFill>
                <a:schemeClr val="accent2"/>
              </a:solidFill>
              <a:ea typeface="Segoe UI" pitchFamily="34" charset="0"/>
            </a:endParaRPr>
          </a:p>
        </p:txBody>
      </p:sp>
      <p:sp>
        <p:nvSpPr>
          <p:cNvPr id="15565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grpSp>
        <p:nvGrpSpPr>
          <p:cNvPr id="11" name="Group 14"/>
          <p:cNvGrpSpPr>
            <a:grpSpLocks/>
          </p:cNvGrpSpPr>
          <p:nvPr/>
        </p:nvGrpSpPr>
        <p:grpSpPr bwMode="auto">
          <a:xfrm>
            <a:off x="839787" y="1775669"/>
            <a:ext cx="7527925" cy="830263"/>
            <a:chOff x="491" y="1103"/>
            <a:chExt cx="4742" cy="523"/>
          </a:xfrm>
        </p:grpSpPr>
        <p:sp>
          <p:nvSpPr>
            <p:cNvPr id="12" name="Text Box 5"/>
            <p:cNvSpPr txBox="1">
              <a:spLocks noChangeArrowheads="1"/>
            </p:cNvSpPr>
            <p:nvPr/>
          </p:nvSpPr>
          <p:spPr bwMode="auto">
            <a:xfrm>
              <a:off x="3678" y="1103"/>
              <a:ext cx="1555" cy="523"/>
            </a:xfrm>
            <a:prstGeom prst="rect">
              <a:avLst/>
            </a:prstGeom>
            <a:solidFill>
              <a:srgbClr val="FF0000"/>
            </a:solidFill>
            <a:ln w="9525">
              <a:noFill/>
              <a:miter lim="800000"/>
              <a:headEnd/>
              <a:tailEnd/>
            </a:ln>
            <a:effectLst/>
          </p:spPr>
          <p:txBody>
            <a:bodyPr wrap="square">
              <a:spAutoFit/>
            </a:bodyPr>
            <a:lstStyle/>
            <a:p>
              <a:pPr algn="ctr" eaLnBrk="1" hangingPunct="1">
                <a:spcBef>
                  <a:spcPct val="50000"/>
                </a:spcBef>
              </a:pPr>
              <a:r>
                <a:rPr lang="en-US" dirty="0">
                  <a:solidFill>
                    <a:schemeClr val="bg1"/>
                  </a:solidFill>
                </a:rPr>
                <a:t>Doppler effect moving </a:t>
              </a:r>
              <a:r>
                <a:rPr lang="en-US" dirty="0" smtClean="0">
                  <a:solidFill>
                    <a:schemeClr val="bg1"/>
                  </a:solidFill>
                </a:rPr>
                <a:t>observer</a:t>
              </a:r>
              <a:endParaRPr lang="en-US" dirty="0">
                <a:solidFill>
                  <a:schemeClr val="bg1"/>
                </a:solidFill>
              </a:endParaRPr>
            </a:p>
          </p:txBody>
        </p:sp>
        <p:sp>
          <p:nvSpPr>
            <p:cNvPr id="13" name="Rectangle 6"/>
            <p:cNvSpPr>
              <a:spLocks noChangeArrowheads="1"/>
            </p:cNvSpPr>
            <p:nvPr/>
          </p:nvSpPr>
          <p:spPr bwMode="auto">
            <a:xfrm>
              <a:off x="491" y="1105"/>
              <a:ext cx="4701" cy="512"/>
            </a:xfrm>
            <a:prstGeom prst="rect">
              <a:avLst/>
            </a:prstGeom>
            <a:noFill/>
            <a:ln w="12700">
              <a:solidFill>
                <a:schemeClr val="tx1"/>
              </a:solidFill>
              <a:miter lim="800000"/>
              <a:headEnd/>
              <a:tailEnd/>
            </a:ln>
            <a:effectLst/>
          </p:spPr>
          <p:txBody>
            <a:bodyPr wrap="none" anchor="ctr"/>
            <a:lstStyle/>
            <a:p>
              <a:endParaRPr lang="en-US"/>
            </a:p>
          </p:txBody>
        </p:sp>
        <mc:AlternateContent xmlns:mc="http://schemas.openxmlformats.org/markup-compatibility/2006" xmlns:a14="http://schemas.microsoft.com/office/drawing/2010/main">
          <mc:Choice Requires="a14">
            <p:sp>
              <p:nvSpPr>
                <p:cNvPr id="14" name="Text Box 7"/>
                <p:cNvSpPr txBox="1">
                  <a:spLocks noChangeArrowheads="1"/>
                </p:cNvSpPr>
                <p:nvPr/>
              </p:nvSpPr>
              <p:spPr bwMode="auto">
                <a:xfrm>
                  <a:off x="657" y="1159"/>
                  <a:ext cx="1205" cy="418"/>
                </a:xfrm>
                <a:prstGeom prst="rect">
                  <a:avLst/>
                </a:prstGeom>
                <a:noFill/>
                <a:ln w="9525">
                  <a:noFill/>
                  <a:miter lim="800000"/>
                  <a:headEnd/>
                  <a:tailEnd/>
                </a:ln>
                <a:effectLst/>
              </p:spPr>
              <p:txBody>
                <a:bodyPr wrap="square">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sz="2000" i="1" dirty="0" smtClean="0">
                            <a:solidFill>
                              <a:srgbClr val="000000"/>
                            </a:solidFill>
                            <a:latin typeface="Cambria Math" panose="02040503050406030204" pitchFamily="18" charset="0"/>
                            <a:cs typeface="Times New Roman" pitchFamily="18" charset="0"/>
                            <a:sym typeface="Symbol" pitchFamily="18" charset="2"/>
                          </a:rPr>
                          <m:t>𝑓</m:t>
                        </m:r>
                        <m:r>
                          <a:rPr lang="en-US" sz="2000" i="1" dirty="0" smtClean="0">
                            <a:solidFill>
                              <a:srgbClr val="000000"/>
                            </a:solidFill>
                            <a:latin typeface="Cambria Math" panose="02040503050406030204" pitchFamily="18" charset="0"/>
                            <a:cs typeface="Times New Roman" pitchFamily="18" charset="0"/>
                            <a:sym typeface="Symbol" pitchFamily="18" charset="2"/>
                          </a:rPr>
                          <m:t>’=</m:t>
                        </m:r>
                        <m:r>
                          <a:rPr lang="en-US" sz="2000" i="1" dirty="0" smtClean="0">
                            <a:solidFill>
                              <a:srgbClr val="000000"/>
                            </a:solidFill>
                            <a:latin typeface="Cambria Math" panose="02040503050406030204" pitchFamily="18" charset="0"/>
                            <a:cs typeface="Times New Roman" pitchFamily="18" charset="0"/>
                            <a:sym typeface="Symbol" pitchFamily="18" charset="2"/>
                          </a:rPr>
                          <m:t>𝑓</m:t>
                        </m:r>
                        <m:d>
                          <m:dPr>
                            <m:ctrlPr>
                              <a:rPr lang="en-US" sz="2000" b="0" i="1" dirty="0" smtClean="0">
                                <a:solidFill>
                                  <a:srgbClr val="000000"/>
                                </a:solidFill>
                                <a:latin typeface="Cambria Math" panose="02040503050406030204" pitchFamily="18" charset="0"/>
                                <a:cs typeface="Times New Roman" pitchFamily="18" charset="0"/>
                                <a:sym typeface="Symbol" pitchFamily="18" charset="2"/>
                              </a:rPr>
                            </m:ctrlPr>
                          </m:dPr>
                          <m:e>
                            <m:f>
                              <m:fPr>
                                <m:ctrlPr>
                                  <a:rPr 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sz="2000" i="1" dirty="0" smtClean="0">
                                    <a:solidFill>
                                      <a:srgbClr val="000000"/>
                                    </a:solidFill>
                                    <a:latin typeface="Cambria Math" panose="02040503050406030204" pitchFamily="18" charset="0"/>
                                    <a:cs typeface="Times New Roman" pitchFamily="18" charset="0"/>
                                    <a:sym typeface="Symbol" pitchFamily="18" charset="2"/>
                                  </a:rPr>
                                  <m:t>𝑣</m:t>
                                </m:r>
                                <m:r>
                                  <a:rPr lang="en-US" sz="2000" i="1" dirty="0">
                                    <a:solidFill>
                                      <a:srgbClr val="000000"/>
                                    </a:solidFill>
                                    <a:latin typeface="Cambria Math" panose="02040503050406030204" pitchFamily="18" charset="0"/>
                                    <a:sym typeface="Symbol" pitchFamily="18" charset="2"/>
                                  </a:rPr>
                                  <m:t></m:t>
                                </m:r>
                                <m:r>
                                  <a:rPr lang="en-US" sz="2000" i="1" dirty="0">
                                    <a:solidFill>
                                      <a:srgbClr val="000000"/>
                                    </a:solidFill>
                                    <a:latin typeface="Cambria Math" panose="02040503050406030204" pitchFamily="18" charset="0"/>
                                    <a:cs typeface="Times New Roman" pitchFamily="18" charset="0"/>
                                    <a:sym typeface="Symbol" pitchFamily="18" charset="2"/>
                                  </a:rPr>
                                  <m:t> </m:t>
                                </m:r>
                                <m:sSub>
                                  <m:sSubPr>
                                    <m:ctrlPr>
                                      <a:rPr lang="en-US" sz="2000" i="1" dirty="0" smtClean="0">
                                        <a:solidFill>
                                          <a:srgbClr val="000000"/>
                                        </a:solidFill>
                                        <a:latin typeface="Cambria Math" panose="02040503050406030204" pitchFamily="18" charset="0"/>
                                        <a:cs typeface="Times New Roman" pitchFamily="18" charset="0"/>
                                        <a:sym typeface="Symbol" pitchFamily="18" charset="2"/>
                                      </a:rPr>
                                    </m:ctrlPr>
                                  </m:sSubPr>
                                  <m:e>
                                    <m:r>
                                      <a:rPr lang="en-US" sz="2000" b="0" i="1" dirty="0" smtClean="0">
                                        <a:solidFill>
                                          <a:srgbClr val="000000"/>
                                        </a:solidFill>
                                        <a:latin typeface="Cambria Math" panose="02040503050406030204" pitchFamily="18" charset="0"/>
                                        <a:cs typeface="Times New Roman" pitchFamily="18" charset="0"/>
                                        <a:sym typeface="Symbol" pitchFamily="18" charset="2"/>
                                      </a:rPr>
                                      <m:t>𝑢</m:t>
                                    </m:r>
                                  </m:e>
                                  <m:sub>
                                    <m:r>
                                      <a:rPr lang="en-US" sz="2000" b="0" i="1" dirty="0" smtClean="0">
                                        <a:solidFill>
                                          <a:srgbClr val="000000"/>
                                        </a:solidFill>
                                        <a:latin typeface="Cambria Math" panose="02040503050406030204" pitchFamily="18" charset="0"/>
                                        <a:cs typeface="Times New Roman" pitchFamily="18" charset="0"/>
                                        <a:sym typeface="Symbol" pitchFamily="18" charset="2"/>
                                      </a:rPr>
                                      <m:t>𝑜</m:t>
                                    </m:r>
                                  </m:sub>
                                </m:sSub>
                              </m:num>
                              <m:den>
                                <m:r>
                                  <a:rPr lang="en-US" sz="2000" i="1" dirty="0" smtClean="0">
                                    <a:solidFill>
                                      <a:srgbClr val="000000"/>
                                    </a:solidFill>
                                    <a:latin typeface="Cambria Math" panose="02040503050406030204" pitchFamily="18" charset="0"/>
                                    <a:cs typeface="Times New Roman" pitchFamily="18" charset="0"/>
                                    <a:sym typeface="Symbol" pitchFamily="18" charset="2"/>
                                  </a:rPr>
                                  <m:t>𝑣</m:t>
                                </m:r>
                                <m:r>
                                  <a:rPr lang="en-US" sz="2000" i="1" dirty="0" smtClean="0">
                                    <a:solidFill>
                                      <a:srgbClr val="000000"/>
                                    </a:solidFill>
                                    <a:latin typeface="Cambria Math" panose="02040503050406030204" pitchFamily="18" charset="0"/>
                                    <a:cs typeface="Times New Roman" pitchFamily="18" charset="0"/>
                                    <a:sym typeface="Symbol" pitchFamily="18" charset="2"/>
                                  </a:rPr>
                                  <m:t> </m:t>
                                </m:r>
                              </m:den>
                            </m:f>
                          </m:e>
                        </m:d>
                      </m:oMath>
                    </m:oMathPara>
                  </a14:m>
                  <a:endParaRPr lang="en-US" dirty="0">
                    <a:solidFill>
                      <a:srgbClr val="000000"/>
                    </a:solidFill>
                    <a:cs typeface="Times New Roman" pitchFamily="18" charset="0"/>
                    <a:sym typeface="Symbol" pitchFamily="18" charset="2"/>
                  </a:endParaRPr>
                </a:p>
              </p:txBody>
            </p:sp>
          </mc:Choice>
          <mc:Fallback xmlns="">
            <p:sp>
              <p:nvSpPr>
                <p:cNvPr id="14" name="Text Box 7"/>
                <p:cNvSpPr txBox="1">
                  <a:spLocks noRot="1" noChangeAspect="1" noMove="1" noResize="1" noEditPoints="1" noAdjustHandles="1" noChangeArrowheads="1" noChangeShapeType="1" noTextEdit="1"/>
                </p:cNvSpPr>
                <p:nvPr/>
              </p:nvSpPr>
              <p:spPr bwMode="auto">
                <a:xfrm>
                  <a:off x="657" y="1159"/>
                  <a:ext cx="1205" cy="418"/>
                </a:xfrm>
                <a:prstGeom prst="rect">
                  <a:avLst/>
                </a:prstGeom>
                <a:blipFill>
                  <a:blip r:embed="rId6"/>
                  <a:stretch>
                    <a:fillRect/>
                  </a:stretch>
                </a:blipFill>
                <a:ln w="9525">
                  <a:noFill/>
                  <a:miter lim="800000"/>
                  <a:headEnd/>
                  <a:tailEnd/>
                </a:ln>
                <a:effectLst/>
              </p:spPr>
              <p:txBody>
                <a:bodyPr/>
                <a:lstStyle/>
                <a:p>
                  <a:r>
                    <a:rPr lang="en-US">
                      <a:noFill/>
                    </a:rPr>
                    <a:t> </a:t>
                  </a:r>
                </a:p>
              </p:txBody>
            </p:sp>
          </mc:Fallback>
        </mc:AlternateContent>
        <p:sp>
          <p:nvSpPr>
            <p:cNvPr id="15" name="Text Box 9"/>
            <p:cNvSpPr txBox="1">
              <a:spLocks noChangeArrowheads="1"/>
            </p:cNvSpPr>
            <p:nvPr/>
          </p:nvSpPr>
          <p:spPr bwMode="auto">
            <a:xfrm>
              <a:off x="2514" y="1137"/>
              <a:ext cx="1607" cy="446"/>
            </a:xfrm>
            <a:prstGeom prst="rect">
              <a:avLst/>
            </a:prstGeom>
            <a:noFill/>
            <a:ln w="9525">
              <a:noFill/>
              <a:miter lim="800000"/>
              <a:headEnd/>
              <a:tailEnd/>
            </a:ln>
            <a:effectLst/>
          </p:spPr>
          <p:txBody>
            <a:bodyPr wrap="square">
              <a:spAutoFit/>
            </a:bodyPr>
            <a:lstStyle/>
            <a:p>
              <a:pPr eaLnBrk="1" hangingPunct="1"/>
              <a:r>
                <a:rPr lang="en-US" sz="2000" dirty="0">
                  <a:solidFill>
                    <a:schemeClr val="hlink"/>
                  </a:solidFill>
                </a:rPr>
                <a:t>approach (-</a:t>
              </a:r>
              <a:r>
                <a:rPr lang="en-US" sz="2000" i="1" dirty="0" smtClean="0">
                  <a:solidFill>
                    <a:schemeClr val="hlink"/>
                  </a:solidFill>
                </a:rPr>
                <a:t>u</a:t>
              </a:r>
              <a:r>
                <a:rPr lang="en-US" sz="2000" baseline="-25000" dirty="0" smtClean="0">
                  <a:solidFill>
                    <a:schemeClr val="hlink"/>
                  </a:solidFill>
                </a:rPr>
                <a:t>0</a:t>
              </a:r>
              <a:r>
                <a:rPr lang="en-US" sz="2000" dirty="0" smtClean="0">
                  <a:solidFill>
                    <a:schemeClr val="hlink"/>
                  </a:solidFill>
                </a:rPr>
                <a:t>), </a:t>
              </a:r>
              <a:r>
                <a:rPr lang="en-US" sz="2000" dirty="0">
                  <a:solidFill>
                    <a:schemeClr val="hlink"/>
                  </a:solidFill>
                </a:rPr>
                <a:t>recede (+</a:t>
              </a:r>
              <a:r>
                <a:rPr lang="en-US" sz="2000" i="1" dirty="0" smtClean="0">
                  <a:solidFill>
                    <a:schemeClr val="hlink"/>
                  </a:solidFill>
                </a:rPr>
                <a:t>u</a:t>
              </a:r>
              <a:r>
                <a:rPr lang="en-US" sz="2000" baseline="-25000" dirty="0" smtClean="0">
                  <a:solidFill>
                    <a:schemeClr val="hlink"/>
                  </a:solidFill>
                </a:rPr>
                <a:t>0</a:t>
              </a:r>
              <a:r>
                <a:rPr lang="en-US" sz="2000" dirty="0" smtClean="0">
                  <a:solidFill>
                    <a:schemeClr val="hlink"/>
                  </a:solidFill>
                </a:rPr>
                <a:t>).</a:t>
              </a:r>
              <a:endParaRPr lang="en-US" sz="2000" dirty="0">
                <a:solidFill>
                  <a:schemeClr val="hlink"/>
                </a:solidFill>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5650">
                                            <p:txEl>
                                              <p:pRg st="0" end="0"/>
                                            </p:txEl>
                                          </p:spTgt>
                                        </p:tgtEl>
                                        <p:attrNameLst>
                                          <p:attrName>style.visibility</p:attrName>
                                        </p:attrNameLst>
                                      </p:cBhvr>
                                      <p:to>
                                        <p:strVal val="visible"/>
                                      </p:to>
                                    </p:set>
                                    <p:anim calcmode="lin" valueType="num">
                                      <p:cBhvr additive="base">
                                        <p:cTn id="7" dur="500" fill="hold"/>
                                        <p:tgtEl>
                                          <p:spTgt spid="155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56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5650">
                                            <p:txEl>
                                              <p:pRg st="1" end="1"/>
                                            </p:txEl>
                                          </p:spTgt>
                                        </p:tgtEl>
                                        <p:attrNameLst>
                                          <p:attrName>style.visibility</p:attrName>
                                        </p:attrNameLst>
                                      </p:cBhvr>
                                      <p:to>
                                        <p:strVal val="visible"/>
                                      </p:to>
                                    </p:set>
                                    <p:anim calcmode="lin" valueType="num">
                                      <p:cBhvr additive="base">
                                        <p:cTn id="13" dur="500" fill="hold"/>
                                        <p:tgtEl>
                                          <p:spTgt spid="1556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56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5650">
                                            <p:txEl>
                                              <p:pRg st="2" end="2"/>
                                            </p:txEl>
                                          </p:spTgt>
                                        </p:tgtEl>
                                        <p:attrNameLst>
                                          <p:attrName>style.visibility</p:attrName>
                                        </p:attrNameLst>
                                      </p:cBhvr>
                                      <p:to>
                                        <p:strVal val="visible"/>
                                      </p:to>
                                    </p:set>
                                    <p:anim calcmode="lin" valueType="num">
                                      <p:cBhvr additive="base">
                                        <p:cTn id="19" dur="500" fill="hold"/>
                                        <p:tgtEl>
                                          <p:spTgt spid="1556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56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5650">
                                            <p:txEl>
                                              <p:pRg st="3" end="3"/>
                                            </p:txEl>
                                          </p:spTgt>
                                        </p:tgtEl>
                                        <p:attrNameLst>
                                          <p:attrName>style.visibility</p:attrName>
                                        </p:attrNameLst>
                                      </p:cBhvr>
                                      <p:to>
                                        <p:strVal val="visible"/>
                                      </p:to>
                                    </p:set>
                                    <p:anim calcmode="lin" valueType="num">
                                      <p:cBhvr additive="base">
                                        <p:cTn id="25" dur="500" fill="hold"/>
                                        <p:tgtEl>
                                          <p:spTgt spid="1556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56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5650">
                                            <p:txEl>
                                              <p:pRg st="4" end="4"/>
                                            </p:txEl>
                                          </p:spTgt>
                                        </p:tgtEl>
                                        <p:attrNameLst>
                                          <p:attrName>style.visibility</p:attrName>
                                        </p:attrNameLst>
                                      </p:cBhvr>
                                      <p:to>
                                        <p:strVal val="visible"/>
                                      </p:to>
                                    </p:set>
                                    <p:anim calcmode="lin" valueType="num">
                                      <p:cBhvr additive="base">
                                        <p:cTn id="31" dur="500" fill="hold"/>
                                        <p:tgtEl>
                                          <p:spTgt spid="15565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56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5650">
                                            <p:txEl>
                                              <p:pRg st="5" end="5"/>
                                            </p:txEl>
                                          </p:spTgt>
                                        </p:tgtEl>
                                        <p:attrNameLst>
                                          <p:attrName>style.visibility</p:attrName>
                                        </p:attrNameLst>
                                      </p:cBhvr>
                                      <p:to>
                                        <p:strVal val="visible"/>
                                      </p:to>
                                    </p:set>
                                    <p:anim calcmode="lin" valueType="num">
                                      <p:cBhvr additive="base">
                                        <p:cTn id="37" dur="500" fill="hold"/>
                                        <p:tgtEl>
                                          <p:spTgt spid="15565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56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9746" name="Rectangle 2"/>
              <p:cNvSpPr>
                <a:spLocks noChangeArrowheads="1"/>
              </p:cNvSpPr>
              <p:nvPr/>
            </p:nvSpPr>
            <p:spPr bwMode="auto">
              <a:xfrm>
                <a:off x="685800" y="1344613"/>
                <a:ext cx="7772400" cy="5513387"/>
              </a:xfrm>
              <a:prstGeom prst="rect">
                <a:avLst/>
              </a:prstGeom>
              <a:solidFill>
                <a:srgbClr val="EAEAEA"/>
              </a:solidFill>
              <a:ln w="9525">
                <a:noFill/>
                <a:miter lim="800000"/>
                <a:headEnd/>
                <a:tailEnd/>
              </a:ln>
              <a:effectLst/>
            </p:spPr>
            <p:txBody>
              <a:bodyPr/>
              <a:lstStyle/>
              <a:p>
                <a:pPr>
                  <a:spcBef>
                    <a:spcPct val="20000"/>
                  </a:spcBef>
                </a:pPr>
                <a:r>
                  <a:rPr lang="en-US" altLang="en-US" i="1" dirty="0" smtClean="0">
                    <a:solidFill>
                      <a:schemeClr val="accent2"/>
                    </a:solidFill>
                    <a:ea typeface="Segoe UI" pitchFamily="34" charset="0"/>
                  </a:rPr>
                  <a:t>The Doppler effect –  light</a:t>
                </a:r>
                <a:r>
                  <a:rPr lang="en-US" dirty="0">
                    <a:solidFill>
                      <a:schemeClr val="accent2"/>
                    </a:solidFill>
                    <a:ea typeface="Segoe UI" pitchFamily="34" charset="0"/>
                    <a:cs typeface="Times New Roman" pitchFamily="18" charset="0"/>
                  </a:rPr>
                  <a:t> </a:t>
                </a:r>
              </a:p>
              <a:p>
                <a:pPr>
                  <a:lnSpc>
                    <a:spcPct val="115000"/>
                  </a:lnSpc>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The </a:t>
                </a:r>
                <a14:m>
                  <m:oMath xmlns:m="http://schemas.openxmlformats.org/officeDocument/2006/math">
                    <m:r>
                      <a:rPr lang="en-US" i="1" dirty="0" smtClean="0">
                        <a:solidFill>
                          <a:srgbClr val="000000"/>
                        </a:solidFill>
                        <a:latin typeface="Cambria Math" panose="02040503050406030204" pitchFamily="18" charset="0"/>
                        <a:ea typeface="Segoe UI" pitchFamily="34" charset="0"/>
                        <a:cs typeface="Times New Roman" pitchFamily="18" charset="0"/>
                      </a:rPr>
                      <m:t>𝑢</m:t>
                    </m:r>
                  </m:oMath>
                </a14:m>
                <a:r>
                  <a:rPr lang="en-US" dirty="0">
                    <a:solidFill>
                      <a:srgbClr val="000000"/>
                    </a:solidFill>
                    <a:ea typeface="Segoe UI" pitchFamily="34" charset="0"/>
                    <a:cs typeface="Times New Roman" pitchFamily="18" charset="0"/>
                  </a:rPr>
                  <a:t> in </a:t>
                </a:r>
                <a14:m>
                  <m:oMath xmlns:m="http://schemas.openxmlformats.org/officeDocument/2006/math">
                    <m:f>
                      <m:fPr>
                        <m:ctrlPr>
                          <a:rPr lang="en-US" sz="2000" i="1" dirty="0" smtClean="0">
                            <a:latin typeface="Cambria Math" panose="02040503050406030204" pitchFamily="18" charset="0"/>
                            <a:ea typeface="Segoe UI" pitchFamily="34" charset="0"/>
                            <a:cs typeface="Times New Roman" pitchFamily="18" charset="0"/>
                          </a:rPr>
                        </m:ctrlPr>
                      </m:fPr>
                      <m:num>
                        <m:r>
                          <a:rPr lang="en-US" sz="2000" i="1" dirty="0" smtClean="0">
                            <a:latin typeface="Cambria Math" panose="02040503050406030204" pitchFamily="18" charset="0"/>
                            <a:ea typeface="Segoe UI" pitchFamily="34" charset="0"/>
                            <a:cs typeface="Times New Roman" pitchFamily="18" charset="0"/>
                          </a:rPr>
                          <m:t>∆</m:t>
                        </m:r>
                        <m:r>
                          <a:rPr lang="en-US" sz="2000" i="1" dirty="0" smtClean="0">
                            <a:latin typeface="Cambria Math" panose="02040503050406030204" pitchFamily="18" charset="0"/>
                            <a:ea typeface="Segoe UI" pitchFamily="34" charset="0"/>
                            <a:cs typeface="Times New Roman" pitchFamily="18" charset="0"/>
                          </a:rPr>
                          <m:t>𝑓</m:t>
                        </m:r>
                      </m:num>
                      <m:den>
                        <m:r>
                          <a:rPr lang="en-US" sz="2000" i="1" dirty="0" smtClean="0">
                            <a:latin typeface="Cambria Math" panose="02040503050406030204" pitchFamily="18" charset="0"/>
                            <a:ea typeface="Segoe UI" pitchFamily="34" charset="0"/>
                            <a:cs typeface="Times New Roman" pitchFamily="18" charset="0"/>
                          </a:rPr>
                          <m:t>𝑓</m:t>
                        </m:r>
                      </m:den>
                    </m:f>
                    <m:r>
                      <a:rPr lang="en-US" sz="2000" i="1" dirty="0" smtClean="0">
                        <a:latin typeface="Cambria Math" panose="02040503050406030204" pitchFamily="18" charset="0"/>
                        <a:ea typeface="Segoe UI" pitchFamily="34" charset="0"/>
                        <a:cs typeface="Times New Roman" pitchFamily="18" charset="0"/>
                      </a:rPr>
                      <m:t>=</m:t>
                    </m:r>
                    <m:f>
                      <m:fPr>
                        <m:ctrlPr>
                          <a:rPr lang="en-US" sz="2000" i="1" dirty="0">
                            <a:solidFill>
                              <a:srgbClr val="000000"/>
                            </a:solidFill>
                            <a:latin typeface="Cambria Math" panose="02040503050406030204" pitchFamily="18" charset="0"/>
                            <a:ea typeface="Segoe UI" pitchFamily="34" charset="0"/>
                            <a:cs typeface="Symap" pitchFamily="2" charset="0"/>
                            <a:sym typeface="Symbol" pitchFamily="18" charset="2"/>
                          </a:rPr>
                        </m:ctrlPr>
                      </m:fPr>
                      <m:num>
                        <m:r>
                          <a:rPr lang="en-US" sz="2000" i="1" dirty="0">
                            <a:solidFill>
                              <a:srgbClr val="000000"/>
                            </a:solidFill>
                            <a:latin typeface="Cambria Math" panose="02040503050406030204" pitchFamily="18" charset="0"/>
                            <a:ea typeface="Segoe UI" pitchFamily="34" charset="0"/>
                            <a:cs typeface="Symap" pitchFamily="2" charset="0"/>
                            <a:sym typeface="Symbol" pitchFamily="18" charset="2"/>
                          </a:rPr>
                          <m:t></m:t>
                        </m:r>
                        <m:r>
                          <a:rPr lang="en-US" sz="2000" i="1" dirty="0">
                            <a:solidFill>
                              <a:srgbClr val="000000"/>
                            </a:solidFill>
                            <a:latin typeface="Cambria Math" panose="02040503050406030204" pitchFamily="18" charset="0"/>
                            <a:ea typeface="Segoe UI" pitchFamily="34" charset="0"/>
                            <a:cs typeface="Symap" pitchFamily="2" charset="0"/>
                            <a:sym typeface="Symbol" pitchFamily="18" charset="2"/>
                          </a:rPr>
                          <m:t>𝑢</m:t>
                        </m:r>
                      </m:num>
                      <m:den>
                        <m:r>
                          <a:rPr lang="en-US" sz="2000" i="1" dirty="0">
                            <a:solidFill>
                              <a:srgbClr val="000000"/>
                            </a:solidFill>
                            <a:latin typeface="Cambria Math" panose="02040503050406030204" pitchFamily="18" charset="0"/>
                            <a:ea typeface="Segoe UI" pitchFamily="34" charset="0"/>
                            <a:cs typeface="Symap" pitchFamily="2" charset="0"/>
                            <a:sym typeface="Symbol" pitchFamily="18" charset="2"/>
                          </a:rPr>
                          <m:t>𝑐</m:t>
                        </m:r>
                      </m:den>
                    </m:f>
                    <m:r>
                      <a:rPr lang="en-US" sz="2000" i="1" dirty="0">
                        <a:solidFill>
                          <a:srgbClr val="000000"/>
                        </a:solidFill>
                        <a:latin typeface="Cambria Math" panose="02040503050406030204" pitchFamily="18" charset="0"/>
                        <a:ea typeface="Segoe UI" pitchFamily="34" charset="0"/>
                        <a:cs typeface="Symap" pitchFamily="2" charset="0"/>
                        <a:sym typeface="Symbol" pitchFamily="18" charset="2"/>
                      </a:rPr>
                      <m:t> </m:t>
                    </m:r>
                  </m:oMath>
                </a14:m>
                <a:r>
                  <a:rPr lang="en-US" dirty="0">
                    <a:solidFill>
                      <a:srgbClr val="000000"/>
                    </a:solidFill>
                    <a:ea typeface="Segoe UI" pitchFamily="34" charset="0"/>
                    <a:cs typeface="Symap" pitchFamily="2" charset="0"/>
                    <a:sym typeface="Symbol" pitchFamily="18" charset="2"/>
                  </a:rPr>
                  <a:t>can be either the speed of the source or the speed of the observer, or the relative speed between both. The IBO changes the </a:t>
                </a:r>
                <a:r>
                  <a:rPr lang="en-US" i="1" dirty="0">
                    <a:solidFill>
                      <a:srgbClr val="000000"/>
                    </a:solidFill>
                    <a:ea typeface="Segoe UI" pitchFamily="34" charset="0"/>
                    <a:cs typeface="Symap" pitchFamily="2" charset="0"/>
                    <a:sym typeface="Symbol" pitchFamily="18" charset="2"/>
                  </a:rPr>
                  <a:t>u</a:t>
                </a:r>
                <a:r>
                  <a:rPr lang="en-US" dirty="0">
                    <a:solidFill>
                      <a:srgbClr val="000000"/>
                    </a:solidFill>
                    <a:ea typeface="Segoe UI" pitchFamily="34" charset="0"/>
                    <a:cs typeface="Symap" pitchFamily="2" charset="0"/>
                    <a:sym typeface="Symbol" pitchFamily="18" charset="2"/>
                  </a:rPr>
                  <a:t> to a </a:t>
                </a:r>
                <a:r>
                  <a:rPr lang="en-US" i="1" dirty="0">
                    <a:solidFill>
                      <a:srgbClr val="000000"/>
                    </a:solidFill>
                    <a:ea typeface="Segoe UI" pitchFamily="34" charset="0"/>
                    <a:cs typeface="Symap" pitchFamily="2" charset="0"/>
                    <a:sym typeface="Symbol" pitchFamily="18" charset="2"/>
                  </a:rPr>
                  <a:t>v</a:t>
                </a:r>
                <a:r>
                  <a:rPr lang="en-US" dirty="0">
                    <a:solidFill>
                      <a:srgbClr val="000000"/>
                    </a:solidFill>
                    <a:ea typeface="Segoe UI" pitchFamily="34" charset="0"/>
                    <a:cs typeface="Symap" pitchFamily="2" charset="0"/>
                    <a:sym typeface="Symbol" pitchFamily="18" charset="2"/>
                  </a:rPr>
                  <a:t>, where </a:t>
                </a:r>
                <a:r>
                  <a:rPr lang="en-US" i="1" dirty="0">
                    <a:solidFill>
                      <a:srgbClr val="000000"/>
                    </a:solidFill>
                    <a:ea typeface="Segoe UI" pitchFamily="34" charset="0"/>
                    <a:cs typeface="Symap" pitchFamily="2" charset="0"/>
                    <a:sym typeface="Symbol" pitchFamily="18" charset="2"/>
                  </a:rPr>
                  <a:t>v</a:t>
                </a:r>
                <a:r>
                  <a:rPr lang="en-US" dirty="0">
                    <a:solidFill>
                      <a:srgbClr val="000000"/>
                    </a:solidFill>
                    <a:ea typeface="Segoe UI" pitchFamily="34" charset="0"/>
                    <a:cs typeface="Symap" pitchFamily="2" charset="0"/>
                    <a:sym typeface="Symbol" pitchFamily="18" charset="2"/>
                  </a:rPr>
                  <a:t> is </a:t>
                </a:r>
                <a:r>
                  <a:rPr lang="en-US" i="1" dirty="0">
                    <a:solidFill>
                      <a:srgbClr val="000000"/>
                    </a:solidFill>
                    <a:ea typeface="Segoe UI" pitchFamily="34" charset="0"/>
                    <a:cs typeface="Symap" pitchFamily="2" charset="0"/>
                    <a:sym typeface="Symbol" pitchFamily="18" charset="2"/>
                  </a:rPr>
                  <a:t>not</a:t>
                </a:r>
                <a:r>
                  <a:rPr lang="en-US" dirty="0">
                    <a:solidFill>
                      <a:srgbClr val="000000"/>
                    </a:solidFill>
                    <a:ea typeface="Segoe UI" pitchFamily="34" charset="0"/>
                    <a:cs typeface="Symap" pitchFamily="2" charset="0"/>
                    <a:sym typeface="Symbol" pitchFamily="18" charset="2"/>
                  </a:rPr>
                  <a:t> the speed of the wave in the medium. </a:t>
                </a:r>
                <a:endParaRPr lang="en-US" dirty="0" smtClean="0">
                  <a:solidFill>
                    <a:srgbClr val="000000"/>
                  </a:solidFill>
                  <a:ea typeface="Segoe UI" pitchFamily="34" charset="0"/>
                  <a:cs typeface="Symap" pitchFamily="2" charset="0"/>
                  <a:sym typeface="Symbol" pitchFamily="18" charset="2"/>
                </a:endParaRPr>
              </a:p>
              <a:p>
                <a:pPr>
                  <a:lnSpc>
                    <a:spcPct val="115000"/>
                  </a:lnSpc>
                  <a:spcBef>
                    <a:spcPts val="0"/>
                  </a:spcBef>
                </a:pPr>
                <a:r>
                  <a:rPr lang="en-US" dirty="0" smtClean="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Because </a:t>
                </a:r>
                <a14:m>
                  <m:oMath xmlns:m="http://schemas.openxmlformats.org/officeDocument/2006/math">
                    <m:r>
                      <a:rPr lang="en-US" i="1" dirty="0" smtClean="0">
                        <a:solidFill>
                          <a:srgbClr val="000000"/>
                        </a:solidFill>
                        <a:latin typeface="Cambria Math" panose="02040503050406030204" pitchFamily="18" charset="0"/>
                        <a:ea typeface="Segoe UI" pitchFamily="34" charset="0"/>
                        <a:cs typeface="Times New Roman" pitchFamily="18" charset="0"/>
                      </a:rPr>
                      <m:t>𝑐</m:t>
                    </m:r>
                    <m:r>
                      <a:rPr lang="en-US" i="1" dirty="0" smtClean="0">
                        <a:solidFill>
                          <a:srgbClr val="000000"/>
                        </a:solidFill>
                        <a:latin typeface="Cambria Math" panose="02040503050406030204" pitchFamily="18" charset="0"/>
                        <a:ea typeface="Segoe UI" pitchFamily="34" charset="0"/>
                        <a:cs typeface="Times New Roman" pitchFamily="18" charset="0"/>
                      </a:rPr>
                      <m:t>=</m:t>
                    </m:r>
                    <m:r>
                      <a:rPr lang="en-US" i="1" dirty="0" smtClean="0">
                        <a:solidFill>
                          <a:srgbClr val="000000"/>
                        </a:solidFill>
                        <a:latin typeface="Cambria Math" panose="02040503050406030204" pitchFamily="18" charset="0"/>
                        <a:ea typeface="Cambria Math" panose="02040503050406030204" pitchFamily="18" charset="0"/>
                        <a:cs typeface="Times New Roman" pitchFamily="18" charset="0"/>
                      </a:rPr>
                      <m:t>𝜆</m:t>
                    </m:r>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𝑓</m:t>
                    </m:r>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m:t>
                    </m:r>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𝑓</m:t>
                    </m:r>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 </m:t>
                    </m:r>
                  </m:oMath>
                </a14:m>
                <a:r>
                  <a:rPr lang="en-US" dirty="0">
                    <a:solidFill>
                      <a:srgbClr val="000000"/>
                    </a:solidFill>
                    <a:ea typeface="Segoe UI" pitchFamily="34" charset="0"/>
                    <a:cs typeface="Times New Roman" pitchFamily="18" charset="0"/>
                    <a:sym typeface="Symbol" pitchFamily="18" charset="2"/>
                  </a:rPr>
                  <a:t>we see that</a:t>
                </a:r>
              </a:p>
              <a:p>
                <a:pPr>
                  <a:spcBef>
                    <a:spcPct val="10000"/>
                  </a:spcBef>
                </a:pPr>
                <a:r>
                  <a:rPr lang="en-US" dirty="0">
                    <a:ea typeface="Segoe UI" pitchFamily="34" charset="0"/>
                    <a:cs typeface="Times New Roman" pitchFamily="18" charset="0"/>
                  </a:rPr>
                  <a:t>		 </a:t>
                </a:r>
                <a14:m>
                  <m:oMath xmlns:m="http://schemas.openxmlformats.org/officeDocument/2006/math">
                    <m:f>
                      <m:fPr>
                        <m:ctrlPr>
                          <a:rPr lang="en-US" i="1" dirty="0" smtClean="0">
                            <a:latin typeface="Cambria Math" panose="02040503050406030204" pitchFamily="18" charset="0"/>
                            <a:ea typeface="Segoe UI" pitchFamily="34" charset="0"/>
                            <a:cs typeface="Times New Roman" pitchFamily="18" charset="0"/>
                          </a:rPr>
                        </m:ctrlPr>
                      </m:fPr>
                      <m:num>
                        <m:r>
                          <a:rPr lang="en-US" i="1" dirty="0" smtClean="0">
                            <a:latin typeface="Cambria Math" panose="02040503050406030204" pitchFamily="18" charset="0"/>
                            <a:ea typeface="Segoe UI" pitchFamily="34" charset="0"/>
                            <a:cs typeface="Times New Roman" pitchFamily="18" charset="0"/>
                          </a:rPr>
                          <m:t>∆</m:t>
                        </m:r>
                        <m:r>
                          <a:rPr lang="en-US" i="1" dirty="0" smtClean="0">
                            <a:latin typeface="Cambria Math" panose="02040503050406030204" pitchFamily="18" charset="0"/>
                            <a:ea typeface="Segoe UI" pitchFamily="34" charset="0"/>
                            <a:cs typeface="Times New Roman" pitchFamily="18" charset="0"/>
                          </a:rPr>
                          <m:t>𝑓</m:t>
                        </m:r>
                      </m:num>
                      <m:den>
                        <m:r>
                          <a:rPr lang="en-US" i="1" dirty="0" smtClean="0">
                            <a:latin typeface="Cambria Math" panose="02040503050406030204" pitchFamily="18" charset="0"/>
                            <a:ea typeface="Segoe UI" pitchFamily="34" charset="0"/>
                            <a:cs typeface="Times New Roman" pitchFamily="18" charset="0"/>
                          </a:rPr>
                          <m:t>𝑓</m:t>
                        </m:r>
                      </m:den>
                    </m:f>
                    <m:r>
                      <a:rPr lang="en-US" i="1" dirty="0" smtClean="0">
                        <a:latin typeface="Cambria Math" panose="02040503050406030204" pitchFamily="18" charset="0"/>
                        <a:ea typeface="Segoe UI" pitchFamily="34" charset="0"/>
                        <a:cs typeface="Times New Roman" pitchFamily="18" charset="0"/>
                      </a:rPr>
                      <m:t>=</m:t>
                    </m:r>
                    <m:f>
                      <m:fPr>
                        <m:ctrlPr>
                          <a:rPr lang="en-US" i="1" dirty="0" smtClean="0">
                            <a:latin typeface="Cambria Math" panose="02040503050406030204" pitchFamily="18" charset="0"/>
                            <a:ea typeface="Segoe UI" pitchFamily="34" charset="0"/>
                            <a:cs typeface="Times New Roman" pitchFamily="18" charset="0"/>
                          </a:rPr>
                        </m:ctrlPr>
                      </m:fPr>
                      <m:num>
                        <m:r>
                          <a:rPr lang="en-US" i="1" dirty="0" smtClean="0">
                            <a:latin typeface="Cambria Math" panose="02040503050406030204" pitchFamily="18" charset="0"/>
                            <a:ea typeface="Segoe UI" pitchFamily="34" charset="0"/>
                            <a:cs typeface="Times New Roman" pitchFamily="18" charset="0"/>
                          </a:rPr>
                          <m:t>𝑓</m:t>
                        </m:r>
                        <m:r>
                          <a:rPr lang="en-US" i="1" dirty="0" smtClean="0">
                            <a:latin typeface="Cambria Math" panose="02040503050406030204" pitchFamily="18" charset="0"/>
                            <a:ea typeface="Segoe UI" pitchFamily="34" charset="0"/>
                            <a:cs typeface="Times New Roman" pitchFamily="18" charset="0"/>
                          </a:rPr>
                          <m:t>’–</m:t>
                        </m:r>
                        <m:r>
                          <a:rPr lang="en-US" i="1" dirty="0" smtClean="0">
                            <a:latin typeface="Cambria Math" panose="02040503050406030204" pitchFamily="18" charset="0"/>
                            <a:ea typeface="Segoe UI" pitchFamily="34" charset="0"/>
                            <a:cs typeface="Times New Roman" pitchFamily="18" charset="0"/>
                          </a:rPr>
                          <m:t>𝑓</m:t>
                        </m:r>
                      </m:num>
                      <m:den>
                        <m:r>
                          <a:rPr lang="en-US" i="1" dirty="0" smtClean="0">
                            <a:latin typeface="Cambria Math" panose="02040503050406030204" pitchFamily="18" charset="0"/>
                            <a:ea typeface="Segoe UI" pitchFamily="34" charset="0"/>
                            <a:cs typeface="Times New Roman" pitchFamily="18" charset="0"/>
                          </a:rPr>
                          <m:t>𝑓</m:t>
                        </m:r>
                      </m:den>
                    </m:f>
                    <m:r>
                      <a:rPr lang="en-US" i="1" dirty="0" smtClean="0">
                        <a:latin typeface="Cambria Math" panose="02040503050406030204" pitchFamily="18" charset="0"/>
                        <a:ea typeface="Segoe UI" pitchFamily="34" charset="0"/>
                        <a:cs typeface="Times New Roman" pitchFamily="18" charset="0"/>
                      </a:rPr>
                      <m:t> </m:t>
                    </m:r>
                  </m:oMath>
                </a14:m>
                <a:endParaRPr lang="en-US" dirty="0">
                  <a:ea typeface="Segoe UI" pitchFamily="34" charset="0"/>
                  <a:cs typeface="Times New Roman" pitchFamily="18" charset="0"/>
                </a:endParaRPr>
              </a:p>
              <a:p>
                <a:pPr>
                  <a:spcBef>
                    <a:spcPct val="10000"/>
                  </a:spcBef>
                </a:pPr>
                <a:r>
                  <a:rPr lang="en-US" dirty="0" smtClean="0">
                    <a:ea typeface="Segoe UI" pitchFamily="34" charset="0"/>
                    <a:cs typeface="Times New Roman" pitchFamily="18" charset="0"/>
                  </a:rPr>
                  <a:t>		     </a:t>
                </a:r>
                <a14:m>
                  <m:oMath xmlns:m="http://schemas.openxmlformats.org/officeDocument/2006/math">
                    <m:r>
                      <a:rPr lang="en-US" i="1" dirty="0" smtClean="0">
                        <a:latin typeface="Cambria Math" panose="02040503050406030204" pitchFamily="18" charset="0"/>
                        <a:ea typeface="Segoe UI" pitchFamily="34" charset="0"/>
                        <a:cs typeface="Times New Roman" pitchFamily="18" charset="0"/>
                      </a:rPr>
                      <m:t>=</m:t>
                    </m:r>
                    <m:f>
                      <m:fPr>
                        <m:ctrlP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ctrlPr>
                      </m:fPr>
                      <m:num>
                        <m:d>
                          <m:dPr>
                            <m:ctrlPr>
                              <a:rPr lang="en-US" i="1" dirty="0" smtClean="0">
                                <a:latin typeface="Cambria Math" panose="02040503050406030204" pitchFamily="18" charset="0"/>
                                <a:ea typeface="Segoe UI" pitchFamily="34" charset="0"/>
                                <a:cs typeface="Times New Roman" pitchFamily="18" charset="0"/>
                              </a:rPr>
                            </m:ctrlPr>
                          </m:dPr>
                          <m:e>
                            <m:f>
                              <m:fPr>
                                <m:ctrlPr>
                                  <a:rPr lang="en-US" i="1" dirty="0" smtClean="0">
                                    <a:latin typeface="Cambria Math" panose="02040503050406030204" pitchFamily="18" charset="0"/>
                                    <a:ea typeface="Segoe UI" pitchFamily="34" charset="0"/>
                                    <a:cs typeface="Times New Roman" pitchFamily="18" charset="0"/>
                                  </a:rPr>
                                </m:ctrlPr>
                              </m:fPr>
                              <m:num>
                                <m:r>
                                  <a:rPr lang="en-US" i="1" dirty="0" smtClean="0">
                                    <a:latin typeface="Cambria Math" panose="02040503050406030204" pitchFamily="18" charset="0"/>
                                    <a:ea typeface="Segoe UI" pitchFamily="34" charset="0"/>
                                    <a:cs typeface="Times New Roman" pitchFamily="18" charset="0"/>
                                  </a:rPr>
                                  <m:t>𝑐</m:t>
                                </m:r>
                              </m:num>
                              <m:den>
                                <m:r>
                                  <a:rPr lang="en-US" i="1" dirty="0" smtClean="0">
                                    <a:latin typeface="Cambria Math" panose="02040503050406030204" pitchFamily="18" charset="0"/>
                                    <a:ea typeface="Cambria Math" panose="02040503050406030204" pitchFamily="18" charset="0"/>
                                    <a:cs typeface="Times New Roman" pitchFamily="18" charset="0"/>
                                  </a:rPr>
                                  <m:t>𝜆</m:t>
                                </m:r>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m:t>
                                </m:r>
                              </m:den>
                            </m:f>
                            <m:r>
                              <a:rPr lang="en-US" b="0" i="1" dirty="0" smtClean="0">
                                <a:solidFill>
                                  <a:srgbClr val="000000"/>
                                </a:solidFill>
                                <a:latin typeface="Cambria Math" panose="02040503050406030204" pitchFamily="18" charset="0"/>
                                <a:ea typeface="Segoe UI" pitchFamily="34" charset="0"/>
                                <a:cs typeface="Times New Roman" pitchFamily="18" charset="0"/>
                                <a:sym typeface="Symbol" pitchFamily="18" charset="2"/>
                              </a:rPr>
                              <m:t> </m:t>
                            </m:r>
                            <m:r>
                              <a:rPr lang="en-US" i="1" dirty="0">
                                <a:latin typeface="Cambria Math" panose="02040503050406030204" pitchFamily="18" charset="0"/>
                                <a:ea typeface="Segoe UI" pitchFamily="34" charset="0"/>
                                <a:cs typeface="Times New Roman" pitchFamily="18" charset="0"/>
                              </a:rPr>
                              <m:t>–</m:t>
                            </m:r>
                            <m:r>
                              <a:rPr lang="en-US" b="0" i="1" dirty="0" smtClean="0">
                                <a:latin typeface="Cambria Math" panose="02040503050406030204" pitchFamily="18" charset="0"/>
                                <a:ea typeface="Segoe UI" pitchFamily="34" charset="0"/>
                                <a:cs typeface="Times New Roman" pitchFamily="18" charset="0"/>
                              </a:rPr>
                              <m:t> </m:t>
                            </m:r>
                            <m:f>
                              <m:fPr>
                                <m:ctrlP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ctrlPr>
                              </m:fPr>
                              <m:num>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𝑐</m:t>
                                </m:r>
                              </m:num>
                              <m:den>
                                <m:r>
                                  <a:rPr lang="en-US"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den>
                            </m:f>
                          </m:e>
                        </m:d>
                      </m:num>
                      <m:den>
                        <m:f>
                          <m:fPr>
                            <m:ctrlPr>
                              <a:rPr lang="en-US"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fPr>
                          <m:num>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𝑐</m:t>
                            </m:r>
                          </m:num>
                          <m:den>
                            <m:r>
                              <a:rPr lang="en-US"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𝜆</m:t>
                            </m:r>
                          </m:den>
                        </m:f>
                      </m:den>
                    </m:f>
                  </m:oMath>
                </a14:m>
                <a:r>
                  <a:rPr lang="en-US" i="1" dirty="0" smtClean="0">
                    <a:ea typeface="Segoe UI" pitchFamily="34" charset="0"/>
                    <a:cs typeface="Times New Roman" pitchFamily="18" charset="0"/>
                  </a:rPr>
                  <a:t> </a:t>
                </a:r>
                <a:endParaRPr lang="en-US" i="1" dirty="0">
                  <a:ea typeface="Segoe UI" pitchFamily="34" charset="0"/>
                  <a:cs typeface="Times New Roman" pitchFamily="18" charset="0"/>
                </a:endParaRPr>
              </a:p>
            </p:txBody>
          </p:sp>
        </mc:Choice>
        <mc:Fallback xmlns="">
          <p:sp>
            <p:nvSpPr>
              <p:cNvPr id="159746" name="Rectangle 2"/>
              <p:cNvSpPr>
                <a:spLocks noRot="1" noChangeAspect="1" noMove="1" noResize="1" noEditPoints="1" noAdjustHandles="1" noChangeArrowheads="1" noChangeShapeType="1" noTextEdit="1"/>
              </p:cNvSpPr>
              <p:nvPr/>
            </p:nvSpPr>
            <p:spPr bwMode="auto">
              <a:xfrm>
                <a:off x="685800" y="1344613"/>
                <a:ext cx="7772400" cy="5513387"/>
              </a:xfrm>
              <a:prstGeom prst="rect">
                <a:avLst/>
              </a:prstGeom>
              <a:blipFill>
                <a:blip r:embed="rId5"/>
                <a:stretch>
                  <a:fillRect l="-1255" t="-774" r="-1098"/>
                </a:stretch>
              </a:blipFill>
              <a:ln w="9525">
                <a:noFill/>
                <a:miter lim="800000"/>
                <a:headEnd/>
                <a:tailEnd/>
              </a:ln>
              <a:effectLst/>
            </p:spPr>
            <p:txBody>
              <a:bodyPr/>
              <a:lstStyle/>
              <a:p>
                <a:r>
                  <a:rPr lang="en-US">
                    <a:noFill/>
                  </a:rPr>
                  <a:t> </a:t>
                </a:r>
              </a:p>
            </p:txBody>
          </p:sp>
        </mc:Fallback>
      </mc:AlternateContent>
      <p:sp>
        <p:nvSpPr>
          <p:cNvPr id="15974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grpSp>
        <p:nvGrpSpPr>
          <p:cNvPr id="159754" name="Group 10"/>
          <p:cNvGrpSpPr>
            <a:grpSpLocks/>
          </p:cNvGrpSpPr>
          <p:nvPr/>
        </p:nvGrpSpPr>
        <p:grpSpPr bwMode="auto">
          <a:xfrm>
            <a:off x="841376" y="5945188"/>
            <a:ext cx="7466013" cy="858837"/>
            <a:chOff x="530" y="3007"/>
            <a:chExt cx="4703" cy="541"/>
          </a:xfrm>
        </p:grpSpPr>
        <p:sp>
          <p:nvSpPr>
            <p:cNvPr id="159749" name="Text Box 5"/>
            <p:cNvSpPr txBox="1">
              <a:spLocks noChangeArrowheads="1"/>
            </p:cNvSpPr>
            <p:nvPr/>
          </p:nvSpPr>
          <p:spPr bwMode="auto">
            <a:xfrm>
              <a:off x="3881" y="3022"/>
              <a:ext cx="1352" cy="518"/>
            </a:xfrm>
            <a:prstGeom prst="rect">
              <a:avLst/>
            </a:prstGeom>
            <a:solidFill>
              <a:srgbClr val="FF0000"/>
            </a:solidFill>
            <a:ln w="9525">
              <a:noFill/>
              <a:miter lim="800000"/>
              <a:headEnd/>
              <a:tailEnd/>
            </a:ln>
            <a:effectLst/>
          </p:spPr>
          <p:txBody>
            <a:bodyPr>
              <a:spAutoFit/>
            </a:bodyPr>
            <a:lstStyle/>
            <a:p>
              <a:pPr algn="ctr" eaLnBrk="1" hangingPunct="1">
                <a:spcBef>
                  <a:spcPct val="50000"/>
                </a:spcBef>
              </a:pPr>
              <a:r>
                <a:rPr lang="en-US">
                  <a:solidFill>
                    <a:schemeClr val="bg1"/>
                  </a:solidFill>
                </a:rPr>
                <a:t>Doppler effect for light</a:t>
              </a:r>
            </a:p>
          </p:txBody>
        </p:sp>
        <p:sp>
          <p:nvSpPr>
            <p:cNvPr id="159750" name="Rectangle 6"/>
            <p:cNvSpPr>
              <a:spLocks noChangeArrowheads="1"/>
            </p:cNvSpPr>
            <p:nvPr/>
          </p:nvSpPr>
          <p:spPr bwMode="auto">
            <a:xfrm>
              <a:off x="531" y="3024"/>
              <a:ext cx="4701" cy="512"/>
            </a:xfrm>
            <a:prstGeom prst="rect">
              <a:avLst/>
            </a:prstGeom>
            <a:noFill/>
            <a:ln w="12700">
              <a:solidFill>
                <a:schemeClr val="tx1"/>
              </a:solidFill>
              <a:miter lim="800000"/>
              <a:headEnd/>
              <a:tailEnd/>
            </a:ln>
            <a:effectLst/>
          </p:spPr>
          <p:txBody>
            <a:bodyPr wrap="none" anchor="ctr"/>
            <a:lstStyle/>
            <a:p>
              <a:endParaRPr lang="en-US"/>
            </a:p>
          </p:txBody>
        </p:sp>
        <mc:AlternateContent xmlns:mc="http://schemas.openxmlformats.org/markup-compatibility/2006" xmlns:a14="http://schemas.microsoft.com/office/drawing/2010/main">
          <mc:Choice Requires="a14">
            <p:sp>
              <p:nvSpPr>
                <p:cNvPr id="159751" name="Text Box 7"/>
                <p:cNvSpPr txBox="1">
                  <a:spLocks noChangeArrowheads="1"/>
                </p:cNvSpPr>
                <p:nvPr/>
              </p:nvSpPr>
              <p:spPr bwMode="auto">
                <a:xfrm>
                  <a:off x="530" y="3007"/>
                  <a:ext cx="1245" cy="541"/>
                </a:xfrm>
                <a:prstGeom prst="rect">
                  <a:avLst/>
                </a:prstGeom>
                <a:noFill/>
                <a:ln w="9525">
                  <a:noFill/>
                  <a:miter lim="800000"/>
                  <a:headEnd/>
                  <a:tailEnd/>
                </a:ln>
                <a:effectLst/>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m:t>
                            </m:r>
                            <m:r>
                              <a:rPr lang="en-US" i="1" dirty="0" smtClean="0">
                                <a:latin typeface="Cambria Math" panose="02040503050406030204" pitchFamily="18" charset="0"/>
                              </a:rPr>
                              <m:t>𝑓</m:t>
                            </m:r>
                          </m:num>
                          <m:den>
                            <m:r>
                              <a:rPr lang="en-US" i="1" dirty="0" smtClean="0">
                                <a:latin typeface="Cambria Math" panose="02040503050406030204" pitchFamily="18" charset="0"/>
                              </a:rPr>
                              <m:t>𝑓</m:t>
                            </m:r>
                          </m:den>
                        </m:f>
                        <m:r>
                          <a:rPr lang="en-US" i="1" dirty="0" smtClean="0">
                            <a:latin typeface="Cambria Math" panose="02040503050406030204" pitchFamily="18" charset="0"/>
                          </a:rPr>
                          <m:t>=</m:t>
                        </m:r>
                        <m:f>
                          <m:fPr>
                            <m:ctrlPr>
                              <a:rPr lang="en-US" i="1" dirty="0">
                                <a:latin typeface="Cambria Math" panose="02040503050406030204" pitchFamily="18" charset="0"/>
                              </a:rPr>
                            </m:ctrlPr>
                          </m:fPr>
                          <m:num>
                            <m:r>
                              <a:rPr lang="en-US" i="1" dirty="0" smtClean="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𝜆</m:t>
                            </m:r>
                          </m:num>
                          <m:den>
                            <m:r>
                              <a:rPr lang="en-US" i="1" dirty="0">
                                <a:latin typeface="Cambria Math" panose="02040503050406030204" pitchFamily="18" charset="0"/>
                                <a:sym typeface="Symbol" pitchFamily="18" charset="2"/>
                              </a:rPr>
                              <m:t></m:t>
                            </m:r>
                          </m:den>
                        </m:f>
                        <m:r>
                          <a:rPr lang="en-US" i="1" dirty="0">
                            <a:latin typeface="Cambria Math" panose="02040503050406030204" pitchFamily="18" charset="0"/>
                          </a:rPr>
                          <m:t>=</m:t>
                        </m:r>
                        <m:f>
                          <m:fPr>
                            <m:ctrlPr>
                              <a:rPr lang="en-US" i="1" dirty="0">
                                <a:solidFill>
                                  <a:srgbClr val="000000"/>
                                </a:solidFill>
                                <a:latin typeface="Cambria Math" panose="02040503050406030204" pitchFamily="18" charset="0"/>
                                <a:sym typeface="Symbol" pitchFamily="18" charset="2"/>
                              </a:rPr>
                            </m:ctrlPr>
                          </m:fPr>
                          <m:num>
                            <m:r>
                              <a:rPr lang="en-US" i="1" dirty="0">
                                <a:solidFill>
                                  <a:srgbClr val="000000"/>
                                </a:solidFill>
                                <a:latin typeface="Cambria Math" panose="02040503050406030204" pitchFamily="18" charset="0"/>
                                <a:sym typeface="Symbol" pitchFamily="18" charset="2"/>
                              </a:rPr>
                              <m:t>𝑣</m:t>
                            </m:r>
                          </m:num>
                          <m:den>
                            <m:r>
                              <a:rPr lang="en-US" i="1" dirty="0">
                                <a:solidFill>
                                  <a:srgbClr val="000000"/>
                                </a:solidFill>
                                <a:latin typeface="Cambria Math" panose="02040503050406030204" pitchFamily="18" charset="0"/>
                                <a:sym typeface="Symbol" pitchFamily="18" charset="2"/>
                              </a:rPr>
                              <m:t>𝑐</m:t>
                            </m:r>
                          </m:den>
                        </m:f>
                      </m:oMath>
                    </m:oMathPara>
                  </a14:m>
                  <a:endParaRPr lang="en-US" i="1" dirty="0">
                    <a:solidFill>
                      <a:srgbClr val="000000"/>
                    </a:solidFill>
                    <a:sym typeface="Symbol" pitchFamily="18" charset="2"/>
                  </a:endParaRPr>
                </a:p>
              </p:txBody>
            </p:sp>
          </mc:Choice>
          <mc:Fallback xmlns="">
            <p:sp>
              <p:nvSpPr>
                <p:cNvPr id="159751" name="Text Box 7"/>
                <p:cNvSpPr txBox="1">
                  <a:spLocks noRot="1" noChangeAspect="1" noMove="1" noResize="1" noEditPoints="1" noAdjustHandles="1" noChangeArrowheads="1" noChangeShapeType="1" noTextEdit="1"/>
                </p:cNvSpPr>
                <p:nvPr/>
              </p:nvSpPr>
              <p:spPr bwMode="auto">
                <a:xfrm>
                  <a:off x="530" y="3007"/>
                  <a:ext cx="1245" cy="541"/>
                </a:xfrm>
                <a:prstGeom prst="rect">
                  <a:avLst/>
                </a:prstGeom>
                <a:blipFill>
                  <a:blip r:embed="rId6"/>
                  <a:stretch>
                    <a:fillRect/>
                  </a:stretch>
                </a:blipFill>
                <a:ln w="9525">
                  <a:noFill/>
                  <a:miter lim="800000"/>
                  <a:headEnd/>
                  <a:tailEnd/>
                </a:ln>
                <a:effectLst/>
              </p:spPr>
              <p:txBody>
                <a:bodyPr/>
                <a:lstStyle/>
                <a:p>
                  <a:r>
                    <a:rPr lang="en-US">
                      <a:noFill/>
                    </a:rPr>
                    <a:t> </a:t>
                  </a:r>
                </a:p>
              </p:txBody>
            </p:sp>
          </mc:Fallback>
        </mc:AlternateContent>
        <p:sp>
          <p:nvSpPr>
            <p:cNvPr id="159753" name="Text Box 9"/>
            <p:cNvSpPr txBox="1">
              <a:spLocks noChangeArrowheads="1"/>
            </p:cNvSpPr>
            <p:nvPr/>
          </p:nvSpPr>
          <p:spPr bwMode="auto">
            <a:xfrm>
              <a:off x="1447" y="3056"/>
              <a:ext cx="2434" cy="427"/>
            </a:xfrm>
            <a:prstGeom prst="rect">
              <a:avLst/>
            </a:prstGeom>
            <a:noFill/>
            <a:ln w="9525">
              <a:noFill/>
              <a:miter lim="800000"/>
              <a:headEnd/>
              <a:tailEnd/>
            </a:ln>
            <a:effectLst/>
          </p:spPr>
          <p:txBody>
            <a:bodyPr wrap="square">
              <a:spAutoFit/>
            </a:bodyPr>
            <a:lstStyle/>
            <a:p>
              <a:pPr algn="r"/>
              <a:r>
                <a:rPr lang="en-US" sz="2000" i="1" dirty="0">
                  <a:solidFill>
                    <a:schemeClr val="hlink"/>
                  </a:solidFill>
                </a:rPr>
                <a:t>     </a:t>
              </a:r>
              <a:r>
                <a:rPr lang="en-US" sz="2000" i="1" dirty="0" smtClean="0">
                  <a:solidFill>
                    <a:schemeClr val="hlink"/>
                  </a:solidFill>
                </a:rPr>
                <a:t>           </a:t>
              </a:r>
              <a:r>
                <a:rPr lang="en-US" sz="1800" i="1" dirty="0" smtClean="0">
                  <a:solidFill>
                    <a:schemeClr val="hlink"/>
                  </a:solidFill>
                </a:rPr>
                <a:t>v</a:t>
              </a:r>
              <a:r>
                <a:rPr lang="en-US" sz="1800" dirty="0" smtClean="0">
                  <a:solidFill>
                    <a:schemeClr val="hlink"/>
                  </a:solidFill>
                </a:rPr>
                <a:t> </a:t>
              </a:r>
              <a:r>
                <a:rPr lang="en-US" sz="1800" dirty="0">
                  <a:solidFill>
                    <a:schemeClr val="hlink"/>
                  </a:solidFill>
                </a:rPr>
                <a:t>is the relative speed between source and observer</a:t>
              </a:r>
              <a:endParaRPr lang="en-US" sz="2000" dirty="0"/>
            </a:p>
          </p:txBody>
        </p:sp>
      </p:grpSp>
      <mc:AlternateContent xmlns:mc="http://schemas.openxmlformats.org/markup-compatibility/2006" xmlns:a14="http://schemas.microsoft.com/office/drawing/2010/main">
        <mc:Choice Requires="a14">
          <p:sp>
            <p:nvSpPr>
              <p:cNvPr id="2" name="TextBox 1"/>
              <p:cNvSpPr txBox="1"/>
              <p:nvPr/>
            </p:nvSpPr>
            <p:spPr>
              <a:xfrm>
                <a:off x="4168590" y="4852564"/>
                <a:ext cx="1223681" cy="7929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 </m:t>
                      </m:r>
                      <m:f>
                        <m:fPr>
                          <m:ctrlP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ctrlPr>
                        </m:fPr>
                        <m:num>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m:t>
                          </m:r>
                        </m:num>
                        <m:den>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m:t>
                          </m:r>
                        </m:den>
                      </m:f>
                      <m:r>
                        <a:rPr lang="en-US" i="1" dirty="0">
                          <a:latin typeface="Cambria Math" panose="02040503050406030204" pitchFamily="18" charset="0"/>
                          <a:ea typeface="Segoe UI" pitchFamily="34" charset="0"/>
                          <a:cs typeface="Times New Roman" pitchFamily="18" charset="0"/>
                        </a:rPr>
                        <m:t>–</m:t>
                      </m:r>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1</m:t>
                      </m:r>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168590" y="4852564"/>
                <a:ext cx="1223681" cy="79297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401330" y="4852564"/>
                <a:ext cx="1089211" cy="7943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 </m:t>
                      </m:r>
                      <m:f>
                        <m:fPr>
                          <m:ctrlP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ctrlPr>
                        </m:fPr>
                        <m:num>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m:t>
                          </m:r>
                          <m:r>
                            <a:rPr lang="en-US" i="1" dirty="0">
                              <a:latin typeface="Cambria Math" panose="02040503050406030204" pitchFamily="18" charset="0"/>
                              <a:ea typeface="Segoe UI" pitchFamily="34" charset="0"/>
                              <a:cs typeface="Times New Roman" pitchFamily="18" charset="0"/>
                            </a:rPr>
                            <m:t>–</m:t>
                          </m:r>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m:t>
                          </m:r>
                        </m:num>
                        <m:den>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m:t>
                          </m:r>
                        </m:den>
                      </m:f>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401330" y="4852564"/>
                <a:ext cx="1089211" cy="7943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642847" y="4852564"/>
                <a:ext cx="887506" cy="7929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 </m:t>
                      </m:r>
                      <m:f>
                        <m:fPr>
                          <m:ctrlP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ctrlPr>
                        </m:fPr>
                        <m:num>
                          <m:r>
                            <a:rPr lang="en-US" i="1" dirty="0">
                              <a:latin typeface="Cambria Math" panose="02040503050406030204" pitchFamily="18" charset="0"/>
                              <a:ea typeface="Segoe UI" pitchFamily="34" charset="0"/>
                              <a:cs typeface="Times New Roman" pitchFamily="18" charset="0"/>
                            </a:rPr>
                            <m:t>∆</m:t>
                          </m:r>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m:t>
                          </m:r>
                        </m:num>
                        <m:den>
                          <m:r>
                            <a:rPr lang="en-US" i="1" dirty="0">
                              <a:solidFill>
                                <a:srgbClr val="000000"/>
                              </a:solidFill>
                              <a:latin typeface="Cambria Math" panose="02040503050406030204" pitchFamily="18" charset="0"/>
                              <a:ea typeface="Segoe UI" pitchFamily="34" charset="0"/>
                              <a:cs typeface="Times New Roman" pitchFamily="18" charset="0"/>
                              <a:sym typeface="Symbol" pitchFamily="18" charset="2"/>
                            </a:rPr>
                            <m:t></m:t>
                          </m:r>
                        </m:den>
                      </m:f>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6642847" y="4852564"/>
                <a:ext cx="887506" cy="792974"/>
              </a:xfrm>
              <a:prstGeom prst="rect">
                <a:avLst/>
              </a:prstGeom>
              <a:blipFill>
                <a:blip r:embed="rId9"/>
                <a:stretch>
                  <a:fillRect/>
                </a:stretch>
              </a:blipFill>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9746">
                                            <p:txEl>
                                              <p:pRg st="1" end="1"/>
                                            </p:txEl>
                                          </p:spTgt>
                                        </p:tgtEl>
                                        <p:attrNameLst>
                                          <p:attrName>style.visibility</p:attrName>
                                        </p:attrNameLst>
                                      </p:cBhvr>
                                      <p:to>
                                        <p:strVal val="visible"/>
                                      </p:to>
                                    </p:set>
                                    <p:anim calcmode="lin" valueType="num">
                                      <p:cBhvr additive="base">
                                        <p:cTn id="7" dur="500" fill="hold"/>
                                        <p:tgtEl>
                                          <p:spTgt spid="1597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97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9746">
                                            <p:txEl>
                                              <p:pRg st="2" end="2"/>
                                            </p:txEl>
                                          </p:spTgt>
                                        </p:tgtEl>
                                        <p:attrNameLst>
                                          <p:attrName>style.visibility</p:attrName>
                                        </p:attrNameLst>
                                      </p:cBhvr>
                                      <p:to>
                                        <p:strVal val="visible"/>
                                      </p:to>
                                    </p:set>
                                    <p:anim calcmode="lin" valueType="num">
                                      <p:cBhvr additive="base">
                                        <p:cTn id="13" dur="500" fill="hold"/>
                                        <p:tgtEl>
                                          <p:spTgt spid="1597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97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9746">
                                            <p:txEl>
                                              <p:pRg st="3" end="3"/>
                                            </p:txEl>
                                          </p:spTgt>
                                        </p:tgtEl>
                                        <p:attrNameLst>
                                          <p:attrName>style.visibility</p:attrName>
                                        </p:attrNameLst>
                                      </p:cBhvr>
                                      <p:to>
                                        <p:strVal val="visible"/>
                                      </p:to>
                                    </p:set>
                                    <p:anim calcmode="lin" valueType="num">
                                      <p:cBhvr additive="base">
                                        <p:cTn id="19" dur="500" fill="hold"/>
                                        <p:tgtEl>
                                          <p:spTgt spid="1597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97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9746">
                                            <p:txEl>
                                              <p:pRg st="4" end="4"/>
                                            </p:txEl>
                                          </p:spTgt>
                                        </p:tgtEl>
                                        <p:attrNameLst>
                                          <p:attrName>style.visibility</p:attrName>
                                        </p:attrNameLst>
                                      </p:cBhvr>
                                      <p:to>
                                        <p:strVal val="visible"/>
                                      </p:to>
                                    </p:set>
                                    <p:anim calcmode="lin" valueType="num">
                                      <p:cBhvr additive="base">
                                        <p:cTn id="25" dur="500" fill="hold"/>
                                        <p:tgtEl>
                                          <p:spTgt spid="15974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974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1+#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1+#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1+#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59754"/>
                                        </p:tgtEl>
                                        <p:attrNameLst>
                                          <p:attrName>style.visibility</p:attrName>
                                        </p:attrNameLst>
                                      </p:cBhvr>
                                      <p:to>
                                        <p:strVal val="visible"/>
                                      </p:to>
                                    </p:set>
                                    <p:anim calcmode="lin" valueType="num">
                                      <p:cBhvr>
                                        <p:cTn id="49" dur="500" fill="hold"/>
                                        <p:tgtEl>
                                          <p:spTgt spid="159754"/>
                                        </p:tgtEl>
                                        <p:attrNameLst>
                                          <p:attrName>ppt_w</p:attrName>
                                        </p:attrNameLst>
                                      </p:cBhvr>
                                      <p:tavLst>
                                        <p:tav tm="0">
                                          <p:val>
                                            <p:fltVal val="0"/>
                                          </p:val>
                                        </p:tav>
                                        <p:tav tm="100000">
                                          <p:val>
                                            <p:strVal val="#ppt_w"/>
                                          </p:val>
                                        </p:tav>
                                      </p:tavLst>
                                    </p:anim>
                                    <p:anim calcmode="lin" valueType="num">
                                      <p:cBhvr>
                                        <p:cTn id="50" dur="500" fill="hold"/>
                                        <p:tgtEl>
                                          <p:spTgt spid="159754"/>
                                        </p:tgtEl>
                                        <p:attrNameLst>
                                          <p:attrName>ppt_h</p:attrName>
                                        </p:attrNameLst>
                                      </p:cBhvr>
                                      <p:tavLst>
                                        <p:tav tm="0">
                                          <p:val>
                                            <p:fltVal val="0"/>
                                          </p:val>
                                        </p:tav>
                                        <p:tav tm="100000">
                                          <p:val>
                                            <p:strVal val="#ppt_h"/>
                                          </p:val>
                                        </p:tav>
                                      </p:tavLst>
                                    </p:anim>
                                    <p:animEffect transition="in" filter="fade">
                                      <p:cBhvr>
                                        <p:cTn id="51" dur="500"/>
                                        <p:tgtEl>
                                          <p:spTgt spid="159754"/>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uiExpand="1" build="p"/>
      <p:bldP spid="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2884" name="Rectangle 4"/>
              <p:cNvSpPr>
                <a:spLocks noChangeArrowheads="1"/>
              </p:cNvSpPr>
              <p:nvPr/>
            </p:nvSpPr>
            <p:spPr bwMode="auto">
              <a:xfrm>
                <a:off x="674688" y="1765300"/>
                <a:ext cx="7764462" cy="5092700"/>
              </a:xfrm>
              <a:prstGeom prst="rect">
                <a:avLst/>
              </a:prstGeom>
              <a:solidFill>
                <a:srgbClr val="FFFFCC"/>
              </a:solidFill>
              <a:ln w="9525">
                <a:noFill/>
                <a:miter lim="800000"/>
                <a:headEnd/>
                <a:tailEnd/>
              </a:ln>
              <a:effectLst/>
            </p:spPr>
            <p:txBody>
              <a:bodyPr/>
              <a:lstStyle/>
              <a:p>
                <a:pPr>
                  <a:spcBef>
                    <a:spcPct val="20000"/>
                  </a:spcBef>
                </a:pPr>
                <a:r>
                  <a:rPr lang="en-US" sz="2300" dirty="0" smtClean="0">
                    <a:sym typeface="Symbol" pitchFamily="18" charset="2"/>
                  </a:rPr>
                  <a:t>EXAMPLE: A star in another galaxy is traveling            away from us at a speed of 5.610</a:t>
                </a:r>
                <a:r>
                  <a:rPr lang="en-US" sz="2300" baseline="30000" dirty="0">
                    <a:sym typeface="Symbol" pitchFamily="18" charset="2"/>
                  </a:rPr>
                  <a:t>6</a:t>
                </a:r>
                <a:r>
                  <a:rPr lang="en-US" sz="2300" dirty="0">
                    <a:sym typeface="Symbol" pitchFamily="18" charset="2"/>
                  </a:rPr>
                  <a:t> ms</a:t>
                </a:r>
                <a:r>
                  <a:rPr lang="en-US" sz="2300" baseline="30000" dirty="0">
                    <a:sym typeface="Symbol" pitchFamily="18" charset="2"/>
                  </a:rPr>
                  <a:t>-1</a:t>
                </a:r>
                <a:r>
                  <a:rPr lang="en-US" sz="2300" dirty="0">
                    <a:sym typeface="Symbol" pitchFamily="18" charset="2"/>
                  </a:rPr>
                  <a:t>. It has                 a known absorption spectrum line that should                   be located at 520 nm on an identical stationary star. Where is this line located on the moving star?</a:t>
                </a:r>
              </a:p>
              <a:p>
                <a:pPr>
                  <a:spcBef>
                    <a:spcPct val="20000"/>
                  </a:spcBef>
                </a:pPr>
                <a:r>
                  <a:rPr lang="en-US" sz="2300" dirty="0">
                    <a:sym typeface="Symbol" pitchFamily="18" charset="2"/>
                  </a:rPr>
                  <a:t>SOLUTION: Use </a:t>
                </a:r>
                <a14:m>
                  <m:oMath xmlns:m="http://schemas.openxmlformats.org/officeDocument/2006/math">
                    <m:f>
                      <m:fPr>
                        <m:ctrlPr>
                          <a:rPr lang="en-US" sz="2000" i="1" dirty="0">
                            <a:latin typeface="Cambria Math" panose="02040503050406030204" pitchFamily="18" charset="0"/>
                          </a:rPr>
                        </m:ctrlPr>
                      </m:fPr>
                      <m:num>
                        <m:r>
                          <a:rPr lang="en-US" sz="2000" i="1" dirty="0">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𝜆</m:t>
                        </m:r>
                      </m:num>
                      <m:den>
                        <m:r>
                          <a:rPr lang="en-US" sz="2000" i="1" dirty="0">
                            <a:latin typeface="Cambria Math" panose="02040503050406030204" pitchFamily="18" charset="0"/>
                            <a:sym typeface="Symbol" pitchFamily="18" charset="2"/>
                          </a:rPr>
                          <m:t></m:t>
                        </m:r>
                      </m:den>
                    </m:f>
                    <m:r>
                      <a:rPr lang="en-US" sz="2000" i="1" dirty="0">
                        <a:latin typeface="Cambria Math" panose="02040503050406030204" pitchFamily="18" charset="0"/>
                      </a:rPr>
                      <m:t>=</m:t>
                    </m:r>
                    <m:f>
                      <m:fPr>
                        <m:ctrlPr>
                          <a:rPr lang="en-US" sz="2000" i="1" dirty="0">
                            <a:solidFill>
                              <a:srgbClr val="000000"/>
                            </a:solidFill>
                            <a:latin typeface="Cambria Math" panose="02040503050406030204" pitchFamily="18" charset="0"/>
                            <a:sym typeface="Symbol" pitchFamily="18" charset="2"/>
                          </a:rPr>
                        </m:ctrlPr>
                      </m:fPr>
                      <m:num>
                        <m:r>
                          <a:rPr lang="en-US" sz="2000" i="1" dirty="0">
                            <a:solidFill>
                              <a:srgbClr val="000000"/>
                            </a:solidFill>
                            <a:latin typeface="Cambria Math" panose="02040503050406030204" pitchFamily="18" charset="0"/>
                            <a:sym typeface="Symbol" pitchFamily="18" charset="2"/>
                          </a:rPr>
                          <m:t>𝑣</m:t>
                        </m:r>
                      </m:num>
                      <m:den>
                        <m:r>
                          <a:rPr lang="en-US" sz="2000" i="1" dirty="0">
                            <a:solidFill>
                              <a:srgbClr val="000000"/>
                            </a:solidFill>
                            <a:latin typeface="Cambria Math" panose="02040503050406030204" pitchFamily="18" charset="0"/>
                            <a:sym typeface="Symbol" pitchFamily="18" charset="2"/>
                          </a:rPr>
                          <m:t>𝑐</m:t>
                        </m:r>
                      </m:den>
                    </m:f>
                  </m:oMath>
                </a14:m>
                <a:r>
                  <a:rPr lang="en-US" sz="2300" dirty="0">
                    <a:sym typeface="Symbol" pitchFamily="18" charset="2"/>
                  </a:rPr>
                  <a:t>: </a:t>
                </a:r>
              </a:p>
              <a:p>
                <a:pPr>
                  <a:spcBef>
                    <a:spcPct val="20000"/>
                  </a:spcBef>
                </a:pPr>
                <a14:m>
                  <m:oMathPara xmlns:m="http://schemas.openxmlformats.org/officeDocument/2006/math">
                    <m:oMathParaPr>
                      <m:jc m:val="centerGroup"/>
                    </m:oMathParaPr>
                    <m:oMath xmlns:m="http://schemas.openxmlformats.org/officeDocument/2006/math">
                      <m:f>
                        <m:fPr>
                          <m:ctrlPr>
                            <a:rPr lang="en-US" sz="2000" i="1" dirty="0">
                              <a:latin typeface="Cambria Math" panose="02040503050406030204" pitchFamily="18" charset="0"/>
                            </a:rPr>
                          </m:ctrlPr>
                        </m:fPr>
                        <m:num>
                          <m:r>
                            <a:rPr lang="en-US" sz="2000" i="1" dirty="0">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𝜆</m:t>
                          </m:r>
                        </m:num>
                        <m:den>
                          <m:r>
                            <a:rPr lang="en-US" sz="2000" i="1" dirty="0">
                              <a:latin typeface="Cambria Math" panose="02040503050406030204" pitchFamily="18" charset="0"/>
                              <a:sym typeface="Symbol" pitchFamily="18" charset="2"/>
                            </a:rPr>
                            <m:t></m:t>
                          </m:r>
                        </m:den>
                      </m:f>
                      <m:r>
                        <a:rPr lang="en-US" sz="2000" i="1" dirty="0">
                          <a:latin typeface="Cambria Math" panose="02040503050406030204" pitchFamily="18" charset="0"/>
                        </a:rPr>
                        <m:t>=</m:t>
                      </m:r>
                      <m:f>
                        <m:fPr>
                          <m:ctrlPr>
                            <a:rPr lang="en-US" sz="2000" i="1" dirty="0">
                              <a:solidFill>
                                <a:srgbClr val="000000"/>
                              </a:solidFill>
                              <a:latin typeface="Cambria Math" panose="02040503050406030204" pitchFamily="18" charset="0"/>
                              <a:sym typeface="Symbol" pitchFamily="18" charset="2"/>
                            </a:rPr>
                          </m:ctrlPr>
                        </m:fPr>
                        <m:num>
                          <m:r>
                            <a:rPr lang="en-US" sz="2000" i="1" dirty="0">
                              <a:solidFill>
                                <a:srgbClr val="000000"/>
                              </a:solidFill>
                              <a:latin typeface="Cambria Math" panose="02040503050406030204" pitchFamily="18" charset="0"/>
                              <a:sym typeface="Symbol" pitchFamily="18" charset="2"/>
                            </a:rPr>
                            <m:t>𝑣</m:t>
                          </m:r>
                        </m:num>
                        <m:den>
                          <m:r>
                            <a:rPr lang="en-US" sz="2000" i="1" dirty="0">
                              <a:solidFill>
                                <a:srgbClr val="000000"/>
                              </a:solidFill>
                              <a:latin typeface="Cambria Math" panose="02040503050406030204" pitchFamily="18" charset="0"/>
                              <a:sym typeface="Symbol" pitchFamily="18" charset="2"/>
                            </a:rPr>
                            <m:t>𝑐</m:t>
                          </m:r>
                        </m:den>
                      </m:f>
                      <m:r>
                        <a:rPr lang="en-US" sz="2300" i="1" dirty="0">
                          <a:solidFill>
                            <a:srgbClr val="000000"/>
                          </a:solidFill>
                          <a:latin typeface="Cambria Math" panose="02040503050406030204" pitchFamily="18" charset="0"/>
                          <a:cs typeface="Times New Roman" pitchFamily="18" charset="0"/>
                        </a:rPr>
                        <m:t>=</m:t>
                      </m:r>
                      <m:f>
                        <m:fPr>
                          <m:ctrlPr>
                            <a:rPr lang="en-US" sz="2300" i="1" dirty="0">
                              <a:latin typeface="Cambria Math" panose="02040503050406030204" pitchFamily="18" charset="0"/>
                              <a:sym typeface="Symbol" pitchFamily="18" charset="2"/>
                            </a:rPr>
                          </m:ctrlPr>
                        </m:fPr>
                        <m:num>
                          <m:r>
                            <a:rPr lang="en-US" sz="2300" i="1" dirty="0">
                              <a:latin typeface="Cambria Math" panose="02040503050406030204" pitchFamily="18" charset="0"/>
                              <a:sym typeface="Symbol" pitchFamily="18" charset="2"/>
                            </a:rPr>
                            <m:t>5.6</m:t>
                          </m:r>
                          <m:sSup>
                            <m:sSupPr>
                              <m:ctrlPr>
                                <a:rPr lang="en-US" sz="2300" b="0" i="1" dirty="0" smtClean="0">
                                  <a:latin typeface="Cambria Math" panose="02040503050406030204" pitchFamily="18" charset="0"/>
                                  <a:sym typeface="Symbol" pitchFamily="18" charset="2"/>
                                </a:rPr>
                              </m:ctrlPr>
                            </m:sSupPr>
                            <m:e>
                              <m:r>
                                <a:rPr lang="en-US" sz="2300" i="1" dirty="0">
                                  <a:latin typeface="Cambria Math" panose="02040503050406030204" pitchFamily="18" charset="0"/>
                                  <a:sym typeface="Symbol" pitchFamily="18" charset="2"/>
                                </a:rPr>
                                <m:t>10</m:t>
                              </m:r>
                            </m:e>
                            <m:sup>
                              <m:r>
                                <a:rPr lang="en-US" sz="2300" b="0" i="1" dirty="0" smtClean="0">
                                  <a:latin typeface="Cambria Math" panose="02040503050406030204" pitchFamily="18" charset="0"/>
                                  <a:sym typeface="Symbol" pitchFamily="18" charset="2"/>
                                </a:rPr>
                                <m:t>6</m:t>
                              </m:r>
                            </m:sup>
                          </m:sSup>
                        </m:num>
                        <m:den>
                          <m:r>
                            <a:rPr lang="en-US" sz="2300" i="1" dirty="0">
                              <a:latin typeface="Cambria Math" panose="02040503050406030204" pitchFamily="18" charset="0"/>
                              <a:sym typeface="Symbol" pitchFamily="18" charset="2"/>
                            </a:rPr>
                            <m:t>3.00</m:t>
                          </m:r>
                          <m:sSup>
                            <m:sSupPr>
                              <m:ctrlPr>
                                <a:rPr lang="en-US" sz="2300" b="0" i="1" dirty="0" smtClean="0">
                                  <a:latin typeface="Cambria Math" panose="02040503050406030204" pitchFamily="18" charset="0"/>
                                  <a:sym typeface="Symbol" pitchFamily="18" charset="2"/>
                                </a:rPr>
                              </m:ctrlPr>
                            </m:sSupPr>
                            <m:e>
                              <m:r>
                                <a:rPr lang="en-US" sz="2300" i="1" dirty="0">
                                  <a:latin typeface="Cambria Math" panose="02040503050406030204" pitchFamily="18" charset="0"/>
                                  <a:sym typeface="Symbol" pitchFamily="18" charset="2"/>
                                </a:rPr>
                                <m:t>10</m:t>
                              </m:r>
                            </m:e>
                            <m:sup>
                              <m:r>
                                <a:rPr lang="en-US" sz="2300" b="0" i="1" dirty="0" smtClean="0">
                                  <a:latin typeface="Cambria Math" panose="02040503050406030204" pitchFamily="18" charset="0"/>
                                  <a:sym typeface="Symbol" pitchFamily="18" charset="2"/>
                                </a:rPr>
                                <m:t>8</m:t>
                              </m:r>
                            </m:sup>
                          </m:sSup>
                        </m:den>
                      </m:f>
                      <m:r>
                        <a:rPr lang="en-US" sz="2300" i="1" dirty="0">
                          <a:latin typeface="Cambria Math" panose="02040503050406030204" pitchFamily="18" charset="0"/>
                          <a:sym typeface="Symbol" pitchFamily="18" charset="2"/>
                        </a:rPr>
                        <m:t>= 0.01867</m:t>
                      </m:r>
                    </m:oMath>
                  </m:oMathPara>
                </a14:m>
                <a:endParaRPr lang="en-US" sz="2300" dirty="0">
                  <a:solidFill>
                    <a:srgbClr val="000000"/>
                  </a:solidFill>
                  <a:cs typeface="Times New Roman" pitchFamily="18" charset="0"/>
                </a:endParaRPr>
              </a:p>
              <a:p>
                <a:pPr>
                  <a:spcBef>
                    <a:spcPct val="20000"/>
                  </a:spcBef>
                </a:pPr>
                <a:r>
                  <a:rPr lang="en-US" sz="2300" i="1" dirty="0">
                    <a:sym typeface="Symbol" pitchFamily="18" charset="2"/>
                  </a:rPr>
                  <a:t>     </a:t>
                </a:r>
                <a14:m>
                  <m:oMath xmlns:m="http://schemas.openxmlformats.org/officeDocument/2006/math">
                    <m:r>
                      <a:rPr lang="en-US" sz="2300" i="1" dirty="0" smtClean="0">
                        <a:latin typeface="Cambria Math" panose="02040503050406030204" pitchFamily="18" charset="0"/>
                      </a:rPr>
                      <m:t>∆</m:t>
                    </m:r>
                    <m:r>
                      <a:rPr lang="en-US" sz="2300" i="1" dirty="0">
                        <a:latin typeface="Cambria Math" panose="02040503050406030204" pitchFamily="18" charset="0"/>
                        <a:sym typeface="Symbol" pitchFamily="18" charset="2"/>
                      </a:rPr>
                      <m:t></m:t>
                    </m:r>
                    <m:r>
                      <a:rPr lang="en-US" sz="2300" i="1" dirty="0">
                        <a:solidFill>
                          <a:srgbClr val="000000"/>
                        </a:solidFill>
                        <a:latin typeface="Cambria Math" panose="02040503050406030204" pitchFamily="18" charset="0"/>
                        <a:cs typeface="Times New Roman" pitchFamily="18" charset="0"/>
                      </a:rPr>
                      <m:t>=</m:t>
                    </m:r>
                    <m:r>
                      <a:rPr lang="en-US" sz="2300" i="1" dirty="0">
                        <a:latin typeface="Cambria Math" panose="02040503050406030204" pitchFamily="18" charset="0"/>
                        <a:sym typeface="Symbol" pitchFamily="18" charset="2"/>
                      </a:rPr>
                      <m:t>0.01867</m:t>
                    </m:r>
                    <m:r>
                      <a:rPr lang="en-US" sz="2300" i="1" dirty="0" smtClean="0">
                        <a:latin typeface="Cambria Math" panose="02040503050406030204" pitchFamily="18" charset="0"/>
                        <a:sym typeface="Symbol" pitchFamily="18" charset="2"/>
                      </a:rPr>
                      <m:t></m:t>
                    </m:r>
                    <m:r>
                      <a:rPr lang="en-US" sz="2300" i="1" dirty="0">
                        <a:latin typeface="Cambria Math" panose="02040503050406030204" pitchFamily="18" charset="0"/>
                        <a:sym typeface="Symbol" pitchFamily="18" charset="2"/>
                      </a:rPr>
                      <m:t>=0.01867(520 </m:t>
                    </m:r>
                  </m:oMath>
                </a14:m>
                <a:r>
                  <a:rPr lang="en-US" sz="2300" i="0" dirty="0" smtClean="0">
                    <a:latin typeface="+mj-lt"/>
                    <a:sym typeface="Symbol" pitchFamily="18" charset="2"/>
                  </a:rPr>
                  <a:t>nm</a:t>
                </a:r>
                <a14:m>
                  <m:oMath xmlns:m="http://schemas.openxmlformats.org/officeDocument/2006/math">
                    <m:r>
                      <a:rPr lang="en-US" sz="2300" i="1" dirty="0">
                        <a:latin typeface="Cambria Math" panose="02040503050406030204" pitchFamily="18" charset="0"/>
                        <a:sym typeface="Symbol" pitchFamily="18" charset="2"/>
                      </a:rPr>
                      <m:t>)=9.7 </m:t>
                    </m:r>
                  </m:oMath>
                </a14:m>
                <a:r>
                  <a:rPr lang="en-US" sz="2300" dirty="0">
                    <a:sym typeface="Symbol" pitchFamily="18" charset="2"/>
                  </a:rPr>
                  <a:t>nm.</a:t>
                </a:r>
              </a:p>
              <a:p>
                <a:pPr>
                  <a:spcBef>
                    <a:spcPct val="20000"/>
                  </a:spcBef>
                </a:pPr>
                <a:r>
                  <a:rPr lang="en-US" sz="2300" dirty="0">
                    <a:sym typeface="Symbol" pitchFamily="18" charset="2"/>
                  </a:rPr>
                  <a:t> The star is moving away from us so that </a:t>
                </a:r>
                <a14:m>
                  <m:oMath xmlns:m="http://schemas.openxmlformats.org/officeDocument/2006/math">
                    <m:r>
                      <a:rPr lang="en-US" sz="2300" i="1" dirty="0" smtClean="0">
                        <a:latin typeface="Cambria Math" panose="02040503050406030204" pitchFamily="18" charset="0"/>
                        <a:sym typeface="Symbol" pitchFamily="18" charset="2"/>
                      </a:rPr>
                      <m:t>’</m:t>
                    </m:r>
                  </m:oMath>
                </a14:m>
                <a:r>
                  <a:rPr lang="en-US" sz="2300" dirty="0">
                    <a:sym typeface="Symbol" pitchFamily="18" charset="2"/>
                  </a:rPr>
                  <a:t> will be </a:t>
                </a:r>
                <a:r>
                  <a:rPr lang="en-US" sz="2300" dirty="0" smtClean="0">
                    <a:sym typeface="Symbol" pitchFamily="18" charset="2"/>
                  </a:rPr>
                  <a:t>               bigger </a:t>
                </a:r>
                <a:r>
                  <a:rPr lang="en-US" sz="2300" dirty="0">
                    <a:sym typeface="Symbol" pitchFamily="18" charset="2"/>
                  </a:rPr>
                  <a:t>than . Then</a:t>
                </a:r>
              </a:p>
              <a:p>
                <a:pPr>
                  <a:spcBef>
                    <a:spcPct val="20000"/>
                  </a:spcBef>
                </a:pPr>
                <a:r>
                  <a:rPr lang="en-US" sz="2300" dirty="0">
                    <a:sym typeface="Symbol" pitchFamily="18" charset="2"/>
                  </a:rPr>
                  <a:t>	 ’ </a:t>
                </a:r>
                <a:r>
                  <a:rPr lang="en-US" sz="2300" i="1" dirty="0">
                    <a:ea typeface="Segoe UI" pitchFamily="34" charset="0"/>
                    <a:cs typeface="Times New Roman" pitchFamily="18" charset="0"/>
                  </a:rPr>
                  <a:t>–</a:t>
                </a:r>
                <a:r>
                  <a:rPr lang="en-US" sz="2300" dirty="0">
                    <a:sym typeface="Symbol" pitchFamily="18" charset="2"/>
                  </a:rPr>
                  <a:t>  	= ’ </a:t>
                </a:r>
                <a:r>
                  <a:rPr lang="en-US" sz="2300" i="1" dirty="0">
                    <a:ea typeface="Segoe UI" pitchFamily="34" charset="0"/>
                    <a:cs typeface="Times New Roman" pitchFamily="18" charset="0"/>
                  </a:rPr>
                  <a:t>–</a:t>
                </a:r>
                <a:r>
                  <a:rPr lang="en-US" sz="2300" dirty="0">
                    <a:sym typeface="Symbol" pitchFamily="18" charset="2"/>
                  </a:rPr>
                  <a:t> </a:t>
                </a:r>
                <a14:m>
                  <m:oMath xmlns:m="http://schemas.openxmlformats.org/officeDocument/2006/math">
                    <m:r>
                      <a:rPr lang="en-US" sz="2300" i="1" dirty="0" smtClean="0">
                        <a:latin typeface="Cambria Math" panose="02040503050406030204" pitchFamily="18" charset="0"/>
                        <a:sym typeface="Symbol" pitchFamily="18" charset="2"/>
                      </a:rPr>
                      <m:t>520</m:t>
                    </m:r>
                  </m:oMath>
                </a14:m>
                <a:r>
                  <a:rPr lang="en-US" sz="2300" dirty="0">
                    <a:sym typeface="Symbol" pitchFamily="18" charset="2"/>
                  </a:rPr>
                  <a:t> nm = </a:t>
                </a:r>
                <a14:m>
                  <m:oMath xmlns:m="http://schemas.openxmlformats.org/officeDocument/2006/math">
                    <m:r>
                      <a:rPr lang="en-US" sz="2300" i="1" dirty="0" smtClean="0">
                        <a:latin typeface="Cambria Math" panose="02040503050406030204" pitchFamily="18" charset="0"/>
                        <a:sym typeface="Symbol" pitchFamily="18" charset="2"/>
                      </a:rPr>
                      <m:t>9.7 </m:t>
                    </m:r>
                  </m:oMath>
                </a14:m>
                <a:r>
                  <a:rPr lang="en-US" sz="2300" dirty="0">
                    <a:sym typeface="Symbol" pitchFamily="18" charset="2"/>
                  </a:rPr>
                  <a:t>nm.</a:t>
                </a:r>
                <a:r>
                  <a:rPr lang="en-US" sz="2300" baseline="30000" dirty="0">
                    <a:sym typeface="Symbol" pitchFamily="18" charset="2"/>
                  </a:rPr>
                  <a:t> </a:t>
                </a:r>
              </a:p>
              <a:p>
                <a:pPr>
                  <a:spcBef>
                    <a:spcPct val="20000"/>
                  </a:spcBef>
                </a:pPr>
                <a:r>
                  <a:rPr lang="en-US" sz="2300" dirty="0">
                    <a:sym typeface="Symbol" pitchFamily="18" charset="2"/>
                  </a:rPr>
                  <a:t>	</a:t>
                </a:r>
                <a:r>
                  <a:rPr lang="en-US" sz="2300">
                    <a:sym typeface="Symbol" pitchFamily="18" charset="2"/>
                  </a:rPr>
                  <a:t>        </a:t>
                </a:r>
                <a:r>
                  <a:rPr lang="en-US" sz="2300" smtClean="0">
                    <a:sym typeface="Symbol" pitchFamily="18" charset="2"/>
                  </a:rPr>
                  <a:t>’ </a:t>
                </a:r>
                <a:r>
                  <a:rPr lang="en-US" sz="2300" dirty="0">
                    <a:sym typeface="Symbol" pitchFamily="18" charset="2"/>
                  </a:rPr>
                  <a:t>= </a:t>
                </a:r>
                <a14:m>
                  <m:oMath xmlns:m="http://schemas.openxmlformats.org/officeDocument/2006/math">
                    <m:r>
                      <a:rPr lang="en-US" sz="2300" i="1" dirty="0" smtClean="0">
                        <a:latin typeface="Cambria Math" panose="02040503050406030204" pitchFamily="18" charset="0"/>
                        <a:sym typeface="Symbol" pitchFamily="18" charset="2"/>
                      </a:rPr>
                      <m:t>520</m:t>
                    </m:r>
                  </m:oMath>
                </a14:m>
                <a:r>
                  <a:rPr lang="en-US" sz="2300" dirty="0">
                    <a:sym typeface="Symbol" pitchFamily="18" charset="2"/>
                  </a:rPr>
                  <a:t> nm + </a:t>
                </a:r>
                <a14:m>
                  <m:oMath xmlns:m="http://schemas.openxmlformats.org/officeDocument/2006/math">
                    <m:r>
                      <a:rPr lang="en-US" sz="2300" i="1" dirty="0" smtClean="0">
                        <a:latin typeface="Cambria Math" panose="02040503050406030204" pitchFamily="18" charset="0"/>
                        <a:sym typeface="Symbol" pitchFamily="18" charset="2"/>
                      </a:rPr>
                      <m:t>9.7</m:t>
                    </m:r>
                  </m:oMath>
                </a14:m>
                <a:r>
                  <a:rPr lang="en-US" sz="2300" dirty="0">
                    <a:sym typeface="Symbol" pitchFamily="18" charset="2"/>
                  </a:rPr>
                  <a:t> nm = </a:t>
                </a:r>
                <a14:m>
                  <m:oMath xmlns:m="http://schemas.openxmlformats.org/officeDocument/2006/math">
                    <m:r>
                      <a:rPr lang="en-US" sz="2300" i="1" dirty="0" smtClean="0">
                        <a:latin typeface="Cambria Math" panose="02040503050406030204" pitchFamily="18" charset="0"/>
                        <a:sym typeface="Symbol" pitchFamily="18" charset="2"/>
                      </a:rPr>
                      <m:t>530</m:t>
                    </m:r>
                  </m:oMath>
                </a14:m>
                <a:r>
                  <a:rPr lang="en-US" sz="2300" dirty="0">
                    <a:sym typeface="Symbol" pitchFamily="18" charset="2"/>
                  </a:rPr>
                  <a:t> nm</a:t>
                </a:r>
              </a:p>
            </p:txBody>
          </p:sp>
        </mc:Choice>
        <mc:Fallback xmlns="">
          <p:sp>
            <p:nvSpPr>
              <p:cNvPr id="122884" name="Rectangle 4"/>
              <p:cNvSpPr>
                <a:spLocks noRot="1" noChangeAspect="1" noMove="1" noResize="1" noEditPoints="1" noAdjustHandles="1" noChangeArrowheads="1" noChangeShapeType="1" noTextEdit="1"/>
              </p:cNvSpPr>
              <p:nvPr/>
            </p:nvSpPr>
            <p:spPr bwMode="auto">
              <a:xfrm>
                <a:off x="674688" y="1765300"/>
                <a:ext cx="7764462" cy="5092700"/>
              </a:xfrm>
              <a:prstGeom prst="rect">
                <a:avLst/>
              </a:prstGeom>
              <a:blipFill>
                <a:blip r:embed="rId5"/>
                <a:stretch>
                  <a:fillRect l="-1178" t="-958" b="-1916"/>
                </a:stretch>
              </a:blipFill>
              <a:ln w="9525">
                <a:noFill/>
                <a:miter lim="800000"/>
                <a:headEnd/>
                <a:tailEnd/>
              </a:ln>
              <a:effectLst/>
            </p:spPr>
            <p:txBody>
              <a:bodyPr/>
              <a:lstStyle/>
              <a:p>
                <a:r>
                  <a:rPr lang="en-US">
                    <a:noFill/>
                  </a:rPr>
                  <a:t> </a:t>
                </a:r>
              </a:p>
            </p:txBody>
          </p:sp>
        </mc:Fallback>
      </mc:AlternateContent>
      <p:sp>
        <p:nvSpPr>
          <p:cNvPr id="122882" name="Rectangle 2"/>
          <p:cNvSpPr>
            <a:spLocks noChangeArrowheads="1"/>
          </p:cNvSpPr>
          <p:nvPr/>
        </p:nvSpPr>
        <p:spPr bwMode="auto">
          <a:xfrm>
            <a:off x="685800" y="1344613"/>
            <a:ext cx="7772400" cy="42227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light</a:t>
            </a:r>
            <a:r>
              <a:rPr lang="en-US">
                <a:solidFill>
                  <a:schemeClr val="accent2"/>
                </a:solidFill>
                <a:ea typeface="Segoe UI" pitchFamily="34" charset="0"/>
                <a:cs typeface="Times New Roman" pitchFamily="18" charset="0"/>
              </a:rPr>
              <a:t> </a:t>
            </a:r>
          </a:p>
        </p:txBody>
      </p:sp>
      <p:sp>
        <p:nvSpPr>
          <p:cNvPr id="12288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pic>
        <p:nvPicPr>
          <p:cNvPr id="122887" name="Picture 7"/>
          <p:cNvPicPr>
            <a:picLocks noChangeAspect="1" noChangeArrowheads="1"/>
          </p:cNvPicPr>
          <p:nvPr/>
        </p:nvPicPr>
        <p:blipFill>
          <a:blip r:embed="rId6" cstate="print"/>
          <a:srcRect/>
          <a:stretch>
            <a:fillRect/>
          </a:stretch>
        </p:blipFill>
        <p:spPr bwMode="auto">
          <a:xfrm>
            <a:off x="7207250" y="152400"/>
            <a:ext cx="1822450" cy="2516188"/>
          </a:xfrm>
          <a:prstGeom prst="rect">
            <a:avLst/>
          </a:prstGeom>
          <a:ln>
            <a:noFill/>
          </a:ln>
          <a:effectLst>
            <a:outerShdw blurRad="292100" dist="139700" dir="2700000" algn="tl" rotWithShape="0">
              <a:srgbClr val="333333">
                <a:alpha val="65000"/>
              </a:srgbClr>
            </a:outerShdw>
          </a:effectLst>
        </p:spPr>
      </p:pic>
      <p:pic>
        <p:nvPicPr>
          <p:cNvPr id="122888" name="Picture 8"/>
          <p:cNvPicPr>
            <a:picLocks noChangeAspect="1" noChangeArrowheads="1"/>
          </p:cNvPicPr>
          <p:nvPr/>
        </p:nvPicPr>
        <p:blipFill>
          <a:blip r:embed="rId7" cstate="print"/>
          <a:srcRect/>
          <a:stretch>
            <a:fillRect/>
          </a:stretch>
        </p:blipFill>
        <p:spPr bwMode="auto">
          <a:xfrm>
            <a:off x="7850648" y="2899539"/>
            <a:ext cx="1169988" cy="37909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884">
                                            <p:txEl>
                                              <p:pRg st="0" end="0"/>
                                            </p:txEl>
                                          </p:spTgt>
                                        </p:tgtEl>
                                        <p:attrNameLst>
                                          <p:attrName>style.visibility</p:attrName>
                                        </p:attrNameLst>
                                      </p:cBhvr>
                                      <p:to>
                                        <p:strVal val="visible"/>
                                      </p:to>
                                    </p:set>
                                    <p:anim calcmode="lin" valueType="num">
                                      <p:cBhvr additive="base">
                                        <p:cTn id="7" dur="500" fill="hold"/>
                                        <p:tgtEl>
                                          <p:spTgt spid="1228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8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22887"/>
                                        </p:tgtEl>
                                        <p:attrNameLst>
                                          <p:attrName>style.visibility</p:attrName>
                                        </p:attrNameLst>
                                      </p:cBhvr>
                                      <p:to>
                                        <p:strVal val="visible"/>
                                      </p:to>
                                    </p:set>
                                    <p:animEffect transition="in" filter="fade">
                                      <p:cBhvr>
                                        <p:cTn id="11" dur="2000"/>
                                        <p:tgtEl>
                                          <p:spTgt spid="12288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22884">
                                            <p:txEl>
                                              <p:pRg st="1" end="1"/>
                                            </p:txEl>
                                          </p:spTgt>
                                        </p:tgtEl>
                                        <p:attrNameLst>
                                          <p:attrName>style.visibility</p:attrName>
                                        </p:attrNameLst>
                                      </p:cBhvr>
                                      <p:to>
                                        <p:strVal val="visible"/>
                                      </p:to>
                                    </p:set>
                                    <p:anim calcmode="lin" valueType="num">
                                      <p:cBhvr additive="base">
                                        <p:cTn id="16" dur="500" fill="hold"/>
                                        <p:tgtEl>
                                          <p:spTgt spid="12288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228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2884">
                                            <p:txEl>
                                              <p:pRg st="2" end="2"/>
                                            </p:txEl>
                                          </p:spTgt>
                                        </p:tgtEl>
                                        <p:attrNameLst>
                                          <p:attrName>style.visibility</p:attrName>
                                        </p:attrNameLst>
                                      </p:cBhvr>
                                      <p:to>
                                        <p:strVal val="visible"/>
                                      </p:to>
                                    </p:set>
                                    <p:anim calcmode="lin" valueType="num">
                                      <p:cBhvr additive="base">
                                        <p:cTn id="22" dur="500" fill="hold"/>
                                        <p:tgtEl>
                                          <p:spTgt spid="12288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28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2884">
                                            <p:txEl>
                                              <p:pRg st="3" end="3"/>
                                            </p:txEl>
                                          </p:spTgt>
                                        </p:tgtEl>
                                        <p:attrNameLst>
                                          <p:attrName>style.visibility</p:attrName>
                                        </p:attrNameLst>
                                      </p:cBhvr>
                                      <p:to>
                                        <p:strVal val="visible"/>
                                      </p:to>
                                    </p:set>
                                    <p:anim calcmode="lin" valueType="num">
                                      <p:cBhvr additive="base">
                                        <p:cTn id="28" dur="500" fill="hold"/>
                                        <p:tgtEl>
                                          <p:spTgt spid="122884">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28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22884">
                                            <p:txEl>
                                              <p:pRg st="4" end="4"/>
                                            </p:txEl>
                                          </p:spTgt>
                                        </p:tgtEl>
                                        <p:attrNameLst>
                                          <p:attrName>style.visibility</p:attrName>
                                        </p:attrNameLst>
                                      </p:cBhvr>
                                      <p:to>
                                        <p:strVal val="visible"/>
                                      </p:to>
                                    </p:set>
                                    <p:anim calcmode="lin" valueType="num">
                                      <p:cBhvr additive="base">
                                        <p:cTn id="34" dur="500" fill="hold"/>
                                        <p:tgtEl>
                                          <p:spTgt spid="122884">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28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22884">
                                            <p:txEl>
                                              <p:pRg st="5" end="5"/>
                                            </p:txEl>
                                          </p:spTgt>
                                        </p:tgtEl>
                                        <p:attrNameLst>
                                          <p:attrName>style.visibility</p:attrName>
                                        </p:attrNameLst>
                                      </p:cBhvr>
                                      <p:to>
                                        <p:strVal val="visible"/>
                                      </p:to>
                                    </p:set>
                                    <p:anim calcmode="lin" valueType="num">
                                      <p:cBhvr additive="base">
                                        <p:cTn id="40" dur="500" fill="hold"/>
                                        <p:tgtEl>
                                          <p:spTgt spid="122884">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28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22884">
                                            <p:txEl>
                                              <p:pRg st="6" end="6"/>
                                            </p:txEl>
                                          </p:spTgt>
                                        </p:tgtEl>
                                        <p:attrNameLst>
                                          <p:attrName>style.visibility</p:attrName>
                                        </p:attrNameLst>
                                      </p:cBhvr>
                                      <p:to>
                                        <p:strVal val="visible"/>
                                      </p:to>
                                    </p:set>
                                    <p:anim calcmode="lin" valueType="num">
                                      <p:cBhvr additive="base">
                                        <p:cTn id="46" dur="500" fill="hold"/>
                                        <p:tgtEl>
                                          <p:spTgt spid="122884">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2288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par>
                          <p:cTn id="48" fill="hold">
                            <p:stCondLst>
                              <p:cond delay="2000"/>
                            </p:stCondLst>
                            <p:childTnLst>
                              <p:par>
                                <p:cTn id="49" presetID="10" presetClass="entr" presetSubtype="0" fill="hold" nodeType="afterEffect">
                                  <p:stCondLst>
                                    <p:cond delay="0"/>
                                  </p:stCondLst>
                                  <p:childTnLst>
                                    <p:set>
                                      <p:cBhvr>
                                        <p:cTn id="50" dur="1" fill="hold">
                                          <p:stCondLst>
                                            <p:cond delay="0"/>
                                          </p:stCondLst>
                                        </p:cTn>
                                        <p:tgtEl>
                                          <p:spTgt spid="122888"/>
                                        </p:tgtEl>
                                        <p:attrNameLst>
                                          <p:attrName>style.visibility</p:attrName>
                                        </p:attrNameLst>
                                      </p:cBhvr>
                                      <p:to>
                                        <p:strVal val="visible"/>
                                      </p:to>
                                    </p:set>
                                    <p:animEffect transition="in" filter="fade">
                                      <p:cBhvr>
                                        <p:cTn id="51" dur="2000"/>
                                        <p:tgtEl>
                                          <p:spTgt spid="122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4931" name="Rectangle 3"/>
              <p:cNvSpPr>
                <a:spLocks noChangeArrowheads="1"/>
              </p:cNvSpPr>
              <p:nvPr/>
            </p:nvSpPr>
            <p:spPr bwMode="auto">
              <a:xfrm>
                <a:off x="685800" y="1758950"/>
                <a:ext cx="7772400" cy="5099050"/>
              </a:xfrm>
              <a:prstGeom prst="rect">
                <a:avLst/>
              </a:prstGeom>
              <a:solidFill>
                <a:srgbClr val="CCFFCC"/>
              </a:solidFill>
              <a:ln w="9525">
                <a:noFill/>
                <a:miter lim="800000"/>
                <a:headEnd/>
                <a:tailEnd/>
              </a:ln>
              <a:effectLst/>
            </p:spPr>
            <p:txBody>
              <a:bodyPr/>
              <a:lstStyle/>
              <a:p>
                <a:pPr eaLnBrk="1" hangingPunct="1"/>
                <a:r>
                  <a:rPr lang="en-US" dirty="0" smtClean="0"/>
                  <a:t>PRACTICE:  The absorption spectra                                 of stars of varying distances from                                  Earth are shown here. The sun is the                           bottom spectrum (D). </a:t>
                </a:r>
              </a:p>
              <a:p>
                <a:pPr eaLnBrk="1" hangingPunct="1"/>
                <a:r>
                  <a:rPr lang="en-US" dirty="0"/>
                  <a:t>(a) Which star has the highest velocity                         relative to Earth? Is it moving towards                             us, or away from us?</a:t>
                </a:r>
              </a:p>
              <a:p>
                <a:pPr eaLnBrk="1" hangingPunct="1"/>
                <a:r>
                  <a:rPr lang="en-US" dirty="0"/>
                  <a:t>SOLUTION:</a:t>
                </a:r>
              </a:p>
              <a:p>
                <a:pPr eaLnBrk="1" hangingPunct="1"/>
                <a:r>
                  <a:rPr lang="en-US" dirty="0">
                    <a:sym typeface="Symbol" pitchFamily="18" charset="2"/>
                  </a:rPr>
                  <a:t></a:t>
                </a:r>
                <a:r>
                  <a:rPr lang="en-US" dirty="0"/>
                  <a:t>From </a:t>
                </a:r>
                <a14:m>
                  <m:oMath xmlns:m="http://schemas.openxmlformats.org/officeDocument/2006/math">
                    <m:r>
                      <a:rPr lang="en-US" i="1" dirty="0" smtClean="0">
                        <a:solidFill>
                          <a:srgbClr val="000000"/>
                        </a:solidFill>
                        <a:latin typeface="Cambria Math" panose="02040503050406030204" pitchFamily="18" charset="0"/>
                        <a:sym typeface="Symbol" pitchFamily="18" charset="2"/>
                      </a:rPr>
                      <m:t>∆</m:t>
                    </m:r>
                    <m:r>
                      <a:rPr lang="en-US" i="1" dirty="0" smtClean="0">
                        <a:solidFill>
                          <a:srgbClr val="000000"/>
                        </a:solidFill>
                        <a:latin typeface="Cambria Math" panose="02040503050406030204" pitchFamily="18" charset="0"/>
                        <a:sym typeface="Symbol" pitchFamily="18" charset="2"/>
                      </a:rPr>
                      <m:t>𝑓</m:t>
                    </m:r>
                    <m:r>
                      <a:rPr lang="en-US" i="1" dirty="0" smtClean="0">
                        <a:solidFill>
                          <a:srgbClr val="000000"/>
                        </a:solidFill>
                        <a:latin typeface="Cambria Math" panose="02040503050406030204" pitchFamily="18" charset="0"/>
                        <a:sym typeface="Symbol" pitchFamily="18" charset="2"/>
                      </a:rPr>
                      <m:t>=</m:t>
                    </m:r>
                    <m:d>
                      <m:dPr>
                        <m:ctrlPr>
                          <a:rPr lang="en-US" i="1" dirty="0">
                            <a:solidFill>
                              <a:srgbClr val="000000"/>
                            </a:solidFill>
                            <a:latin typeface="Cambria Math" panose="02040503050406030204" pitchFamily="18" charset="0"/>
                          </a:rPr>
                        </m:ctrlPr>
                      </m:dPr>
                      <m:e>
                        <m:f>
                          <m:fPr>
                            <m:ctrlPr>
                              <a:rPr lang="en-US" i="1" dirty="0">
                                <a:solidFill>
                                  <a:srgbClr val="000000"/>
                                </a:solidFill>
                                <a:latin typeface="Cambria Math" panose="02040503050406030204" pitchFamily="18" charset="0"/>
                              </a:rPr>
                            </m:ctrlPr>
                          </m:fPr>
                          <m:num>
                            <m:r>
                              <a:rPr lang="en-US" i="1" dirty="0">
                                <a:solidFill>
                                  <a:srgbClr val="000000"/>
                                </a:solidFill>
                                <a:latin typeface="Cambria Math" panose="02040503050406030204" pitchFamily="18" charset="0"/>
                              </a:rPr>
                              <m:t>𝑣</m:t>
                            </m:r>
                          </m:num>
                          <m:den>
                            <m:r>
                              <a:rPr lang="en-US" i="1" dirty="0">
                                <a:solidFill>
                                  <a:srgbClr val="000000"/>
                                </a:solidFill>
                                <a:latin typeface="Cambria Math" panose="02040503050406030204" pitchFamily="18" charset="0"/>
                              </a:rPr>
                              <m:t>𝑐</m:t>
                            </m:r>
                          </m:den>
                        </m:f>
                      </m:e>
                    </m:d>
                    <m:r>
                      <a:rPr lang="en-US" i="1" dirty="0">
                        <a:solidFill>
                          <a:srgbClr val="000000"/>
                        </a:solidFill>
                        <a:latin typeface="Cambria Math" panose="02040503050406030204" pitchFamily="18" charset="0"/>
                      </a:rPr>
                      <m:t>𝑓</m:t>
                    </m:r>
                    <m:r>
                      <a:rPr lang="en-US" i="1" dirty="0">
                        <a:solidFill>
                          <a:srgbClr val="000000"/>
                        </a:solidFill>
                        <a:latin typeface="Cambria Math" panose="02040503050406030204" pitchFamily="18" charset="0"/>
                      </a:rPr>
                      <m:t>  </m:t>
                    </m:r>
                  </m:oMath>
                </a14:m>
                <a:r>
                  <a:rPr lang="en-US" dirty="0">
                    <a:solidFill>
                      <a:srgbClr val="000000"/>
                    </a:solidFill>
                  </a:rPr>
                  <a:t>we see that the higher the relative velocity </a:t>
                </a:r>
                <a:r>
                  <a:rPr lang="en-US" i="1" dirty="0">
                    <a:solidFill>
                      <a:srgbClr val="000000"/>
                    </a:solidFill>
                  </a:rPr>
                  <a:t>v</a:t>
                </a:r>
                <a:r>
                  <a:rPr lang="en-US" dirty="0">
                    <a:solidFill>
                      <a:srgbClr val="000000"/>
                    </a:solidFill>
                  </a:rPr>
                  <a:t> the greater the shift </a:t>
                </a:r>
                <a14:m>
                  <m:oMath xmlns:m="http://schemas.openxmlformats.org/officeDocument/2006/math">
                    <m:r>
                      <a:rPr lang="en-US" i="1" dirty="0" smtClean="0">
                        <a:solidFill>
                          <a:srgbClr val="000000"/>
                        </a:solidFill>
                        <a:latin typeface="Cambria Math" panose="02040503050406030204" pitchFamily="18" charset="0"/>
                        <a:sym typeface="Symbol" pitchFamily="18" charset="2"/>
                      </a:rPr>
                      <m:t>∆</m:t>
                    </m:r>
                    <m:r>
                      <a:rPr lang="en-US" i="1" dirty="0">
                        <a:solidFill>
                          <a:srgbClr val="000000"/>
                        </a:solidFill>
                        <a:latin typeface="Cambria Math" panose="02040503050406030204" pitchFamily="18" charset="0"/>
                        <a:cs typeface="Courier New" pitchFamily="49" charset="0"/>
                      </a:rPr>
                      <m:t>𝑓</m:t>
                    </m:r>
                  </m:oMath>
                </a14:m>
                <a:r>
                  <a:rPr lang="en-US" dirty="0">
                    <a:solidFill>
                      <a:srgbClr val="000000"/>
                    </a:solidFill>
                    <a:cs typeface="Courier New" pitchFamily="49" charset="0"/>
                  </a:rPr>
                  <a:t>. Thus A is our candidate.</a:t>
                </a:r>
              </a:p>
              <a:p>
                <a:pPr eaLnBrk="1" hangingPunct="1"/>
                <a:r>
                  <a:rPr lang="en-US" dirty="0">
                    <a:sym typeface="Symbol" pitchFamily="18" charset="2"/>
                  </a:rPr>
                  <a:t></a:t>
                </a:r>
                <a:r>
                  <a:rPr lang="en-US" dirty="0"/>
                  <a:t>Observing the heavy black line in D we see that it is shifting to the red region. Thus A is receding. </a:t>
                </a:r>
              </a:p>
            </p:txBody>
          </p:sp>
        </mc:Choice>
        <mc:Fallback xmlns="">
          <p:sp>
            <p:nvSpPr>
              <p:cNvPr id="124931" name="Rectangle 3"/>
              <p:cNvSpPr>
                <a:spLocks noRot="1" noChangeAspect="1" noMove="1" noResize="1" noEditPoints="1" noAdjustHandles="1" noChangeArrowheads="1" noChangeShapeType="1" noTextEdit="1"/>
              </p:cNvSpPr>
              <p:nvPr/>
            </p:nvSpPr>
            <p:spPr bwMode="auto">
              <a:xfrm>
                <a:off x="685800" y="1758950"/>
                <a:ext cx="7772400" cy="5099050"/>
              </a:xfrm>
              <a:prstGeom prst="rect">
                <a:avLst/>
              </a:prstGeom>
              <a:blipFill>
                <a:blip r:embed="rId6"/>
                <a:stretch>
                  <a:fillRect l="-1255" t="-837" r="-2431" b="-1435"/>
                </a:stretch>
              </a:blipFill>
              <a:ln w="9525">
                <a:noFill/>
                <a:miter lim="800000"/>
                <a:headEnd/>
                <a:tailEnd/>
              </a:ln>
              <a:effectLst/>
            </p:spPr>
            <p:txBody>
              <a:bodyPr/>
              <a:lstStyle/>
              <a:p>
                <a:r>
                  <a:rPr lang="en-US">
                    <a:noFill/>
                  </a:rPr>
                  <a:t> </a:t>
                </a:r>
              </a:p>
            </p:txBody>
          </p:sp>
        </mc:Fallback>
      </mc:AlternateContent>
      <p:sp>
        <p:nvSpPr>
          <p:cNvPr id="12494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24943" name="Rectangle 15"/>
          <p:cNvSpPr>
            <a:spLocks noChangeArrowheads="1"/>
          </p:cNvSpPr>
          <p:nvPr/>
        </p:nvSpPr>
        <p:spPr bwMode="auto">
          <a:xfrm>
            <a:off x="685800" y="1344613"/>
            <a:ext cx="7772400" cy="42227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light</a:t>
            </a:r>
            <a:r>
              <a:rPr lang="en-US">
                <a:solidFill>
                  <a:schemeClr val="accent2"/>
                </a:solidFill>
                <a:ea typeface="Segoe UI" pitchFamily="34" charset="0"/>
                <a:cs typeface="Times New Roman" pitchFamily="18" charset="0"/>
              </a:rPr>
              <a:t> </a:t>
            </a:r>
          </a:p>
        </p:txBody>
      </p:sp>
      <p:grpSp>
        <p:nvGrpSpPr>
          <p:cNvPr id="124933" name="Group 5"/>
          <p:cNvGrpSpPr>
            <a:grpSpLocks/>
          </p:cNvGrpSpPr>
          <p:nvPr/>
        </p:nvGrpSpPr>
        <p:grpSpPr bwMode="auto">
          <a:xfrm>
            <a:off x="5854700" y="815975"/>
            <a:ext cx="3162300" cy="2647950"/>
            <a:chOff x="3768" y="1254"/>
            <a:chExt cx="1992" cy="1668"/>
          </a:xfrm>
        </p:grpSpPr>
        <p:pic>
          <p:nvPicPr>
            <p:cNvPr id="124934" name="Picture 6"/>
            <p:cNvPicPr>
              <a:picLocks noChangeAspect="1" noChangeArrowheads="1"/>
            </p:cNvPicPr>
            <p:nvPr/>
          </p:nvPicPr>
          <p:blipFill>
            <a:blip r:embed="rId7" cstate="print"/>
            <a:srcRect/>
            <a:stretch>
              <a:fillRect/>
            </a:stretch>
          </p:blipFill>
          <p:spPr bwMode="auto">
            <a:xfrm>
              <a:off x="3978" y="1254"/>
              <a:ext cx="1782" cy="1668"/>
            </a:xfrm>
            <a:prstGeom prst="rect">
              <a:avLst/>
            </a:prstGeom>
            <a:ln>
              <a:noFill/>
            </a:ln>
            <a:effectLst>
              <a:outerShdw blurRad="292100" dist="139700" dir="2700000" algn="tl" rotWithShape="0">
                <a:srgbClr val="333333">
                  <a:alpha val="65000"/>
                </a:srgbClr>
              </a:outerShdw>
            </a:effectLst>
          </p:spPr>
        </p:pic>
        <p:sp>
          <p:nvSpPr>
            <p:cNvPr id="124935" name="Text Box 7"/>
            <p:cNvSpPr txBox="1">
              <a:spLocks noChangeArrowheads="1"/>
            </p:cNvSpPr>
            <p:nvPr/>
          </p:nvSpPr>
          <p:spPr bwMode="auto">
            <a:xfrm>
              <a:off x="3768" y="1371"/>
              <a:ext cx="223" cy="250"/>
            </a:xfrm>
            <a:prstGeom prst="rect">
              <a:avLst/>
            </a:prstGeom>
            <a:noFill/>
            <a:ln w="9525">
              <a:noFill/>
              <a:miter lim="800000"/>
              <a:headEnd/>
              <a:tailEnd/>
            </a:ln>
            <a:effectLst/>
          </p:spPr>
          <p:txBody>
            <a:bodyPr wrap="none">
              <a:spAutoFit/>
            </a:bodyPr>
            <a:lstStyle/>
            <a:p>
              <a:pPr eaLnBrk="1" hangingPunct="1"/>
              <a:r>
                <a:rPr lang="en-US" sz="2000"/>
                <a:t>A</a:t>
              </a:r>
            </a:p>
          </p:txBody>
        </p:sp>
        <p:sp>
          <p:nvSpPr>
            <p:cNvPr id="124936" name="Text Box 8"/>
            <p:cNvSpPr txBox="1">
              <a:spLocks noChangeArrowheads="1"/>
            </p:cNvSpPr>
            <p:nvPr/>
          </p:nvSpPr>
          <p:spPr bwMode="auto">
            <a:xfrm>
              <a:off x="3769" y="1775"/>
              <a:ext cx="223" cy="250"/>
            </a:xfrm>
            <a:prstGeom prst="rect">
              <a:avLst/>
            </a:prstGeom>
            <a:noFill/>
            <a:ln w="9525">
              <a:noFill/>
              <a:miter lim="800000"/>
              <a:headEnd/>
              <a:tailEnd/>
            </a:ln>
            <a:effectLst/>
          </p:spPr>
          <p:txBody>
            <a:bodyPr wrap="none">
              <a:spAutoFit/>
            </a:bodyPr>
            <a:lstStyle/>
            <a:p>
              <a:pPr eaLnBrk="1" hangingPunct="1"/>
              <a:r>
                <a:rPr lang="en-US" sz="2000"/>
                <a:t>B</a:t>
              </a:r>
            </a:p>
          </p:txBody>
        </p:sp>
        <p:sp>
          <p:nvSpPr>
            <p:cNvPr id="124937" name="Text Box 9"/>
            <p:cNvSpPr txBox="1">
              <a:spLocks noChangeArrowheads="1"/>
            </p:cNvSpPr>
            <p:nvPr/>
          </p:nvSpPr>
          <p:spPr bwMode="auto">
            <a:xfrm>
              <a:off x="3771" y="2172"/>
              <a:ext cx="232" cy="250"/>
            </a:xfrm>
            <a:prstGeom prst="rect">
              <a:avLst/>
            </a:prstGeom>
            <a:noFill/>
            <a:ln w="9525">
              <a:noFill/>
              <a:miter lim="800000"/>
              <a:headEnd/>
              <a:tailEnd/>
            </a:ln>
            <a:effectLst/>
          </p:spPr>
          <p:txBody>
            <a:bodyPr wrap="none">
              <a:spAutoFit/>
            </a:bodyPr>
            <a:lstStyle/>
            <a:p>
              <a:pPr eaLnBrk="1" hangingPunct="1"/>
              <a:r>
                <a:rPr lang="en-US" sz="2000"/>
                <a:t>C</a:t>
              </a:r>
            </a:p>
          </p:txBody>
        </p:sp>
        <p:sp>
          <p:nvSpPr>
            <p:cNvPr id="124938" name="Text Box 10"/>
            <p:cNvSpPr txBox="1">
              <a:spLocks noChangeArrowheads="1"/>
            </p:cNvSpPr>
            <p:nvPr/>
          </p:nvSpPr>
          <p:spPr bwMode="auto">
            <a:xfrm>
              <a:off x="3773" y="2528"/>
              <a:ext cx="232" cy="250"/>
            </a:xfrm>
            <a:prstGeom prst="rect">
              <a:avLst/>
            </a:prstGeom>
            <a:noFill/>
            <a:ln w="9525">
              <a:noFill/>
              <a:miter lim="800000"/>
              <a:headEnd/>
              <a:tailEnd/>
            </a:ln>
            <a:effectLst/>
          </p:spPr>
          <p:txBody>
            <a:bodyPr wrap="none">
              <a:spAutoFit/>
            </a:bodyPr>
            <a:lstStyle/>
            <a:p>
              <a:pPr eaLnBrk="1" hangingPunct="1"/>
              <a:r>
                <a:rPr lang="en-US" sz="2000"/>
                <a:t>D</a:t>
              </a:r>
            </a:p>
          </p:txBody>
        </p:sp>
      </p:grpSp>
      <p:sp>
        <p:nvSpPr>
          <p:cNvPr id="124939" name="Line 11"/>
          <p:cNvSpPr>
            <a:spLocks noChangeShapeType="1"/>
          </p:cNvSpPr>
          <p:nvPr/>
        </p:nvSpPr>
        <p:spPr bwMode="auto">
          <a:xfrm flipV="1">
            <a:off x="6365875" y="3409950"/>
            <a:ext cx="0" cy="228600"/>
          </a:xfrm>
          <a:prstGeom prst="line">
            <a:avLst/>
          </a:prstGeom>
          <a:noFill/>
          <a:ln w="38100">
            <a:solidFill>
              <a:srgbClr val="FF0000"/>
            </a:solidFill>
            <a:round/>
            <a:headEnd/>
            <a:tailEnd type="triangle" w="med" len="med"/>
          </a:ln>
          <a:effectLst/>
        </p:spPr>
        <p:txBody>
          <a:bodyPr/>
          <a:lstStyle/>
          <a:p>
            <a:endParaRPr lang="en-US"/>
          </a:p>
        </p:txBody>
      </p:sp>
      <p:sp>
        <p:nvSpPr>
          <p:cNvPr id="124940" name="Line 12"/>
          <p:cNvSpPr>
            <a:spLocks noChangeShapeType="1"/>
          </p:cNvSpPr>
          <p:nvPr/>
        </p:nvSpPr>
        <p:spPr bwMode="auto">
          <a:xfrm flipV="1">
            <a:off x="7294563" y="1439863"/>
            <a:ext cx="0" cy="228600"/>
          </a:xfrm>
          <a:prstGeom prst="line">
            <a:avLst/>
          </a:prstGeom>
          <a:noFill/>
          <a:ln w="38100">
            <a:solidFill>
              <a:srgbClr val="FF0000"/>
            </a:solidFill>
            <a:round/>
            <a:headEnd/>
            <a:tailEnd type="triangle" w="med" len="me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additive="base">
                                        <p:cTn id="7" dur="500" fill="hold"/>
                                        <p:tgtEl>
                                          <p:spTgt spid="1249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93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4933"/>
                                        </p:tgtEl>
                                        <p:attrNameLst>
                                          <p:attrName>style.visibility</p:attrName>
                                        </p:attrNameLst>
                                      </p:cBhvr>
                                      <p:to>
                                        <p:strVal val="visible"/>
                                      </p:to>
                                    </p:set>
                                    <p:anim calcmode="lin" valueType="num">
                                      <p:cBhvr>
                                        <p:cTn id="11" dur="500" fill="hold"/>
                                        <p:tgtEl>
                                          <p:spTgt spid="124933"/>
                                        </p:tgtEl>
                                        <p:attrNameLst>
                                          <p:attrName>ppt_w</p:attrName>
                                        </p:attrNameLst>
                                      </p:cBhvr>
                                      <p:tavLst>
                                        <p:tav tm="0">
                                          <p:val>
                                            <p:fltVal val="0"/>
                                          </p:val>
                                        </p:tav>
                                        <p:tav tm="100000">
                                          <p:val>
                                            <p:strVal val="#ppt_w"/>
                                          </p:val>
                                        </p:tav>
                                      </p:tavLst>
                                    </p:anim>
                                    <p:anim calcmode="lin" valueType="num">
                                      <p:cBhvr>
                                        <p:cTn id="12" dur="500" fill="hold"/>
                                        <p:tgtEl>
                                          <p:spTgt spid="124933"/>
                                        </p:tgtEl>
                                        <p:attrNameLst>
                                          <p:attrName>ppt_h</p:attrName>
                                        </p:attrNameLst>
                                      </p:cBhvr>
                                      <p:tavLst>
                                        <p:tav tm="0">
                                          <p:val>
                                            <p:fltVal val="0"/>
                                          </p:val>
                                        </p:tav>
                                        <p:tav tm="100000">
                                          <p:val>
                                            <p:strVal val="#ppt_h"/>
                                          </p:val>
                                        </p:tav>
                                      </p:tavLst>
                                    </p:anim>
                                    <p:animEffect transition="in" filter="fade">
                                      <p:cBhvr>
                                        <p:cTn id="13" dur="500"/>
                                        <p:tgtEl>
                                          <p:spTgt spid="124933"/>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124939"/>
                                        </p:tgtEl>
                                        <p:attrNameLst>
                                          <p:attrName>style.visibility</p:attrName>
                                        </p:attrNameLst>
                                      </p:cBhvr>
                                      <p:to>
                                        <p:strVal val="visible"/>
                                      </p:to>
                                    </p:set>
                                    <p:anim calcmode="lin" valueType="num">
                                      <p:cBhvr additive="base">
                                        <p:cTn id="17" dur="500" fill="hold"/>
                                        <p:tgtEl>
                                          <p:spTgt spid="124939"/>
                                        </p:tgtEl>
                                        <p:attrNameLst>
                                          <p:attrName>ppt_x</p:attrName>
                                        </p:attrNameLst>
                                      </p:cBhvr>
                                      <p:tavLst>
                                        <p:tav tm="0">
                                          <p:val>
                                            <p:strVal val="#ppt_x"/>
                                          </p:val>
                                        </p:tav>
                                        <p:tav tm="100000">
                                          <p:val>
                                            <p:strVal val="#ppt_x"/>
                                          </p:val>
                                        </p:tav>
                                      </p:tavLst>
                                    </p:anim>
                                    <p:anim calcmode="lin" valueType="num">
                                      <p:cBhvr additive="base">
                                        <p:cTn id="18" dur="500" fill="hold"/>
                                        <p:tgtEl>
                                          <p:spTgt spid="1249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suction.wav"/>
                                        </p:tgtEl>
                                      </p:cMediaNode>
                                    </p:audio>
                                  </p:sub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124940"/>
                                        </p:tgtEl>
                                        <p:attrNameLst>
                                          <p:attrName>style.visibility</p:attrName>
                                        </p:attrNameLst>
                                      </p:cBhvr>
                                      <p:to>
                                        <p:strVal val="visible"/>
                                      </p:to>
                                    </p:set>
                                    <p:anim calcmode="lin" valueType="num">
                                      <p:cBhvr additive="base">
                                        <p:cTn id="22" dur="500" fill="hold"/>
                                        <p:tgtEl>
                                          <p:spTgt spid="124940"/>
                                        </p:tgtEl>
                                        <p:attrNameLst>
                                          <p:attrName>ppt_x</p:attrName>
                                        </p:attrNameLst>
                                      </p:cBhvr>
                                      <p:tavLst>
                                        <p:tav tm="0">
                                          <p:val>
                                            <p:strVal val="#ppt_x"/>
                                          </p:val>
                                        </p:tav>
                                        <p:tav tm="100000">
                                          <p:val>
                                            <p:strVal val="#ppt_x"/>
                                          </p:val>
                                        </p:tav>
                                      </p:tavLst>
                                    </p:anim>
                                    <p:anim calcmode="lin" valueType="num">
                                      <p:cBhvr additive="base">
                                        <p:cTn id="23" dur="500" fill="hold"/>
                                        <p:tgtEl>
                                          <p:spTgt spid="12494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5" name="suction.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4931">
                                            <p:txEl>
                                              <p:pRg st="1" end="1"/>
                                            </p:txEl>
                                          </p:spTgt>
                                        </p:tgtEl>
                                        <p:attrNameLst>
                                          <p:attrName>style.visibility</p:attrName>
                                        </p:attrNameLst>
                                      </p:cBhvr>
                                      <p:to>
                                        <p:strVal val="visible"/>
                                      </p:to>
                                    </p:set>
                                    <p:anim calcmode="lin" valueType="num">
                                      <p:cBhvr additive="base">
                                        <p:cTn id="28" dur="500" fill="hold"/>
                                        <p:tgtEl>
                                          <p:spTgt spid="124931">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493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24931">
                                            <p:txEl>
                                              <p:pRg st="2" end="2"/>
                                            </p:txEl>
                                          </p:spTgt>
                                        </p:tgtEl>
                                        <p:attrNameLst>
                                          <p:attrName>style.visibility</p:attrName>
                                        </p:attrNameLst>
                                      </p:cBhvr>
                                      <p:to>
                                        <p:strVal val="visible"/>
                                      </p:to>
                                    </p:set>
                                    <p:anim calcmode="lin" valueType="num">
                                      <p:cBhvr additive="base">
                                        <p:cTn id="34" dur="500" fill="hold"/>
                                        <p:tgtEl>
                                          <p:spTgt spid="124931">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493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24931">
                                            <p:txEl>
                                              <p:pRg st="3" end="3"/>
                                            </p:txEl>
                                          </p:spTgt>
                                        </p:tgtEl>
                                        <p:attrNameLst>
                                          <p:attrName>style.visibility</p:attrName>
                                        </p:attrNameLst>
                                      </p:cBhvr>
                                      <p:to>
                                        <p:strVal val="visible"/>
                                      </p:to>
                                    </p:set>
                                    <p:anim calcmode="lin" valueType="num">
                                      <p:cBhvr additive="base">
                                        <p:cTn id="40" dur="500" fill="hold"/>
                                        <p:tgtEl>
                                          <p:spTgt spid="124931">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493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24931">
                                            <p:txEl>
                                              <p:pRg st="4" end="4"/>
                                            </p:txEl>
                                          </p:spTgt>
                                        </p:tgtEl>
                                        <p:attrNameLst>
                                          <p:attrName>style.visibility</p:attrName>
                                        </p:attrNameLst>
                                      </p:cBhvr>
                                      <p:to>
                                        <p:strVal val="visible"/>
                                      </p:to>
                                    </p:set>
                                    <p:anim calcmode="lin" valueType="num">
                                      <p:cBhvr additive="base">
                                        <p:cTn id="46" dur="500" fill="hold"/>
                                        <p:tgtEl>
                                          <p:spTgt spid="124931">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2493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9" grpId="0" animBg="1"/>
      <p:bldP spid="12494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1794" name="Rectangle 2"/>
              <p:cNvSpPr>
                <a:spLocks noChangeArrowheads="1"/>
              </p:cNvSpPr>
              <p:nvPr/>
            </p:nvSpPr>
            <p:spPr bwMode="auto">
              <a:xfrm>
                <a:off x="685800" y="1758950"/>
                <a:ext cx="7772400" cy="5099050"/>
              </a:xfrm>
              <a:prstGeom prst="rect">
                <a:avLst/>
              </a:prstGeom>
              <a:solidFill>
                <a:srgbClr val="CCFFCC"/>
              </a:solidFill>
              <a:ln w="9525">
                <a:noFill/>
                <a:miter lim="800000"/>
                <a:headEnd/>
                <a:tailEnd/>
              </a:ln>
              <a:effectLst/>
            </p:spPr>
            <p:txBody>
              <a:bodyPr/>
              <a:lstStyle/>
              <a:p>
                <a:pPr eaLnBrk="1" hangingPunct="1"/>
                <a:r>
                  <a:rPr lang="en-US" dirty="0" smtClean="0"/>
                  <a:t>PRACTICE:  The absorption spectra                                 of stars of varying distances from                                  Earth are shown here. The sun is the                           bottom spectrum (D). </a:t>
                </a:r>
              </a:p>
              <a:p>
                <a:pPr eaLnBrk="1" hangingPunct="1"/>
                <a:r>
                  <a:rPr lang="en-US" dirty="0"/>
                  <a:t>(b) What is the approximate speed                                   at which star A is receding from Earth?</a:t>
                </a:r>
              </a:p>
              <a:p>
                <a:pPr eaLnBrk="1" hangingPunct="1"/>
                <a:r>
                  <a:rPr lang="en-US" dirty="0"/>
                  <a:t>SOLUTION: </a:t>
                </a:r>
                <a:r>
                  <a:rPr lang="en-US" dirty="0">
                    <a:sym typeface="Symbol" pitchFamily="18" charset="2"/>
                  </a:rPr>
                  <a:t>Use </a:t>
                </a:r>
                <a14:m>
                  <m:oMath xmlns:m="http://schemas.openxmlformats.org/officeDocument/2006/math">
                    <m:f>
                      <m:fPr>
                        <m:ctrlPr>
                          <a:rPr lang="en-US" sz="2000" i="1" dirty="0">
                            <a:latin typeface="Cambria Math" panose="02040503050406030204" pitchFamily="18" charset="0"/>
                          </a:rPr>
                        </m:ctrlPr>
                      </m:fPr>
                      <m:num>
                        <m:r>
                          <a:rPr lang="en-US" sz="2000" i="1" dirty="0">
                            <a:latin typeface="Cambria Math" panose="02040503050406030204" pitchFamily="18" charset="0"/>
                          </a:rPr>
                          <m:t>∆</m:t>
                        </m:r>
                        <m:r>
                          <a:rPr lang="en-US" sz="2000" i="1" dirty="0">
                            <a:latin typeface="Cambria Math" panose="02040503050406030204" pitchFamily="18" charset="0"/>
                            <a:ea typeface="Cambria Math" panose="02040503050406030204" pitchFamily="18" charset="0"/>
                          </a:rPr>
                          <m:t>𝜆</m:t>
                        </m:r>
                      </m:num>
                      <m:den>
                        <m:r>
                          <a:rPr lang="en-US" sz="2000" i="1" dirty="0">
                            <a:latin typeface="Cambria Math" panose="02040503050406030204" pitchFamily="18" charset="0"/>
                            <a:sym typeface="Symbol" pitchFamily="18" charset="2"/>
                          </a:rPr>
                          <m:t></m:t>
                        </m:r>
                      </m:den>
                    </m:f>
                    <m:r>
                      <a:rPr lang="en-US" sz="2000" i="1" dirty="0">
                        <a:latin typeface="Cambria Math" panose="02040503050406030204" pitchFamily="18" charset="0"/>
                      </a:rPr>
                      <m:t>=</m:t>
                    </m:r>
                    <m:f>
                      <m:fPr>
                        <m:ctrlPr>
                          <a:rPr lang="en-US" sz="2000" i="1" dirty="0">
                            <a:solidFill>
                              <a:srgbClr val="000000"/>
                            </a:solidFill>
                            <a:latin typeface="Cambria Math" panose="02040503050406030204" pitchFamily="18" charset="0"/>
                            <a:sym typeface="Symbol" pitchFamily="18" charset="2"/>
                          </a:rPr>
                        </m:ctrlPr>
                      </m:fPr>
                      <m:num>
                        <m:r>
                          <a:rPr lang="en-US" sz="2000" i="1" dirty="0">
                            <a:solidFill>
                              <a:srgbClr val="000000"/>
                            </a:solidFill>
                            <a:latin typeface="Cambria Math" panose="02040503050406030204" pitchFamily="18" charset="0"/>
                            <a:sym typeface="Symbol" pitchFamily="18" charset="2"/>
                          </a:rPr>
                          <m:t>𝑣</m:t>
                        </m:r>
                      </m:num>
                      <m:den>
                        <m:r>
                          <a:rPr lang="en-US" sz="2000" i="1" dirty="0">
                            <a:solidFill>
                              <a:srgbClr val="000000"/>
                            </a:solidFill>
                            <a:latin typeface="Cambria Math" panose="02040503050406030204" pitchFamily="18" charset="0"/>
                            <a:sym typeface="Symbol" pitchFamily="18" charset="2"/>
                          </a:rPr>
                          <m:t>𝑐</m:t>
                        </m:r>
                      </m:den>
                    </m:f>
                  </m:oMath>
                </a14:m>
                <a:r>
                  <a:rPr lang="en-US" sz="2000" dirty="0" smtClean="0">
                    <a:solidFill>
                      <a:srgbClr val="000000"/>
                    </a:solidFill>
                    <a:sym typeface="Symbol" pitchFamily="18" charset="2"/>
                  </a:rPr>
                  <a:t> </a:t>
                </a:r>
                <a:r>
                  <a:rPr lang="en-US" sz="2000" dirty="0">
                    <a:solidFill>
                      <a:srgbClr val="000000"/>
                    </a:solidFill>
                    <a:sym typeface="Symbol" pitchFamily="18" charset="2"/>
                  </a:rPr>
                  <a:t> </a:t>
                </a:r>
                <a14:m>
                  <m:oMath xmlns:m="http://schemas.openxmlformats.org/officeDocument/2006/math">
                    <m:r>
                      <a:rPr lang="en-US" sz="2000" i="1" dirty="0" smtClean="0">
                        <a:solidFill>
                          <a:srgbClr val="000000"/>
                        </a:solidFill>
                        <a:latin typeface="Cambria Math" panose="02040503050406030204" pitchFamily="18" charset="0"/>
                        <a:sym typeface="Symbol" pitchFamily="18" charset="2"/>
                      </a:rPr>
                      <m:t>𝑣</m:t>
                    </m:r>
                    <m:r>
                      <a:rPr lang="en-US" sz="2000" i="1" dirty="0" smtClean="0">
                        <a:solidFill>
                          <a:srgbClr val="000000"/>
                        </a:solidFill>
                        <a:latin typeface="Cambria Math" panose="02040503050406030204" pitchFamily="18" charset="0"/>
                        <a:sym typeface="Symbol" pitchFamily="18" charset="2"/>
                      </a:rPr>
                      <m:t>=</m:t>
                    </m:r>
                    <m:f>
                      <m:fPr>
                        <m:ctrlPr>
                          <a:rPr lang="en-US" sz="2000" i="1" dirty="0">
                            <a:solidFill>
                              <a:srgbClr val="000000"/>
                            </a:solidFill>
                            <a:latin typeface="Cambria Math" panose="02040503050406030204" pitchFamily="18" charset="0"/>
                            <a:sym typeface="Symbol" pitchFamily="18" charset="2"/>
                          </a:rPr>
                        </m:ctrlPr>
                      </m:fPr>
                      <m:num>
                        <m:r>
                          <a:rPr lang="en-US" sz="2000" i="1" dirty="0" smtClean="0">
                            <a:solidFill>
                              <a:srgbClr val="000000"/>
                            </a:solidFill>
                            <a:latin typeface="Cambria Math" panose="02040503050406030204" pitchFamily="18" charset="0"/>
                            <a:sym typeface="Symbol" pitchFamily="18" charset="2"/>
                          </a:rPr>
                          <m:t>𝑐</m:t>
                        </m:r>
                        <m:r>
                          <a:rPr lang="en-US" sz="2000" i="1" dirty="0">
                            <a:latin typeface="Cambria Math" panose="02040503050406030204" pitchFamily="18" charset="0"/>
                          </a:rPr>
                          <m:t>∆</m:t>
                        </m:r>
                        <m:r>
                          <a:rPr lang="en-US" sz="2000" i="1" dirty="0">
                            <a:latin typeface="Cambria Math" panose="02040503050406030204" pitchFamily="18" charset="0"/>
                            <a:sym typeface="Symbol" pitchFamily="18" charset="2"/>
                          </a:rPr>
                          <m:t></m:t>
                        </m:r>
                      </m:num>
                      <m:den>
                        <m:r>
                          <a:rPr lang="en-US" sz="2000" i="1" dirty="0">
                            <a:latin typeface="Cambria Math" panose="02040503050406030204" pitchFamily="18" charset="0"/>
                            <a:sym typeface="Symbol" pitchFamily="18" charset="2"/>
                          </a:rPr>
                          <m:t></m:t>
                        </m:r>
                      </m:den>
                    </m:f>
                  </m:oMath>
                </a14:m>
                <a:r>
                  <a:rPr lang="en-US" dirty="0"/>
                  <a:t>.</a:t>
                </a:r>
                <a:endParaRPr lang="en-US" dirty="0">
                  <a:sym typeface="Symbol" pitchFamily="18" charset="2"/>
                </a:endParaRPr>
              </a:p>
              <a:p>
                <a:pPr eaLnBrk="1" hangingPunct="1"/>
                <a:r>
                  <a:rPr lang="en-US" dirty="0">
                    <a:sym typeface="Symbol" pitchFamily="18" charset="2"/>
                  </a:rPr>
                  <a:t></a:t>
                </a:r>
                <a:r>
                  <a:rPr lang="en-US" dirty="0"/>
                  <a:t>We can estimate that </a:t>
                </a:r>
                <a14:m>
                  <m:oMath xmlns:m="http://schemas.openxmlformats.org/officeDocument/2006/math">
                    <m:r>
                      <a:rPr lang="en-US" i="1" dirty="0" smtClean="0">
                        <a:latin typeface="Cambria Math" panose="02040503050406030204" pitchFamily="18" charset="0"/>
                        <a:sym typeface="Symbol" pitchFamily="18" charset="2"/>
                      </a:rPr>
                      <m:t>=390 </m:t>
                    </m:r>
                  </m:oMath>
                </a14:m>
                <a:r>
                  <a:rPr lang="en-US" dirty="0">
                    <a:sym typeface="Symbol" pitchFamily="18" charset="2"/>
                  </a:rPr>
                  <a:t>nm (bottom arrow).</a:t>
                </a:r>
                <a:endParaRPr lang="en-US" dirty="0">
                  <a:solidFill>
                    <a:srgbClr val="000000"/>
                  </a:solidFill>
                  <a:cs typeface="Courier New" pitchFamily="49" charset="0"/>
                </a:endParaRPr>
              </a:p>
              <a:p>
                <a:pPr eaLnBrk="1" hangingPunct="1"/>
                <a:r>
                  <a:rPr lang="en-US" dirty="0">
                    <a:sym typeface="Symbol" pitchFamily="18" charset="2"/>
                  </a:rPr>
                  <a:t></a:t>
                </a:r>
                <a:r>
                  <a:rPr lang="en-US" dirty="0"/>
                  <a:t>We can estimate that </a:t>
                </a:r>
                <a14:m>
                  <m:oMath xmlns:m="http://schemas.openxmlformats.org/officeDocument/2006/math">
                    <m:r>
                      <a:rPr lang="en-US" i="1" dirty="0" smtClean="0">
                        <a:latin typeface="Cambria Math" panose="02040503050406030204" pitchFamily="18" charset="0"/>
                        <a:sym typeface="Symbol" pitchFamily="18" charset="2"/>
                      </a:rPr>
                      <m:t>’=490 </m:t>
                    </m:r>
                  </m:oMath>
                </a14:m>
                <a:r>
                  <a:rPr lang="en-US" dirty="0">
                    <a:sym typeface="Symbol" pitchFamily="18" charset="2"/>
                  </a:rPr>
                  <a:t>nm (top arrow).</a:t>
                </a:r>
              </a:p>
              <a:p>
                <a:pPr eaLnBrk="1" hangingPunct="1"/>
                <a:r>
                  <a:rPr lang="en-US" dirty="0">
                    <a:sym typeface="Symbol" pitchFamily="18" charset="2"/>
                  </a:rPr>
                  <a:t></a:t>
                </a:r>
                <a:r>
                  <a:rPr lang="en-US" dirty="0"/>
                  <a:t>Thus ∆</a:t>
                </a:r>
                <a:r>
                  <a:rPr lang="en-US" dirty="0">
                    <a:sym typeface="Symbol" pitchFamily="18" charset="2"/>
                  </a:rPr>
                  <a:t> = </a:t>
                </a:r>
                <a14:m>
                  <m:oMath xmlns:m="http://schemas.openxmlformats.org/officeDocument/2006/math">
                    <m:r>
                      <a:rPr lang="en-US" i="1" dirty="0" smtClean="0">
                        <a:latin typeface="Cambria Math" panose="02040503050406030204" pitchFamily="18" charset="0"/>
                        <a:sym typeface="Symbol" pitchFamily="18" charset="2"/>
                      </a:rPr>
                      <m:t>490</m:t>
                    </m:r>
                  </m:oMath>
                </a14:m>
                <a:r>
                  <a:rPr lang="en-US" dirty="0">
                    <a:sym typeface="Symbol" pitchFamily="18" charset="2"/>
                  </a:rPr>
                  <a:t> nm – </a:t>
                </a:r>
                <a14:m>
                  <m:oMath xmlns:m="http://schemas.openxmlformats.org/officeDocument/2006/math">
                    <m:r>
                      <a:rPr lang="en-US" i="1" dirty="0" smtClean="0">
                        <a:latin typeface="Cambria Math" panose="02040503050406030204" pitchFamily="18" charset="0"/>
                        <a:sym typeface="Symbol" pitchFamily="18" charset="2"/>
                      </a:rPr>
                      <m:t>390</m:t>
                    </m:r>
                  </m:oMath>
                </a14:m>
                <a:r>
                  <a:rPr lang="en-US" dirty="0">
                    <a:sym typeface="Symbol" pitchFamily="18" charset="2"/>
                  </a:rPr>
                  <a:t> nm = 100 nm.</a:t>
                </a:r>
                <a:endParaRPr lang="en-US" dirty="0" smtClean="0">
                  <a:sym typeface="Symbol" pitchFamily="18" charset="2"/>
                </a:endParaRPr>
              </a:p>
              <a:p>
                <a:pPr eaLnBrk="1" hangingPunct="1"/>
                <a:r>
                  <a:rPr lang="en-US" i="1" dirty="0" smtClean="0">
                    <a:solidFill>
                      <a:srgbClr val="000000"/>
                    </a:solidFill>
                    <a:sym typeface="Symbol" pitchFamily="18" charset="2"/>
                  </a:rPr>
                  <a:t>	  </a:t>
                </a:r>
                <a14:m>
                  <m:oMath xmlns:m="http://schemas.openxmlformats.org/officeDocument/2006/math">
                    <m:r>
                      <a:rPr lang="en-US" i="1" dirty="0">
                        <a:solidFill>
                          <a:srgbClr val="000000"/>
                        </a:solidFill>
                        <a:latin typeface="Cambria Math" panose="02040503050406030204" pitchFamily="18" charset="0"/>
                        <a:sym typeface="Symbol" pitchFamily="18" charset="2"/>
                      </a:rPr>
                      <m:t>𝑣</m:t>
                    </m:r>
                    <m:r>
                      <a:rPr lang="en-US" i="1" dirty="0">
                        <a:solidFill>
                          <a:srgbClr val="000000"/>
                        </a:solidFill>
                        <a:latin typeface="Cambria Math" panose="02040503050406030204" pitchFamily="18" charset="0"/>
                        <a:sym typeface="Symbol" pitchFamily="18" charset="2"/>
                      </a:rPr>
                      <m:t>=</m:t>
                    </m:r>
                    <m:f>
                      <m:fPr>
                        <m:ctrlPr>
                          <a:rPr lang="en-US" i="1" dirty="0">
                            <a:solidFill>
                              <a:srgbClr val="000000"/>
                            </a:solidFill>
                            <a:latin typeface="Cambria Math" panose="02040503050406030204" pitchFamily="18" charset="0"/>
                            <a:sym typeface="Symbol" pitchFamily="18" charset="2"/>
                          </a:rPr>
                        </m:ctrlPr>
                      </m:fPr>
                      <m:num>
                        <m:r>
                          <a:rPr lang="en-US" i="1" dirty="0">
                            <a:solidFill>
                              <a:srgbClr val="000000"/>
                            </a:solidFill>
                            <a:latin typeface="Cambria Math" panose="02040503050406030204" pitchFamily="18" charset="0"/>
                            <a:sym typeface="Symbol" pitchFamily="18" charset="2"/>
                          </a:rPr>
                          <m:t>𝑐</m:t>
                        </m:r>
                        <m:r>
                          <a:rPr lang="en-US" i="1" dirty="0">
                            <a:latin typeface="Cambria Math" panose="02040503050406030204" pitchFamily="18" charset="0"/>
                          </a:rPr>
                          <m:t>∆</m:t>
                        </m:r>
                        <m:r>
                          <a:rPr lang="en-US" i="1" dirty="0">
                            <a:latin typeface="Cambria Math" panose="02040503050406030204" pitchFamily="18" charset="0"/>
                            <a:sym typeface="Symbol" pitchFamily="18" charset="2"/>
                          </a:rPr>
                          <m:t></m:t>
                        </m:r>
                      </m:num>
                      <m:den>
                        <m:r>
                          <a:rPr lang="en-US" i="1" dirty="0">
                            <a:latin typeface="Cambria Math" panose="02040503050406030204" pitchFamily="18" charset="0"/>
                            <a:sym typeface="Symbol" pitchFamily="18" charset="2"/>
                          </a:rPr>
                          <m:t></m:t>
                        </m:r>
                      </m:den>
                    </m:f>
                    <m:r>
                      <a:rPr lang="en-US" i="1" dirty="0" smtClean="0">
                        <a:latin typeface="Cambria Math" panose="02040503050406030204" pitchFamily="18" charset="0"/>
                      </a:rPr>
                      <m:t>=</m:t>
                    </m:r>
                    <m:f>
                      <m:fPr>
                        <m:ctrlPr>
                          <a:rPr lang="en-US" b="0" i="1" dirty="0">
                            <a:latin typeface="Cambria Math" panose="02040503050406030204" pitchFamily="18" charset="0"/>
                            <a:sym typeface="Symbol" pitchFamily="18" charset="2"/>
                          </a:rPr>
                        </m:ctrlPr>
                      </m:fPr>
                      <m:num>
                        <m:d>
                          <m:dPr>
                            <m:ctrlPr>
                              <a:rPr lang="en-US" b="0" i="1" dirty="0" smtClean="0">
                                <a:latin typeface="Cambria Math" panose="02040503050406030204" pitchFamily="18" charset="0"/>
                              </a:rPr>
                            </m:ctrlPr>
                          </m:dPr>
                          <m:e>
                            <m:r>
                              <a:rPr lang="en-US" i="1" dirty="0" smtClean="0">
                                <a:latin typeface="Cambria Math" panose="02040503050406030204" pitchFamily="18" charset="0"/>
                              </a:rPr>
                              <m:t>3.00</m:t>
                            </m:r>
                            <m:r>
                              <a:rPr lang="en-US" i="1" dirty="0">
                                <a:latin typeface="Cambria Math" panose="02040503050406030204" pitchFamily="18" charset="0"/>
                                <a:sym typeface="Symbol" pitchFamily="18" charset="2"/>
                              </a:rPr>
                              <m:t></m:t>
                            </m:r>
                            <m:sSup>
                              <m:sSupPr>
                                <m:ctrlPr>
                                  <a:rPr lang="en-US" b="0" i="1" dirty="0" smtClean="0">
                                    <a:latin typeface="Cambria Math" panose="02040503050406030204" pitchFamily="18" charset="0"/>
                                    <a:sym typeface="Symbol" pitchFamily="18" charset="2"/>
                                  </a:rPr>
                                </m:ctrlPr>
                              </m:sSupPr>
                              <m:e>
                                <m:r>
                                  <a:rPr lang="en-US" i="1" dirty="0">
                                    <a:latin typeface="Cambria Math" panose="02040503050406030204" pitchFamily="18" charset="0"/>
                                    <a:sym typeface="Symbol" pitchFamily="18" charset="2"/>
                                  </a:rPr>
                                  <m:t>10</m:t>
                                </m:r>
                              </m:e>
                              <m:sup>
                                <m:r>
                                  <a:rPr lang="en-US" b="0" i="1" dirty="0" smtClean="0">
                                    <a:latin typeface="Cambria Math" panose="02040503050406030204" pitchFamily="18" charset="0"/>
                                    <a:sym typeface="Symbol" pitchFamily="18" charset="2"/>
                                  </a:rPr>
                                  <m:t>8</m:t>
                                </m:r>
                              </m:sup>
                            </m:sSup>
                          </m:e>
                        </m:d>
                        <m:d>
                          <m:dPr>
                            <m:ctrlPr>
                              <a:rPr lang="en-US" b="0" i="1" dirty="0" smtClean="0">
                                <a:latin typeface="Cambria Math" panose="02040503050406030204" pitchFamily="18" charset="0"/>
                                <a:sym typeface="Symbol" pitchFamily="18" charset="2"/>
                              </a:rPr>
                            </m:ctrlPr>
                          </m:dPr>
                          <m:e>
                            <m:r>
                              <a:rPr lang="en-US" i="1" dirty="0">
                                <a:latin typeface="Cambria Math" panose="02040503050406030204" pitchFamily="18" charset="0"/>
                                <a:sym typeface="Symbol" pitchFamily="18" charset="2"/>
                              </a:rPr>
                              <m:t>100</m:t>
                            </m:r>
                          </m:e>
                        </m:d>
                      </m:num>
                      <m:den>
                        <m:r>
                          <a:rPr lang="en-US" i="1" dirty="0">
                            <a:latin typeface="Cambria Math" panose="02040503050406030204" pitchFamily="18" charset="0"/>
                            <a:sym typeface="Symbol" pitchFamily="18" charset="2"/>
                          </a:rPr>
                          <m:t>390</m:t>
                        </m:r>
                      </m:den>
                    </m:f>
                    <m:r>
                      <a:rPr lang="en-US" i="1" dirty="0">
                        <a:latin typeface="Cambria Math" panose="02040503050406030204" pitchFamily="18" charset="0"/>
                        <a:sym typeface="Symbol" pitchFamily="18" charset="2"/>
                      </a:rPr>
                      <m:t> </m:t>
                    </m:r>
                  </m:oMath>
                </a14:m>
                <a:endParaRPr lang="en-US" dirty="0">
                  <a:sym typeface="Symbol" pitchFamily="18" charset="2"/>
                </a:endParaRPr>
              </a:p>
              <a:p>
                <a:pPr eaLnBrk="1" hangingPunct="1">
                  <a:spcBef>
                    <a:spcPts val="600"/>
                  </a:spcBef>
                </a:pPr>
                <a:r>
                  <a:rPr lang="en-US" dirty="0">
                    <a:sym typeface="Symbol" pitchFamily="18" charset="2"/>
                  </a:rPr>
                  <a:t>		</a:t>
                </a:r>
                <a:r>
                  <a:rPr lang="en-US" dirty="0" smtClean="0">
                    <a:sym typeface="Symbol" pitchFamily="18" charset="2"/>
                  </a:rPr>
                  <a:t>    </a:t>
                </a:r>
                <a14:m>
                  <m:oMath xmlns:m="http://schemas.openxmlformats.org/officeDocument/2006/math">
                    <m:r>
                      <a:rPr lang="en-US" i="1" dirty="0" smtClean="0">
                        <a:latin typeface="Cambria Math" panose="02040503050406030204" pitchFamily="18" charset="0"/>
                        <a:sym typeface="Symbol" pitchFamily="18" charset="2"/>
                      </a:rPr>
                      <m:t>= 7.6910</m:t>
                    </m:r>
                    <m:r>
                      <a:rPr lang="en-US" i="1" baseline="30000" dirty="0">
                        <a:latin typeface="Cambria Math" panose="02040503050406030204" pitchFamily="18" charset="0"/>
                        <a:sym typeface="Symbol" pitchFamily="18" charset="2"/>
                      </a:rPr>
                      <m:t>7</m:t>
                    </m:r>
                  </m:oMath>
                </a14:m>
                <a:r>
                  <a:rPr lang="en-US" dirty="0">
                    <a:sym typeface="Symbol" pitchFamily="18" charset="2"/>
                  </a:rPr>
                  <a:t> ms</a:t>
                </a:r>
                <a:r>
                  <a:rPr lang="en-US" baseline="30000" dirty="0">
                    <a:sym typeface="Symbol" pitchFamily="18" charset="2"/>
                  </a:rPr>
                  <a:t>-1</a:t>
                </a:r>
                <a:r>
                  <a:rPr lang="en-US" dirty="0">
                    <a:sym typeface="Symbol" pitchFamily="18" charset="2"/>
                  </a:rPr>
                  <a:t>.</a:t>
                </a:r>
              </a:p>
            </p:txBody>
          </p:sp>
        </mc:Choice>
        <mc:Fallback xmlns="">
          <p:sp>
            <p:nvSpPr>
              <p:cNvPr id="161794" name="Rectangle 2"/>
              <p:cNvSpPr>
                <a:spLocks noRot="1" noChangeAspect="1" noMove="1" noResize="1" noEditPoints="1" noAdjustHandles="1" noChangeArrowheads="1" noChangeShapeType="1" noTextEdit="1"/>
              </p:cNvSpPr>
              <p:nvPr/>
            </p:nvSpPr>
            <p:spPr bwMode="auto">
              <a:xfrm>
                <a:off x="685800" y="1758950"/>
                <a:ext cx="7772400" cy="5099050"/>
              </a:xfrm>
              <a:prstGeom prst="rect">
                <a:avLst/>
              </a:prstGeom>
              <a:blipFill>
                <a:blip r:embed="rId6"/>
                <a:stretch>
                  <a:fillRect l="-1255" t="-837" r="-2431"/>
                </a:stretch>
              </a:blipFill>
              <a:ln w="9525">
                <a:noFill/>
                <a:miter lim="800000"/>
                <a:headEnd/>
                <a:tailEnd/>
              </a:ln>
              <a:effectLst/>
            </p:spPr>
            <p:txBody>
              <a:bodyPr/>
              <a:lstStyle/>
              <a:p>
                <a:r>
                  <a:rPr lang="en-US">
                    <a:noFill/>
                  </a:rPr>
                  <a:t> </a:t>
                </a:r>
              </a:p>
            </p:txBody>
          </p:sp>
        </mc:Fallback>
      </mc:AlternateContent>
      <p:sp>
        <p:nvSpPr>
          <p:cNvPr id="16179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61796" name="Rectangle 4"/>
          <p:cNvSpPr>
            <a:spLocks noChangeArrowheads="1"/>
          </p:cNvSpPr>
          <p:nvPr/>
        </p:nvSpPr>
        <p:spPr bwMode="auto">
          <a:xfrm>
            <a:off x="685800" y="1344613"/>
            <a:ext cx="7772400" cy="42227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light</a:t>
            </a:r>
            <a:r>
              <a:rPr lang="en-US">
                <a:solidFill>
                  <a:schemeClr val="accent2"/>
                </a:solidFill>
                <a:ea typeface="Segoe UI" pitchFamily="34" charset="0"/>
                <a:cs typeface="Times New Roman" pitchFamily="18" charset="0"/>
              </a:rPr>
              <a:t> </a:t>
            </a:r>
          </a:p>
        </p:txBody>
      </p:sp>
      <p:grpSp>
        <p:nvGrpSpPr>
          <p:cNvPr id="161797" name="Group 5"/>
          <p:cNvGrpSpPr>
            <a:grpSpLocks/>
          </p:cNvGrpSpPr>
          <p:nvPr/>
        </p:nvGrpSpPr>
        <p:grpSpPr bwMode="auto">
          <a:xfrm>
            <a:off x="5854700" y="815975"/>
            <a:ext cx="3162300" cy="2647950"/>
            <a:chOff x="3768" y="1254"/>
            <a:chExt cx="1992" cy="1668"/>
          </a:xfrm>
        </p:grpSpPr>
        <p:pic>
          <p:nvPicPr>
            <p:cNvPr id="161798" name="Picture 6"/>
            <p:cNvPicPr>
              <a:picLocks noChangeAspect="1" noChangeArrowheads="1"/>
            </p:cNvPicPr>
            <p:nvPr/>
          </p:nvPicPr>
          <p:blipFill>
            <a:blip r:embed="rId7" cstate="print"/>
            <a:srcRect/>
            <a:stretch>
              <a:fillRect/>
            </a:stretch>
          </p:blipFill>
          <p:spPr bwMode="auto">
            <a:xfrm>
              <a:off x="3978" y="1254"/>
              <a:ext cx="1782" cy="1668"/>
            </a:xfrm>
            <a:prstGeom prst="rect">
              <a:avLst/>
            </a:prstGeom>
            <a:ln>
              <a:noFill/>
            </a:ln>
            <a:effectLst>
              <a:outerShdw blurRad="292100" dist="139700" dir="2700000" algn="tl" rotWithShape="0">
                <a:srgbClr val="333333">
                  <a:alpha val="65000"/>
                </a:srgbClr>
              </a:outerShdw>
            </a:effectLst>
          </p:spPr>
        </p:pic>
        <p:sp>
          <p:nvSpPr>
            <p:cNvPr id="161799" name="Text Box 7"/>
            <p:cNvSpPr txBox="1">
              <a:spLocks noChangeArrowheads="1"/>
            </p:cNvSpPr>
            <p:nvPr/>
          </p:nvSpPr>
          <p:spPr bwMode="auto">
            <a:xfrm>
              <a:off x="3768" y="1371"/>
              <a:ext cx="223" cy="250"/>
            </a:xfrm>
            <a:prstGeom prst="rect">
              <a:avLst/>
            </a:prstGeom>
            <a:noFill/>
            <a:ln w="9525">
              <a:noFill/>
              <a:miter lim="800000"/>
              <a:headEnd/>
              <a:tailEnd/>
            </a:ln>
            <a:effectLst/>
          </p:spPr>
          <p:txBody>
            <a:bodyPr wrap="none">
              <a:spAutoFit/>
            </a:bodyPr>
            <a:lstStyle/>
            <a:p>
              <a:pPr eaLnBrk="1" hangingPunct="1"/>
              <a:r>
                <a:rPr lang="en-US" sz="2000"/>
                <a:t>A</a:t>
              </a:r>
            </a:p>
          </p:txBody>
        </p:sp>
        <p:sp>
          <p:nvSpPr>
            <p:cNvPr id="161800" name="Text Box 8"/>
            <p:cNvSpPr txBox="1">
              <a:spLocks noChangeArrowheads="1"/>
            </p:cNvSpPr>
            <p:nvPr/>
          </p:nvSpPr>
          <p:spPr bwMode="auto">
            <a:xfrm>
              <a:off x="3769" y="1775"/>
              <a:ext cx="223" cy="250"/>
            </a:xfrm>
            <a:prstGeom prst="rect">
              <a:avLst/>
            </a:prstGeom>
            <a:noFill/>
            <a:ln w="9525">
              <a:noFill/>
              <a:miter lim="800000"/>
              <a:headEnd/>
              <a:tailEnd/>
            </a:ln>
            <a:effectLst/>
          </p:spPr>
          <p:txBody>
            <a:bodyPr wrap="none">
              <a:spAutoFit/>
            </a:bodyPr>
            <a:lstStyle/>
            <a:p>
              <a:pPr eaLnBrk="1" hangingPunct="1"/>
              <a:r>
                <a:rPr lang="en-US" sz="2000"/>
                <a:t>B</a:t>
              </a:r>
            </a:p>
          </p:txBody>
        </p:sp>
        <p:sp>
          <p:nvSpPr>
            <p:cNvPr id="161801" name="Text Box 9"/>
            <p:cNvSpPr txBox="1">
              <a:spLocks noChangeArrowheads="1"/>
            </p:cNvSpPr>
            <p:nvPr/>
          </p:nvSpPr>
          <p:spPr bwMode="auto">
            <a:xfrm>
              <a:off x="3771" y="2172"/>
              <a:ext cx="232" cy="250"/>
            </a:xfrm>
            <a:prstGeom prst="rect">
              <a:avLst/>
            </a:prstGeom>
            <a:noFill/>
            <a:ln w="9525">
              <a:noFill/>
              <a:miter lim="800000"/>
              <a:headEnd/>
              <a:tailEnd/>
            </a:ln>
            <a:effectLst/>
          </p:spPr>
          <p:txBody>
            <a:bodyPr wrap="none">
              <a:spAutoFit/>
            </a:bodyPr>
            <a:lstStyle/>
            <a:p>
              <a:pPr eaLnBrk="1" hangingPunct="1"/>
              <a:r>
                <a:rPr lang="en-US" sz="2000"/>
                <a:t>C</a:t>
              </a:r>
            </a:p>
          </p:txBody>
        </p:sp>
        <p:sp>
          <p:nvSpPr>
            <p:cNvPr id="161802" name="Text Box 10"/>
            <p:cNvSpPr txBox="1">
              <a:spLocks noChangeArrowheads="1"/>
            </p:cNvSpPr>
            <p:nvPr/>
          </p:nvSpPr>
          <p:spPr bwMode="auto">
            <a:xfrm>
              <a:off x="3773" y="2528"/>
              <a:ext cx="232" cy="250"/>
            </a:xfrm>
            <a:prstGeom prst="rect">
              <a:avLst/>
            </a:prstGeom>
            <a:noFill/>
            <a:ln w="9525">
              <a:noFill/>
              <a:miter lim="800000"/>
              <a:headEnd/>
              <a:tailEnd/>
            </a:ln>
            <a:effectLst/>
          </p:spPr>
          <p:txBody>
            <a:bodyPr wrap="none">
              <a:spAutoFit/>
            </a:bodyPr>
            <a:lstStyle/>
            <a:p>
              <a:pPr eaLnBrk="1" hangingPunct="1"/>
              <a:r>
                <a:rPr lang="en-US" sz="2000"/>
                <a:t>D</a:t>
              </a:r>
            </a:p>
          </p:txBody>
        </p:sp>
      </p:grpSp>
      <p:sp>
        <p:nvSpPr>
          <p:cNvPr id="161803" name="Line 11"/>
          <p:cNvSpPr>
            <a:spLocks noChangeShapeType="1"/>
          </p:cNvSpPr>
          <p:nvPr/>
        </p:nvSpPr>
        <p:spPr bwMode="auto">
          <a:xfrm flipV="1">
            <a:off x="6365875" y="3409950"/>
            <a:ext cx="0" cy="228600"/>
          </a:xfrm>
          <a:prstGeom prst="line">
            <a:avLst/>
          </a:prstGeom>
          <a:noFill/>
          <a:ln w="38100">
            <a:solidFill>
              <a:srgbClr val="FF0000"/>
            </a:solidFill>
            <a:round/>
            <a:headEnd/>
            <a:tailEnd type="triangle" w="med" len="med"/>
          </a:ln>
          <a:effectLst/>
        </p:spPr>
        <p:txBody>
          <a:bodyPr/>
          <a:lstStyle/>
          <a:p>
            <a:endParaRPr lang="en-US"/>
          </a:p>
        </p:txBody>
      </p:sp>
      <p:sp>
        <p:nvSpPr>
          <p:cNvPr id="161804" name="Line 12"/>
          <p:cNvSpPr>
            <a:spLocks noChangeShapeType="1"/>
          </p:cNvSpPr>
          <p:nvPr/>
        </p:nvSpPr>
        <p:spPr bwMode="auto">
          <a:xfrm flipV="1">
            <a:off x="7294563" y="1439863"/>
            <a:ext cx="0" cy="228600"/>
          </a:xfrm>
          <a:prstGeom prst="line">
            <a:avLst/>
          </a:prstGeom>
          <a:noFill/>
          <a:ln w="38100">
            <a:solidFill>
              <a:srgbClr val="FF0000"/>
            </a:solidFill>
            <a:round/>
            <a:headEnd/>
            <a:tailEnd type="triangle" w="med" len="med"/>
          </a:ln>
          <a:effectLst/>
        </p:spPr>
        <p:txBody>
          <a:bodyPr/>
          <a:lstStyle/>
          <a:p>
            <a:endParaRPr lang="en-US"/>
          </a:p>
        </p:txBody>
      </p:sp>
      <p:sp>
        <p:nvSpPr>
          <p:cNvPr id="161805" name="Text Box 13"/>
          <p:cNvSpPr txBox="1">
            <a:spLocks noChangeArrowheads="1"/>
          </p:cNvSpPr>
          <p:nvPr/>
        </p:nvSpPr>
        <p:spPr bwMode="auto">
          <a:xfrm>
            <a:off x="5503576" y="5780782"/>
            <a:ext cx="3581973" cy="1077218"/>
          </a:xfrm>
          <a:prstGeom prst="rect">
            <a:avLst/>
          </a:prstGeom>
          <a:noFill/>
          <a:ln w="9525">
            <a:noFill/>
            <a:miter lim="800000"/>
            <a:headEnd/>
            <a:tailEnd/>
          </a:ln>
          <a:effectLst/>
        </p:spPr>
        <p:txBody>
          <a:bodyPr wrap="square">
            <a:spAutoFit/>
          </a:bodyPr>
          <a:lstStyle/>
          <a:p>
            <a:pPr algn="r" eaLnBrk="1" hangingPunct="1"/>
            <a:r>
              <a:rPr lang="en-US" sz="2000" dirty="0">
                <a:solidFill>
                  <a:schemeClr val="hlink"/>
                </a:solidFill>
              </a:rPr>
              <a:t>This is the so-called “redshift” and it is used as evidence for an expanding universe</a:t>
            </a:r>
            <a:r>
              <a:rPr lang="en-US" dirty="0">
                <a:solidFill>
                  <a:schemeClr val="hlink"/>
                </a:solidFill>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1803"/>
                                        </p:tgtEl>
                                        <p:attrNameLst>
                                          <p:attrName>style.visibility</p:attrName>
                                        </p:attrNameLst>
                                      </p:cBhvr>
                                      <p:to>
                                        <p:strVal val="visible"/>
                                      </p:to>
                                    </p:set>
                                    <p:anim calcmode="lin" valueType="num">
                                      <p:cBhvr additive="base">
                                        <p:cTn id="7" dur="500" fill="hold"/>
                                        <p:tgtEl>
                                          <p:spTgt spid="161803"/>
                                        </p:tgtEl>
                                        <p:attrNameLst>
                                          <p:attrName>ppt_x</p:attrName>
                                        </p:attrNameLst>
                                      </p:cBhvr>
                                      <p:tavLst>
                                        <p:tav tm="0">
                                          <p:val>
                                            <p:strVal val="#ppt_x"/>
                                          </p:val>
                                        </p:tav>
                                        <p:tav tm="100000">
                                          <p:val>
                                            <p:strVal val="#ppt_x"/>
                                          </p:val>
                                        </p:tav>
                                      </p:tavLst>
                                    </p:anim>
                                    <p:anim calcmode="lin" valueType="num">
                                      <p:cBhvr additive="base">
                                        <p:cTn id="8" dur="500" fill="hold"/>
                                        <p:tgtEl>
                                          <p:spTgt spid="16180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suction.wav"/>
                                        </p:tgtEl>
                                      </p:cMediaNode>
                                    </p:audio>
                                  </p:sub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1804"/>
                                        </p:tgtEl>
                                        <p:attrNameLst>
                                          <p:attrName>style.visibility</p:attrName>
                                        </p:attrNameLst>
                                      </p:cBhvr>
                                      <p:to>
                                        <p:strVal val="visible"/>
                                      </p:to>
                                    </p:set>
                                    <p:anim calcmode="lin" valueType="num">
                                      <p:cBhvr additive="base">
                                        <p:cTn id="12" dur="500" fill="hold"/>
                                        <p:tgtEl>
                                          <p:spTgt spid="161804"/>
                                        </p:tgtEl>
                                        <p:attrNameLst>
                                          <p:attrName>ppt_x</p:attrName>
                                        </p:attrNameLst>
                                      </p:cBhvr>
                                      <p:tavLst>
                                        <p:tav tm="0">
                                          <p:val>
                                            <p:strVal val="#ppt_x"/>
                                          </p:val>
                                        </p:tav>
                                        <p:tav tm="100000">
                                          <p:val>
                                            <p:strVal val="#ppt_x"/>
                                          </p:val>
                                        </p:tav>
                                      </p:tavLst>
                                    </p:anim>
                                    <p:anim calcmode="lin" valueType="num">
                                      <p:cBhvr additive="base">
                                        <p:cTn id="13" dur="500" fill="hold"/>
                                        <p:tgtEl>
                                          <p:spTgt spid="1618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suction.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1794">
                                            <p:txEl>
                                              <p:pRg st="0" end="0"/>
                                            </p:txEl>
                                          </p:spTgt>
                                        </p:tgtEl>
                                        <p:attrNameLst>
                                          <p:attrName>style.visibility</p:attrName>
                                        </p:attrNameLst>
                                      </p:cBhvr>
                                      <p:to>
                                        <p:strVal val="visible"/>
                                      </p:to>
                                    </p:set>
                                    <p:anim calcmode="lin" valueType="num">
                                      <p:cBhvr additive="base">
                                        <p:cTn id="18" dur="500" fill="hold"/>
                                        <p:tgtEl>
                                          <p:spTgt spid="16179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1794">
                                            <p:txEl>
                                              <p:pRg st="1" end="1"/>
                                            </p:txEl>
                                          </p:spTgt>
                                        </p:tgtEl>
                                        <p:attrNameLst>
                                          <p:attrName>style.visibility</p:attrName>
                                        </p:attrNameLst>
                                      </p:cBhvr>
                                      <p:to>
                                        <p:strVal val="visible"/>
                                      </p:to>
                                    </p:set>
                                    <p:anim calcmode="lin" valueType="num">
                                      <p:cBhvr additive="base">
                                        <p:cTn id="24" dur="500" fill="hold"/>
                                        <p:tgtEl>
                                          <p:spTgt spid="16179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6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1794">
                                            <p:txEl>
                                              <p:pRg st="2" end="2"/>
                                            </p:txEl>
                                          </p:spTgt>
                                        </p:tgtEl>
                                        <p:attrNameLst>
                                          <p:attrName>style.visibility</p:attrName>
                                        </p:attrNameLst>
                                      </p:cBhvr>
                                      <p:to>
                                        <p:strVal val="visible"/>
                                      </p:to>
                                    </p:set>
                                    <p:anim calcmode="lin" valueType="num">
                                      <p:cBhvr additive="base">
                                        <p:cTn id="30" dur="500" fill="hold"/>
                                        <p:tgtEl>
                                          <p:spTgt spid="16179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617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5"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1794">
                                            <p:txEl>
                                              <p:pRg st="3" end="3"/>
                                            </p:txEl>
                                          </p:spTgt>
                                        </p:tgtEl>
                                        <p:attrNameLst>
                                          <p:attrName>style.visibility</p:attrName>
                                        </p:attrNameLst>
                                      </p:cBhvr>
                                      <p:to>
                                        <p:strVal val="visible"/>
                                      </p:to>
                                    </p:set>
                                    <p:anim calcmode="lin" valueType="num">
                                      <p:cBhvr additive="base">
                                        <p:cTn id="36" dur="500" fill="hold"/>
                                        <p:tgtEl>
                                          <p:spTgt spid="16179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617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5"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1794">
                                            <p:txEl>
                                              <p:pRg st="4" end="4"/>
                                            </p:txEl>
                                          </p:spTgt>
                                        </p:tgtEl>
                                        <p:attrNameLst>
                                          <p:attrName>style.visibility</p:attrName>
                                        </p:attrNameLst>
                                      </p:cBhvr>
                                      <p:to>
                                        <p:strVal val="visible"/>
                                      </p:to>
                                    </p:set>
                                    <p:anim calcmode="lin" valueType="num">
                                      <p:cBhvr additive="base">
                                        <p:cTn id="42" dur="500" fill="hold"/>
                                        <p:tgtEl>
                                          <p:spTgt spid="16179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617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5"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61794">
                                            <p:txEl>
                                              <p:pRg st="5" end="5"/>
                                            </p:txEl>
                                          </p:spTgt>
                                        </p:tgtEl>
                                        <p:attrNameLst>
                                          <p:attrName>style.visibility</p:attrName>
                                        </p:attrNameLst>
                                      </p:cBhvr>
                                      <p:to>
                                        <p:strVal val="visible"/>
                                      </p:to>
                                    </p:set>
                                    <p:anim calcmode="lin" valueType="num">
                                      <p:cBhvr additive="base">
                                        <p:cTn id="48" dur="500" fill="hold"/>
                                        <p:tgtEl>
                                          <p:spTgt spid="16179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617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5"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61794">
                                            <p:txEl>
                                              <p:pRg st="6" end="6"/>
                                            </p:txEl>
                                          </p:spTgt>
                                        </p:tgtEl>
                                        <p:attrNameLst>
                                          <p:attrName>style.visibility</p:attrName>
                                        </p:attrNameLst>
                                      </p:cBhvr>
                                      <p:to>
                                        <p:strVal val="visible"/>
                                      </p:to>
                                    </p:set>
                                    <p:anim calcmode="lin" valueType="num">
                                      <p:cBhvr additive="base">
                                        <p:cTn id="54" dur="500" fill="hold"/>
                                        <p:tgtEl>
                                          <p:spTgt spid="16179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617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5" name="arrow.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61794">
                                            <p:txEl>
                                              <p:pRg st="7" end="7"/>
                                            </p:txEl>
                                          </p:spTgt>
                                        </p:tgtEl>
                                        <p:attrNameLst>
                                          <p:attrName>style.visibility</p:attrName>
                                        </p:attrNameLst>
                                      </p:cBhvr>
                                      <p:to>
                                        <p:strVal val="visible"/>
                                      </p:to>
                                    </p:set>
                                    <p:anim calcmode="lin" valueType="num">
                                      <p:cBhvr additive="base">
                                        <p:cTn id="60" dur="500" fill="hold"/>
                                        <p:tgtEl>
                                          <p:spTgt spid="161794">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6179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5"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161805">
                                            <p:txEl>
                                              <p:pRg st="0" end="0"/>
                                            </p:txEl>
                                          </p:spTgt>
                                        </p:tgtEl>
                                        <p:attrNameLst>
                                          <p:attrName>style.visibility</p:attrName>
                                        </p:attrNameLst>
                                      </p:cBhvr>
                                      <p:to>
                                        <p:strVal val="visible"/>
                                      </p:to>
                                    </p:set>
                                    <p:anim calcmode="lin" valueType="num">
                                      <p:cBhvr additive="base">
                                        <p:cTn id="66" dur="500" fill="hold"/>
                                        <p:tgtEl>
                                          <p:spTgt spid="161805">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16180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uiExpand="1" build="p"/>
      <p:bldP spid="161803" grpId="0" animBg="1"/>
      <p:bldP spid="16180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3187" name="Rectangle 3"/>
              <p:cNvSpPr>
                <a:spLocks noChangeArrowheads="1"/>
              </p:cNvSpPr>
              <p:nvPr/>
            </p:nvSpPr>
            <p:spPr bwMode="auto">
              <a:xfrm>
                <a:off x="685800" y="1339850"/>
                <a:ext cx="7772400" cy="4865968"/>
              </a:xfrm>
              <a:prstGeom prst="rect">
                <a:avLst/>
              </a:prstGeom>
              <a:solidFill>
                <a:srgbClr val="EAEAEA"/>
              </a:solidFill>
              <a:ln w="9525">
                <a:noFill/>
                <a:miter lim="800000"/>
                <a:headEnd/>
                <a:tailEnd/>
              </a:ln>
            </p:spPr>
            <p:txBody>
              <a:bodyPr/>
              <a:lstStyle/>
              <a:p>
                <a:pPr marL="633413" indent="-633413" eaLnBrk="1" hangingPunct="1"/>
                <a:r>
                  <a:rPr lang="en-US" altLang="en-US" b="1" dirty="0" smtClean="0">
                    <a:solidFill>
                      <a:srgbClr val="000000"/>
                    </a:solidFill>
                  </a:rPr>
                  <a:t>Guidance:</a:t>
                </a:r>
                <a:r>
                  <a:rPr lang="en-US" altLang="en-US" dirty="0">
                    <a:solidFill>
                      <a:srgbClr val="000000"/>
                    </a:solidFill>
                  </a:rPr>
                  <a:t> </a:t>
                </a:r>
              </a:p>
              <a:p>
                <a:pPr marL="633413" indent="-633413" eaLnBrk="1" hangingPunct="1"/>
                <a:r>
                  <a:rPr lang="en-US" altLang="en-US" dirty="0">
                    <a:solidFill>
                      <a:srgbClr val="000000"/>
                    </a:solidFill>
                  </a:rPr>
                  <a:t>• For electromagnetic waves, the approximate equation should be used for all calculations </a:t>
                </a:r>
              </a:p>
              <a:p>
                <a:pPr marL="633413" indent="-633413" eaLnBrk="1" hangingPunct="1"/>
                <a:r>
                  <a:rPr lang="en-US" altLang="en-US" dirty="0">
                    <a:solidFill>
                      <a:srgbClr val="000000"/>
                    </a:solidFill>
                  </a:rPr>
                  <a:t>• Situations to be discussed should include the use of Doppler effect in radars and in medical physics, and its significance for the red-shift in the light spectra of receding galaxies</a:t>
                </a:r>
              </a:p>
              <a:p>
                <a:pPr marL="633413" indent="-633413"/>
                <a:r>
                  <a:rPr lang="en-US" altLang="en-US" b="1" dirty="0">
                    <a:solidFill>
                      <a:srgbClr val="FF0000"/>
                    </a:solidFill>
                  </a:rPr>
                  <a:t>Data booklet reference:</a:t>
                </a:r>
                <a:r>
                  <a:rPr lang="en-US" altLang="en-US" dirty="0">
                    <a:solidFill>
                      <a:srgbClr val="FF0000"/>
                    </a:solidFill>
                  </a:rPr>
                  <a:t> </a:t>
                </a:r>
              </a:p>
              <a:p>
                <a:pPr marL="633413" indent="-633413"/>
                <a:r>
                  <a:rPr lang="en-US" altLang="en-US" dirty="0">
                    <a:solidFill>
                      <a:srgbClr val="FF0000"/>
                    </a:solidFill>
                  </a:rPr>
                  <a:t>• Moving source: </a:t>
                </a:r>
                <a14:m>
                  <m:oMath xmlns:m="http://schemas.openxmlformats.org/officeDocument/2006/math">
                    <m:r>
                      <a:rPr lang="en-US" i="1" dirty="0" smtClean="0">
                        <a:solidFill>
                          <a:srgbClr val="FF0000"/>
                        </a:solidFill>
                        <a:latin typeface="Cambria Math" panose="02040503050406030204" pitchFamily="18" charset="0"/>
                        <a:sym typeface="Symbol" pitchFamily="18" charset="2"/>
                      </a:rPr>
                      <m:t>𝑓</m:t>
                    </m:r>
                    <m:r>
                      <a:rPr lang="en-US" i="1" dirty="0" smtClean="0">
                        <a:solidFill>
                          <a:srgbClr val="FF0000"/>
                        </a:solidFill>
                        <a:latin typeface="Cambria Math" panose="02040503050406030204" pitchFamily="18" charset="0"/>
                        <a:sym typeface="Symbol" pitchFamily="18" charset="2"/>
                      </a:rPr>
                      <m:t>’=</m:t>
                    </m:r>
                    <m:r>
                      <a:rPr lang="en-US" i="1" dirty="0" smtClean="0">
                        <a:solidFill>
                          <a:srgbClr val="FF0000"/>
                        </a:solidFill>
                        <a:latin typeface="Cambria Math" panose="02040503050406030204" pitchFamily="18" charset="0"/>
                        <a:sym typeface="Symbol" pitchFamily="18" charset="2"/>
                      </a:rPr>
                      <m:t>𝑓</m:t>
                    </m:r>
                    <m:d>
                      <m:dPr>
                        <m:ctrlPr>
                          <a:rPr lang="en-US" b="0" i="1" dirty="0" smtClean="0">
                            <a:solidFill>
                              <a:srgbClr val="FF0000"/>
                            </a:solidFill>
                            <a:latin typeface="Cambria Math" panose="02040503050406030204" pitchFamily="18" charset="0"/>
                            <a:sym typeface="Symbol" pitchFamily="18" charset="2"/>
                          </a:rPr>
                        </m:ctrlPr>
                      </m:dPr>
                      <m:e>
                        <m:f>
                          <m:fPr>
                            <m:ctrlPr>
                              <a:rPr lang="en-US" i="1" dirty="0" smtClean="0">
                                <a:solidFill>
                                  <a:srgbClr val="FF0000"/>
                                </a:solidFill>
                                <a:latin typeface="Cambria Math" panose="02040503050406030204" pitchFamily="18" charset="0"/>
                                <a:sym typeface="Symbol" pitchFamily="18" charset="2"/>
                              </a:rPr>
                            </m:ctrlPr>
                          </m:fPr>
                          <m:num>
                            <m:r>
                              <a:rPr lang="en-US" i="1" dirty="0" smtClean="0">
                                <a:solidFill>
                                  <a:srgbClr val="FF0000"/>
                                </a:solidFill>
                                <a:latin typeface="Cambria Math" panose="02040503050406030204" pitchFamily="18" charset="0"/>
                                <a:sym typeface="Symbol" pitchFamily="18" charset="2"/>
                              </a:rPr>
                              <m:t>𝑣</m:t>
                            </m:r>
                          </m:num>
                          <m:den>
                            <m:r>
                              <a:rPr lang="en-US" i="1" dirty="0" smtClean="0">
                                <a:solidFill>
                                  <a:srgbClr val="FF0000"/>
                                </a:solidFill>
                                <a:latin typeface="Cambria Math" panose="02040503050406030204" pitchFamily="18" charset="0"/>
                                <a:sym typeface="Symbol" pitchFamily="18" charset="2"/>
                              </a:rPr>
                              <m:t>𝑣</m:t>
                            </m:r>
                            <m:r>
                              <a:rPr lang="en-US" i="1" dirty="0" smtClean="0">
                                <a:solidFill>
                                  <a:srgbClr val="FF0000"/>
                                </a:solidFill>
                                <a:latin typeface="Cambria Math" panose="02040503050406030204" pitchFamily="18" charset="0"/>
                                <a:ea typeface="Cambria Math" panose="02040503050406030204" pitchFamily="18" charset="0"/>
                                <a:sym typeface="Symbol" pitchFamily="18" charset="2"/>
                              </a:rPr>
                              <m:t>±</m:t>
                            </m:r>
                            <m:sSub>
                              <m:sSubPr>
                                <m:ctrlPr>
                                  <a:rPr lang="en-US" b="0" i="1" dirty="0" smtClean="0">
                                    <a:solidFill>
                                      <a:srgbClr val="FF0000"/>
                                    </a:solidFill>
                                    <a:latin typeface="Cambria Math" panose="02040503050406030204" pitchFamily="18" charset="0"/>
                                    <a:sym typeface="Symbol" pitchFamily="18" charset="2"/>
                                  </a:rPr>
                                </m:ctrlPr>
                              </m:sSubPr>
                              <m:e>
                                <m:r>
                                  <a:rPr lang="en-US" i="1" dirty="0" err="1">
                                    <a:solidFill>
                                      <a:srgbClr val="FF0000"/>
                                    </a:solidFill>
                                    <a:latin typeface="Cambria Math" panose="02040503050406030204" pitchFamily="18" charset="0"/>
                                    <a:sym typeface="Symbol" pitchFamily="18" charset="2"/>
                                  </a:rPr>
                                  <m:t>𝑢</m:t>
                                </m:r>
                              </m:e>
                              <m:sub>
                                <m:r>
                                  <a:rPr lang="en-US" b="0" i="1" dirty="0" smtClean="0">
                                    <a:solidFill>
                                      <a:srgbClr val="FF0000"/>
                                    </a:solidFill>
                                    <a:latin typeface="Cambria Math" panose="02040503050406030204" pitchFamily="18" charset="0"/>
                                    <a:sym typeface="Symbol" pitchFamily="18" charset="2"/>
                                  </a:rPr>
                                  <m:t>𝑠</m:t>
                                </m:r>
                              </m:sub>
                            </m:sSub>
                          </m:den>
                        </m:f>
                      </m:e>
                    </m:d>
                  </m:oMath>
                </a14:m>
                <a:endParaRPr lang="en-US" i="1" dirty="0">
                  <a:solidFill>
                    <a:srgbClr val="FF0000"/>
                  </a:solidFill>
                  <a:sym typeface="Symbol" pitchFamily="18" charset="2"/>
                </a:endParaRPr>
              </a:p>
              <a:p>
                <a:pPr marL="633413" indent="-633413">
                  <a:spcBef>
                    <a:spcPts val="600"/>
                  </a:spcBef>
                </a:pPr>
                <a:r>
                  <a:rPr lang="en-US" altLang="en-US" dirty="0">
                    <a:solidFill>
                      <a:srgbClr val="FF0000"/>
                    </a:solidFill>
                  </a:rPr>
                  <a:t>• Moving observer: </a:t>
                </a:r>
                <a14:m>
                  <m:oMath xmlns:m="http://schemas.openxmlformats.org/officeDocument/2006/math">
                    <m:r>
                      <a:rPr lang="en-US" i="1" dirty="0" smtClean="0">
                        <a:solidFill>
                          <a:srgbClr val="FF0000"/>
                        </a:solidFill>
                        <a:latin typeface="Cambria Math" panose="02040503050406030204" pitchFamily="18" charset="0"/>
                        <a:sym typeface="Symbol" pitchFamily="18" charset="2"/>
                      </a:rPr>
                      <m:t>𝑓</m:t>
                    </m:r>
                    <m:r>
                      <a:rPr lang="en-US" i="1" dirty="0" smtClean="0">
                        <a:solidFill>
                          <a:srgbClr val="FF0000"/>
                        </a:solidFill>
                        <a:latin typeface="Cambria Math" panose="02040503050406030204" pitchFamily="18" charset="0"/>
                        <a:sym typeface="Symbol" pitchFamily="18" charset="2"/>
                      </a:rPr>
                      <m:t>’=</m:t>
                    </m:r>
                    <m:r>
                      <a:rPr lang="en-US" i="1" dirty="0" smtClean="0">
                        <a:solidFill>
                          <a:srgbClr val="FF0000"/>
                        </a:solidFill>
                        <a:latin typeface="Cambria Math" panose="02040503050406030204" pitchFamily="18" charset="0"/>
                        <a:sym typeface="Symbol" pitchFamily="18" charset="2"/>
                      </a:rPr>
                      <m:t>𝑓</m:t>
                    </m:r>
                    <m:d>
                      <m:dPr>
                        <m:ctrlPr>
                          <a:rPr lang="en-US" b="0" i="1" dirty="0" smtClean="0">
                            <a:solidFill>
                              <a:srgbClr val="FF0000"/>
                            </a:solidFill>
                            <a:latin typeface="Cambria Math" panose="02040503050406030204" pitchFamily="18" charset="0"/>
                            <a:sym typeface="Symbol" pitchFamily="18" charset="2"/>
                          </a:rPr>
                        </m:ctrlPr>
                      </m:dPr>
                      <m:e>
                        <m:f>
                          <m:fPr>
                            <m:ctrlPr>
                              <a:rPr lang="en-US" i="1" dirty="0">
                                <a:solidFill>
                                  <a:srgbClr val="FF0000"/>
                                </a:solidFill>
                                <a:latin typeface="Cambria Math" panose="02040503050406030204" pitchFamily="18" charset="0"/>
                                <a:sym typeface="Symbol" pitchFamily="18" charset="2"/>
                              </a:rPr>
                            </m:ctrlPr>
                          </m:fPr>
                          <m:num>
                            <m:r>
                              <a:rPr lang="en-US" i="1" dirty="0" smtClean="0">
                                <a:solidFill>
                                  <a:srgbClr val="FF0000"/>
                                </a:solidFill>
                                <a:latin typeface="Cambria Math" panose="02040503050406030204" pitchFamily="18" charset="0"/>
                                <a:sym typeface="Symbol" pitchFamily="18" charset="2"/>
                              </a:rPr>
                              <m:t>𝑣</m:t>
                            </m:r>
                            <m:r>
                              <a:rPr lang="en-US" i="1" dirty="0" smtClean="0">
                                <a:solidFill>
                                  <a:srgbClr val="FF0000"/>
                                </a:solidFill>
                                <a:latin typeface="Cambria Math" panose="02040503050406030204" pitchFamily="18" charset="0"/>
                                <a:ea typeface="Cambria Math" panose="02040503050406030204" pitchFamily="18" charset="0"/>
                                <a:sym typeface="Symbol" pitchFamily="18" charset="2"/>
                              </a:rPr>
                              <m:t>±</m:t>
                            </m:r>
                            <m:sSub>
                              <m:sSubPr>
                                <m:ctrlPr>
                                  <a:rPr lang="en-US" b="0" i="1" dirty="0" smtClean="0">
                                    <a:solidFill>
                                      <a:srgbClr val="FF0000"/>
                                    </a:solidFill>
                                    <a:latin typeface="Cambria Math" panose="02040503050406030204" pitchFamily="18" charset="0"/>
                                    <a:sym typeface="Symbol" pitchFamily="18" charset="2"/>
                                  </a:rPr>
                                </m:ctrlPr>
                              </m:sSubPr>
                              <m:e>
                                <m:r>
                                  <a:rPr lang="en-US" i="1" dirty="0" err="1">
                                    <a:solidFill>
                                      <a:srgbClr val="FF0000"/>
                                    </a:solidFill>
                                    <a:latin typeface="Cambria Math" panose="02040503050406030204" pitchFamily="18" charset="0"/>
                                    <a:sym typeface="Symbol" pitchFamily="18" charset="2"/>
                                  </a:rPr>
                                  <m:t>𝑢</m:t>
                                </m:r>
                              </m:e>
                              <m:sub>
                                <m:r>
                                  <a:rPr lang="en-US" b="0" i="1" dirty="0" smtClean="0">
                                    <a:solidFill>
                                      <a:srgbClr val="FF0000"/>
                                    </a:solidFill>
                                    <a:latin typeface="Cambria Math" panose="02040503050406030204" pitchFamily="18" charset="0"/>
                                    <a:sym typeface="Symbol" pitchFamily="18" charset="2"/>
                                  </a:rPr>
                                  <m:t>0</m:t>
                                </m:r>
                              </m:sub>
                            </m:sSub>
                          </m:num>
                          <m:den>
                            <m:r>
                              <a:rPr lang="en-US" i="1" dirty="0">
                                <a:solidFill>
                                  <a:srgbClr val="FF0000"/>
                                </a:solidFill>
                                <a:latin typeface="Cambria Math" panose="02040503050406030204" pitchFamily="18" charset="0"/>
                                <a:sym typeface="Symbol" pitchFamily="18" charset="2"/>
                              </a:rPr>
                              <m:t>𝑣</m:t>
                            </m:r>
                          </m:den>
                        </m:f>
                      </m:e>
                    </m:d>
                  </m:oMath>
                </a14:m>
                <a:endParaRPr lang="en-US" dirty="0">
                  <a:solidFill>
                    <a:srgbClr val="FF0000"/>
                  </a:solidFill>
                  <a:sym typeface="Symbol" pitchFamily="18" charset="2"/>
                </a:endParaRPr>
              </a:p>
              <a:p>
                <a:pPr marL="633413" indent="-633413"/>
                <a:r>
                  <a:rPr lang="en-US" altLang="en-US" dirty="0">
                    <a:solidFill>
                      <a:srgbClr val="FF0000"/>
                    </a:solidFill>
                  </a:rPr>
                  <a:t>• </a:t>
                </a:r>
                <a14:m>
                  <m:oMath xmlns:m="http://schemas.openxmlformats.org/officeDocument/2006/math">
                    <m:f>
                      <m:fPr>
                        <m:ctrlPr>
                          <a:rPr lang="en-US" altLang="en-US" i="1" dirty="0">
                            <a:solidFill>
                              <a:srgbClr val="FF0000"/>
                            </a:solidFill>
                            <a:latin typeface="Cambria Math" panose="02040503050406030204" pitchFamily="18" charset="0"/>
                            <a:ea typeface="Cambria Math" panose="02040503050406030204" pitchFamily="18" charset="0"/>
                            <a:sym typeface="Symbol" pitchFamily="18" charset="2"/>
                          </a:rPr>
                        </m:ctrlPr>
                      </m:fPr>
                      <m:num>
                        <m:r>
                          <a:rPr lang="en-US" altLang="en-US" i="1" dirty="0" smtClean="0">
                            <a:solidFill>
                              <a:srgbClr val="FF0000"/>
                            </a:solidFill>
                            <a:latin typeface="Cambria Math" panose="02040503050406030204" pitchFamily="18" charset="0"/>
                            <a:ea typeface="Cambria Math" panose="02040503050406030204" pitchFamily="18" charset="0"/>
                            <a:sym typeface="Symbol" pitchFamily="18" charset="2"/>
                          </a:rPr>
                          <m:t>∆</m:t>
                        </m:r>
                        <m:r>
                          <a:rPr lang="en-US" altLang="en-US" i="1" dirty="0">
                            <a:solidFill>
                              <a:srgbClr val="FF0000"/>
                            </a:solidFill>
                            <a:latin typeface="Cambria Math" panose="02040503050406030204" pitchFamily="18" charset="0"/>
                            <a:sym typeface="Symbol" pitchFamily="18" charset="2"/>
                          </a:rPr>
                          <m:t>𝑓</m:t>
                        </m:r>
                      </m:num>
                      <m:den>
                        <m:r>
                          <a:rPr lang="en-US" altLang="en-US" i="1" dirty="0">
                            <a:solidFill>
                              <a:srgbClr val="FF0000"/>
                            </a:solidFill>
                            <a:latin typeface="Cambria Math" panose="02040503050406030204" pitchFamily="18" charset="0"/>
                            <a:sym typeface="Symbol" pitchFamily="18" charset="2"/>
                          </a:rPr>
                          <m:t>𝑓</m:t>
                        </m:r>
                      </m:den>
                    </m:f>
                    <m:r>
                      <a:rPr lang="en-US" altLang="en-US" i="1" dirty="0">
                        <a:solidFill>
                          <a:srgbClr val="FF0000"/>
                        </a:solidFill>
                        <a:latin typeface="Cambria Math" panose="02040503050406030204" pitchFamily="18" charset="0"/>
                        <a:sym typeface="Symbol" pitchFamily="18" charset="2"/>
                      </a:rPr>
                      <m:t>=</m:t>
                    </m:r>
                    <m:f>
                      <m:fPr>
                        <m:ctrlPr>
                          <a:rPr lang="en-US" altLang="en-US" i="1" dirty="0">
                            <a:solidFill>
                              <a:srgbClr val="FF0000"/>
                            </a:solidFill>
                            <a:latin typeface="Cambria Math" panose="02040503050406030204" pitchFamily="18" charset="0"/>
                            <a:ea typeface="Cambria Math" panose="02040503050406030204" pitchFamily="18" charset="0"/>
                            <a:sym typeface="Symbol" pitchFamily="18" charset="2"/>
                          </a:rPr>
                        </m:ctrlPr>
                      </m:fPr>
                      <m:num>
                        <m:r>
                          <m:rPr>
                            <m:sty m:val="p"/>
                          </m:rPr>
                          <a:rPr lang="el-GR" altLang="en-US" i="1" dirty="0" smtClean="0">
                            <a:solidFill>
                              <a:srgbClr val="FF0000"/>
                            </a:solidFill>
                            <a:latin typeface="Cambria Math" panose="02040503050406030204" pitchFamily="18" charset="0"/>
                            <a:ea typeface="Cambria Math" panose="02040503050406030204" pitchFamily="18" charset="0"/>
                            <a:sym typeface="Symbol" pitchFamily="18" charset="2"/>
                          </a:rPr>
                          <m:t>Δ</m:t>
                        </m:r>
                        <m:r>
                          <a:rPr lang="el-GR" altLang="en-US" i="1" dirty="0" smtClean="0">
                            <a:solidFill>
                              <a:srgbClr val="FF0000"/>
                            </a:solidFill>
                            <a:latin typeface="Cambria Math" panose="02040503050406030204" pitchFamily="18" charset="0"/>
                            <a:ea typeface="Cambria Math" panose="02040503050406030204" pitchFamily="18" charset="0"/>
                            <a:sym typeface="Symbol" pitchFamily="18" charset="2"/>
                          </a:rPr>
                          <m:t>𝜆</m:t>
                        </m:r>
                      </m:num>
                      <m:den>
                        <m:r>
                          <a:rPr lang="en-US" altLang="en-US" i="1" dirty="0" smtClean="0">
                            <a:solidFill>
                              <a:srgbClr val="FF0000"/>
                            </a:solidFill>
                            <a:latin typeface="Cambria Math" panose="02040503050406030204" pitchFamily="18" charset="0"/>
                            <a:ea typeface="Cambria Math" panose="02040503050406030204" pitchFamily="18" charset="0"/>
                            <a:sym typeface="Symbol" pitchFamily="18" charset="2"/>
                          </a:rPr>
                          <m:t>𝜆</m:t>
                        </m:r>
                      </m:den>
                    </m:f>
                    <m:r>
                      <a:rPr lang="en-US" altLang="en-US" i="1" dirty="0" smtClean="0">
                        <a:solidFill>
                          <a:srgbClr val="FF0000"/>
                        </a:solidFill>
                        <a:latin typeface="Cambria Math" panose="02040503050406030204" pitchFamily="18" charset="0"/>
                        <a:ea typeface="Cambria Math" panose="02040503050406030204" pitchFamily="18" charset="0"/>
                        <a:sym typeface="Symbol" pitchFamily="18" charset="2"/>
                      </a:rPr>
                      <m:t>≈</m:t>
                    </m:r>
                    <m:f>
                      <m:fPr>
                        <m:ctrlPr>
                          <a:rPr lang="en-US" altLang="en-US" i="1" dirty="0">
                            <a:solidFill>
                              <a:srgbClr val="FF0000"/>
                            </a:solidFill>
                            <a:latin typeface="Cambria Math" panose="02040503050406030204" pitchFamily="18" charset="0"/>
                            <a:sym typeface="Symbol" pitchFamily="18" charset="2"/>
                          </a:rPr>
                        </m:ctrlPr>
                      </m:fPr>
                      <m:num>
                        <m:r>
                          <a:rPr lang="en-US" altLang="en-US" i="1" dirty="0">
                            <a:solidFill>
                              <a:srgbClr val="FF0000"/>
                            </a:solidFill>
                            <a:latin typeface="Cambria Math" panose="02040503050406030204" pitchFamily="18" charset="0"/>
                            <a:sym typeface="Symbol" pitchFamily="18" charset="2"/>
                          </a:rPr>
                          <m:t>𝑣</m:t>
                        </m:r>
                      </m:num>
                      <m:den>
                        <m:r>
                          <a:rPr lang="en-US" altLang="en-US" i="1" dirty="0">
                            <a:solidFill>
                              <a:srgbClr val="FF0000"/>
                            </a:solidFill>
                            <a:latin typeface="Cambria Math" panose="02040503050406030204" pitchFamily="18" charset="0"/>
                            <a:sym typeface="Symbol" pitchFamily="18" charset="2"/>
                          </a:rPr>
                          <m:t>𝑐</m:t>
                        </m:r>
                      </m:den>
                    </m:f>
                  </m:oMath>
                </a14:m>
                <a:endParaRPr lang="en-US" altLang="en-US" i="1" dirty="0">
                  <a:solidFill>
                    <a:srgbClr val="FF0000"/>
                  </a:solidFill>
                  <a:sym typeface="Symbol" pitchFamily="18" charset="2"/>
                </a:endParaRPr>
              </a:p>
            </p:txBody>
          </p:sp>
        </mc:Choice>
        <mc:Fallback xmlns="">
          <p:sp>
            <p:nvSpPr>
              <p:cNvPr id="93187" name="Rectangle 3"/>
              <p:cNvSpPr>
                <a:spLocks noRot="1" noChangeAspect="1" noMove="1" noResize="1" noEditPoints="1" noAdjustHandles="1" noChangeArrowheads="1" noChangeShapeType="1" noTextEdit="1"/>
              </p:cNvSpPr>
              <p:nvPr/>
            </p:nvSpPr>
            <p:spPr bwMode="auto">
              <a:xfrm>
                <a:off x="685800" y="1339850"/>
                <a:ext cx="7772400" cy="4865968"/>
              </a:xfrm>
              <a:prstGeom prst="rect">
                <a:avLst/>
              </a:prstGeom>
              <a:blipFill>
                <a:blip r:embed="rId5"/>
                <a:stretch>
                  <a:fillRect l="-1255" t="-877" r="-392" b="-376"/>
                </a:stretch>
              </a:blipFill>
              <a:ln w="9525">
                <a:noFill/>
                <a:miter lim="800000"/>
                <a:headEnd/>
                <a:tailEnd/>
              </a:ln>
            </p:spPr>
            <p:txBody>
              <a:bodyPr/>
              <a:lstStyle/>
              <a:p>
                <a:r>
                  <a:rPr lang="en-US">
                    <a:noFill/>
                  </a:rPr>
                  <a:t> </a:t>
                </a:r>
              </a:p>
            </p:txBody>
          </p:sp>
        </mc:Fallback>
      </mc:AlternateContent>
      <p:sp>
        <p:nvSpPr>
          <p:cNvPr id="73731"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9028" name="Rectangle 4"/>
              <p:cNvSpPr>
                <a:spLocks noChangeArrowheads="1"/>
              </p:cNvSpPr>
              <p:nvPr/>
            </p:nvSpPr>
            <p:spPr bwMode="auto">
              <a:xfrm>
                <a:off x="687388" y="1781175"/>
                <a:ext cx="7764462" cy="1950384"/>
              </a:xfrm>
              <a:prstGeom prst="rect">
                <a:avLst/>
              </a:prstGeom>
              <a:solidFill>
                <a:srgbClr val="FFFFCC"/>
              </a:solidFill>
              <a:ln w="9525">
                <a:noFill/>
                <a:miter lim="800000"/>
                <a:headEnd/>
                <a:tailEnd/>
              </a:ln>
              <a:effectLst/>
            </p:spPr>
            <p:txBody>
              <a:bodyPr/>
              <a:lstStyle/>
              <a:p>
                <a:pPr>
                  <a:spcBef>
                    <a:spcPct val="20000"/>
                  </a:spcBef>
                </a:pPr>
                <a:r>
                  <a:rPr lang="en-US" dirty="0" smtClean="0">
                    <a:sym typeface="Symbol" pitchFamily="18" charset="2"/>
                  </a:rPr>
                  <a:t>EXAMPLE: The </a:t>
                </a:r>
                <a:r>
                  <a:rPr lang="en-US" b="1" dirty="0">
                    <a:sym typeface="Symbol" pitchFamily="18" charset="2"/>
                  </a:rPr>
                  <a:t>radar gun</a:t>
                </a:r>
                <a:r>
                  <a:rPr lang="en-US" dirty="0">
                    <a:sym typeface="Symbol" pitchFamily="18" charset="2"/>
                  </a:rPr>
                  <a:t> used by police. It uses the form </a:t>
                </a:r>
                <a14:m>
                  <m:oMath xmlns:m="http://schemas.openxmlformats.org/officeDocument/2006/math">
                    <m:r>
                      <a:rPr lang="en-US" sz="2000" i="1" dirty="0" smtClean="0">
                        <a:solidFill>
                          <a:srgbClr val="000000"/>
                        </a:solidFill>
                        <a:latin typeface="Cambria Math" panose="02040503050406030204" pitchFamily="18" charset="0"/>
                      </a:rPr>
                      <m:t>𝑣</m:t>
                    </m:r>
                    <m:r>
                      <a:rPr lang="en-US" sz="2000" i="1" dirty="0" smtClean="0">
                        <a:solidFill>
                          <a:srgbClr val="000000"/>
                        </a:solidFill>
                        <a:latin typeface="Cambria Math" panose="02040503050406030204" pitchFamily="18" charset="0"/>
                      </a:rPr>
                      <m:t>=</m:t>
                    </m:r>
                    <m:f>
                      <m:fPr>
                        <m:ctrlPr>
                          <a:rPr lang="en-US" sz="2000" i="1" dirty="0">
                            <a:solidFill>
                              <a:srgbClr val="000000"/>
                            </a:solidFill>
                            <a:latin typeface="Cambria Math" panose="02040503050406030204" pitchFamily="18" charset="0"/>
                            <a:sym typeface="Symbol" pitchFamily="18" charset="2"/>
                          </a:rPr>
                        </m:ctrlPr>
                      </m:fPr>
                      <m:num>
                        <m:r>
                          <a:rPr lang="en-US" sz="2000" i="1" dirty="0" err="1">
                            <a:solidFill>
                              <a:srgbClr val="000000"/>
                            </a:solidFill>
                            <a:latin typeface="Cambria Math" panose="02040503050406030204" pitchFamily="18" charset="0"/>
                          </a:rPr>
                          <m:t>𝑐</m:t>
                        </m:r>
                        <m:r>
                          <m:rPr>
                            <m:sty m:val="p"/>
                          </m:rPr>
                          <a:rPr lang="el-GR" sz="2000" i="1" dirty="0" smtClean="0">
                            <a:solidFill>
                              <a:srgbClr val="000000"/>
                            </a:solidFill>
                            <a:latin typeface="Cambria Math" panose="02040503050406030204" pitchFamily="18" charset="0"/>
                            <a:ea typeface="Cambria Math" panose="02040503050406030204" pitchFamily="18" charset="0"/>
                          </a:rPr>
                          <m:t>Δ</m:t>
                        </m:r>
                        <m:r>
                          <a:rPr lang="en-US" sz="2000" i="1" dirty="0" err="1">
                            <a:solidFill>
                              <a:srgbClr val="000000"/>
                            </a:solidFill>
                            <a:latin typeface="Cambria Math" panose="02040503050406030204" pitchFamily="18" charset="0"/>
                            <a:sym typeface="Symbol" pitchFamily="18" charset="2"/>
                          </a:rPr>
                          <m:t>𝑓</m:t>
                        </m:r>
                      </m:num>
                      <m:den>
                        <m:r>
                          <a:rPr lang="en-US" sz="2000" i="1" dirty="0">
                            <a:solidFill>
                              <a:srgbClr val="000000"/>
                            </a:solidFill>
                            <a:latin typeface="Cambria Math" panose="02040503050406030204" pitchFamily="18" charset="0"/>
                          </a:rPr>
                          <m:t>𝑓</m:t>
                        </m:r>
                      </m:den>
                    </m:f>
                  </m:oMath>
                </a14:m>
                <a:r>
                  <a:rPr lang="en-US" dirty="0">
                    <a:solidFill>
                      <a:srgbClr val="000000"/>
                    </a:solidFill>
                  </a:rPr>
                  <a:t> to find the velocity of the car. It actually measures the difference in frequency between the emitted radar beam, and the reflected-and-returned one.</a:t>
                </a:r>
              </a:p>
            </p:txBody>
          </p:sp>
        </mc:Choice>
        <mc:Fallback xmlns="">
          <p:sp>
            <p:nvSpPr>
              <p:cNvPr id="129028" name="Rectangle 4"/>
              <p:cNvSpPr>
                <a:spLocks noRot="1" noChangeAspect="1" noMove="1" noResize="1" noEditPoints="1" noAdjustHandles="1" noChangeArrowheads="1" noChangeShapeType="1" noTextEdit="1"/>
              </p:cNvSpPr>
              <p:nvPr/>
            </p:nvSpPr>
            <p:spPr bwMode="auto">
              <a:xfrm>
                <a:off x="687388" y="1781175"/>
                <a:ext cx="7764462" cy="1950384"/>
              </a:xfrm>
              <a:prstGeom prst="rect">
                <a:avLst/>
              </a:prstGeom>
              <a:blipFill>
                <a:blip r:embed="rId5"/>
                <a:stretch>
                  <a:fillRect l="-1257" t="-2188" b="-11563"/>
                </a:stretch>
              </a:blipFill>
              <a:ln w="9525">
                <a:noFill/>
                <a:miter lim="800000"/>
                <a:headEnd/>
                <a:tailEnd/>
              </a:ln>
              <a:effectLst/>
            </p:spPr>
            <p:txBody>
              <a:bodyPr/>
              <a:lstStyle/>
              <a:p>
                <a:r>
                  <a:rPr lang="en-US">
                    <a:noFill/>
                  </a:rPr>
                  <a:t> </a:t>
                </a:r>
              </a:p>
            </p:txBody>
          </p:sp>
        </mc:Fallback>
      </mc:AlternateContent>
      <p:sp>
        <p:nvSpPr>
          <p:cNvPr id="129026" name="Rectangle 2"/>
          <p:cNvSpPr>
            <a:spLocks noChangeArrowheads="1"/>
          </p:cNvSpPr>
          <p:nvPr/>
        </p:nvSpPr>
        <p:spPr bwMode="auto">
          <a:xfrm>
            <a:off x="685800" y="1344613"/>
            <a:ext cx="7772400" cy="458787"/>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rPr>
              <a:t>Situations where the Doppler effect can be utilized</a:t>
            </a:r>
            <a:endParaRPr lang="en-US" i="1">
              <a:solidFill>
                <a:schemeClr val="accent2"/>
              </a:solidFill>
            </a:endParaRPr>
          </a:p>
        </p:txBody>
      </p:sp>
      <p:pic>
        <p:nvPicPr>
          <p:cNvPr id="129029" name="Picture 5" descr="ANd9GcSGExZN36F1ewbhjMJwD-CO57jvyF3QuoncTB3aY_EEvMG8ZTx_iu6qUjb4"/>
          <p:cNvPicPr>
            <a:picLocks noChangeAspect="1" noChangeArrowheads="1"/>
          </p:cNvPicPr>
          <p:nvPr/>
        </p:nvPicPr>
        <p:blipFill>
          <a:blip r:embed="rId6" cstate="print"/>
          <a:srcRect/>
          <a:stretch>
            <a:fillRect/>
          </a:stretch>
        </p:blipFill>
        <p:spPr bwMode="auto">
          <a:xfrm>
            <a:off x="3785907" y="3535830"/>
            <a:ext cx="4322763" cy="3241675"/>
          </a:xfrm>
          <a:prstGeom prst="rect">
            <a:avLst/>
          </a:prstGeom>
          <a:ln>
            <a:noFill/>
          </a:ln>
          <a:effectLst>
            <a:outerShdw blurRad="292100" dist="139700" dir="2700000" algn="tl" rotWithShape="0">
              <a:srgbClr val="333333">
                <a:alpha val="65000"/>
              </a:srgbClr>
            </a:outerShdw>
          </a:effectLst>
        </p:spPr>
      </p:pic>
      <p:sp>
        <p:nvSpPr>
          <p:cNvPr id="12903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pic>
        <p:nvPicPr>
          <p:cNvPr id="129032" name="Picture 8"/>
          <p:cNvPicPr>
            <a:picLocks noChangeAspect="1" noChangeArrowheads="1"/>
          </p:cNvPicPr>
          <p:nvPr/>
        </p:nvPicPr>
        <p:blipFill>
          <a:blip r:embed="rId7" cstate="print">
            <a:clrChange>
              <a:clrFrom>
                <a:srgbClr val="000000"/>
              </a:clrFrom>
              <a:clrTo>
                <a:srgbClr val="000000">
                  <a:alpha val="0"/>
                </a:srgbClr>
              </a:clrTo>
            </a:clrChange>
          </a:blip>
          <a:srcRect/>
          <a:stretch>
            <a:fillRect/>
          </a:stretch>
        </p:blipFill>
        <p:spPr bwMode="auto">
          <a:xfrm>
            <a:off x="1108916" y="3496401"/>
            <a:ext cx="2676991" cy="336159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6">
                                            <p:txEl>
                                              <p:pRg st="0" end="0"/>
                                            </p:txEl>
                                          </p:spTgt>
                                        </p:tgtEl>
                                        <p:attrNameLst>
                                          <p:attrName>style.visibility</p:attrName>
                                        </p:attrNameLst>
                                      </p:cBhvr>
                                      <p:to>
                                        <p:strVal val="visible"/>
                                      </p:to>
                                    </p:set>
                                    <p:anim calcmode="lin" valueType="num">
                                      <p:cBhvr additive="base">
                                        <p:cTn id="7" dur="500" fill="hold"/>
                                        <p:tgtEl>
                                          <p:spTgt spid="1290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9028">
                                            <p:txEl>
                                              <p:pRg st="0" end="0"/>
                                            </p:txEl>
                                          </p:spTgt>
                                        </p:tgtEl>
                                        <p:attrNameLst>
                                          <p:attrName>style.visibility</p:attrName>
                                        </p:attrNameLst>
                                      </p:cBhvr>
                                      <p:to>
                                        <p:strVal val="visible"/>
                                      </p:to>
                                    </p:set>
                                    <p:anim calcmode="lin" valueType="num">
                                      <p:cBhvr additive="base">
                                        <p:cTn id="13" dur="500" fill="hold"/>
                                        <p:tgtEl>
                                          <p:spTgt spid="12902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90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53" presetClass="entr" presetSubtype="0" fill="hold" nodeType="afterEffect">
                                  <p:stCondLst>
                                    <p:cond delay="0"/>
                                  </p:stCondLst>
                                  <p:childTnLst>
                                    <p:set>
                                      <p:cBhvr>
                                        <p:cTn id="17" dur="1" fill="hold">
                                          <p:stCondLst>
                                            <p:cond delay="0"/>
                                          </p:stCondLst>
                                        </p:cTn>
                                        <p:tgtEl>
                                          <p:spTgt spid="129029"/>
                                        </p:tgtEl>
                                        <p:attrNameLst>
                                          <p:attrName>style.visibility</p:attrName>
                                        </p:attrNameLst>
                                      </p:cBhvr>
                                      <p:to>
                                        <p:strVal val="visible"/>
                                      </p:to>
                                    </p:set>
                                    <p:anim calcmode="lin" valueType="num">
                                      <p:cBhvr>
                                        <p:cTn id="18" dur="500" fill="hold"/>
                                        <p:tgtEl>
                                          <p:spTgt spid="129029"/>
                                        </p:tgtEl>
                                        <p:attrNameLst>
                                          <p:attrName>ppt_w</p:attrName>
                                        </p:attrNameLst>
                                      </p:cBhvr>
                                      <p:tavLst>
                                        <p:tav tm="0">
                                          <p:val>
                                            <p:fltVal val="0"/>
                                          </p:val>
                                        </p:tav>
                                        <p:tav tm="100000">
                                          <p:val>
                                            <p:strVal val="#ppt_w"/>
                                          </p:val>
                                        </p:tav>
                                      </p:tavLst>
                                    </p:anim>
                                    <p:anim calcmode="lin" valueType="num">
                                      <p:cBhvr>
                                        <p:cTn id="19" dur="500" fill="hold"/>
                                        <p:tgtEl>
                                          <p:spTgt spid="129029"/>
                                        </p:tgtEl>
                                        <p:attrNameLst>
                                          <p:attrName>ppt_h</p:attrName>
                                        </p:attrNameLst>
                                      </p:cBhvr>
                                      <p:tavLst>
                                        <p:tav tm="0">
                                          <p:val>
                                            <p:fltVal val="0"/>
                                          </p:val>
                                        </p:tav>
                                        <p:tav tm="100000">
                                          <p:val>
                                            <p:strVal val="#ppt_h"/>
                                          </p:val>
                                        </p:tav>
                                      </p:tavLst>
                                    </p:anim>
                                    <p:animEffect transition="in" filter="fade">
                                      <p:cBhvr>
                                        <p:cTn id="20" dur="500"/>
                                        <p:tgtEl>
                                          <p:spTgt spid="129029"/>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par>
                                <p:cTn id="21" presetID="10" presetClass="entr" presetSubtype="0" fill="hold" nodeType="withEffect">
                                  <p:stCondLst>
                                    <p:cond delay="0"/>
                                  </p:stCondLst>
                                  <p:childTnLst>
                                    <p:set>
                                      <p:cBhvr>
                                        <p:cTn id="22" dur="1" fill="hold">
                                          <p:stCondLst>
                                            <p:cond delay="0"/>
                                          </p:stCondLst>
                                        </p:cTn>
                                        <p:tgtEl>
                                          <p:spTgt spid="129032"/>
                                        </p:tgtEl>
                                        <p:attrNameLst>
                                          <p:attrName>style.visibility</p:attrName>
                                        </p:attrNameLst>
                                      </p:cBhvr>
                                      <p:to>
                                        <p:strVal val="visible"/>
                                      </p:to>
                                    </p:set>
                                    <p:animEffect transition="in" filter="fade">
                                      <p:cBhvr>
                                        <p:cTn id="23" dur="2000"/>
                                        <p:tgtEl>
                                          <p:spTgt spid="129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4"/>
          <p:cNvSpPr>
            <a:spLocks noChangeArrowheads="1"/>
          </p:cNvSpPr>
          <p:nvPr/>
        </p:nvSpPr>
        <p:spPr bwMode="auto">
          <a:xfrm>
            <a:off x="687388" y="1768475"/>
            <a:ext cx="7764462" cy="4822825"/>
          </a:xfrm>
          <a:prstGeom prst="rect">
            <a:avLst/>
          </a:prstGeom>
          <a:solidFill>
            <a:srgbClr val="FFFFCC"/>
          </a:solidFill>
          <a:ln w="9525">
            <a:noFill/>
            <a:miter lim="800000"/>
            <a:headEnd/>
            <a:tailEnd/>
          </a:ln>
          <a:effectLst/>
        </p:spPr>
        <p:txBody>
          <a:bodyPr/>
          <a:lstStyle/>
          <a:p>
            <a:pPr>
              <a:spcBef>
                <a:spcPct val="20000"/>
              </a:spcBef>
            </a:pPr>
            <a:r>
              <a:rPr lang="en-US">
                <a:sym typeface="Symbol" pitchFamily="18" charset="2"/>
              </a:rPr>
              <a:t>EXAMPLE: </a:t>
            </a:r>
            <a:r>
              <a:rPr lang="en-US">
                <a:solidFill>
                  <a:srgbClr val="000000"/>
                </a:solidFill>
              </a:rPr>
              <a:t>A </a:t>
            </a:r>
            <a:r>
              <a:rPr lang="en-US" b="1">
                <a:solidFill>
                  <a:srgbClr val="000000"/>
                </a:solidFill>
              </a:rPr>
              <a:t>Doppler ultrasound test</a:t>
            </a:r>
            <a:r>
              <a:rPr lang="en-US">
                <a:solidFill>
                  <a:srgbClr val="000000"/>
                </a:solidFill>
              </a:rPr>
              <a:t> uses reflected sound waves to see how blood flows through a blood vessel. It helps doctors evaluate blood flow through major arteries and veins, such as those of the arms, legs, and neck. It can show blocked                                  or reduced blood flow through                                  narrowing in the major arteries of the                               neck that could cause a stroke. It also                             can reveal blood clots in leg veins                                   (deep vein thrombosis, or DVT) that                                could break loose and block blood                                  flow to the lungs (pulmonary                                  embolism). </a:t>
            </a:r>
          </a:p>
        </p:txBody>
      </p:sp>
      <p:sp>
        <p:nvSpPr>
          <p:cNvPr id="13107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31079" name="Rectangle 7"/>
          <p:cNvSpPr>
            <a:spLocks noChangeArrowheads="1"/>
          </p:cNvSpPr>
          <p:nvPr/>
        </p:nvSpPr>
        <p:spPr bwMode="auto">
          <a:xfrm>
            <a:off x="685800" y="1344613"/>
            <a:ext cx="7772400" cy="458787"/>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rPr>
              <a:t>Situations where the Doppler effect can be utilized</a:t>
            </a:r>
            <a:endParaRPr lang="en-US" i="1">
              <a:solidFill>
                <a:schemeClr val="accent2"/>
              </a:solidFill>
            </a:endParaRPr>
          </a:p>
        </p:txBody>
      </p:sp>
      <p:pic>
        <p:nvPicPr>
          <p:cNvPr id="131080" name="Picture 8"/>
          <p:cNvPicPr>
            <a:picLocks noChangeAspect="1" noChangeArrowheads="1"/>
          </p:cNvPicPr>
          <p:nvPr/>
        </p:nvPicPr>
        <p:blipFill>
          <a:blip r:embed="rId5" cstate="print"/>
          <a:srcRect/>
          <a:stretch>
            <a:fillRect/>
          </a:stretch>
        </p:blipFill>
        <p:spPr bwMode="auto">
          <a:xfrm>
            <a:off x="5930900" y="3548063"/>
            <a:ext cx="3109913" cy="31099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076">
                                            <p:txEl>
                                              <p:pRg st="0" end="0"/>
                                            </p:txEl>
                                          </p:spTgt>
                                        </p:tgtEl>
                                        <p:attrNameLst>
                                          <p:attrName>style.visibility</p:attrName>
                                        </p:attrNameLst>
                                      </p:cBhvr>
                                      <p:to>
                                        <p:strVal val="visible"/>
                                      </p:to>
                                    </p:set>
                                    <p:anim calcmode="lin" valueType="num">
                                      <p:cBhvr additive="base">
                                        <p:cTn id="7" dur="500" fill="hold"/>
                                        <p:tgtEl>
                                          <p:spTgt spid="131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0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31080"/>
                                        </p:tgtEl>
                                        <p:attrNameLst>
                                          <p:attrName>style.visibility</p:attrName>
                                        </p:attrNameLst>
                                      </p:cBhvr>
                                      <p:to>
                                        <p:strVal val="visible"/>
                                      </p:to>
                                    </p:set>
                                    <p:animEffect transition="in" filter="fade">
                                      <p:cBhvr>
                                        <p:cTn id="11" dur="2000"/>
                                        <p:tgtEl>
                                          <p:spTgt spid="131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ChangeArrowheads="1"/>
          </p:cNvSpPr>
          <p:nvPr/>
        </p:nvSpPr>
        <p:spPr bwMode="auto">
          <a:xfrm>
            <a:off x="687388" y="1781175"/>
            <a:ext cx="7764462" cy="4105275"/>
          </a:xfrm>
          <a:prstGeom prst="rect">
            <a:avLst/>
          </a:prstGeom>
          <a:solidFill>
            <a:srgbClr val="FFFFCC"/>
          </a:solidFill>
          <a:ln w="9525">
            <a:noFill/>
            <a:miter lim="800000"/>
            <a:headEnd/>
            <a:tailEnd/>
          </a:ln>
          <a:effectLst/>
        </p:spPr>
        <p:txBody>
          <a:bodyPr/>
          <a:lstStyle/>
          <a:p>
            <a:pPr>
              <a:spcBef>
                <a:spcPct val="20000"/>
              </a:spcBef>
            </a:pPr>
            <a:r>
              <a:rPr lang="en-US">
                <a:sym typeface="Symbol" pitchFamily="18" charset="2"/>
              </a:rPr>
              <a:t>EXAMPLE: </a:t>
            </a:r>
            <a:r>
              <a:rPr lang="en-US">
                <a:solidFill>
                  <a:srgbClr val="000000"/>
                </a:solidFill>
              </a:rPr>
              <a:t>A </a:t>
            </a:r>
            <a:r>
              <a:rPr lang="en-US" b="1">
                <a:solidFill>
                  <a:srgbClr val="000000"/>
                </a:solidFill>
              </a:rPr>
              <a:t>Doppler weather radar</a:t>
            </a:r>
            <a:r>
              <a:rPr lang="en-US">
                <a:solidFill>
                  <a:srgbClr val="000000"/>
                </a:solidFill>
              </a:rPr>
              <a:t> is a specialized radar that makes use of the Doppler effect to produce velocity data about objects at a distance. It does this by beaming a microwave signal towards a desired target and listening for its reflection, then analyzing how the frequency of the returned signal                                       has been altered by the storm’s                                   motion. This variation gives                                      accurate measurements of the                                      radial component of a storm’s                                   velocity. </a:t>
            </a:r>
          </a:p>
        </p:txBody>
      </p:sp>
      <p:sp>
        <p:nvSpPr>
          <p:cNvPr id="133125" name="AutoShape 5" descr="2Q=="/>
          <p:cNvSpPr>
            <a:spLocks noChangeAspect="1" noChangeArrowheads="1"/>
          </p:cNvSpPr>
          <p:nvPr/>
        </p:nvSpPr>
        <p:spPr bwMode="auto">
          <a:xfrm>
            <a:off x="3252788" y="2505075"/>
            <a:ext cx="2638425" cy="1733550"/>
          </a:xfrm>
          <a:prstGeom prst="rect">
            <a:avLst/>
          </a:prstGeom>
          <a:noFill/>
        </p:spPr>
        <p:txBody>
          <a:bodyPr/>
          <a:lstStyle/>
          <a:p>
            <a:endParaRPr lang="en-US"/>
          </a:p>
        </p:txBody>
      </p:sp>
      <p:pic>
        <p:nvPicPr>
          <p:cNvPr id="133126" name="Picture 6" descr="doppler1"/>
          <p:cNvPicPr>
            <a:picLocks noChangeAspect="1" noChangeArrowheads="1"/>
          </p:cNvPicPr>
          <p:nvPr/>
        </p:nvPicPr>
        <p:blipFill>
          <a:blip r:embed="rId6" cstate="print"/>
          <a:srcRect l="11713"/>
          <a:stretch>
            <a:fillRect/>
          </a:stretch>
        </p:blipFill>
        <p:spPr bwMode="auto">
          <a:xfrm>
            <a:off x="5189489" y="3846925"/>
            <a:ext cx="3851275" cy="2865437"/>
          </a:xfrm>
          <a:prstGeom prst="rect">
            <a:avLst/>
          </a:prstGeom>
          <a:ln>
            <a:noFill/>
          </a:ln>
          <a:effectLst>
            <a:outerShdw blurRad="292100" dist="139700" dir="2700000" algn="tl" rotWithShape="0">
              <a:srgbClr val="333333">
                <a:alpha val="65000"/>
              </a:srgbClr>
            </a:outerShdw>
          </a:effectLst>
        </p:spPr>
      </p:pic>
      <p:pic>
        <p:nvPicPr>
          <p:cNvPr id="133127" name="Picture 7" descr="Ivan4amDoppler"/>
          <p:cNvPicPr>
            <a:picLocks noChangeAspect="1" noChangeArrowheads="1"/>
          </p:cNvPicPr>
          <p:nvPr/>
        </p:nvPicPr>
        <p:blipFill>
          <a:blip r:embed="rId7" cstate="print"/>
          <a:srcRect/>
          <a:stretch>
            <a:fillRect/>
          </a:stretch>
        </p:blipFill>
        <p:spPr bwMode="auto">
          <a:xfrm>
            <a:off x="5191432" y="3834582"/>
            <a:ext cx="3849325" cy="2879824"/>
          </a:xfrm>
          <a:prstGeom prst="rect">
            <a:avLst/>
          </a:prstGeom>
          <a:noFill/>
        </p:spPr>
      </p:pic>
      <p:sp>
        <p:nvSpPr>
          <p:cNvPr id="133129"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33130" name="Rectangle 10"/>
          <p:cNvSpPr>
            <a:spLocks noChangeArrowheads="1"/>
          </p:cNvSpPr>
          <p:nvPr/>
        </p:nvSpPr>
        <p:spPr bwMode="auto">
          <a:xfrm>
            <a:off x="685800" y="1344613"/>
            <a:ext cx="7772400" cy="458787"/>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rPr>
              <a:t>Situations where the Doppler effect can be utilized</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24">
                                            <p:txEl>
                                              <p:pRg st="0" end="0"/>
                                            </p:txEl>
                                          </p:spTgt>
                                        </p:tgtEl>
                                        <p:attrNameLst>
                                          <p:attrName>style.visibility</p:attrName>
                                        </p:attrNameLst>
                                      </p:cBhvr>
                                      <p:to>
                                        <p:strVal val="visible"/>
                                      </p:to>
                                    </p:set>
                                    <p:anim calcmode="lin" valueType="num">
                                      <p:cBhvr additive="base">
                                        <p:cTn id="7" dur="500" fill="hold"/>
                                        <p:tgtEl>
                                          <p:spTgt spid="1331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2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33126"/>
                                        </p:tgtEl>
                                        <p:attrNameLst>
                                          <p:attrName>style.visibility</p:attrName>
                                        </p:attrNameLst>
                                      </p:cBhvr>
                                      <p:to>
                                        <p:strVal val="visible"/>
                                      </p:to>
                                    </p:set>
                                    <p:anim calcmode="lin" valueType="num">
                                      <p:cBhvr>
                                        <p:cTn id="11" dur="500" fill="hold"/>
                                        <p:tgtEl>
                                          <p:spTgt spid="133126"/>
                                        </p:tgtEl>
                                        <p:attrNameLst>
                                          <p:attrName>ppt_w</p:attrName>
                                        </p:attrNameLst>
                                      </p:cBhvr>
                                      <p:tavLst>
                                        <p:tav tm="0">
                                          <p:val>
                                            <p:fltVal val="0"/>
                                          </p:val>
                                        </p:tav>
                                        <p:tav tm="100000">
                                          <p:val>
                                            <p:strVal val="#ppt_w"/>
                                          </p:val>
                                        </p:tav>
                                      </p:tavLst>
                                    </p:anim>
                                    <p:anim calcmode="lin" valueType="num">
                                      <p:cBhvr>
                                        <p:cTn id="12" dur="500" fill="hold"/>
                                        <p:tgtEl>
                                          <p:spTgt spid="133126"/>
                                        </p:tgtEl>
                                        <p:attrNameLst>
                                          <p:attrName>ppt_h</p:attrName>
                                        </p:attrNameLst>
                                      </p:cBhvr>
                                      <p:tavLst>
                                        <p:tav tm="0">
                                          <p:val>
                                            <p:fltVal val="0"/>
                                          </p:val>
                                        </p:tav>
                                        <p:tav tm="100000">
                                          <p:val>
                                            <p:strVal val="#ppt_h"/>
                                          </p:val>
                                        </p:tav>
                                      </p:tavLst>
                                    </p:anim>
                                    <p:animEffect transition="in" filter="fade">
                                      <p:cBhvr>
                                        <p:cTn id="13" dur="500"/>
                                        <p:tgtEl>
                                          <p:spTgt spid="13312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33127"/>
                                        </p:tgtEl>
                                        <p:attrNameLst>
                                          <p:attrName>style.visibility</p:attrName>
                                        </p:attrNameLst>
                                      </p:cBhvr>
                                      <p:to>
                                        <p:strVal val="visible"/>
                                      </p:to>
                                    </p:set>
                                    <p:animEffect transition="in" filter="dissolve">
                                      <p:cBhvr>
                                        <p:cTn id="18" dur="2000"/>
                                        <p:tgtEl>
                                          <p:spTgt spid="133127"/>
                                        </p:tgtEl>
                                      </p:cBhvr>
                                    </p:animEffect>
                                  </p:childTnLst>
                                  <p:subTnLst>
                                    <p:audio>
                                      <p:cMediaNode>
                                        <p:cTn display="0" masterRel="sameClick">
                                          <p:stCondLst>
                                            <p:cond evt="begin" delay="0">
                                              <p:tn val="16"/>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5172" name="Rectangle 4"/>
              <p:cNvSpPr>
                <a:spLocks noChangeArrowheads="1"/>
              </p:cNvSpPr>
              <p:nvPr/>
            </p:nvSpPr>
            <p:spPr bwMode="auto">
              <a:xfrm>
                <a:off x="687388" y="1768475"/>
                <a:ext cx="7764462" cy="5089525"/>
              </a:xfrm>
              <a:prstGeom prst="rect">
                <a:avLst/>
              </a:prstGeom>
              <a:solidFill>
                <a:srgbClr val="FFFFCC"/>
              </a:solidFill>
              <a:ln w="9525">
                <a:noFill/>
                <a:miter lim="800000"/>
                <a:headEnd/>
                <a:tailEnd/>
              </a:ln>
              <a:effectLst/>
            </p:spPr>
            <p:txBody>
              <a:bodyPr/>
              <a:lstStyle/>
              <a:p>
                <a:pPr>
                  <a:lnSpc>
                    <a:spcPct val="95000"/>
                  </a:lnSpc>
                  <a:spcBef>
                    <a:spcPct val="20000"/>
                  </a:spcBef>
                </a:pPr>
                <a:r>
                  <a:rPr lang="en-US" dirty="0" smtClean="0">
                    <a:sym typeface="Symbol" pitchFamily="18" charset="2"/>
                  </a:rPr>
                  <a:t>EXAMPLE: </a:t>
                </a:r>
                <a:r>
                  <a:rPr lang="en-US" dirty="0">
                    <a:solidFill>
                      <a:srgbClr val="000000"/>
                    </a:solidFill>
                  </a:rPr>
                  <a:t>If you look at a rotating luminous object like the sun, you see that one side is moving away from the observer while the other side is approaching the observer. Once again,                                                       the formula </a:t>
                </a:r>
                <a14:m>
                  <m:oMath xmlns:m="http://schemas.openxmlformats.org/officeDocument/2006/math">
                    <m:r>
                      <a:rPr lang="en-US" sz="1800" i="1" dirty="0" smtClean="0">
                        <a:solidFill>
                          <a:srgbClr val="000000"/>
                        </a:solidFill>
                        <a:latin typeface="Cambria Math" panose="02040503050406030204" pitchFamily="18" charset="0"/>
                      </a:rPr>
                      <m:t>𝑣</m:t>
                    </m:r>
                    <m:r>
                      <a:rPr lang="en-US" sz="1800" i="1" dirty="0" smtClean="0">
                        <a:solidFill>
                          <a:srgbClr val="000000"/>
                        </a:solidFill>
                        <a:latin typeface="Cambria Math" panose="02040503050406030204" pitchFamily="18" charset="0"/>
                      </a:rPr>
                      <m:t>=</m:t>
                    </m:r>
                    <m:f>
                      <m:fPr>
                        <m:ctrlPr>
                          <a:rPr lang="en-US" sz="1800" i="1" dirty="0">
                            <a:solidFill>
                              <a:srgbClr val="000000"/>
                            </a:solidFill>
                            <a:latin typeface="Cambria Math" panose="02040503050406030204" pitchFamily="18" charset="0"/>
                            <a:sym typeface="Symbol" pitchFamily="18" charset="2"/>
                          </a:rPr>
                        </m:ctrlPr>
                      </m:fPr>
                      <m:num>
                        <m:r>
                          <a:rPr lang="en-US" sz="1800" i="1" dirty="0" err="1">
                            <a:solidFill>
                              <a:srgbClr val="000000"/>
                            </a:solidFill>
                            <a:latin typeface="Cambria Math" panose="02040503050406030204" pitchFamily="18" charset="0"/>
                          </a:rPr>
                          <m:t>𝑐</m:t>
                        </m:r>
                        <m:r>
                          <a:rPr lang="en-US" sz="1800" i="1" dirty="0" err="1">
                            <a:solidFill>
                              <a:srgbClr val="000000"/>
                            </a:solidFill>
                            <a:latin typeface="Cambria Math" panose="02040503050406030204" pitchFamily="18" charset="0"/>
                            <a:sym typeface="Symbol" pitchFamily="18" charset="2"/>
                          </a:rPr>
                          <m:t>∆</m:t>
                        </m:r>
                        <m:r>
                          <a:rPr lang="en-US" sz="1800" i="1" dirty="0" err="1">
                            <a:solidFill>
                              <a:srgbClr val="000000"/>
                            </a:solidFill>
                            <a:latin typeface="Cambria Math" panose="02040503050406030204" pitchFamily="18" charset="0"/>
                            <a:sym typeface="Symbol" pitchFamily="18" charset="2"/>
                          </a:rPr>
                          <m:t>𝑓</m:t>
                        </m:r>
                      </m:num>
                      <m:den>
                        <m:r>
                          <a:rPr lang="en-US" sz="1800" i="1" dirty="0">
                            <a:solidFill>
                              <a:srgbClr val="000000"/>
                            </a:solidFill>
                            <a:latin typeface="Cambria Math" panose="02040503050406030204" pitchFamily="18" charset="0"/>
                          </a:rPr>
                          <m:t>𝑓</m:t>
                        </m:r>
                      </m:den>
                    </m:f>
                    <m:r>
                      <a:rPr lang="en-US" sz="1800" i="1" dirty="0">
                        <a:solidFill>
                          <a:srgbClr val="000000"/>
                        </a:solidFill>
                        <a:latin typeface="Cambria Math" panose="02040503050406030204" pitchFamily="18" charset="0"/>
                      </a:rPr>
                      <m:t>  </m:t>
                    </m:r>
                  </m:oMath>
                </a14:m>
                <a:r>
                  <a:rPr lang="en-US" dirty="0" smtClean="0">
                    <a:solidFill>
                      <a:srgbClr val="000000"/>
                    </a:solidFill>
                  </a:rPr>
                  <a:t>					    comes </a:t>
                </a:r>
                <a:r>
                  <a:rPr lang="en-US" dirty="0">
                    <a:solidFill>
                      <a:srgbClr val="000000"/>
                    </a:solidFill>
                  </a:rPr>
                  <a:t>into play. The                                                       sun’s right side will be                                                        red shifted, whereas                                                         the left will be blue                                                       shifted. We can then                                                         find the speed of                                                           rotation of the sun (or                                                       any star, even if it is                                                        quite distant).</a:t>
                </a:r>
              </a:p>
            </p:txBody>
          </p:sp>
        </mc:Choice>
        <mc:Fallback xmlns="">
          <p:sp>
            <p:nvSpPr>
              <p:cNvPr id="135172" name="Rectangle 4"/>
              <p:cNvSpPr>
                <a:spLocks noRot="1" noChangeAspect="1" noMove="1" noResize="1" noEditPoints="1" noAdjustHandles="1" noChangeArrowheads="1" noChangeShapeType="1" noTextEdit="1"/>
              </p:cNvSpPr>
              <p:nvPr/>
            </p:nvSpPr>
            <p:spPr bwMode="auto">
              <a:xfrm>
                <a:off x="687388" y="1768475"/>
                <a:ext cx="7764462" cy="5089525"/>
              </a:xfrm>
              <a:prstGeom prst="rect">
                <a:avLst/>
              </a:prstGeom>
              <a:blipFill>
                <a:blip r:embed="rId5"/>
                <a:stretch>
                  <a:fillRect l="-1257" t="-1198" r="-2435" b="-1317"/>
                </a:stretch>
              </a:blipFill>
              <a:ln w="9525">
                <a:noFill/>
                <a:miter lim="800000"/>
                <a:headEnd/>
                <a:tailEnd/>
              </a:ln>
              <a:effectLst/>
            </p:spPr>
            <p:txBody>
              <a:bodyPr/>
              <a:lstStyle/>
              <a:p>
                <a:r>
                  <a:rPr lang="en-US">
                    <a:noFill/>
                  </a:rPr>
                  <a:t> </a:t>
                </a:r>
              </a:p>
            </p:txBody>
          </p:sp>
        </mc:Fallback>
      </mc:AlternateContent>
      <p:pic>
        <p:nvPicPr>
          <p:cNvPr id="135173" name="Picture 5" descr="solarcycle.gif (2978553 bytes)"/>
          <p:cNvPicPr>
            <a:picLocks noChangeAspect="1" noChangeArrowheads="1" noCrop="1"/>
          </p:cNvPicPr>
          <p:nvPr/>
        </p:nvPicPr>
        <p:blipFill>
          <a:blip r:embed="rId6" cstate="print"/>
          <a:srcRect/>
          <a:stretch>
            <a:fillRect/>
          </a:stretch>
        </p:blipFill>
        <p:spPr bwMode="auto">
          <a:xfrm>
            <a:off x="3929063" y="2984500"/>
            <a:ext cx="4954587" cy="3716338"/>
          </a:xfrm>
          <a:prstGeom prst="rect">
            <a:avLst/>
          </a:prstGeom>
          <a:ln>
            <a:noFill/>
          </a:ln>
          <a:effectLst>
            <a:outerShdw blurRad="292100" dist="139700" dir="2700000" algn="tl" rotWithShape="0">
              <a:srgbClr val="333333">
                <a:alpha val="65000"/>
              </a:srgbClr>
            </a:outerShdw>
          </a:effectLst>
        </p:spPr>
      </p:pic>
      <p:sp>
        <p:nvSpPr>
          <p:cNvPr id="13517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35176" name="Rectangle 8"/>
          <p:cNvSpPr>
            <a:spLocks noChangeArrowheads="1"/>
          </p:cNvSpPr>
          <p:nvPr/>
        </p:nvSpPr>
        <p:spPr bwMode="auto">
          <a:xfrm>
            <a:off x="685800" y="1344613"/>
            <a:ext cx="7772400" cy="458787"/>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rPr>
              <a:t>Situations where the Doppler effect can be utilized</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172">
                                            <p:txEl>
                                              <p:pRg st="0" end="0"/>
                                            </p:txEl>
                                          </p:spTgt>
                                        </p:tgtEl>
                                        <p:attrNameLst>
                                          <p:attrName>style.visibility</p:attrName>
                                        </p:attrNameLst>
                                      </p:cBhvr>
                                      <p:to>
                                        <p:strVal val="visible"/>
                                      </p:to>
                                    </p:set>
                                    <p:anim calcmode="lin" valueType="num">
                                      <p:cBhvr additive="base">
                                        <p:cTn id="7" dur="500" fill="hold"/>
                                        <p:tgtEl>
                                          <p:spTgt spid="1351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35173"/>
                                        </p:tgtEl>
                                        <p:attrNameLst>
                                          <p:attrName>style.visibility</p:attrName>
                                        </p:attrNameLst>
                                      </p:cBhvr>
                                      <p:to>
                                        <p:strVal val="visible"/>
                                      </p:to>
                                    </p:set>
                                    <p:animEffect transition="in" filter="fade">
                                      <p:cBhvr>
                                        <p:cTn id="11" dur="2000"/>
                                        <p:tgtEl>
                                          <p:spTgt spid="135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ChangeArrowheads="1"/>
          </p:cNvSpPr>
          <p:nvPr/>
        </p:nvSpPr>
        <p:spPr bwMode="auto">
          <a:xfrm>
            <a:off x="685800" y="1768475"/>
            <a:ext cx="7772400" cy="4720815"/>
          </a:xfrm>
          <a:prstGeom prst="rect">
            <a:avLst/>
          </a:prstGeom>
          <a:solidFill>
            <a:srgbClr val="CCFFCC"/>
          </a:solidFill>
          <a:ln w="9525">
            <a:noFill/>
            <a:miter lim="800000"/>
            <a:headEnd/>
            <a:tailEnd/>
          </a:ln>
          <a:effectLst/>
        </p:spPr>
        <p:txBody>
          <a:bodyPr/>
          <a:lstStyle/>
          <a:p>
            <a:pPr eaLnBrk="1" hangingPunct="1"/>
            <a:endParaRPr lang="en-US" sz="2000">
              <a:latin typeface="Courier New" pitchFamily="49" charset="0"/>
              <a:sym typeface="Symbol" pitchFamily="18" charset="2"/>
            </a:endParaRPr>
          </a:p>
        </p:txBody>
      </p:sp>
      <p:pic>
        <p:nvPicPr>
          <p:cNvPr id="137221"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7388" y="1819275"/>
            <a:ext cx="7775575" cy="1482725"/>
          </a:xfrm>
          <a:prstGeom prst="rect">
            <a:avLst/>
          </a:prstGeom>
          <a:noFill/>
        </p:spPr>
      </p:pic>
      <p:sp>
        <p:nvSpPr>
          <p:cNvPr id="137222" name="Rectangle 6"/>
          <p:cNvSpPr>
            <a:spLocks noChangeArrowheads="1"/>
          </p:cNvSpPr>
          <p:nvPr/>
        </p:nvSpPr>
        <p:spPr bwMode="auto">
          <a:xfrm>
            <a:off x="3092450" y="2114550"/>
            <a:ext cx="1082675" cy="265113"/>
          </a:xfrm>
          <a:prstGeom prst="rect">
            <a:avLst/>
          </a:prstGeom>
          <a:solidFill>
            <a:srgbClr val="FF6600">
              <a:alpha val="38000"/>
            </a:srgbClr>
          </a:solidFill>
          <a:ln w="9525">
            <a:noFill/>
            <a:miter lim="800000"/>
            <a:headEnd/>
            <a:tailEnd/>
          </a:ln>
          <a:effectLst/>
        </p:spPr>
        <p:txBody>
          <a:bodyPr wrap="none" anchor="ctr"/>
          <a:lstStyle/>
          <a:p>
            <a:endParaRPr lang="en-US"/>
          </a:p>
        </p:txBody>
      </p:sp>
      <p:sp>
        <p:nvSpPr>
          <p:cNvPr id="137223" name="Text Box 7"/>
          <p:cNvSpPr txBox="1">
            <a:spLocks noChangeArrowheads="1"/>
          </p:cNvSpPr>
          <p:nvPr/>
        </p:nvSpPr>
        <p:spPr bwMode="auto">
          <a:xfrm>
            <a:off x="701675" y="3278188"/>
            <a:ext cx="7683500" cy="457200"/>
          </a:xfrm>
          <a:prstGeom prst="rect">
            <a:avLst/>
          </a:prstGeom>
          <a:noFill/>
          <a:ln w="9525">
            <a:noFill/>
            <a:miter lim="800000"/>
            <a:headEnd/>
            <a:tailEnd/>
          </a:ln>
          <a:effectLst/>
        </p:spPr>
        <p:txBody>
          <a:bodyPr>
            <a:spAutoFit/>
          </a:bodyPr>
          <a:lstStyle/>
          <a:p>
            <a:pPr eaLnBrk="1" hangingPunct="1"/>
            <a:r>
              <a:rPr lang="en-US">
                <a:solidFill>
                  <a:schemeClr val="hlink"/>
                </a:solidFill>
                <a:sym typeface="Symbol" pitchFamily="18" charset="2"/>
              </a:rPr>
              <a:t></a:t>
            </a:r>
            <a:r>
              <a:rPr lang="en-US">
                <a:solidFill>
                  <a:schemeClr val="hlink"/>
                </a:solidFill>
              </a:rPr>
              <a:t>Since the source is receding </a:t>
            </a:r>
            <a:r>
              <a:rPr lang="en-US">
                <a:solidFill>
                  <a:schemeClr val="hlink"/>
                </a:solidFill>
                <a:sym typeface="Symbol" pitchFamily="18" charset="2"/>
              </a:rPr>
              <a:t>’ had better </a:t>
            </a:r>
            <a:r>
              <a:rPr lang="en-US" u="sng">
                <a:solidFill>
                  <a:schemeClr val="hlink"/>
                </a:solidFill>
                <a:sym typeface="Symbol" pitchFamily="18" charset="2"/>
              </a:rPr>
              <a:t>increase</a:t>
            </a:r>
            <a:r>
              <a:rPr lang="en-US">
                <a:solidFill>
                  <a:schemeClr val="hlink"/>
                </a:solidFill>
                <a:sym typeface="Symbol" pitchFamily="18" charset="2"/>
              </a:rPr>
              <a:t>.</a:t>
            </a:r>
          </a:p>
        </p:txBody>
      </p:sp>
      <p:sp>
        <p:nvSpPr>
          <p:cNvPr id="137224" name="Line 8"/>
          <p:cNvSpPr>
            <a:spLocks noChangeShapeType="1"/>
          </p:cNvSpPr>
          <p:nvPr/>
        </p:nvSpPr>
        <p:spPr bwMode="auto">
          <a:xfrm>
            <a:off x="3476625" y="2981325"/>
            <a:ext cx="674688" cy="300038"/>
          </a:xfrm>
          <a:prstGeom prst="line">
            <a:avLst/>
          </a:prstGeom>
          <a:noFill/>
          <a:ln w="19050">
            <a:solidFill>
              <a:srgbClr val="FF0000"/>
            </a:solidFill>
            <a:round/>
            <a:headEnd/>
            <a:tailEnd/>
          </a:ln>
          <a:effectLst/>
        </p:spPr>
        <p:txBody>
          <a:bodyPr/>
          <a:lstStyle/>
          <a:p>
            <a:endParaRPr lang="en-US"/>
          </a:p>
        </p:txBody>
      </p:sp>
      <p:sp>
        <p:nvSpPr>
          <p:cNvPr id="137225" name="Line 9"/>
          <p:cNvSpPr>
            <a:spLocks noChangeShapeType="1"/>
          </p:cNvSpPr>
          <p:nvPr/>
        </p:nvSpPr>
        <p:spPr bwMode="auto">
          <a:xfrm>
            <a:off x="7664450" y="3006725"/>
            <a:ext cx="674688" cy="300038"/>
          </a:xfrm>
          <a:prstGeom prst="line">
            <a:avLst/>
          </a:prstGeom>
          <a:noFill/>
          <a:ln w="19050">
            <a:solidFill>
              <a:srgbClr val="FF0000"/>
            </a:solidFill>
            <a:round/>
            <a:headEnd/>
            <a:tailEnd/>
          </a:ln>
          <a:effectLst/>
        </p:spPr>
        <p:txBody>
          <a:bodyPr/>
          <a:lstStyle/>
          <a:p>
            <a:endParaRPr lang="en-US"/>
          </a:p>
        </p:txBody>
      </p:sp>
      <p:sp>
        <p:nvSpPr>
          <p:cNvPr id="137226" name="Text Box 10"/>
          <p:cNvSpPr txBox="1">
            <a:spLocks noChangeArrowheads="1"/>
          </p:cNvSpPr>
          <p:nvPr/>
        </p:nvSpPr>
        <p:spPr bwMode="auto">
          <a:xfrm>
            <a:off x="704850" y="3810000"/>
            <a:ext cx="3136900" cy="1187450"/>
          </a:xfrm>
          <a:prstGeom prst="rect">
            <a:avLst/>
          </a:prstGeom>
          <a:noFill/>
          <a:ln w="9525">
            <a:noFill/>
            <a:miter lim="800000"/>
            <a:headEnd/>
            <a:tailEnd/>
          </a:ln>
          <a:effectLst/>
        </p:spPr>
        <p:txBody>
          <a:bodyPr>
            <a:spAutoFit/>
          </a:bodyPr>
          <a:lstStyle/>
          <a:p>
            <a:pPr eaLnBrk="1" hangingPunct="1"/>
            <a:r>
              <a:rPr lang="en-US">
                <a:solidFill>
                  <a:schemeClr val="hlink"/>
                </a:solidFill>
                <a:sym typeface="Symbol" pitchFamily="18" charset="2"/>
              </a:rPr>
              <a:t></a:t>
            </a:r>
            <a:r>
              <a:rPr lang="en-US">
                <a:solidFill>
                  <a:schemeClr val="hlink"/>
                </a:solidFill>
              </a:rPr>
              <a:t>It will increase by how far </a:t>
            </a:r>
            <a:r>
              <a:rPr lang="en-US" i="1">
                <a:solidFill>
                  <a:schemeClr val="hlink"/>
                </a:solidFill>
              </a:rPr>
              <a:t>d </a:t>
            </a:r>
            <a:r>
              <a:rPr lang="en-US">
                <a:solidFill>
                  <a:schemeClr val="hlink"/>
                </a:solidFill>
              </a:rPr>
              <a:t>=</a:t>
            </a:r>
            <a:r>
              <a:rPr lang="en-US" i="1">
                <a:solidFill>
                  <a:schemeClr val="hlink"/>
                </a:solidFill>
              </a:rPr>
              <a:t> VT</a:t>
            </a:r>
            <a:r>
              <a:rPr lang="en-US">
                <a:solidFill>
                  <a:schemeClr val="hlink"/>
                </a:solidFill>
              </a:rPr>
              <a:t> the source has traveled.</a:t>
            </a:r>
            <a:endParaRPr lang="en-US">
              <a:solidFill>
                <a:schemeClr val="hlink"/>
              </a:solidFill>
              <a:sym typeface="Symbol" pitchFamily="18" charset="2"/>
            </a:endParaRPr>
          </a:p>
        </p:txBody>
      </p:sp>
      <p:sp>
        <p:nvSpPr>
          <p:cNvPr id="137227" name="Rectangle 11"/>
          <p:cNvSpPr>
            <a:spLocks noChangeArrowheads="1"/>
          </p:cNvSpPr>
          <p:nvPr/>
        </p:nvSpPr>
        <p:spPr bwMode="auto">
          <a:xfrm>
            <a:off x="6486525" y="2116138"/>
            <a:ext cx="830263" cy="265112"/>
          </a:xfrm>
          <a:prstGeom prst="rect">
            <a:avLst/>
          </a:prstGeom>
          <a:solidFill>
            <a:srgbClr val="FF6600">
              <a:alpha val="38000"/>
            </a:srgbClr>
          </a:solidFill>
          <a:ln w="9525">
            <a:noFill/>
            <a:miter lim="800000"/>
            <a:headEnd/>
            <a:tailEnd/>
          </a:ln>
          <a:effectLst/>
        </p:spPr>
        <p:txBody>
          <a:bodyPr wrap="none" anchor="ctr"/>
          <a:lstStyle/>
          <a:p>
            <a:endParaRPr lang="en-US"/>
          </a:p>
        </p:txBody>
      </p:sp>
      <p:sp>
        <p:nvSpPr>
          <p:cNvPr id="137228" name="Text Box 12"/>
          <p:cNvSpPr txBox="1">
            <a:spLocks noChangeArrowheads="1"/>
          </p:cNvSpPr>
          <p:nvPr/>
        </p:nvSpPr>
        <p:spPr bwMode="auto">
          <a:xfrm>
            <a:off x="684213" y="5030788"/>
            <a:ext cx="3148012" cy="1187450"/>
          </a:xfrm>
          <a:prstGeom prst="rect">
            <a:avLst/>
          </a:prstGeom>
          <a:noFill/>
          <a:ln w="9525">
            <a:noFill/>
            <a:miter lim="800000"/>
            <a:headEnd/>
            <a:tailEnd/>
          </a:ln>
          <a:effectLst/>
        </p:spPr>
        <p:txBody>
          <a:bodyPr>
            <a:spAutoFit/>
          </a:bodyPr>
          <a:lstStyle/>
          <a:p>
            <a:pPr eaLnBrk="1" hangingPunct="1"/>
            <a:r>
              <a:rPr lang="en-US">
                <a:solidFill>
                  <a:schemeClr val="hlink"/>
                </a:solidFill>
                <a:sym typeface="Symbol" pitchFamily="18" charset="2"/>
              </a:rPr>
              <a:t></a:t>
            </a:r>
            <a:r>
              <a:rPr lang="en-US">
                <a:solidFill>
                  <a:schemeClr val="hlink"/>
                </a:solidFill>
              </a:rPr>
              <a:t>Note that the source is NOT traveling at </a:t>
            </a:r>
            <a:r>
              <a:rPr lang="en-US" i="1">
                <a:solidFill>
                  <a:schemeClr val="hlink"/>
                </a:solidFill>
              </a:rPr>
              <a:t>v</a:t>
            </a:r>
            <a:r>
              <a:rPr lang="en-US">
                <a:solidFill>
                  <a:schemeClr val="hlink"/>
                </a:solidFill>
              </a:rPr>
              <a:t>, the speed of sound!</a:t>
            </a:r>
            <a:endParaRPr lang="en-US">
              <a:solidFill>
                <a:schemeClr val="hlink"/>
              </a:solidFill>
              <a:sym typeface="Symbol" pitchFamily="18" charset="2"/>
            </a:endParaRPr>
          </a:p>
        </p:txBody>
      </p:sp>
      <p:sp>
        <p:nvSpPr>
          <p:cNvPr id="137229" name="Oval 13"/>
          <p:cNvSpPr>
            <a:spLocks noChangeArrowheads="1"/>
          </p:cNvSpPr>
          <p:nvPr/>
        </p:nvSpPr>
        <p:spPr bwMode="auto">
          <a:xfrm>
            <a:off x="4956175" y="3005138"/>
            <a:ext cx="300038" cy="300037"/>
          </a:xfrm>
          <a:prstGeom prst="ellipse">
            <a:avLst/>
          </a:prstGeom>
          <a:noFill/>
          <a:ln w="19050">
            <a:solidFill>
              <a:srgbClr val="FF0000"/>
            </a:solidFill>
            <a:round/>
            <a:headEnd/>
            <a:tailEnd/>
          </a:ln>
          <a:effectLst/>
        </p:spPr>
        <p:txBody>
          <a:bodyPr wrap="none" anchor="ctr"/>
          <a:lstStyle/>
          <a:p>
            <a:endParaRPr lang="en-US"/>
          </a:p>
        </p:txBody>
      </p:sp>
      <p:sp>
        <p:nvSpPr>
          <p:cNvPr id="137230" name="Line 14"/>
          <p:cNvSpPr>
            <a:spLocks noChangeShapeType="1"/>
          </p:cNvSpPr>
          <p:nvPr/>
        </p:nvSpPr>
        <p:spPr bwMode="auto">
          <a:xfrm>
            <a:off x="1360488" y="2995613"/>
            <a:ext cx="674687" cy="300037"/>
          </a:xfrm>
          <a:prstGeom prst="line">
            <a:avLst/>
          </a:prstGeom>
          <a:noFill/>
          <a:ln w="19050">
            <a:solidFill>
              <a:srgbClr val="FF0000"/>
            </a:solidFill>
            <a:round/>
            <a:headEnd/>
            <a:tailEnd/>
          </a:ln>
          <a:effectLst/>
        </p:spPr>
        <p:txBody>
          <a:bodyPr/>
          <a:lstStyle/>
          <a:p>
            <a:endParaRPr lang="en-US"/>
          </a:p>
        </p:txBody>
      </p:sp>
      <p:pic>
        <p:nvPicPr>
          <p:cNvPr id="137231" name="Picture 15" descr="w832b3qq-1341201313"/>
          <p:cNvPicPr>
            <a:picLocks noChangeAspect="1" noChangeArrowheads="1"/>
          </p:cNvPicPr>
          <p:nvPr/>
        </p:nvPicPr>
        <p:blipFill>
          <a:blip r:embed="rId8" cstate="print"/>
          <a:srcRect l="15878"/>
          <a:stretch>
            <a:fillRect/>
          </a:stretch>
        </p:blipFill>
        <p:spPr bwMode="auto">
          <a:xfrm>
            <a:off x="4054475" y="3811588"/>
            <a:ext cx="4322763" cy="2493962"/>
          </a:xfrm>
          <a:prstGeom prst="rect">
            <a:avLst/>
          </a:prstGeom>
          <a:ln>
            <a:noFill/>
          </a:ln>
          <a:effectLst>
            <a:outerShdw blurRad="292100" dist="139700" dir="2700000" algn="tl" rotWithShape="0">
              <a:srgbClr val="333333">
                <a:alpha val="65000"/>
              </a:srgbClr>
            </a:outerShdw>
          </a:effectLst>
        </p:spPr>
      </p:pic>
      <p:sp>
        <p:nvSpPr>
          <p:cNvPr id="13723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37218" name="Rectangle 2"/>
          <p:cNvSpPr>
            <a:spLocks noChangeArrowheads="1"/>
          </p:cNvSpPr>
          <p:nvPr/>
        </p:nvSpPr>
        <p:spPr bwMode="auto">
          <a:xfrm>
            <a:off x="685800" y="1344613"/>
            <a:ext cx="7772400" cy="42862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Solve problems involving the Doppler effect</a:t>
            </a:r>
            <a:endParaRPr lang="en-US" i="1">
              <a:solidFill>
                <a:schemeClr val="accent2"/>
              </a:solidFill>
              <a:ea typeface="Segoe UI"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anim calcmode="lin" valueType="num">
                                      <p:cBhvr additive="base">
                                        <p:cTn id="7" dur="500" fill="hold"/>
                                        <p:tgtEl>
                                          <p:spTgt spid="137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221"/>
                                        </p:tgtEl>
                                        <p:attrNameLst>
                                          <p:attrName>style.visibility</p:attrName>
                                        </p:attrNameLst>
                                      </p:cBhvr>
                                      <p:to>
                                        <p:strVal val="visible"/>
                                      </p:to>
                                    </p:set>
                                    <p:anim calcmode="lin" valueType="num">
                                      <p:cBhvr additive="base">
                                        <p:cTn id="13" dur="500" fill="hold"/>
                                        <p:tgtEl>
                                          <p:spTgt spid="137221"/>
                                        </p:tgtEl>
                                        <p:attrNameLst>
                                          <p:attrName>ppt_x</p:attrName>
                                        </p:attrNameLst>
                                      </p:cBhvr>
                                      <p:tavLst>
                                        <p:tav tm="0">
                                          <p:val>
                                            <p:strVal val="#ppt_x"/>
                                          </p:val>
                                        </p:tav>
                                        <p:tav tm="100000">
                                          <p:val>
                                            <p:strVal val="#ppt_x"/>
                                          </p:val>
                                        </p:tav>
                                      </p:tavLst>
                                    </p:anim>
                                    <p:anim calcmode="lin" valueType="num">
                                      <p:cBhvr additive="base">
                                        <p:cTn id="14" dur="500" fill="hold"/>
                                        <p:tgtEl>
                                          <p:spTgt spid="1372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37231"/>
                                        </p:tgtEl>
                                        <p:attrNameLst>
                                          <p:attrName>style.visibility</p:attrName>
                                        </p:attrNameLst>
                                      </p:cBhvr>
                                      <p:to>
                                        <p:strVal val="visible"/>
                                      </p:to>
                                    </p:set>
                                    <p:anim calcmode="lin" valueType="num">
                                      <p:cBhvr>
                                        <p:cTn id="17" dur="500" fill="hold"/>
                                        <p:tgtEl>
                                          <p:spTgt spid="137231"/>
                                        </p:tgtEl>
                                        <p:attrNameLst>
                                          <p:attrName>ppt_w</p:attrName>
                                        </p:attrNameLst>
                                      </p:cBhvr>
                                      <p:tavLst>
                                        <p:tav tm="0">
                                          <p:val>
                                            <p:fltVal val="0"/>
                                          </p:val>
                                        </p:tav>
                                        <p:tav tm="100000">
                                          <p:val>
                                            <p:strVal val="#ppt_w"/>
                                          </p:val>
                                        </p:tav>
                                      </p:tavLst>
                                    </p:anim>
                                    <p:anim calcmode="lin" valueType="num">
                                      <p:cBhvr>
                                        <p:cTn id="18" dur="500" fill="hold"/>
                                        <p:tgtEl>
                                          <p:spTgt spid="137231"/>
                                        </p:tgtEl>
                                        <p:attrNameLst>
                                          <p:attrName>ppt_h</p:attrName>
                                        </p:attrNameLst>
                                      </p:cBhvr>
                                      <p:tavLst>
                                        <p:tav tm="0">
                                          <p:val>
                                            <p:fltVal val="0"/>
                                          </p:val>
                                        </p:tav>
                                        <p:tav tm="100000">
                                          <p:val>
                                            <p:strVal val="#ppt_h"/>
                                          </p:val>
                                        </p:tav>
                                      </p:tavLst>
                                    </p:anim>
                                    <p:animEffect transition="in" filter="fade">
                                      <p:cBhvr>
                                        <p:cTn id="19" dur="500"/>
                                        <p:tgtEl>
                                          <p:spTgt spid="137231"/>
                                        </p:tgtEl>
                                      </p:cBhvr>
                                    </p:animEffect>
                                  </p:childTnLst>
                                  <p:subTnLst>
                                    <p:audio>
                                      <p:cMediaNode>
                                        <p:cTn display="0" masterRel="sameClick">
                                          <p:stCondLst>
                                            <p:cond evt="begin" delay="0">
                                              <p:tn val="15"/>
                                            </p:cond>
                                          </p:stCondLst>
                                          <p:endCondLst>
                                            <p:cond evt="onStopAudio" delay="0">
                                              <p:tgtEl>
                                                <p:sldTgt/>
                                              </p:tgtEl>
                                            </p:cond>
                                          </p:endCondLst>
                                        </p:cTn>
                                        <p:tgtEl>
                                          <p:sndTgt r:embed="rId5" name="Quacking duck.wav"/>
                                        </p:tgtEl>
                                      </p:cMediaNode>
                                    </p:audio>
                                  </p:sub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37222"/>
                                        </p:tgtEl>
                                        <p:attrNameLst>
                                          <p:attrName>style.visibility</p:attrName>
                                        </p:attrNameLst>
                                      </p:cBhvr>
                                      <p:to>
                                        <p:strVal val="visible"/>
                                      </p:to>
                                    </p:set>
                                    <p:animEffect transition="in" filter="diamond(in)">
                                      <p:cBhvr>
                                        <p:cTn id="24" dur="500"/>
                                        <p:tgtEl>
                                          <p:spTgt spid="137222"/>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37223">
                                            <p:txEl>
                                              <p:pRg st="0" end="0"/>
                                            </p:txEl>
                                          </p:spTgt>
                                        </p:tgtEl>
                                        <p:attrNameLst>
                                          <p:attrName>style.visibility</p:attrName>
                                        </p:attrNameLst>
                                      </p:cBhvr>
                                      <p:to>
                                        <p:strVal val="visible"/>
                                      </p:to>
                                    </p:set>
                                    <p:anim calcmode="lin" valueType="num">
                                      <p:cBhvr additive="base">
                                        <p:cTn id="29" dur="500" fill="hold"/>
                                        <p:tgtEl>
                                          <p:spTgt spid="137223">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372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7224"/>
                                        </p:tgtEl>
                                        <p:attrNameLst>
                                          <p:attrName>style.visibility</p:attrName>
                                        </p:attrNameLst>
                                      </p:cBhvr>
                                      <p:to>
                                        <p:strVal val="visible"/>
                                      </p:to>
                                    </p:set>
                                    <p:animEffect transition="in" filter="wipe(left)">
                                      <p:cBhvr>
                                        <p:cTn id="35" dur="500"/>
                                        <p:tgtEl>
                                          <p:spTgt spid="137224"/>
                                        </p:tgtEl>
                                      </p:cBhvr>
                                    </p:animEffect>
                                  </p:childTnLst>
                                  <p:subTnLst>
                                    <p:audio>
                                      <p:cMediaNode>
                                        <p:cTn display="0" masterRel="sameClick">
                                          <p:stCondLst>
                                            <p:cond evt="begin" delay="0">
                                              <p:tn val="33"/>
                                            </p:cond>
                                          </p:stCondLst>
                                          <p:endCondLst>
                                            <p:cond evt="onStopAudio" delay="0">
                                              <p:tgtEl>
                                                <p:sldTgt/>
                                              </p:tgtEl>
                                            </p:cond>
                                          </p:endCondLst>
                                        </p:cTn>
                                        <p:tgtEl>
                                          <p:sndTgt r:embed="rId6" name="cashreg.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7225"/>
                                        </p:tgtEl>
                                        <p:attrNameLst>
                                          <p:attrName>style.visibility</p:attrName>
                                        </p:attrNameLst>
                                      </p:cBhvr>
                                      <p:to>
                                        <p:strVal val="visible"/>
                                      </p:to>
                                    </p:set>
                                    <p:animEffect transition="in" filter="wipe(left)">
                                      <p:cBhvr>
                                        <p:cTn id="40" dur="500"/>
                                        <p:tgtEl>
                                          <p:spTgt spid="137225"/>
                                        </p:tgtEl>
                                      </p:cBhvr>
                                    </p:animEffect>
                                  </p:childTnLst>
                                  <p:subTnLst>
                                    <p:audio>
                                      <p:cMediaNode>
                                        <p:cTn display="0" masterRel="sameClick">
                                          <p:stCondLst>
                                            <p:cond evt="begin" delay="0">
                                              <p:tn val="38"/>
                                            </p:cond>
                                          </p:stCondLst>
                                          <p:endCondLst>
                                            <p:cond evt="onStopAudio" delay="0">
                                              <p:tgtEl>
                                                <p:sldTgt/>
                                              </p:tgtEl>
                                            </p:cond>
                                          </p:endCondLst>
                                        </p:cTn>
                                        <p:tgtEl>
                                          <p:sndTgt r:embed="rId6"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37226">
                                            <p:txEl>
                                              <p:pRg st="0" end="0"/>
                                            </p:txEl>
                                          </p:spTgt>
                                        </p:tgtEl>
                                        <p:attrNameLst>
                                          <p:attrName>style.visibility</p:attrName>
                                        </p:attrNameLst>
                                      </p:cBhvr>
                                      <p:to>
                                        <p:strVal val="visible"/>
                                      </p:to>
                                    </p:set>
                                    <p:anim calcmode="lin" valueType="num">
                                      <p:cBhvr additive="base">
                                        <p:cTn id="45" dur="500" fill="hold"/>
                                        <p:tgtEl>
                                          <p:spTgt spid="137226">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72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137227"/>
                                        </p:tgtEl>
                                        <p:attrNameLst>
                                          <p:attrName>style.visibility</p:attrName>
                                        </p:attrNameLst>
                                      </p:cBhvr>
                                      <p:to>
                                        <p:strVal val="visible"/>
                                      </p:to>
                                    </p:set>
                                    <p:animEffect transition="in" filter="diamond(in)">
                                      <p:cBhvr>
                                        <p:cTn id="51" dur="500"/>
                                        <p:tgtEl>
                                          <p:spTgt spid="137227"/>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37228">
                                            <p:txEl>
                                              <p:pRg st="0" end="0"/>
                                            </p:txEl>
                                          </p:spTgt>
                                        </p:tgtEl>
                                        <p:attrNameLst>
                                          <p:attrName>style.visibility</p:attrName>
                                        </p:attrNameLst>
                                      </p:cBhvr>
                                      <p:to>
                                        <p:strVal val="visible"/>
                                      </p:to>
                                    </p:set>
                                    <p:anim calcmode="lin" valueType="num">
                                      <p:cBhvr additive="base">
                                        <p:cTn id="56" dur="500" fill="hold"/>
                                        <p:tgtEl>
                                          <p:spTgt spid="137228">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372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7230"/>
                                        </p:tgtEl>
                                        <p:attrNameLst>
                                          <p:attrName>style.visibility</p:attrName>
                                        </p:attrNameLst>
                                      </p:cBhvr>
                                      <p:to>
                                        <p:strVal val="visible"/>
                                      </p:to>
                                    </p:set>
                                    <p:animEffect transition="in" filter="wipe(left)">
                                      <p:cBhvr>
                                        <p:cTn id="62" dur="500"/>
                                        <p:tgtEl>
                                          <p:spTgt spid="137230"/>
                                        </p:tgtEl>
                                      </p:cBhvr>
                                    </p:animEffect>
                                  </p:childTnLst>
                                  <p:subTnLst>
                                    <p:audio>
                                      <p:cMediaNode>
                                        <p:cTn display="0" masterRel="sameClick">
                                          <p:stCondLst>
                                            <p:cond evt="begin" delay="0">
                                              <p:tn val="60"/>
                                            </p:cond>
                                          </p:stCondLst>
                                          <p:endCondLst>
                                            <p:cond evt="onStopAudio" delay="0">
                                              <p:tgtEl>
                                                <p:sldTgt/>
                                              </p:tgtEl>
                                            </p:cond>
                                          </p:endCondLst>
                                        </p:cTn>
                                        <p:tgtEl>
                                          <p:sndTgt r:embed="rId6" name="cashreg.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137229"/>
                                        </p:tgtEl>
                                        <p:attrNameLst>
                                          <p:attrName>style.visibility</p:attrName>
                                        </p:attrNameLst>
                                      </p:cBhvr>
                                      <p:to>
                                        <p:strVal val="visible"/>
                                      </p:to>
                                    </p:set>
                                    <p:anim calcmode="lin" valueType="num">
                                      <p:cBhvr>
                                        <p:cTn id="67" dur="500" fill="hold"/>
                                        <p:tgtEl>
                                          <p:spTgt spid="137229"/>
                                        </p:tgtEl>
                                        <p:attrNameLst>
                                          <p:attrName>ppt_w</p:attrName>
                                        </p:attrNameLst>
                                      </p:cBhvr>
                                      <p:tavLst>
                                        <p:tav tm="0">
                                          <p:val>
                                            <p:fltVal val="0"/>
                                          </p:val>
                                        </p:tav>
                                        <p:tav tm="100000">
                                          <p:val>
                                            <p:strVal val="#ppt_w"/>
                                          </p:val>
                                        </p:tav>
                                      </p:tavLst>
                                    </p:anim>
                                    <p:anim calcmode="lin" valueType="num">
                                      <p:cBhvr>
                                        <p:cTn id="68" dur="500" fill="hold"/>
                                        <p:tgtEl>
                                          <p:spTgt spid="137229"/>
                                        </p:tgtEl>
                                        <p:attrNameLst>
                                          <p:attrName>ppt_h</p:attrName>
                                        </p:attrNameLst>
                                      </p:cBhvr>
                                      <p:tavLst>
                                        <p:tav tm="0">
                                          <p:val>
                                            <p:fltVal val="0"/>
                                          </p:val>
                                        </p:tav>
                                        <p:tav tm="100000">
                                          <p:val>
                                            <p:strVal val="#ppt_h"/>
                                          </p:val>
                                        </p:tav>
                                      </p:tavLst>
                                    </p:anim>
                                    <p:animEffect transition="in" filter="fade">
                                      <p:cBhvr>
                                        <p:cTn id="69" dur="500"/>
                                        <p:tgtEl>
                                          <p:spTgt spid="137229"/>
                                        </p:tgtEl>
                                      </p:cBhvr>
                                    </p:animEffect>
                                  </p:childTnLst>
                                  <p:subTnLst>
                                    <p:audio>
                                      <p:cMediaNode>
                                        <p:cTn display="0" masterRel="sameClick">
                                          <p:stCondLst>
                                            <p:cond evt="begin" delay="0">
                                              <p:tn val="6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animBg="1"/>
      <p:bldP spid="137224" grpId="0" animBg="1"/>
      <p:bldP spid="137225" grpId="0" animBg="1"/>
      <p:bldP spid="137227" grpId="0" animBg="1"/>
      <p:bldP spid="137229" grpId="0" animBg="1"/>
      <p:bldP spid="1372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ChangeArrowheads="1"/>
          </p:cNvSpPr>
          <p:nvPr/>
        </p:nvSpPr>
        <p:spPr bwMode="auto">
          <a:xfrm>
            <a:off x="685800" y="1755775"/>
            <a:ext cx="7772400" cy="4811713"/>
          </a:xfrm>
          <a:prstGeom prst="rect">
            <a:avLst/>
          </a:prstGeom>
          <a:solidFill>
            <a:srgbClr val="CCFFCC"/>
          </a:solidFill>
          <a:ln w="9525">
            <a:noFill/>
            <a:miter lim="800000"/>
            <a:headEnd/>
            <a:tailEnd/>
          </a:ln>
          <a:effectLst/>
        </p:spPr>
        <p:txBody>
          <a:bodyPr/>
          <a:lstStyle/>
          <a:p>
            <a:pPr eaLnBrk="1" hangingPunct="1"/>
            <a:endParaRPr lang="en-US" sz="2000">
              <a:latin typeface="Courier New" pitchFamily="49" charset="0"/>
              <a:sym typeface="Symbol" pitchFamily="18" charset="2"/>
            </a:endParaRPr>
          </a:p>
        </p:txBody>
      </p:sp>
      <p:pic>
        <p:nvPicPr>
          <p:cNvPr id="139313" name="Picture 4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5963" y="1817688"/>
            <a:ext cx="7758112" cy="2727325"/>
          </a:xfrm>
          <a:prstGeom prst="rect">
            <a:avLst/>
          </a:prstGeom>
          <a:noFill/>
        </p:spPr>
      </p:pic>
      <p:pic>
        <p:nvPicPr>
          <p:cNvPr id="139270"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16725" y="4633913"/>
            <a:ext cx="2027238" cy="2014537"/>
          </a:xfrm>
          <a:prstGeom prst="rect">
            <a:avLst/>
          </a:prstGeom>
          <a:noFill/>
        </p:spPr>
      </p:pic>
      <p:sp>
        <p:nvSpPr>
          <p:cNvPr id="139271" name="Text Box 7"/>
          <p:cNvSpPr txBox="1">
            <a:spLocks noChangeArrowheads="1"/>
          </p:cNvSpPr>
          <p:nvPr/>
        </p:nvSpPr>
        <p:spPr bwMode="auto">
          <a:xfrm>
            <a:off x="701675" y="4606925"/>
            <a:ext cx="4192588" cy="822325"/>
          </a:xfrm>
          <a:prstGeom prst="rect">
            <a:avLst/>
          </a:prstGeom>
          <a:noFill/>
          <a:ln w="9525">
            <a:noFill/>
            <a:miter lim="800000"/>
            <a:headEnd/>
            <a:tailEnd/>
          </a:ln>
          <a:effectLst/>
        </p:spPr>
        <p:txBody>
          <a:bodyPr>
            <a:spAutoFit/>
          </a:bodyPr>
          <a:lstStyle/>
          <a:p>
            <a:pPr eaLnBrk="1" hangingPunct="1"/>
            <a:r>
              <a:rPr lang="en-US">
                <a:solidFill>
                  <a:schemeClr val="hlink"/>
                </a:solidFill>
                <a:sym typeface="Symbol" pitchFamily="18" charset="2"/>
              </a:rPr>
              <a:t></a:t>
            </a:r>
            <a:r>
              <a:rPr lang="en-US">
                <a:solidFill>
                  <a:schemeClr val="hlink"/>
                </a:solidFill>
              </a:rPr>
              <a:t>Consider both the stationary and moving source S.</a:t>
            </a:r>
            <a:endParaRPr lang="en-US">
              <a:solidFill>
                <a:schemeClr val="hlink"/>
              </a:solidFill>
              <a:sym typeface="Symbol" pitchFamily="18" charset="2"/>
            </a:endParaRPr>
          </a:p>
        </p:txBody>
      </p:sp>
      <p:pic>
        <p:nvPicPr>
          <p:cNvPr id="139272"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754563" y="4659313"/>
            <a:ext cx="2016125" cy="2001837"/>
          </a:xfrm>
          <a:prstGeom prst="rect">
            <a:avLst/>
          </a:prstGeom>
          <a:noFill/>
        </p:spPr>
      </p:pic>
      <p:sp>
        <p:nvSpPr>
          <p:cNvPr id="139308" name="Text Box 44"/>
          <p:cNvSpPr txBox="1">
            <a:spLocks noChangeArrowheads="1"/>
          </p:cNvSpPr>
          <p:nvPr/>
        </p:nvSpPr>
        <p:spPr bwMode="auto">
          <a:xfrm>
            <a:off x="701675" y="5394325"/>
            <a:ext cx="3794125" cy="1187450"/>
          </a:xfrm>
          <a:prstGeom prst="rect">
            <a:avLst/>
          </a:prstGeom>
          <a:noFill/>
          <a:ln w="9525">
            <a:noFill/>
            <a:miter lim="800000"/>
            <a:headEnd/>
            <a:tailEnd/>
          </a:ln>
          <a:effectLst/>
        </p:spPr>
        <p:txBody>
          <a:bodyPr>
            <a:spAutoFit/>
          </a:bodyPr>
          <a:lstStyle/>
          <a:p>
            <a:pPr eaLnBrk="1" hangingPunct="1"/>
            <a:r>
              <a:rPr lang="en-US">
                <a:solidFill>
                  <a:schemeClr val="hlink"/>
                </a:solidFill>
                <a:sym typeface="Symbol" pitchFamily="18" charset="2"/>
              </a:rPr>
              <a:t></a:t>
            </a:r>
            <a:r>
              <a:rPr lang="en-US">
                <a:solidFill>
                  <a:schemeClr val="hlink"/>
                </a:solidFill>
              </a:rPr>
              <a:t>By placing a scale from the first diagram into the second…</a:t>
            </a:r>
            <a:endParaRPr lang="en-US">
              <a:solidFill>
                <a:schemeClr val="hlink"/>
              </a:solidFill>
              <a:sym typeface="Symbol" pitchFamily="18" charset="2"/>
            </a:endParaRPr>
          </a:p>
        </p:txBody>
      </p:sp>
      <p:sp>
        <p:nvSpPr>
          <p:cNvPr id="139309" name="Oval 45"/>
          <p:cNvSpPr>
            <a:spLocks noChangeArrowheads="1"/>
          </p:cNvSpPr>
          <p:nvPr/>
        </p:nvSpPr>
        <p:spPr bwMode="auto">
          <a:xfrm>
            <a:off x="5084763" y="4259263"/>
            <a:ext cx="300037" cy="300037"/>
          </a:xfrm>
          <a:prstGeom prst="ellipse">
            <a:avLst/>
          </a:prstGeom>
          <a:noFill/>
          <a:ln w="19050">
            <a:solidFill>
              <a:srgbClr val="FF0000"/>
            </a:solidFill>
            <a:round/>
            <a:headEnd/>
            <a:tailEnd/>
          </a:ln>
          <a:effectLst/>
        </p:spPr>
        <p:txBody>
          <a:bodyPr wrap="none" anchor="ctr"/>
          <a:lstStyle/>
          <a:p>
            <a:endParaRPr lang="en-US"/>
          </a:p>
        </p:txBody>
      </p:sp>
      <p:sp>
        <p:nvSpPr>
          <p:cNvPr id="13931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39312" name="Rectangle 48"/>
          <p:cNvSpPr>
            <a:spLocks noChangeArrowheads="1"/>
          </p:cNvSpPr>
          <p:nvPr/>
        </p:nvSpPr>
        <p:spPr bwMode="auto">
          <a:xfrm>
            <a:off x="685800" y="1344613"/>
            <a:ext cx="7772400" cy="42862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Solve problems involving the Doppler effect</a:t>
            </a:r>
            <a:endParaRPr lang="en-US" i="1">
              <a:solidFill>
                <a:schemeClr val="accent2"/>
              </a:solidFill>
              <a:ea typeface="Segoe UI" pitchFamily="34" charset="0"/>
            </a:endParaRPr>
          </a:p>
        </p:txBody>
      </p:sp>
      <p:pic>
        <p:nvPicPr>
          <p:cNvPr id="139314" name="Picture 50"/>
          <p:cNvPicPr>
            <a:picLocks noChangeAspect="1" noChangeArrowheads="1"/>
          </p:cNvPicPr>
          <p:nvPr/>
        </p:nvPicPr>
        <p:blipFill>
          <a:blip r:embed="rId9" cstate="print"/>
          <a:srcRect/>
          <a:stretch>
            <a:fillRect/>
          </a:stretch>
        </p:blipFill>
        <p:spPr bwMode="auto">
          <a:xfrm>
            <a:off x="5854700" y="5594350"/>
            <a:ext cx="771525" cy="95250"/>
          </a:xfrm>
          <a:prstGeom prst="rect">
            <a:avLst/>
          </a:prstGeom>
          <a:noFill/>
        </p:spPr>
      </p:pic>
      <p:pic>
        <p:nvPicPr>
          <p:cNvPr id="139315" name="Picture 51"/>
          <p:cNvPicPr>
            <a:picLocks noChangeAspect="1" noChangeArrowheads="1"/>
          </p:cNvPicPr>
          <p:nvPr/>
        </p:nvPicPr>
        <p:blipFill>
          <a:blip r:embed="rId9" cstate="print"/>
          <a:srcRect/>
          <a:stretch>
            <a:fillRect/>
          </a:stretch>
        </p:blipFill>
        <p:spPr bwMode="auto">
          <a:xfrm>
            <a:off x="8175625" y="5586413"/>
            <a:ext cx="771525" cy="95250"/>
          </a:xfrm>
          <a:prstGeom prst="rect">
            <a:avLst/>
          </a:prstGeom>
          <a:noFill/>
        </p:spPr>
      </p:pic>
      <p:pic>
        <p:nvPicPr>
          <p:cNvPr id="139316" name="Picture 52"/>
          <p:cNvPicPr>
            <a:picLocks noChangeAspect="1" noChangeArrowheads="1"/>
          </p:cNvPicPr>
          <p:nvPr/>
        </p:nvPicPr>
        <p:blipFill>
          <a:blip r:embed="rId9" cstate="print"/>
          <a:srcRect/>
          <a:stretch>
            <a:fillRect/>
          </a:stretch>
        </p:blipFill>
        <p:spPr bwMode="auto">
          <a:xfrm rot="4646576">
            <a:off x="7816850" y="6005513"/>
            <a:ext cx="771525" cy="95250"/>
          </a:xfrm>
          <a:prstGeom prst="rect">
            <a:avLst/>
          </a:prstGeom>
          <a:noFill/>
        </p:spPr>
      </p:pic>
      <p:pic>
        <p:nvPicPr>
          <p:cNvPr id="139318" name="Picture 54"/>
          <p:cNvPicPr>
            <a:picLocks noChangeAspect="1" noChangeArrowheads="1"/>
          </p:cNvPicPr>
          <p:nvPr/>
        </p:nvPicPr>
        <p:blipFill>
          <a:blip r:embed="rId9" cstate="print"/>
          <a:srcRect/>
          <a:stretch>
            <a:fillRect/>
          </a:stretch>
        </p:blipFill>
        <p:spPr bwMode="auto">
          <a:xfrm rot="6473571">
            <a:off x="7569200" y="6000751"/>
            <a:ext cx="771525" cy="95250"/>
          </a:xfrm>
          <a:prstGeom prst="rect">
            <a:avLst/>
          </a:prstGeom>
          <a:noFill/>
        </p:spPr>
      </p:pic>
      <p:pic>
        <p:nvPicPr>
          <p:cNvPr id="139319" name="Picture 55"/>
          <p:cNvPicPr>
            <a:picLocks noChangeAspect="1" noChangeArrowheads="1"/>
          </p:cNvPicPr>
          <p:nvPr/>
        </p:nvPicPr>
        <p:blipFill>
          <a:blip r:embed="rId10" cstate="print"/>
          <a:srcRect/>
          <a:stretch>
            <a:fillRect/>
          </a:stretch>
        </p:blipFill>
        <p:spPr bwMode="auto">
          <a:xfrm>
            <a:off x="7280275" y="5581650"/>
            <a:ext cx="771525" cy="95250"/>
          </a:xfrm>
          <a:prstGeom prst="rect">
            <a:avLst/>
          </a:prstGeom>
          <a:noFill/>
        </p:spPr>
      </p:pic>
      <p:sp>
        <p:nvSpPr>
          <p:cNvPr id="139320" name="Line 56"/>
          <p:cNvSpPr>
            <a:spLocks noChangeShapeType="1"/>
          </p:cNvSpPr>
          <p:nvPr/>
        </p:nvSpPr>
        <p:spPr bwMode="auto">
          <a:xfrm>
            <a:off x="750888" y="4310063"/>
            <a:ext cx="665162" cy="157162"/>
          </a:xfrm>
          <a:prstGeom prst="line">
            <a:avLst/>
          </a:prstGeom>
          <a:noFill/>
          <a:ln w="19050">
            <a:solidFill>
              <a:srgbClr val="FF0000"/>
            </a:solidFill>
            <a:round/>
            <a:headEnd/>
            <a:tailEnd/>
          </a:ln>
          <a:effectLst/>
        </p:spPr>
        <p:txBody>
          <a:bodyPr/>
          <a:lstStyle/>
          <a:p>
            <a:endParaRPr lang="en-US"/>
          </a:p>
        </p:txBody>
      </p:sp>
      <p:sp>
        <p:nvSpPr>
          <p:cNvPr id="139321" name="Line 57"/>
          <p:cNvSpPr>
            <a:spLocks noChangeShapeType="1"/>
          </p:cNvSpPr>
          <p:nvPr/>
        </p:nvSpPr>
        <p:spPr bwMode="auto">
          <a:xfrm>
            <a:off x="3017838" y="4310063"/>
            <a:ext cx="703262" cy="109537"/>
          </a:xfrm>
          <a:prstGeom prst="line">
            <a:avLst/>
          </a:prstGeom>
          <a:noFill/>
          <a:ln w="19050">
            <a:solidFill>
              <a:srgbClr val="FF0000"/>
            </a:solidFill>
            <a:round/>
            <a:headEnd/>
            <a:tailEnd/>
          </a:ln>
          <a:effectLst/>
        </p:spPr>
        <p:txBody>
          <a:bodyPr/>
          <a:lstStyle/>
          <a:p>
            <a:endParaRPr lang="en-US"/>
          </a:p>
        </p:txBody>
      </p:sp>
      <p:sp>
        <p:nvSpPr>
          <p:cNvPr id="139322" name="Line 58"/>
          <p:cNvSpPr>
            <a:spLocks noChangeShapeType="1"/>
          </p:cNvSpPr>
          <p:nvPr/>
        </p:nvSpPr>
        <p:spPr bwMode="auto">
          <a:xfrm>
            <a:off x="7532688" y="4300538"/>
            <a:ext cx="703262" cy="109537"/>
          </a:xfrm>
          <a:prstGeom prst="line">
            <a:avLst/>
          </a:prstGeom>
          <a:noFill/>
          <a:ln w="19050">
            <a:solidFill>
              <a:srgbClr val="FF0000"/>
            </a:solidFill>
            <a:round/>
            <a:headEnd/>
            <a:tailEn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9313"/>
                                        </p:tgtEl>
                                        <p:attrNameLst>
                                          <p:attrName>style.visibility</p:attrName>
                                        </p:attrNameLst>
                                      </p:cBhvr>
                                      <p:to>
                                        <p:strVal val="visible"/>
                                      </p:to>
                                    </p:set>
                                    <p:anim calcmode="lin" valueType="num">
                                      <p:cBhvr additive="base">
                                        <p:cTn id="7" dur="500" fill="hold"/>
                                        <p:tgtEl>
                                          <p:spTgt spid="139313"/>
                                        </p:tgtEl>
                                        <p:attrNameLst>
                                          <p:attrName>ppt_x</p:attrName>
                                        </p:attrNameLst>
                                      </p:cBhvr>
                                      <p:tavLst>
                                        <p:tav tm="0">
                                          <p:val>
                                            <p:strVal val="#ppt_x"/>
                                          </p:val>
                                        </p:tav>
                                        <p:tav tm="100000">
                                          <p:val>
                                            <p:strVal val="#ppt_x"/>
                                          </p:val>
                                        </p:tav>
                                      </p:tavLst>
                                    </p:anim>
                                    <p:anim calcmode="lin" valueType="num">
                                      <p:cBhvr additive="base">
                                        <p:cTn id="8" dur="500" fill="hold"/>
                                        <p:tgtEl>
                                          <p:spTgt spid="1393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9271">
                                            <p:txEl>
                                              <p:pRg st="0" end="0"/>
                                            </p:txEl>
                                          </p:spTgt>
                                        </p:tgtEl>
                                        <p:attrNameLst>
                                          <p:attrName>style.visibility</p:attrName>
                                        </p:attrNameLst>
                                      </p:cBhvr>
                                      <p:to>
                                        <p:strVal val="visible"/>
                                      </p:to>
                                    </p:set>
                                    <p:anim calcmode="lin" valueType="num">
                                      <p:cBhvr additive="base">
                                        <p:cTn id="13" dur="500" fill="hold"/>
                                        <p:tgtEl>
                                          <p:spTgt spid="1392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927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39272"/>
                                        </p:tgtEl>
                                        <p:attrNameLst>
                                          <p:attrName>style.visibility</p:attrName>
                                        </p:attrNameLst>
                                      </p:cBhvr>
                                      <p:to>
                                        <p:strVal val="visible"/>
                                      </p:to>
                                    </p:set>
                                    <p:anim calcmode="lin" valueType="num">
                                      <p:cBhvr>
                                        <p:cTn id="19" dur="500" fill="hold"/>
                                        <p:tgtEl>
                                          <p:spTgt spid="139272"/>
                                        </p:tgtEl>
                                        <p:attrNameLst>
                                          <p:attrName>ppt_w</p:attrName>
                                        </p:attrNameLst>
                                      </p:cBhvr>
                                      <p:tavLst>
                                        <p:tav tm="0">
                                          <p:val>
                                            <p:fltVal val="0"/>
                                          </p:val>
                                        </p:tav>
                                        <p:tav tm="100000">
                                          <p:val>
                                            <p:strVal val="#ppt_w"/>
                                          </p:val>
                                        </p:tav>
                                      </p:tavLst>
                                    </p:anim>
                                    <p:anim calcmode="lin" valueType="num">
                                      <p:cBhvr>
                                        <p:cTn id="20" dur="500" fill="hold"/>
                                        <p:tgtEl>
                                          <p:spTgt spid="139272"/>
                                        </p:tgtEl>
                                        <p:attrNameLst>
                                          <p:attrName>ppt_h</p:attrName>
                                        </p:attrNameLst>
                                      </p:cBhvr>
                                      <p:tavLst>
                                        <p:tav tm="0">
                                          <p:val>
                                            <p:fltVal val="0"/>
                                          </p:val>
                                        </p:tav>
                                        <p:tav tm="100000">
                                          <p:val>
                                            <p:strVal val="#ppt_h"/>
                                          </p:val>
                                        </p:tav>
                                      </p:tavLst>
                                    </p:anim>
                                    <p:animEffect transition="in" filter="fade">
                                      <p:cBhvr>
                                        <p:cTn id="21" dur="500"/>
                                        <p:tgtEl>
                                          <p:spTgt spid="139272"/>
                                        </p:tgtEl>
                                      </p:cBhvr>
                                    </p:animEffect>
                                  </p:childTnLst>
                                </p:cTn>
                              </p:par>
                              <p:par>
                                <p:cTn id="22" presetID="53" presetClass="entr" presetSubtype="0" fill="hold" nodeType="withEffect">
                                  <p:stCondLst>
                                    <p:cond delay="0"/>
                                  </p:stCondLst>
                                  <p:childTnLst>
                                    <p:set>
                                      <p:cBhvr>
                                        <p:cTn id="23" dur="1" fill="hold">
                                          <p:stCondLst>
                                            <p:cond delay="0"/>
                                          </p:stCondLst>
                                        </p:cTn>
                                        <p:tgtEl>
                                          <p:spTgt spid="139270"/>
                                        </p:tgtEl>
                                        <p:attrNameLst>
                                          <p:attrName>style.visibility</p:attrName>
                                        </p:attrNameLst>
                                      </p:cBhvr>
                                      <p:to>
                                        <p:strVal val="visible"/>
                                      </p:to>
                                    </p:set>
                                    <p:anim calcmode="lin" valueType="num">
                                      <p:cBhvr>
                                        <p:cTn id="24" dur="500" fill="hold"/>
                                        <p:tgtEl>
                                          <p:spTgt spid="139270"/>
                                        </p:tgtEl>
                                        <p:attrNameLst>
                                          <p:attrName>ppt_w</p:attrName>
                                        </p:attrNameLst>
                                      </p:cBhvr>
                                      <p:tavLst>
                                        <p:tav tm="0">
                                          <p:val>
                                            <p:fltVal val="0"/>
                                          </p:val>
                                        </p:tav>
                                        <p:tav tm="100000">
                                          <p:val>
                                            <p:strVal val="#ppt_w"/>
                                          </p:val>
                                        </p:tav>
                                      </p:tavLst>
                                    </p:anim>
                                    <p:anim calcmode="lin" valueType="num">
                                      <p:cBhvr>
                                        <p:cTn id="25" dur="500" fill="hold"/>
                                        <p:tgtEl>
                                          <p:spTgt spid="139270"/>
                                        </p:tgtEl>
                                        <p:attrNameLst>
                                          <p:attrName>ppt_h</p:attrName>
                                        </p:attrNameLst>
                                      </p:cBhvr>
                                      <p:tavLst>
                                        <p:tav tm="0">
                                          <p:val>
                                            <p:fltVal val="0"/>
                                          </p:val>
                                        </p:tav>
                                        <p:tav tm="100000">
                                          <p:val>
                                            <p:strVal val="#ppt_h"/>
                                          </p:val>
                                        </p:tav>
                                      </p:tavLst>
                                    </p:anim>
                                    <p:animEffect transition="in" filter="fade">
                                      <p:cBhvr>
                                        <p:cTn id="26" dur="500"/>
                                        <p:tgtEl>
                                          <p:spTgt spid="13927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9308">
                                            <p:txEl>
                                              <p:pRg st="0" end="0"/>
                                            </p:txEl>
                                          </p:spTgt>
                                        </p:tgtEl>
                                        <p:attrNameLst>
                                          <p:attrName>style.visibility</p:attrName>
                                        </p:attrNameLst>
                                      </p:cBhvr>
                                      <p:to>
                                        <p:strVal val="visible"/>
                                      </p:to>
                                    </p:set>
                                    <p:anim calcmode="lin" valueType="num">
                                      <p:cBhvr additive="base">
                                        <p:cTn id="31" dur="500" fill="hold"/>
                                        <p:tgtEl>
                                          <p:spTgt spid="13930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93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39314"/>
                                        </p:tgtEl>
                                        <p:attrNameLst>
                                          <p:attrName>style.visibility</p:attrName>
                                        </p:attrNameLst>
                                      </p:cBhvr>
                                      <p:to>
                                        <p:strVal val="visible"/>
                                      </p:to>
                                    </p:set>
                                    <p:anim calcmode="lin" valueType="num">
                                      <p:cBhvr>
                                        <p:cTn id="37" dur="500" fill="hold"/>
                                        <p:tgtEl>
                                          <p:spTgt spid="139314"/>
                                        </p:tgtEl>
                                        <p:attrNameLst>
                                          <p:attrName>ppt_w</p:attrName>
                                        </p:attrNameLst>
                                      </p:cBhvr>
                                      <p:tavLst>
                                        <p:tav tm="0">
                                          <p:val>
                                            <p:fltVal val="0"/>
                                          </p:val>
                                        </p:tav>
                                        <p:tav tm="100000">
                                          <p:val>
                                            <p:strVal val="#ppt_w"/>
                                          </p:val>
                                        </p:tav>
                                      </p:tavLst>
                                    </p:anim>
                                    <p:anim calcmode="lin" valueType="num">
                                      <p:cBhvr>
                                        <p:cTn id="38" dur="500" fill="hold"/>
                                        <p:tgtEl>
                                          <p:spTgt spid="139314"/>
                                        </p:tgtEl>
                                        <p:attrNameLst>
                                          <p:attrName>ppt_h</p:attrName>
                                        </p:attrNameLst>
                                      </p:cBhvr>
                                      <p:tavLst>
                                        <p:tav tm="0">
                                          <p:val>
                                            <p:fltVal val="0"/>
                                          </p:val>
                                        </p:tav>
                                        <p:tav tm="100000">
                                          <p:val>
                                            <p:strVal val="#ppt_h"/>
                                          </p:val>
                                        </p:tav>
                                      </p:tavLst>
                                    </p:anim>
                                    <p:animEffect transition="in" filter="fade">
                                      <p:cBhvr>
                                        <p:cTn id="39" dur="500"/>
                                        <p:tgtEl>
                                          <p:spTgt spid="139314"/>
                                        </p:tgtEl>
                                      </p:cBhvr>
                                    </p:animEffect>
                                  </p:childTnLst>
                                  <p:subTnLst>
                                    <p:audio>
                                      <p:cMediaNode>
                                        <p:cTn display="0" masterRel="sameClick">
                                          <p:stCondLst>
                                            <p:cond evt="begin" delay="0">
                                              <p:tn val="35"/>
                                            </p:cond>
                                          </p:stCondLst>
                                          <p:endCondLst>
                                            <p:cond evt="onStopAudio" delay="0">
                                              <p:tgtEl>
                                                <p:sldTgt/>
                                              </p:tgtEl>
                                            </p:cond>
                                          </p:endCondLst>
                                        </p:cTn>
                                        <p:tgtEl>
                                          <p:sndTgt r:embed="rId5" name="cashreg.wav"/>
                                        </p:tgtEl>
                                      </p:cMediaNode>
                                    </p:audio>
                                  </p:sub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139319"/>
                                        </p:tgtEl>
                                        <p:attrNameLst>
                                          <p:attrName>style.visibility</p:attrName>
                                        </p:attrNameLst>
                                      </p:cBhvr>
                                      <p:to>
                                        <p:strVal val="visible"/>
                                      </p:to>
                                    </p:set>
                                    <p:anim calcmode="lin" valueType="num">
                                      <p:cBhvr>
                                        <p:cTn id="44" dur="500" fill="hold"/>
                                        <p:tgtEl>
                                          <p:spTgt spid="139319"/>
                                        </p:tgtEl>
                                        <p:attrNameLst>
                                          <p:attrName>ppt_w</p:attrName>
                                        </p:attrNameLst>
                                      </p:cBhvr>
                                      <p:tavLst>
                                        <p:tav tm="0">
                                          <p:val>
                                            <p:fltVal val="0"/>
                                          </p:val>
                                        </p:tav>
                                        <p:tav tm="100000">
                                          <p:val>
                                            <p:strVal val="#ppt_w"/>
                                          </p:val>
                                        </p:tav>
                                      </p:tavLst>
                                    </p:anim>
                                    <p:anim calcmode="lin" valueType="num">
                                      <p:cBhvr>
                                        <p:cTn id="45" dur="500" fill="hold"/>
                                        <p:tgtEl>
                                          <p:spTgt spid="139319"/>
                                        </p:tgtEl>
                                        <p:attrNameLst>
                                          <p:attrName>ppt_h</p:attrName>
                                        </p:attrNameLst>
                                      </p:cBhvr>
                                      <p:tavLst>
                                        <p:tav tm="0">
                                          <p:val>
                                            <p:fltVal val="0"/>
                                          </p:val>
                                        </p:tav>
                                        <p:tav tm="100000">
                                          <p:val>
                                            <p:strVal val="#ppt_h"/>
                                          </p:val>
                                        </p:tav>
                                      </p:tavLst>
                                    </p:anim>
                                    <p:animEffect transition="in" filter="fade">
                                      <p:cBhvr>
                                        <p:cTn id="46" dur="500"/>
                                        <p:tgtEl>
                                          <p:spTgt spid="139319"/>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9320"/>
                                        </p:tgtEl>
                                        <p:attrNameLst>
                                          <p:attrName>style.visibility</p:attrName>
                                        </p:attrNameLst>
                                      </p:cBhvr>
                                      <p:to>
                                        <p:strVal val="visible"/>
                                      </p:to>
                                    </p:set>
                                    <p:animEffect transition="in" filter="wipe(left)">
                                      <p:cBhvr>
                                        <p:cTn id="51" dur="500"/>
                                        <p:tgtEl>
                                          <p:spTgt spid="139320"/>
                                        </p:tgtEl>
                                      </p:cBhvr>
                                    </p:animEffect>
                                  </p:childTnLst>
                                  <p:subTnLst>
                                    <p:audio>
                                      <p:cMediaNode>
                                        <p:cTn display="0" masterRel="sameClick">
                                          <p:stCondLst>
                                            <p:cond evt="begin" delay="0">
                                              <p:tn val="49"/>
                                            </p:cond>
                                          </p:stCondLst>
                                          <p:endCondLst>
                                            <p:cond evt="onStopAudio" delay="0">
                                              <p:tgtEl>
                                                <p:sldTgt/>
                                              </p:tgtEl>
                                            </p:cond>
                                          </p:endCondLst>
                                        </p:cTn>
                                        <p:tgtEl>
                                          <p:sndTgt r:embed="rId5" name="cashreg.wav"/>
                                        </p:tgtEl>
                                      </p:cMediaNode>
                                    </p:audio>
                                  </p:sub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139318"/>
                                        </p:tgtEl>
                                        <p:attrNameLst>
                                          <p:attrName>style.visibility</p:attrName>
                                        </p:attrNameLst>
                                      </p:cBhvr>
                                      <p:to>
                                        <p:strVal val="visible"/>
                                      </p:to>
                                    </p:set>
                                    <p:anim calcmode="lin" valueType="num">
                                      <p:cBhvr>
                                        <p:cTn id="56" dur="500" fill="hold"/>
                                        <p:tgtEl>
                                          <p:spTgt spid="139318"/>
                                        </p:tgtEl>
                                        <p:attrNameLst>
                                          <p:attrName>ppt_w</p:attrName>
                                        </p:attrNameLst>
                                      </p:cBhvr>
                                      <p:tavLst>
                                        <p:tav tm="0">
                                          <p:val>
                                            <p:fltVal val="0"/>
                                          </p:val>
                                        </p:tav>
                                        <p:tav tm="100000">
                                          <p:val>
                                            <p:strVal val="#ppt_w"/>
                                          </p:val>
                                        </p:tav>
                                      </p:tavLst>
                                    </p:anim>
                                    <p:anim calcmode="lin" valueType="num">
                                      <p:cBhvr>
                                        <p:cTn id="57" dur="500" fill="hold"/>
                                        <p:tgtEl>
                                          <p:spTgt spid="139318"/>
                                        </p:tgtEl>
                                        <p:attrNameLst>
                                          <p:attrName>ppt_h</p:attrName>
                                        </p:attrNameLst>
                                      </p:cBhvr>
                                      <p:tavLst>
                                        <p:tav tm="0">
                                          <p:val>
                                            <p:fltVal val="0"/>
                                          </p:val>
                                        </p:tav>
                                        <p:tav tm="100000">
                                          <p:val>
                                            <p:strVal val="#ppt_h"/>
                                          </p:val>
                                        </p:tav>
                                      </p:tavLst>
                                    </p:anim>
                                    <p:animEffect transition="in" filter="fade">
                                      <p:cBhvr>
                                        <p:cTn id="58" dur="500"/>
                                        <p:tgtEl>
                                          <p:spTgt spid="139318"/>
                                        </p:tgtEl>
                                      </p:cBhvr>
                                    </p:animEffect>
                                  </p:childTnLst>
                                  <p:subTnLst>
                                    <p:audio>
                                      <p:cMediaNode>
                                        <p:cTn display="0" masterRel="sameClick">
                                          <p:stCondLst>
                                            <p:cond evt="begin" delay="0">
                                              <p:tn val="54"/>
                                            </p:cond>
                                          </p:stCondLst>
                                          <p:endCondLst>
                                            <p:cond evt="onStopAudio" delay="0">
                                              <p:tgtEl>
                                                <p:sldTgt/>
                                              </p:tgtEl>
                                            </p:cond>
                                          </p:endCondLst>
                                        </p:cTn>
                                        <p:tgtEl>
                                          <p:sndTgt r:embed="rId5" name="cashreg.wav"/>
                                        </p:tgtEl>
                                      </p:cMediaNode>
                                    </p:audio>
                                  </p:sub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39321"/>
                                        </p:tgtEl>
                                        <p:attrNameLst>
                                          <p:attrName>style.visibility</p:attrName>
                                        </p:attrNameLst>
                                      </p:cBhvr>
                                      <p:to>
                                        <p:strVal val="visible"/>
                                      </p:to>
                                    </p:set>
                                    <p:animEffect transition="in" filter="wipe(left)">
                                      <p:cBhvr>
                                        <p:cTn id="63" dur="500"/>
                                        <p:tgtEl>
                                          <p:spTgt spid="139321"/>
                                        </p:tgtEl>
                                      </p:cBhvr>
                                    </p:animEffect>
                                  </p:childTnLst>
                                  <p:subTnLst>
                                    <p:audio>
                                      <p:cMediaNode>
                                        <p:cTn display="0" masterRel="sameClick">
                                          <p:stCondLst>
                                            <p:cond evt="begin" delay="0">
                                              <p:tn val="61"/>
                                            </p:cond>
                                          </p:stCondLst>
                                          <p:endCondLst>
                                            <p:cond evt="onStopAudio" delay="0">
                                              <p:tgtEl>
                                                <p:sldTgt/>
                                              </p:tgtEl>
                                            </p:cond>
                                          </p:endCondLst>
                                        </p:cTn>
                                        <p:tgtEl>
                                          <p:sndTgt r:embed="rId5" name="cashreg.wav"/>
                                        </p:tgtEl>
                                      </p:cMediaNode>
                                    </p:audio>
                                  </p:subTnLst>
                                </p:cTn>
                              </p:par>
                            </p:childTnLst>
                          </p:cTn>
                        </p:par>
                      </p:childTnLst>
                    </p:cTn>
                  </p:par>
                  <p:par>
                    <p:cTn id="64" fill="hold">
                      <p:stCondLst>
                        <p:cond delay="indefinite"/>
                      </p:stCondLst>
                      <p:childTnLst>
                        <p:par>
                          <p:cTn id="65" fill="hold">
                            <p:stCondLst>
                              <p:cond delay="0"/>
                            </p:stCondLst>
                            <p:childTnLst>
                              <p:par>
                                <p:cTn id="66" presetID="53" presetClass="entr" presetSubtype="0" fill="hold" nodeType="clickEffect">
                                  <p:stCondLst>
                                    <p:cond delay="0"/>
                                  </p:stCondLst>
                                  <p:childTnLst>
                                    <p:set>
                                      <p:cBhvr>
                                        <p:cTn id="67" dur="1" fill="hold">
                                          <p:stCondLst>
                                            <p:cond delay="0"/>
                                          </p:stCondLst>
                                        </p:cTn>
                                        <p:tgtEl>
                                          <p:spTgt spid="139316"/>
                                        </p:tgtEl>
                                        <p:attrNameLst>
                                          <p:attrName>style.visibility</p:attrName>
                                        </p:attrNameLst>
                                      </p:cBhvr>
                                      <p:to>
                                        <p:strVal val="visible"/>
                                      </p:to>
                                    </p:set>
                                    <p:anim calcmode="lin" valueType="num">
                                      <p:cBhvr>
                                        <p:cTn id="68" dur="500" fill="hold"/>
                                        <p:tgtEl>
                                          <p:spTgt spid="139316"/>
                                        </p:tgtEl>
                                        <p:attrNameLst>
                                          <p:attrName>ppt_w</p:attrName>
                                        </p:attrNameLst>
                                      </p:cBhvr>
                                      <p:tavLst>
                                        <p:tav tm="0">
                                          <p:val>
                                            <p:fltVal val="0"/>
                                          </p:val>
                                        </p:tav>
                                        <p:tav tm="100000">
                                          <p:val>
                                            <p:strVal val="#ppt_w"/>
                                          </p:val>
                                        </p:tav>
                                      </p:tavLst>
                                    </p:anim>
                                    <p:anim calcmode="lin" valueType="num">
                                      <p:cBhvr>
                                        <p:cTn id="69" dur="500" fill="hold"/>
                                        <p:tgtEl>
                                          <p:spTgt spid="139316"/>
                                        </p:tgtEl>
                                        <p:attrNameLst>
                                          <p:attrName>ppt_h</p:attrName>
                                        </p:attrNameLst>
                                      </p:cBhvr>
                                      <p:tavLst>
                                        <p:tav tm="0">
                                          <p:val>
                                            <p:fltVal val="0"/>
                                          </p:val>
                                        </p:tav>
                                        <p:tav tm="100000">
                                          <p:val>
                                            <p:strVal val="#ppt_h"/>
                                          </p:val>
                                        </p:tav>
                                      </p:tavLst>
                                    </p:anim>
                                    <p:animEffect transition="in" filter="fade">
                                      <p:cBhvr>
                                        <p:cTn id="70" dur="500"/>
                                        <p:tgtEl>
                                          <p:spTgt spid="139316"/>
                                        </p:tgtEl>
                                      </p:cBhvr>
                                    </p:animEffect>
                                  </p:childTnLst>
                                  <p:subTnLst>
                                    <p:audio>
                                      <p:cMediaNode>
                                        <p:cTn display="0" masterRel="sameClick">
                                          <p:stCondLst>
                                            <p:cond evt="begin" delay="0">
                                              <p:tn val="66"/>
                                            </p:cond>
                                          </p:stCondLst>
                                          <p:endCondLst>
                                            <p:cond evt="onStopAudio" delay="0">
                                              <p:tgtEl>
                                                <p:sldTgt/>
                                              </p:tgtEl>
                                            </p:cond>
                                          </p:endCondLst>
                                        </p:cTn>
                                        <p:tgtEl>
                                          <p:sndTgt r:embed="rId5" name="cashreg.wav"/>
                                        </p:tgtEl>
                                      </p:cMediaNode>
                                    </p:audio>
                                  </p:subTnLst>
                                </p:cTn>
                              </p:par>
                            </p:childTnLst>
                          </p:cTn>
                        </p:par>
                      </p:childTnLst>
                    </p:cTn>
                  </p:par>
                  <p:par>
                    <p:cTn id="71" fill="hold">
                      <p:stCondLst>
                        <p:cond delay="indefinite"/>
                      </p:stCondLst>
                      <p:childTnLst>
                        <p:par>
                          <p:cTn id="72" fill="hold">
                            <p:stCondLst>
                              <p:cond delay="0"/>
                            </p:stCondLst>
                            <p:childTnLst>
                              <p:par>
                                <p:cTn id="73" presetID="53" presetClass="entr" presetSubtype="0" fill="hold" nodeType="clickEffect">
                                  <p:stCondLst>
                                    <p:cond delay="0"/>
                                  </p:stCondLst>
                                  <p:childTnLst>
                                    <p:set>
                                      <p:cBhvr>
                                        <p:cTn id="74" dur="1" fill="hold">
                                          <p:stCondLst>
                                            <p:cond delay="0"/>
                                          </p:stCondLst>
                                        </p:cTn>
                                        <p:tgtEl>
                                          <p:spTgt spid="139315"/>
                                        </p:tgtEl>
                                        <p:attrNameLst>
                                          <p:attrName>style.visibility</p:attrName>
                                        </p:attrNameLst>
                                      </p:cBhvr>
                                      <p:to>
                                        <p:strVal val="visible"/>
                                      </p:to>
                                    </p:set>
                                    <p:anim calcmode="lin" valueType="num">
                                      <p:cBhvr>
                                        <p:cTn id="75" dur="500" fill="hold"/>
                                        <p:tgtEl>
                                          <p:spTgt spid="139315"/>
                                        </p:tgtEl>
                                        <p:attrNameLst>
                                          <p:attrName>ppt_w</p:attrName>
                                        </p:attrNameLst>
                                      </p:cBhvr>
                                      <p:tavLst>
                                        <p:tav tm="0">
                                          <p:val>
                                            <p:fltVal val="0"/>
                                          </p:val>
                                        </p:tav>
                                        <p:tav tm="100000">
                                          <p:val>
                                            <p:strVal val="#ppt_w"/>
                                          </p:val>
                                        </p:tav>
                                      </p:tavLst>
                                    </p:anim>
                                    <p:anim calcmode="lin" valueType="num">
                                      <p:cBhvr>
                                        <p:cTn id="76" dur="500" fill="hold"/>
                                        <p:tgtEl>
                                          <p:spTgt spid="139315"/>
                                        </p:tgtEl>
                                        <p:attrNameLst>
                                          <p:attrName>ppt_h</p:attrName>
                                        </p:attrNameLst>
                                      </p:cBhvr>
                                      <p:tavLst>
                                        <p:tav tm="0">
                                          <p:val>
                                            <p:fltVal val="0"/>
                                          </p:val>
                                        </p:tav>
                                        <p:tav tm="100000">
                                          <p:val>
                                            <p:strVal val="#ppt_h"/>
                                          </p:val>
                                        </p:tav>
                                      </p:tavLst>
                                    </p:anim>
                                    <p:animEffect transition="in" filter="fade">
                                      <p:cBhvr>
                                        <p:cTn id="77" dur="500"/>
                                        <p:tgtEl>
                                          <p:spTgt spid="139315"/>
                                        </p:tgtEl>
                                      </p:cBhvr>
                                    </p:animEffect>
                                  </p:childTnLst>
                                  <p:subTnLst>
                                    <p:audio>
                                      <p:cMediaNode>
                                        <p:cTn display="0" masterRel="sameClick">
                                          <p:stCondLst>
                                            <p:cond evt="begin" delay="0">
                                              <p:tn val="73"/>
                                            </p:cond>
                                          </p:stCondLst>
                                          <p:endCondLst>
                                            <p:cond evt="onStopAudio" delay="0">
                                              <p:tgtEl>
                                                <p:sldTgt/>
                                              </p:tgtEl>
                                            </p:cond>
                                          </p:endCondLst>
                                        </p:cTn>
                                        <p:tgtEl>
                                          <p:sndTgt r:embed="rId5" name="cashreg.wav"/>
                                        </p:tgtEl>
                                      </p:cMediaNode>
                                    </p:audio>
                                  </p:sub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39322"/>
                                        </p:tgtEl>
                                        <p:attrNameLst>
                                          <p:attrName>style.visibility</p:attrName>
                                        </p:attrNameLst>
                                      </p:cBhvr>
                                      <p:to>
                                        <p:strVal val="visible"/>
                                      </p:to>
                                    </p:set>
                                    <p:animEffect transition="in" filter="wipe(left)">
                                      <p:cBhvr>
                                        <p:cTn id="82" dur="500"/>
                                        <p:tgtEl>
                                          <p:spTgt spid="139322"/>
                                        </p:tgtEl>
                                      </p:cBhvr>
                                    </p:animEffect>
                                  </p:childTnLst>
                                  <p:subTnLst>
                                    <p:audio>
                                      <p:cMediaNode>
                                        <p:cTn display="0" masterRel="sameClick">
                                          <p:stCondLst>
                                            <p:cond evt="begin" delay="0">
                                              <p:tn val="80"/>
                                            </p:cond>
                                          </p:stCondLst>
                                          <p:endCondLst>
                                            <p:cond evt="onStopAudio" delay="0">
                                              <p:tgtEl>
                                                <p:sldTgt/>
                                              </p:tgtEl>
                                            </p:cond>
                                          </p:endCondLst>
                                        </p:cTn>
                                        <p:tgtEl>
                                          <p:sndTgt r:embed="rId5" name="cashreg.wav"/>
                                        </p:tgtEl>
                                      </p:cMediaNode>
                                    </p:audio>
                                  </p:sub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139309"/>
                                        </p:tgtEl>
                                        <p:attrNameLst>
                                          <p:attrName>style.visibility</p:attrName>
                                        </p:attrNameLst>
                                      </p:cBhvr>
                                      <p:to>
                                        <p:strVal val="visible"/>
                                      </p:to>
                                    </p:set>
                                    <p:anim calcmode="lin" valueType="num">
                                      <p:cBhvr>
                                        <p:cTn id="87" dur="500" fill="hold"/>
                                        <p:tgtEl>
                                          <p:spTgt spid="139309"/>
                                        </p:tgtEl>
                                        <p:attrNameLst>
                                          <p:attrName>ppt_w</p:attrName>
                                        </p:attrNameLst>
                                      </p:cBhvr>
                                      <p:tavLst>
                                        <p:tav tm="0">
                                          <p:val>
                                            <p:fltVal val="0"/>
                                          </p:val>
                                        </p:tav>
                                        <p:tav tm="100000">
                                          <p:val>
                                            <p:strVal val="#ppt_w"/>
                                          </p:val>
                                        </p:tav>
                                      </p:tavLst>
                                    </p:anim>
                                    <p:anim calcmode="lin" valueType="num">
                                      <p:cBhvr>
                                        <p:cTn id="88" dur="500" fill="hold"/>
                                        <p:tgtEl>
                                          <p:spTgt spid="139309"/>
                                        </p:tgtEl>
                                        <p:attrNameLst>
                                          <p:attrName>ppt_h</p:attrName>
                                        </p:attrNameLst>
                                      </p:cBhvr>
                                      <p:tavLst>
                                        <p:tav tm="0">
                                          <p:val>
                                            <p:fltVal val="0"/>
                                          </p:val>
                                        </p:tav>
                                        <p:tav tm="100000">
                                          <p:val>
                                            <p:strVal val="#ppt_h"/>
                                          </p:val>
                                        </p:tav>
                                      </p:tavLst>
                                    </p:anim>
                                    <p:animEffect transition="in" filter="fade">
                                      <p:cBhvr>
                                        <p:cTn id="89" dur="500"/>
                                        <p:tgtEl>
                                          <p:spTgt spid="139309"/>
                                        </p:tgtEl>
                                      </p:cBhvr>
                                    </p:animEffect>
                                  </p:childTnLst>
                                  <p:subTnLst>
                                    <p:audio>
                                      <p:cMediaNode>
                                        <p:cTn display="0" masterRel="sameClick">
                                          <p:stCondLst>
                                            <p:cond evt="begin" delay="0">
                                              <p:tn val="85"/>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309" grpId="0" animBg="1"/>
      <p:bldP spid="139320" grpId="0" animBg="1"/>
      <p:bldP spid="139321" grpId="0" animBg="1"/>
      <p:bldP spid="1393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685800" y="1704975"/>
            <a:ext cx="7772400" cy="5153025"/>
          </a:xfrm>
          <a:prstGeom prst="rect">
            <a:avLst/>
          </a:prstGeom>
          <a:solidFill>
            <a:srgbClr val="CCFFCC"/>
          </a:solidFill>
          <a:ln w="9525">
            <a:noFill/>
            <a:miter lim="800000"/>
            <a:headEnd/>
            <a:tailEnd/>
          </a:ln>
          <a:effectLst/>
        </p:spPr>
        <p:txBody>
          <a:bodyPr/>
          <a:lstStyle/>
          <a:p>
            <a:pPr eaLnBrk="1" hangingPunct="1"/>
            <a:endParaRPr lang="en-US" sz="2000">
              <a:latin typeface="Courier New" pitchFamily="49" charset="0"/>
              <a:sym typeface="Symbol" pitchFamily="18" charset="2"/>
            </a:endParaRPr>
          </a:p>
        </p:txBody>
      </p:sp>
      <p:pic>
        <p:nvPicPr>
          <p:cNvPr id="141324"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6913" y="1801813"/>
            <a:ext cx="7747000" cy="4600575"/>
          </a:xfrm>
          <a:prstGeom prst="rect">
            <a:avLst/>
          </a:prstGeom>
          <a:noFill/>
        </p:spPr>
      </p:pic>
      <p:sp>
        <p:nvSpPr>
          <p:cNvPr id="141318" name="Oval 6"/>
          <p:cNvSpPr>
            <a:spLocks noChangeArrowheads="1"/>
          </p:cNvSpPr>
          <p:nvPr/>
        </p:nvSpPr>
        <p:spPr bwMode="auto">
          <a:xfrm>
            <a:off x="2578100" y="5181600"/>
            <a:ext cx="300038" cy="300038"/>
          </a:xfrm>
          <a:prstGeom prst="ellipse">
            <a:avLst/>
          </a:prstGeom>
          <a:noFill/>
          <a:ln w="19050">
            <a:solidFill>
              <a:srgbClr val="FF0000"/>
            </a:solidFill>
            <a:round/>
            <a:headEnd/>
            <a:tailEnd/>
          </a:ln>
          <a:effectLst/>
        </p:spPr>
        <p:txBody>
          <a:bodyPr wrap="none" anchor="ctr"/>
          <a:lstStyle/>
          <a:p>
            <a:endParaRPr lang="en-US"/>
          </a:p>
        </p:txBody>
      </p:sp>
      <p:sp>
        <p:nvSpPr>
          <p:cNvPr id="141319" name="Text Box 7"/>
          <p:cNvSpPr txBox="1">
            <a:spLocks noChangeArrowheads="1"/>
          </p:cNvSpPr>
          <p:nvPr/>
        </p:nvSpPr>
        <p:spPr bwMode="auto">
          <a:xfrm>
            <a:off x="930275" y="6400800"/>
            <a:ext cx="7112000" cy="457200"/>
          </a:xfrm>
          <a:prstGeom prst="rect">
            <a:avLst/>
          </a:prstGeom>
          <a:noFill/>
          <a:ln w="9525">
            <a:noFill/>
            <a:miter lim="800000"/>
            <a:headEnd/>
            <a:tailEnd/>
          </a:ln>
          <a:effectLst/>
        </p:spPr>
        <p:txBody>
          <a:bodyPr>
            <a:spAutoFit/>
          </a:bodyPr>
          <a:lstStyle/>
          <a:p>
            <a:pPr eaLnBrk="1" hangingPunct="1"/>
            <a:r>
              <a:rPr lang="en-US">
                <a:solidFill>
                  <a:schemeClr val="hlink"/>
                </a:solidFill>
                <a:sym typeface="Symbol" pitchFamily="18" charset="2"/>
              </a:rPr>
              <a:t></a:t>
            </a:r>
            <a:r>
              <a:rPr lang="en-US">
                <a:solidFill>
                  <a:schemeClr val="hlink"/>
                </a:solidFill>
              </a:rPr>
              <a:t>A is wrong because </a:t>
            </a:r>
            <a:r>
              <a:rPr lang="en-US" i="1">
                <a:solidFill>
                  <a:schemeClr val="hlink"/>
                </a:solidFill>
              </a:rPr>
              <a:t>f</a:t>
            </a:r>
            <a:r>
              <a:rPr lang="en-US">
                <a:solidFill>
                  <a:schemeClr val="hlink"/>
                </a:solidFill>
              </a:rPr>
              <a:t> goes negative. Beware!</a:t>
            </a:r>
          </a:p>
        </p:txBody>
      </p:sp>
      <p:sp>
        <p:nvSpPr>
          <p:cNvPr id="14132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41323" name="Rectangle 11"/>
          <p:cNvSpPr>
            <a:spLocks noChangeArrowheads="1"/>
          </p:cNvSpPr>
          <p:nvPr/>
        </p:nvSpPr>
        <p:spPr bwMode="auto">
          <a:xfrm>
            <a:off x="685800" y="1344613"/>
            <a:ext cx="7772400" cy="42862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Solve problems involving the Doppler effect</a:t>
            </a:r>
            <a:endParaRPr lang="en-US" i="1">
              <a:solidFill>
                <a:schemeClr val="accent2"/>
              </a:solidFill>
              <a:ea typeface="Segoe UI" pitchFamily="34" charset="0"/>
            </a:endParaRPr>
          </a:p>
        </p:txBody>
      </p:sp>
      <p:sp>
        <p:nvSpPr>
          <p:cNvPr id="141325" name="Text Box 13"/>
          <p:cNvSpPr txBox="1">
            <a:spLocks noChangeArrowheads="1"/>
          </p:cNvSpPr>
          <p:nvPr/>
        </p:nvSpPr>
        <p:spPr bwMode="auto">
          <a:xfrm>
            <a:off x="6380163" y="101600"/>
            <a:ext cx="2763837" cy="1187450"/>
          </a:xfrm>
          <a:prstGeom prst="rect">
            <a:avLst/>
          </a:prstGeom>
          <a:noFill/>
          <a:ln w="9525">
            <a:noFill/>
            <a:miter lim="800000"/>
            <a:headEnd/>
            <a:tailEnd/>
          </a:ln>
          <a:effectLst/>
        </p:spPr>
        <p:txBody>
          <a:bodyPr>
            <a:spAutoFit/>
          </a:bodyPr>
          <a:lstStyle/>
          <a:p>
            <a:pPr marL="173038" indent="-173038" eaLnBrk="1" hangingPunct="1"/>
            <a:r>
              <a:rPr lang="en-US">
                <a:solidFill>
                  <a:schemeClr val="hlink"/>
                </a:solidFill>
                <a:sym typeface="Symbol" pitchFamily="18" charset="2"/>
              </a:rPr>
              <a:t></a:t>
            </a:r>
            <a:r>
              <a:rPr lang="en-US">
                <a:solidFill>
                  <a:schemeClr val="hlink"/>
                </a:solidFill>
              </a:rPr>
              <a:t>Frequency will  decrease as S passes O. Why?</a:t>
            </a:r>
          </a:p>
        </p:txBody>
      </p:sp>
      <p:sp>
        <p:nvSpPr>
          <p:cNvPr id="141326" name="Freeform 14"/>
          <p:cNvSpPr>
            <a:spLocks/>
          </p:cNvSpPr>
          <p:nvPr/>
        </p:nvSpPr>
        <p:spPr bwMode="auto">
          <a:xfrm>
            <a:off x="2693988" y="4349750"/>
            <a:ext cx="1346200" cy="527050"/>
          </a:xfrm>
          <a:custGeom>
            <a:avLst/>
            <a:gdLst/>
            <a:ahLst/>
            <a:cxnLst>
              <a:cxn ang="0">
                <a:pos x="0" y="0"/>
              </a:cxn>
              <a:cxn ang="0">
                <a:pos x="23" y="148"/>
              </a:cxn>
              <a:cxn ang="0">
                <a:pos x="132" y="233"/>
              </a:cxn>
              <a:cxn ang="0">
                <a:pos x="296" y="296"/>
              </a:cxn>
              <a:cxn ang="0">
                <a:pos x="498" y="327"/>
              </a:cxn>
              <a:cxn ang="0">
                <a:pos x="848" y="327"/>
              </a:cxn>
            </a:cxnLst>
            <a:rect l="0" t="0" r="r" b="b"/>
            <a:pathLst>
              <a:path w="848" h="332">
                <a:moveTo>
                  <a:pt x="0" y="0"/>
                </a:moveTo>
                <a:cubicBezTo>
                  <a:pt x="0" y="54"/>
                  <a:pt x="1" y="109"/>
                  <a:pt x="23" y="148"/>
                </a:cubicBezTo>
                <a:cubicBezTo>
                  <a:pt x="45" y="187"/>
                  <a:pt x="87" y="208"/>
                  <a:pt x="132" y="233"/>
                </a:cubicBezTo>
                <a:cubicBezTo>
                  <a:pt x="177" y="258"/>
                  <a:pt x="235" y="280"/>
                  <a:pt x="296" y="296"/>
                </a:cubicBezTo>
                <a:cubicBezTo>
                  <a:pt x="357" y="312"/>
                  <a:pt x="406" y="322"/>
                  <a:pt x="498" y="327"/>
                </a:cubicBezTo>
                <a:cubicBezTo>
                  <a:pt x="590" y="332"/>
                  <a:pt x="719" y="329"/>
                  <a:pt x="848" y="327"/>
                </a:cubicBezTo>
              </a:path>
            </a:pathLst>
          </a:custGeom>
          <a:noFill/>
          <a:ln w="76200" cmpd="sng">
            <a:solidFill>
              <a:srgbClr val="FF0000">
                <a:alpha val="50000"/>
              </a:srgbClr>
            </a:solidFill>
            <a:round/>
            <a:headEnd/>
            <a:tailEnd/>
          </a:ln>
          <a:effectLst/>
        </p:spPr>
        <p:txBody>
          <a:bodyPr/>
          <a:lstStyle/>
          <a:p>
            <a:endParaRPr lang="en-US"/>
          </a:p>
        </p:txBody>
      </p:sp>
      <p:sp>
        <p:nvSpPr>
          <p:cNvPr id="141327" name="Line 15"/>
          <p:cNvSpPr>
            <a:spLocks noChangeShapeType="1"/>
          </p:cNvSpPr>
          <p:nvPr/>
        </p:nvSpPr>
        <p:spPr bwMode="auto">
          <a:xfrm>
            <a:off x="1074738" y="4362450"/>
            <a:ext cx="0" cy="542925"/>
          </a:xfrm>
          <a:prstGeom prst="line">
            <a:avLst/>
          </a:prstGeom>
          <a:noFill/>
          <a:ln w="76200">
            <a:solidFill>
              <a:srgbClr val="FF0000">
                <a:alpha val="50000"/>
              </a:srgbClr>
            </a:solidFill>
            <a:round/>
            <a:headEnd/>
            <a:tailEn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324"/>
                                        </p:tgtEl>
                                        <p:attrNameLst>
                                          <p:attrName>style.visibility</p:attrName>
                                        </p:attrNameLst>
                                      </p:cBhvr>
                                      <p:to>
                                        <p:strVal val="visible"/>
                                      </p:to>
                                    </p:set>
                                    <p:anim calcmode="lin" valueType="num">
                                      <p:cBhvr additive="base">
                                        <p:cTn id="7" dur="500" fill="hold"/>
                                        <p:tgtEl>
                                          <p:spTgt spid="141324"/>
                                        </p:tgtEl>
                                        <p:attrNameLst>
                                          <p:attrName>ppt_x</p:attrName>
                                        </p:attrNameLst>
                                      </p:cBhvr>
                                      <p:tavLst>
                                        <p:tav tm="0">
                                          <p:val>
                                            <p:strVal val="#ppt_x"/>
                                          </p:val>
                                        </p:tav>
                                        <p:tav tm="100000">
                                          <p:val>
                                            <p:strVal val="#ppt_x"/>
                                          </p:val>
                                        </p:tav>
                                      </p:tavLst>
                                    </p:anim>
                                    <p:anim calcmode="lin" valueType="num">
                                      <p:cBhvr additive="base">
                                        <p:cTn id="8" dur="500" fill="hold"/>
                                        <p:tgtEl>
                                          <p:spTgt spid="1413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1325">
                                            <p:txEl>
                                              <p:pRg st="0" end="0"/>
                                            </p:txEl>
                                          </p:spTgt>
                                        </p:tgtEl>
                                        <p:attrNameLst>
                                          <p:attrName>style.visibility</p:attrName>
                                        </p:attrNameLst>
                                      </p:cBhvr>
                                      <p:to>
                                        <p:strVal val="visible"/>
                                      </p:to>
                                    </p:set>
                                    <p:anim calcmode="lin" valueType="num">
                                      <p:cBhvr additive="base">
                                        <p:cTn id="13" dur="500" fill="hold"/>
                                        <p:tgtEl>
                                          <p:spTgt spid="14132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132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41318"/>
                                        </p:tgtEl>
                                        <p:attrNameLst>
                                          <p:attrName>style.visibility</p:attrName>
                                        </p:attrNameLst>
                                      </p:cBhvr>
                                      <p:to>
                                        <p:strVal val="visible"/>
                                      </p:to>
                                    </p:set>
                                    <p:anim calcmode="lin" valueType="num">
                                      <p:cBhvr>
                                        <p:cTn id="19" dur="500" fill="hold"/>
                                        <p:tgtEl>
                                          <p:spTgt spid="141318"/>
                                        </p:tgtEl>
                                        <p:attrNameLst>
                                          <p:attrName>ppt_w</p:attrName>
                                        </p:attrNameLst>
                                      </p:cBhvr>
                                      <p:tavLst>
                                        <p:tav tm="0">
                                          <p:val>
                                            <p:fltVal val="0"/>
                                          </p:val>
                                        </p:tav>
                                        <p:tav tm="100000">
                                          <p:val>
                                            <p:strVal val="#ppt_w"/>
                                          </p:val>
                                        </p:tav>
                                      </p:tavLst>
                                    </p:anim>
                                    <p:anim calcmode="lin" valueType="num">
                                      <p:cBhvr>
                                        <p:cTn id="20" dur="500" fill="hold"/>
                                        <p:tgtEl>
                                          <p:spTgt spid="141318"/>
                                        </p:tgtEl>
                                        <p:attrNameLst>
                                          <p:attrName>ppt_h</p:attrName>
                                        </p:attrNameLst>
                                      </p:cBhvr>
                                      <p:tavLst>
                                        <p:tav tm="0">
                                          <p:val>
                                            <p:fltVal val="0"/>
                                          </p:val>
                                        </p:tav>
                                        <p:tav tm="100000">
                                          <p:val>
                                            <p:strVal val="#ppt_h"/>
                                          </p:val>
                                        </p:tav>
                                      </p:tavLst>
                                    </p:anim>
                                    <p:animEffect transition="in" filter="fade">
                                      <p:cBhvr>
                                        <p:cTn id="21" dur="500"/>
                                        <p:tgtEl>
                                          <p:spTgt spid="141318"/>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1319">
                                            <p:txEl>
                                              <p:pRg st="0" end="0"/>
                                            </p:txEl>
                                          </p:spTgt>
                                        </p:tgtEl>
                                        <p:attrNameLst>
                                          <p:attrName>style.visibility</p:attrName>
                                        </p:attrNameLst>
                                      </p:cBhvr>
                                      <p:to>
                                        <p:strVal val="visible"/>
                                      </p:to>
                                    </p:set>
                                    <p:anim calcmode="lin" valueType="num">
                                      <p:cBhvr additive="base">
                                        <p:cTn id="26" dur="500" fill="hold"/>
                                        <p:tgtEl>
                                          <p:spTgt spid="141319">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13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1327"/>
                                        </p:tgtEl>
                                        <p:attrNameLst>
                                          <p:attrName>style.visibility</p:attrName>
                                        </p:attrNameLst>
                                      </p:cBhvr>
                                      <p:to>
                                        <p:strVal val="visible"/>
                                      </p:to>
                                    </p:set>
                                    <p:animEffect transition="in" filter="wipe(up)">
                                      <p:cBhvr>
                                        <p:cTn id="32" dur="2000"/>
                                        <p:tgtEl>
                                          <p:spTgt spid="141327"/>
                                        </p:tgtEl>
                                      </p:cBhvr>
                                    </p:animEffect>
                                  </p:childTnLst>
                                  <p:subTnLst>
                                    <p:audio>
                                      <p:cMediaNode>
                                        <p:cTn display="0" masterRel="sameClick">
                                          <p:stCondLst>
                                            <p:cond evt="begin" delay="0">
                                              <p:tn val="30"/>
                                            </p:cond>
                                          </p:stCondLst>
                                          <p:endCondLst>
                                            <p:cond evt="onStopAudio" delay="0">
                                              <p:tgtEl>
                                                <p:sldTgt/>
                                              </p:tgtEl>
                                            </p:cond>
                                          </p:endCondLst>
                                        </p:cTn>
                                        <p:tgtEl>
                                          <p:sndTgt r:embed="rId6" name="drumroll.wav"/>
                                        </p:tgtEl>
                                      </p:cMediaNode>
                                    </p:audio>
                                  </p:subTnLst>
                                </p:cTn>
                              </p:par>
                              <p:par>
                                <p:cTn id="33" presetID="22" presetClass="entr" presetSubtype="1" fill="hold" grpId="0" nodeType="withEffect">
                                  <p:stCondLst>
                                    <p:cond delay="0"/>
                                  </p:stCondLst>
                                  <p:childTnLst>
                                    <p:set>
                                      <p:cBhvr>
                                        <p:cTn id="34" dur="1" fill="hold">
                                          <p:stCondLst>
                                            <p:cond delay="0"/>
                                          </p:stCondLst>
                                        </p:cTn>
                                        <p:tgtEl>
                                          <p:spTgt spid="141326"/>
                                        </p:tgtEl>
                                        <p:attrNameLst>
                                          <p:attrName>style.visibility</p:attrName>
                                        </p:attrNameLst>
                                      </p:cBhvr>
                                      <p:to>
                                        <p:strVal val="visible"/>
                                      </p:to>
                                    </p:set>
                                    <p:animEffect transition="in" filter="wipe(up)">
                                      <p:cBhvr>
                                        <p:cTn id="35" dur="2000"/>
                                        <p:tgtEl>
                                          <p:spTgt spid="141326"/>
                                        </p:tgtEl>
                                      </p:cBhvr>
                                    </p:animEffect>
                                  </p:childTnLst>
                                  <p:subTnLst>
                                    <p:audio>
                                      <p:cMediaNode>
                                        <p:cTn display="0" masterRel="sameClick">
                                          <p:stCondLst>
                                            <p:cond evt="begin" delay="0">
                                              <p:tn val="33"/>
                                            </p:cond>
                                          </p:stCondLst>
                                          <p:endCondLst>
                                            <p:cond evt="onStopAudio" delay="0">
                                              <p:tgtEl>
                                                <p:sldTgt/>
                                              </p:tgtEl>
                                            </p:cond>
                                          </p:endCondLst>
                                        </p:cTn>
                                        <p:tgtEl>
                                          <p:sndTgt r:embed="rId6"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8" grpId="0" animBg="1"/>
      <p:bldP spid="141326" grpId="0" animBg="1"/>
      <p:bldP spid="14132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685800" y="1768475"/>
            <a:ext cx="7772400" cy="5089525"/>
          </a:xfrm>
          <a:prstGeom prst="rect">
            <a:avLst/>
          </a:prstGeom>
          <a:solidFill>
            <a:srgbClr val="CCFFCC"/>
          </a:solidFill>
          <a:ln w="9525">
            <a:noFill/>
            <a:miter lim="800000"/>
            <a:headEnd/>
            <a:tailEnd/>
          </a:ln>
          <a:effectLst/>
        </p:spPr>
        <p:txBody>
          <a:bodyPr/>
          <a:lstStyle/>
          <a:p>
            <a:pPr eaLnBrk="1" hangingPunct="1"/>
            <a:endParaRPr lang="en-US" sz="2000">
              <a:latin typeface="Courier New" pitchFamily="49" charset="0"/>
              <a:sym typeface="Symbol" pitchFamily="18" charset="2"/>
            </a:endParaRPr>
          </a:p>
        </p:txBody>
      </p:sp>
      <p:pic>
        <p:nvPicPr>
          <p:cNvPr id="143365"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2788" y="1809750"/>
            <a:ext cx="7777162" cy="3419475"/>
          </a:xfrm>
          <a:prstGeom prst="rect">
            <a:avLst/>
          </a:prstGeom>
          <a:noFill/>
        </p:spPr>
      </p:pic>
      <p:sp>
        <p:nvSpPr>
          <p:cNvPr id="143366" name="Oval 6"/>
          <p:cNvSpPr>
            <a:spLocks noChangeArrowheads="1"/>
          </p:cNvSpPr>
          <p:nvPr/>
        </p:nvSpPr>
        <p:spPr bwMode="auto">
          <a:xfrm>
            <a:off x="671513" y="2943225"/>
            <a:ext cx="300037" cy="300038"/>
          </a:xfrm>
          <a:prstGeom prst="ellipse">
            <a:avLst/>
          </a:prstGeom>
          <a:noFill/>
          <a:ln w="19050">
            <a:solidFill>
              <a:srgbClr val="FF0000"/>
            </a:solidFill>
            <a:round/>
            <a:headEnd/>
            <a:tailEnd/>
          </a:ln>
          <a:effectLst/>
        </p:spPr>
        <p:txBody>
          <a:bodyPr wrap="none" anchor="ctr"/>
          <a:lstStyle/>
          <a:p>
            <a:endParaRPr lang="en-US"/>
          </a:p>
        </p:txBody>
      </p:sp>
      <p:sp>
        <p:nvSpPr>
          <p:cNvPr id="14336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43369" name="Rectangle 9"/>
          <p:cNvSpPr>
            <a:spLocks noChangeArrowheads="1"/>
          </p:cNvSpPr>
          <p:nvPr/>
        </p:nvSpPr>
        <p:spPr bwMode="auto">
          <a:xfrm>
            <a:off x="685800" y="1344613"/>
            <a:ext cx="7772400" cy="42862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Solve problems involving the Doppler effect</a:t>
            </a:r>
            <a:endParaRPr lang="en-US" i="1">
              <a:solidFill>
                <a:schemeClr val="accent2"/>
              </a:solidFill>
              <a:ea typeface="Segoe UI" pitchFamily="34" charset="0"/>
            </a:endParaRPr>
          </a:p>
        </p:txBody>
      </p:sp>
      <p:pic>
        <p:nvPicPr>
          <p:cNvPr id="143370" name="Picture 10"/>
          <p:cNvPicPr>
            <a:picLocks noChangeAspect="1" noChangeArrowheads="1"/>
          </p:cNvPicPr>
          <p:nvPr/>
        </p:nvPicPr>
        <p:blipFill>
          <a:blip r:embed="rId7" cstate="print"/>
          <a:srcRect/>
          <a:stretch>
            <a:fillRect/>
          </a:stretch>
        </p:blipFill>
        <p:spPr bwMode="auto">
          <a:xfrm>
            <a:off x="4287838" y="4987925"/>
            <a:ext cx="4019550" cy="17684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65"/>
                                        </p:tgtEl>
                                        <p:attrNameLst>
                                          <p:attrName>style.visibility</p:attrName>
                                        </p:attrNameLst>
                                      </p:cBhvr>
                                      <p:to>
                                        <p:strVal val="visible"/>
                                      </p:to>
                                    </p:set>
                                    <p:anim calcmode="lin" valueType="num">
                                      <p:cBhvr additive="base">
                                        <p:cTn id="7" dur="500" fill="hold"/>
                                        <p:tgtEl>
                                          <p:spTgt spid="143365"/>
                                        </p:tgtEl>
                                        <p:attrNameLst>
                                          <p:attrName>ppt_x</p:attrName>
                                        </p:attrNameLst>
                                      </p:cBhvr>
                                      <p:tavLst>
                                        <p:tav tm="0">
                                          <p:val>
                                            <p:strVal val="#ppt_x"/>
                                          </p:val>
                                        </p:tav>
                                        <p:tav tm="100000">
                                          <p:val>
                                            <p:strVal val="#ppt_x"/>
                                          </p:val>
                                        </p:tav>
                                      </p:tavLst>
                                    </p:anim>
                                    <p:anim calcmode="lin" valueType="num">
                                      <p:cBhvr additive="base">
                                        <p:cTn id="8" dur="500" fill="hold"/>
                                        <p:tgtEl>
                                          <p:spTgt spid="14336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43370"/>
                                        </p:tgtEl>
                                        <p:attrNameLst>
                                          <p:attrName>style.visibility</p:attrName>
                                        </p:attrNameLst>
                                      </p:cBhvr>
                                      <p:to>
                                        <p:strVal val="visible"/>
                                      </p:to>
                                    </p:set>
                                    <p:anim calcmode="lin" valueType="num">
                                      <p:cBhvr>
                                        <p:cTn id="11" dur="500" fill="hold"/>
                                        <p:tgtEl>
                                          <p:spTgt spid="143370"/>
                                        </p:tgtEl>
                                        <p:attrNameLst>
                                          <p:attrName>ppt_w</p:attrName>
                                        </p:attrNameLst>
                                      </p:cBhvr>
                                      <p:tavLst>
                                        <p:tav tm="0">
                                          <p:val>
                                            <p:fltVal val="0"/>
                                          </p:val>
                                        </p:tav>
                                        <p:tav tm="100000">
                                          <p:val>
                                            <p:strVal val="#ppt_w"/>
                                          </p:val>
                                        </p:tav>
                                      </p:tavLst>
                                    </p:anim>
                                    <p:anim calcmode="lin" valueType="num">
                                      <p:cBhvr>
                                        <p:cTn id="12" dur="500" fill="hold"/>
                                        <p:tgtEl>
                                          <p:spTgt spid="143370"/>
                                        </p:tgtEl>
                                        <p:attrNameLst>
                                          <p:attrName>ppt_h</p:attrName>
                                        </p:attrNameLst>
                                      </p:cBhvr>
                                      <p:tavLst>
                                        <p:tav tm="0">
                                          <p:val>
                                            <p:fltVal val="0"/>
                                          </p:val>
                                        </p:tav>
                                        <p:tav tm="100000">
                                          <p:val>
                                            <p:strVal val="#ppt_h"/>
                                          </p:val>
                                        </p:tav>
                                      </p:tavLst>
                                    </p:anim>
                                    <p:animEffect transition="in" filter="fade">
                                      <p:cBhvr>
                                        <p:cTn id="13" dur="500"/>
                                        <p:tgtEl>
                                          <p:spTgt spid="14337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43366"/>
                                        </p:tgtEl>
                                        <p:attrNameLst>
                                          <p:attrName>style.visibility</p:attrName>
                                        </p:attrNameLst>
                                      </p:cBhvr>
                                      <p:to>
                                        <p:strVal val="visible"/>
                                      </p:to>
                                    </p:set>
                                    <p:anim calcmode="lin" valueType="num">
                                      <p:cBhvr>
                                        <p:cTn id="18" dur="500" fill="hold"/>
                                        <p:tgtEl>
                                          <p:spTgt spid="143366"/>
                                        </p:tgtEl>
                                        <p:attrNameLst>
                                          <p:attrName>ppt_w</p:attrName>
                                        </p:attrNameLst>
                                      </p:cBhvr>
                                      <p:tavLst>
                                        <p:tav tm="0">
                                          <p:val>
                                            <p:fltVal val="0"/>
                                          </p:val>
                                        </p:tav>
                                        <p:tav tm="100000">
                                          <p:val>
                                            <p:strVal val="#ppt_w"/>
                                          </p:val>
                                        </p:tav>
                                      </p:tavLst>
                                    </p:anim>
                                    <p:anim calcmode="lin" valueType="num">
                                      <p:cBhvr>
                                        <p:cTn id="19" dur="500" fill="hold"/>
                                        <p:tgtEl>
                                          <p:spTgt spid="143366"/>
                                        </p:tgtEl>
                                        <p:attrNameLst>
                                          <p:attrName>ppt_h</p:attrName>
                                        </p:attrNameLst>
                                      </p:cBhvr>
                                      <p:tavLst>
                                        <p:tav tm="0">
                                          <p:val>
                                            <p:fltVal val="0"/>
                                          </p:val>
                                        </p:tav>
                                        <p:tav tm="100000">
                                          <p:val>
                                            <p:strVal val="#ppt_h"/>
                                          </p:val>
                                        </p:tav>
                                      </p:tavLst>
                                    </p:anim>
                                    <p:animEffect transition="in" filter="fade">
                                      <p:cBhvr>
                                        <p:cTn id="20" dur="500"/>
                                        <p:tgtEl>
                                          <p:spTgt spid="143366"/>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685800" y="1768475"/>
            <a:ext cx="7772400" cy="5095875"/>
          </a:xfrm>
          <a:prstGeom prst="rect">
            <a:avLst/>
          </a:prstGeom>
          <a:solidFill>
            <a:srgbClr val="CCFFCC"/>
          </a:solidFill>
          <a:ln w="9525">
            <a:noFill/>
            <a:miter lim="800000"/>
            <a:headEnd/>
            <a:tailEnd/>
          </a:ln>
          <a:effectLst/>
        </p:spPr>
        <p:txBody>
          <a:bodyPr/>
          <a:lstStyle/>
          <a:p>
            <a:pPr eaLnBrk="1" hangingPunct="1"/>
            <a:endParaRPr lang="en-US" sz="2000">
              <a:latin typeface="Courier New" pitchFamily="49" charset="0"/>
              <a:sym typeface="Symbol" pitchFamily="18" charset="2"/>
            </a:endParaRPr>
          </a:p>
        </p:txBody>
      </p:sp>
      <p:pic>
        <p:nvPicPr>
          <p:cNvPr id="145423"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8500" y="1797050"/>
            <a:ext cx="7762875" cy="2471738"/>
          </a:xfrm>
          <a:prstGeom prst="rect">
            <a:avLst/>
          </a:prstGeom>
          <a:noFill/>
        </p:spPr>
      </p:pic>
      <p:sp>
        <p:nvSpPr>
          <p:cNvPr id="145414" name="Oval 6"/>
          <p:cNvSpPr>
            <a:spLocks noChangeArrowheads="1"/>
          </p:cNvSpPr>
          <p:nvPr/>
        </p:nvSpPr>
        <p:spPr bwMode="auto">
          <a:xfrm>
            <a:off x="706438" y="3055938"/>
            <a:ext cx="300037" cy="300037"/>
          </a:xfrm>
          <a:prstGeom prst="ellipse">
            <a:avLst/>
          </a:prstGeom>
          <a:noFill/>
          <a:ln w="19050">
            <a:solidFill>
              <a:srgbClr val="FF0000"/>
            </a:solidFill>
            <a:round/>
            <a:headEnd/>
            <a:tailEnd/>
          </a:ln>
          <a:effectLst/>
        </p:spPr>
        <p:txBody>
          <a:bodyPr wrap="none" anchor="ctr"/>
          <a:lstStyle/>
          <a:p>
            <a:endParaRPr lang="en-US"/>
          </a:p>
        </p:txBody>
      </p:sp>
      <mc:AlternateContent xmlns:mc="http://schemas.openxmlformats.org/markup-compatibility/2006" xmlns:a14="http://schemas.microsoft.com/office/drawing/2010/main">
        <mc:Choice Requires="a14">
          <p:sp>
            <p:nvSpPr>
              <p:cNvPr id="145415" name="Text Box 7"/>
              <p:cNvSpPr txBox="1">
                <a:spLocks noChangeArrowheads="1"/>
              </p:cNvSpPr>
              <p:nvPr/>
            </p:nvSpPr>
            <p:spPr bwMode="auto">
              <a:xfrm>
                <a:off x="720725" y="6026247"/>
                <a:ext cx="7683500" cy="876202"/>
              </a:xfrm>
              <a:prstGeom prst="rect">
                <a:avLst/>
              </a:prstGeom>
              <a:noFill/>
              <a:ln w="9525">
                <a:noFill/>
                <a:miter lim="800000"/>
                <a:headEnd/>
                <a:tailEnd/>
              </a:ln>
              <a:effectLst/>
            </p:spPr>
            <p:txBody>
              <a:bodyPr>
                <a:spAutoFit/>
              </a:bodyPr>
              <a:lstStyle/>
              <a:p>
                <a:pPr eaLnBrk="1" hangingPunct="1"/>
                <a:r>
                  <a:rPr lang="en-US" dirty="0" smtClean="0">
                    <a:solidFill>
                      <a:schemeClr val="hlink"/>
                    </a:solidFill>
                    <a:sym typeface="Symbol" pitchFamily="18" charset="2"/>
                  </a:rPr>
                  <a:t></a:t>
                </a:r>
                <a:r>
                  <a:rPr lang="en-US" dirty="0">
                    <a:solidFill>
                      <a:schemeClr val="hlink"/>
                    </a:solidFill>
                  </a:rPr>
                  <a:t>For Doppler light, the </a:t>
                </a:r>
                <a14:m>
                  <m:oMath xmlns:m="http://schemas.openxmlformats.org/officeDocument/2006/math">
                    <m:r>
                      <a:rPr lang="en-US" i="1" dirty="0" smtClean="0">
                        <a:solidFill>
                          <a:schemeClr val="hlink"/>
                        </a:solidFill>
                        <a:latin typeface="Cambria Math" panose="02040503050406030204" pitchFamily="18" charset="0"/>
                      </a:rPr>
                      <m:t>𝑣</m:t>
                    </m:r>
                  </m:oMath>
                </a14:m>
                <a:r>
                  <a:rPr lang="en-US" dirty="0">
                    <a:solidFill>
                      <a:schemeClr val="hlink"/>
                    </a:solidFill>
                  </a:rPr>
                  <a:t> in the formula </a:t>
                </a:r>
                <a14:m>
                  <m:oMath xmlns:m="http://schemas.openxmlformats.org/officeDocument/2006/math">
                    <m:r>
                      <a:rPr lang="en-US" sz="1800" i="1" dirty="0" smtClean="0">
                        <a:solidFill>
                          <a:schemeClr val="hlink"/>
                        </a:solidFill>
                        <a:latin typeface="Cambria Math" panose="02040503050406030204" pitchFamily="18" charset="0"/>
                        <a:sym typeface="Symbol" pitchFamily="18" charset="2"/>
                      </a:rPr>
                      <m:t>∆</m:t>
                    </m:r>
                    <m:r>
                      <a:rPr lang="en-US" sz="1800" i="1" dirty="0" smtClean="0">
                        <a:solidFill>
                          <a:schemeClr val="hlink"/>
                        </a:solidFill>
                        <a:latin typeface="Cambria Math" panose="02040503050406030204" pitchFamily="18" charset="0"/>
                        <a:sym typeface="Symbol" pitchFamily="18" charset="2"/>
                      </a:rPr>
                      <m:t>𝑓</m:t>
                    </m:r>
                    <m:r>
                      <a:rPr lang="en-US" sz="1800" i="1" dirty="0" smtClean="0">
                        <a:solidFill>
                          <a:schemeClr val="hlink"/>
                        </a:solidFill>
                        <a:latin typeface="Cambria Math" panose="02040503050406030204" pitchFamily="18" charset="0"/>
                        <a:sym typeface="Symbol" pitchFamily="18" charset="2"/>
                      </a:rPr>
                      <m:t>=</m:t>
                    </m:r>
                    <m:d>
                      <m:dPr>
                        <m:ctrlPr>
                          <a:rPr lang="en-US" sz="1800" i="1" dirty="0">
                            <a:solidFill>
                              <a:schemeClr val="hlink"/>
                            </a:solidFill>
                            <a:latin typeface="Cambria Math" panose="02040503050406030204" pitchFamily="18" charset="0"/>
                          </a:rPr>
                        </m:ctrlPr>
                      </m:dPr>
                      <m:e>
                        <m:f>
                          <m:fPr>
                            <m:ctrlPr>
                              <a:rPr lang="en-US" sz="1800" i="1" dirty="0">
                                <a:solidFill>
                                  <a:schemeClr val="hlink"/>
                                </a:solidFill>
                                <a:latin typeface="Cambria Math" panose="02040503050406030204" pitchFamily="18" charset="0"/>
                              </a:rPr>
                            </m:ctrlPr>
                          </m:fPr>
                          <m:num>
                            <m:r>
                              <a:rPr lang="en-US" sz="1800" i="1" dirty="0">
                                <a:solidFill>
                                  <a:schemeClr val="hlink"/>
                                </a:solidFill>
                                <a:latin typeface="Cambria Math" panose="02040503050406030204" pitchFamily="18" charset="0"/>
                              </a:rPr>
                              <m:t>𝑣</m:t>
                            </m:r>
                          </m:num>
                          <m:den>
                            <m:r>
                              <a:rPr lang="en-US" sz="1800" i="1" dirty="0">
                                <a:solidFill>
                                  <a:schemeClr val="hlink"/>
                                </a:solidFill>
                                <a:latin typeface="Cambria Math" panose="02040503050406030204" pitchFamily="18" charset="0"/>
                              </a:rPr>
                              <m:t>𝑐</m:t>
                            </m:r>
                          </m:den>
                        </m:f>
                      </m:e>
                    </m:d>
                    <m:r>
                      <a:rPr lang="en-US" sz="1800" i="1" dirty="0">
                        <a:solidFill>
                          <a:schemeClr val="hlink"/>
                        </a:solidFill>
                        <a:latin typeface="Cambria Math" panose="02040503050406030204" pitchFamily="18" charset="0"/>
                      </a:rPr>
                      <m:t>𝑓</m:t>
                    </m:r>
                    <m:r>
                      <a:rPr lang="en-US" sz="1800" i="1" dirty="0">
                        <a:solidFill>
                          <a:schemeClr val="hlink"/>
                        </a:solidFill>
                        <a:latin typeface="Cambria Math" panose="02040503050406030204" pitchFamily="18" charset="0"/>
                      </a:rPr>
                      <m:t> </m:t>
                    </m:r>
                  </m:oMath>
                </a14:m>
                <a:r>
                  <a:rPr lang="en-US" dirty="0">
                    <a:solidFill>
                      <a:schemeClr val="hlink"/>
                    </a:solidFill>
                  </a:rPr>
                  <a:t>is the </a:t>
                </a:r>
                <a:r>
                  <a:rPr lang="en-US" i="1" dirty="0">
                    <a:solidFill>
                      <a:schemeClr val="hlink"/>
                    </a:solidFill>
                  </a:rPr>
                  <a:t>relative velocity</a:t>
                </a:r>
                <a:r>
                  <a:rPr lang="en-US" dirty="0">
                    <a:solidFill>
                      <a:schemeClr val="hlink"/>
                    </a:solidFill>
                  </a:rPr>
                  <a:t>.</a:t>
                </a:r>
              </a:p>
            </p:txBody>
          </p:sp>
        </mc:Choice>
        <mc:Fallback xmlns="">
          <p:sp>
            <p:nvSpPr>
              <p:cNvPr id="145415" name="Text Box 7"/>
              <p:cNvSpPr txBox="1">
                <a:spLocks noRot="1" noChangeAspect="1" noMove="1" noResize="1" noEditPoints="1" noAdjustHandles="1" noChangeArrowheads="1" noChangeShapeType="1" noTextEdit="1"/>
              </p:cNvSpPr>
              <p:nvPr/>
            </p:nvSpPr>
            <p:spPr bwMode="auto">
              <a:xfrm>
                <a:off x="720725" y="6026247"/>
                <a:ext cx="7683500" cy="876202"/>
              </a:xfrm>
              <a:prstGeom prst="rect">
                <a:avLst/>
              </a:prstGeom>
              <a:blipFill>
                <a:blip r:embed="rId7"/>
                <a:stretch>
                  <a:fillRect l="-1190" t="-6294" b="-16084"/>
                </a:stretch>
              </a:blipFill>
              <a:ln w="9525">
                <a:noFill/>
                <a:miter lim="800000"/>
                <a:headEnd/>
                <a:tailEnd/>
              </a:ln>
              <a:effectLst/>
            </p:spPr>
            <p:txBody>
              <a:bodyPr/>
              <a:lstStyle/>
              <a:p>
                <a:r>
                  <a:rPr lang="en-US">
                    <a:noFill/>
                  </a:rPr>
                  <a:t> </a:t>
                </a:r>
              </a:p>
            </p:txBody>
          </p:sp>
        </mc:Fallback>
      </mc:AlternateContent>
      <p:sp>
        <p:nvSpPr>
          <p:cNvPr id="145416" name="Text Box 8"/>
          <p:cNvSpPr txBox="1">
            <a:spLocks noChangeArrowheads="1"/>
          </p:cNvSpPr>
          <p:nvPr/>
        </p:nvSpPr>
        <p:spPr bwMode="auto">
          <a:xfrm>
            <a:off x="714375" y="4141788"/>
            <a:ext cx="7683500" cy="1187450"/>
          </a:xfrm>
          <a:prstGeom prst="rect">
            <a:avLst/>
          </a:prstGeom>
          <a:noFill/>
          <a:ln w="9525">
            <a:noFill/>
            <a:miter lim="800000"/>
            <a:headEnd/>
            <a:tailEnd/>
          </a:ln>
          <a:effectLst/>
        </p:spPr>
        <p:txBody>
          <a:bodyPr>
            <a:spAutoFit/>
          </a:bodyPr>
          <a:lstStyle/>
          <a:p>
            <a:pPr eaLnBrk="1" hangingPunct="1"/>
            <a:r>
              <a:rPr lang="en-US" dirty="0">
                <a:solidFill>
                  <a:schemeClr val="hlink"/>
                </a:solidFill>
                <a:sym typeface="Symbol" pitchFamily="18" charset="2"/>
              </a:rPr>
              <a:t></a:t>
            </a:r>
            <a:r>
              <a:rPr lang="en-US" dirty="0">
                <a:solidFill>
                  <a:schemeClr val="hlink"/>
                </a:solidFill>
              </a:rPr>
              <a:t>Because the speed of light is a constant </a:t>
            </a:r>
            <a:r>
              <a:rPr lang="en-US" i="1" dirty="0">
                <a:solidFill>
                  <a:schemeClr val="hlink"/>
                </a:solidFill>
              </a:rPr>
              <a:t>c</a:t>
            </a:r>
            <a:r>
              <a:rPr lang="en-US" dirty="0">
                <a:solidFill>
                  <a:schemeClr val="hlink"/>
                </a:solidFill>
              </a:rPr>
              <a:t> regardless of the speed of the source of the light, its frequency cannot change.</a:t>
            </a:r>
          </a:p>
        </p:txBody>
      </p:sp>
      <p:sp>
        <p:nvSpPr>
          <p:cNvPr id="145417" name="Line 9"/>
          <p:cNvSpPr>
            <a:spLocks noChangeShapeType="1"/>
          </p:cNvSpPr>
          <p:nvPr/>
        </p:nvSpPr>
        <p:spPr bwMode="auto">
          <a:xfrm flipH="1">
            <a:off x="722313" y="2160588"/>
            <a:ext cx="263525" cy="152400"/>
          </a:xfrm>
          <a:prstGeom prst="line">
            <a:avLst/>
          </a:prstGeom>
          <a:noFill/>
          <a:ln w="19050">
            <a:solidFill>
              <a:srgbClr val="FF0000"/>
            </a:solidFill>
            <a:round/>
            <a:headEnd/>
            <a:tailEnd/>
          </a:ln>
          <a:effectLst/>
        </p:spPr>
        <p:txBody>
          <a:bodyPr/>
          <a:lstStyle/>
          <a:p>
            <a:endParaRPr lang="en-US"/>
          </a:p>
        </p:txBody>
      </p:sp>
      <p:sp>
        <p:nvSpPr>
          <p:cNvPr id="145418" name="Line 10"/>
          <p:cNvSpPr>
            <a:spLocks noChangeShapeType="1"/>
          </p:cNvSpPr>
          <p:nvPr/>
        </p:nvSpPr>
        <p:spPr bwMode="auto">
          <a:xfrm flipH="1">
            <a:off x="700088" y="2486025"/>
            <a:ext cx="263525" cy="152400"/>
          </a:xfrm>
          <a:prstGeom prst="line">
            <a:avLst/>
          </a:prstGeom>
          <a:noFill/>
          <a:ln w="19050">
            <a:solidFill>
              <a:srgbClr val="FF0000"/>
            </a:solidFill>
            <a:round/>
            <a:headEnd/>
            <a:tailEnd/>
          </a:ln>
          <a:effectLst/>
        </p:spPr>
        <p:txBody>
          <a:bodyPr/>
          <a:lstStyle/>
          <a:p>
            <a:endParaRPr lang="en-US"/>
          </a:p>
        </p:txBody>
      </p:sp>
      <p:sp>
        <p:nvSpPr>
          <p:cNvPr id="145419" name="Rectangle 11"/>
          <p:cNvSpPr>
            <a:spLocks noChangeArrowheads="1"/>
          </p:cNvSpPr>
          <p:nvPr/>
        </p:nvSpPr>
        <p:spPr bwMode="auto">
          <a:xfrm>
            <a:off x="6302375" y="3070225"/>
            <a:ext cx="1700213" cy="288925"/>
          </a:xfrm>
          <a:prstGeom prst="rect">
            <a:avLst/>
          </a:prstGeom>
          <a:solidFill>
            <a:srgbClr val="008000">
              <a:alpha val="48000"/>
            </a:srgbClr>
          </a:solidFill>
          <a:ln w="9525">
            <a:noFill/>
            <a:miter lim="800000"/>
            <a:headEnd/>
            <a:tailEnd/>
          </a:ln>
          <a:effectLst/>
        </p:spPr>
        <p:txBody>
          <a:bodyPr wrap="none" anchor="ctr"/>
          <a:lstStyle/>
          <a:p>
            <a:pPr algn="ctr"/>
            <a:endParaRPr lang="en-US"/>
          </a:p>
        </p:txBody>
      </p:sp>
      <p:sp>
        <p:nvSpPr>
          <p:cNvPr id="14542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45422" name="Rectangle 14"/>
          <p:cNvSpPr>
            <a:spLocks noChangeArrowheads="1"/>
          </p:cNvSpPr>
          <p:nvPr/>
        </p:nvSpPr>
        <p:spPr bwMode="auto">
          <a:xfrm>
            <a:off x="685800" y="1344613"/>
            <a:ext cx="7772400" cy="42862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Solve problems involving the Doppler effect</a:t>
            </a:r>
            <a:endParaRPr lang="en-US" i="1">
              <a:solidFill>
                <a:schemeClr val="accent2"/>
              </a:solidFill>
              <a:ea typeface="Segoe UI" pitchFamily="34" charset="0"/>
            </a:endParaRPr>
          </a:p>
        </p:txBody>
      </p:sp>
      <p:sp>
        <p:nvSpPr>
          <p:cNvPr id="145424" name="Line 16"/>
          <p:cNvSpPr>
            <a:spLocks noChangeShapeType="1"/>
          </p:cNvSpPr>
          <p:nvPr/>
        </p:nvSpPr>
        <p:spPr bwMode="auto">
          <a:xfrm flipH="1">
            <a:off x="679450" y="3738563"/>
            <a:ext cx="263525" cy="152400"/>
          </a:xfrm>
          <a:prstGeom prst="line">
            <a:avLst/>
          </a:prstGeom>
          <a:noFill/>
          <a:ln w="19050">
            <a:solidFill>
              <a:srgbClr val="FF0000"/>
            </a:solidFill>
            <a:round/>
            <a:headEnd/>
            <a:tailEnd/>
          </a:ln>
          <a:effectLst/>
        </p:spPr>
        <p:txBody>
          <a:bodyPr/>
          <a:lstStyle/>
          <a:p>
            <a:endParaRPr lang="en-US"/>
          </a:p>
        </p:txBody>
      </p:sp>
      <p:sp>
        <p:nvSpPr>
          <p:cNvPr id="145425" name="Text Box 17"/>
          <p:cNvSpPr txBox="1">
            <a:spLocks noChangeArrowheads="1"/>
          </p:cNvSpPr>
          <p:nvPr/>
        </p:nvSpPr>
        <p:spPr bwMode="auto">
          <a:xfrm>
            <a:off x="720725" y="5246688"/>
            <a:ext cx="7683500" cy="822325"/>
          </a:xfrm>
          <a:prstGeom prst="rect">
            <a:avLst/>
          </a:prstGeom>
          <a:noFill/>
          <a:ln w="9525">
            <a:noFill/>
            <a:miter lim="800000"/>
            <a:headEnd/>
            <a:tailEnd/>
          </a:ln>
          <a:effectLst/>
        </p:spPr>
        <p:txBody>
          <a:bodyPr>
            <a:spAutoFit/>
          </a:bodyPr>
          <a:lstStyle/>
          <a:p>
            <a:pPr eaLnBrk="1" hangingPunct="1"/>
            <a:r>
              <a:rPr lang="en-US" dirty="0">
                <a:solidFill>
                  <a:schemeClr val="hlink"/>
                </a:solidFill>
                <a:sym typeface="Symbol" pitchFamily="18" charset="2"/>
              </a:rPr>
              <a:t></a:t>
            </a:r>
            <a:r>
              <a:rPr lang="en-US" dirty="0">
                <a:solidFill>
                  <a:schemeClr val="hlink"/>
                </a:solidFill>
              </a:rPr>
              <a:t>The Doppler effect has </a:t>
            </a:r>
            <a:r>
              <a:rPr lang="en-US" i="1" dirty="0">
                <a:solidFill>
                  <a:schemeClr val="hlink"/>
                </a:solidFill>
              </a:rPr>
              <a:t>nothing</a:t>
            </a:r>
            <a:r>
              <a:rPr lang="en-US" dirty="0">
                <a:solidFill>
                  <a:schemeClr val="hlink"/>
                </a:solidFill>
              </a:rPr>
              <a:t> to do with “change in velocity.”</a:t>
            </a:r>
          </a:p>
        </p:txBody>
      </p:sp>
      <p:sp>
        <p:nvSpPr>
          <p:cNvPr id="145426" name="Rectangle 18"/>
          <p:cNvSpPr>
            <a:spLocks noChangeArrowheads="1"/>
          </p:cNvSpPr>
          <p:nvPr/>
        </p:nvSpPr>
        <p:spPr bwMode="auto">
          <a:xfrm>
            <a:off x="1425575" y="2085975"/>
            <a:ext cx="2330450" cy="288925"/>
          </a:xfrm>
          <a:prstGeom prst="rect">
            <a:avLst/>
          </a:prstGeom>
          <a:solidFill>
            <a:srgbClr val="FF6600">
              <a:alpha val="48000"/>
            </a:srgbClr>
          </a:solidFill>
          <a:ln w="9525">
            <a:noFill/>
            <a:miter lim="800000"/>
            <a:headEnd/>
            <a:tailEnd/>
          </a:ln>
          <a:effectLst/>
        </p:spPr>
        <p:txBody>
          <a:bodyPr wrap="none" anchor="ctr"/>
          <a:lstStyle/>
          <a:p>
            <a:endParaRPr lang="en-US"/>
          </a:p>
        </p:txBody>
      </p:sp>
      <p:sp>
        <p:nvSpPr>
          <p:cNvPr id="145427" name="Rectangle 19"/>
          <p:cNvSpPr>
            <a:spLocks noChangeArrowheads="1"/>
          </p:cNvSpPr>
          <p:nvPr/>
        </p:nvSpPr>
        <p:spPr bwMode="auto">
          <a:xfrm>
            <a:off x="1417638" y="2460625"/>
            <a:ext cx="2330450" cy="288925"/>
          </a:xfrm>
          <a:prstGeom prst="rect">
            <a:avLst/>
          </a:prstGeom>
          <a:solidFill>
            <a:srgbClr val="FF6600">
              <a:alpha val="48000"/>
            </a:srgbClr>
          </a:solidFill>
          <a:ln w="9525">
            <a:noFill/>
            <a:miter lim="800000"/>
            <a:headEnd/>
            <a:tailEnd/>
          </a:ln>
          <a:effectLst/>
        </p:spPr>
        <p:txBody>
          <a:bodyPr wrap="none" anchor="ctr"/>
          <a:lstStyle/>
          <a:p>
            <a:endParaRPr lang="en-US"/>
          </a:p>
        </p:txBody>
      </p:sp>
      <p:sp>
        <p:nvSpPr>
          <p:cNvPr id="145428" name="Rectangle 20"/>
          <p:cNvSpPr>
            <a:spLocks noChangeArrowheads="1"/>
          </p:cNvSpPr>
          <p:nvPr/>
        </p:nvSpPr>
        <p:spPr bwMode="auto">
          <a:xfrm>
            <a:off x="6291263" y="3676650"/>
            <a:ext cx="2044700" cy="288925"/>
          </a:xfrm>
          <a:prstGeom prst="rect">
            <a:avLst/>
          </a:prstGeom>
          <a:solidFill>
            <a:srgbClr val="FF6600">
              <a:alpha val="48000"/>
            </a:srgbClr>
          </a:solidFill>
          <a:ln w="9525">
            <a:noFill/>
            <a:miter lim="800000"/>
            <a:headEnd/>
            <a:tailEnd/>
          </a:ln>
          <a:effec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423"/>
                                        </p:tgtEl>
                                        <p:attrNameLst>
                                          <p:attrName>style.visibility</p:attrName>
                                        </p:attrNameLst>
                                      </p:cBhvr>
                                      <p:to>
                                        <p:strVal val="visible"/>
                                      </p:to>
                                    </p:set>
                                    <p:anim calcmode="lin" valueType="num">
                                      <p:cBhvr additive="base">
                                        <p:cTn id="7" dur="500" fill="hold"/>
                                        <p:tgtEl>
                                          <p:spTgt spid="145423"/>
                                        </p:tgtEl>
                                        <p:attrNameLst>
                                          <p:attrName>ppt_x</p:attrName>
                                        </p:attrNameLst>
                                      </p:cBhvr>
                                      <p:tavLst>
                                        <p:tav tm="0">
                                          <p:val>
                                            <p:strVal val="#ppt_x"/>
                                          </p:val>
                                        </p:tav>
                                        <p:tav tm="100000">
                                          <p:val>
                                            <p:strVal val="#ppt_x"/>
                                          </p:val>
                                        </p:tav>
                                      </p:tavLst>
                                    </p:anim>
                                    <p:anim calcmode="lin" valueType="num">
                                      <p:cBhvr additive="base">
                                        <p:cTn id="8" dur="500" fill="hold"/>
                                        <p:tgtEl>
                                          <p:spTgt spid="1454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5416">
                                            <p:txEl>
                                              <p:pRg st="0" end="0"/>
                                            </p:txEl>
                                          </p:spTgt>
                                        </p:tgtEl>
                                        <p:attrNameLst>
                                          <p:attrName>style.visibility</p:attrName>
                                        </p:attrNameLst>
                                      </p:cBhvr>
                                      <p:to>
                                        <p:strVal val="visible"/>
                                      </p:to>
                                    </p:set>
                                    <p:anim calcmode="lin" valueType="num">
                                      <p:cBhvr additive="base">
                                        <p:cTn id="13" dur="500" fill="hold"/>
                                        <p:tgtEl>
                                          <p:spTgt spid="1454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4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5417"/>
                                        </p:tgtEl>
                                        <p:attrNameLst>
                                          <p:attrName>style.visibility</p:attrName>
                                        </p:attrNameLst>
                                      </p:cBhvr>
                                      <p:to>
                                        <p:strVal val="visible"/>
                                      </p:to>
                                    </p:set>
                                    <p:animEffect transition="in" filter="wipe(down)">
                                      <p:cBhvr>
                                        <p:cTn id="19" dur="500"/>
                                        <p:tgtEl>
                                          <p:spTgt spid="145417"/>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par>
                                <p:cTn id="20" presetID="8" presetClass="entr" presetSubtype="16" fill="hold" grpId="0" nodeType="withEffect">
                                  <p:stCondLst>
                                    <p:cond delay="0"/>
                                  </p:stCondLst>
                                  <p:childTnLst>
                                    <p:set>
                                      <p:cBhvr>
                                        <p:cTn id="21" dur="1" fill="hold">
                                          <p:stCondLst>
                                            <p:cond delay="0"/>
                                          </p:stCondLst>
                                        </p:cTn>
                                        <p:tgtEl>
                                          <p:spTgt spid="145426"/>
                                        </p:tgtEl>
                                        <p:attrNameLst>
                                          <p:attrName>style.visibility</p:attrName>
                                        </p:attrNameLst>
                                      </p:cBhvr>
                                      <p:to>
                                        <p:strVal val="visible"/>
                                      </p:to>
                                    </p:set>
                                    <p:animEffect transition="in" filter="diamond(in)">
                                      <p:cBhvr>
                                        <p:cTn id="22" dur="2000"/>
                                        <p:tgtEl>
                                          <p:spTgt spid="1454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5418"/>
                                        </p:tgtEl>
                                        <p:attrNameLst>
                                          <p:attrName>style.visibility</p:attrName>
                                        </p:attrNameLst>
                                      </p:cBhvr>
                                      <p:to>
                                        <p:strVal val="visible"/>
                                      </p:to>
                                    </p:set>
                                    <p:animEffect transition="in" filter="wipe(down)">
                                      <p:cBhvr>
                                        <p:cTn id="27" dur="500"/>
                                        <p:tgtEl>
                                          <p:spTgt spid="145418"/>
                                        </p:tgtEl>
                                      </p:cBhvr>
                                    </p:animEffect>
                                  </p:childTnLst>
                                  <p:subTnLst>
                                    <p:audio>
                                      <p:cMediaNode>
                                        <p:cTn display="0" masterRel="sameClick">
                                          <p:stCondLst>
                                            <p:cond evt="begin" delay="0">
                                              <p:tn val="25"/>
                                            </p:cond>
                                          </p:stCondLst>
                                          <p:endCondLst>
                                            <p:cond evt="onStopAudio" delay="0">
                                              <p:tgtEl>
                                                <p:sldTgt/>
                                              </p:tgtEl>
                                            </p:cond>
                                          </p:endCondLst>
                                        </p:cTn>
                                        <p:tgtEl>
                                          <p:sndTgt r:embed="rId5" name="cashreg.wav"/>
                                        </p:tgtEl>
                                      </p:cMediaNode>
                                    </p:audio>
                                  </p:subTnLst>
                                </p:cTn>
                              </p:par>
                              <p:par>
                                <p:cTn id="28" presetID="8" presetClass="entr" presetSubtype="16" fill="hold" grpId="0" nodeType="withEffect">
                                  <p:stCondLst>
                                    <p:cond delay="0"/>
                                  </p:stCondLst>
                                  <p:childTnLst>
                                    <p:set>
                                      <p:cBhvr>
                                        <p:cTn id="29" dur="1" fill="hold">
                                          <p:stCondLst>
                                            <p:cond delay="0"/>
                                          </p:stCondLst>
                                        </p:cTn>
                                        <p:tgtEl>
                                          <p:spTgt spid="145427"/>
                                        </p:tgtEl>
                                        <p:attrNameLst>
                                          <p:attrName>style.visibility</p:attrName>
                                        </p:attrNameLst>
                                      </p:cBhvr>
                                      <p:to>
                                        <p:strVal val="visible"/>
                                      </p:to>
                                    </p:set>
                                    <p:animEffect transition="in" filter="diamond(in)">
                                      <p:cBhvr>
                                        <p:cTn id="30" dur="2000"/>
                                        <p:tgtEl>
                                          <p:spTgt spid="14542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5425">
                                            <p:txEl>
                                              <p:pRg st="0" end="0"/>
                                            </p:txEl>
                                          </p:spTgt>
                                        </p:tgtEl>
                                        <p:attrNameLst>
                                          <p:attrName>style.visibility</p:attrName>
                                        </p:attrNameLst>
                                      </p:cBhvr>
                                      <p:to>
                                        <p:strVal val="visible"/>
                                      </p:to>
                                    </p:set>
                                    <p:anim calcmode="lin" valueType="num">
                                      <p:cBhvr additive="base">
                                        <p:cTn id="35" dur="500" fill="hold"/>
                                        <p:tgtEl>
                                          <p:spTgt spid="14542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542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45424"/>
                                        </p:tgtEl>
                                        <p:attrNameLst>
                                          <p:attrName>style.visibility</p:attrName>
                                        </p:attrNameLst>
                                      </p:cBhvr>
                                      <p:to>
                                        <p:strVal val="visible"/>
                                      </p:to>
                                    </p:set>
                                    <p:animEffect transition="in" filter="wipe(down)">
                                      <p:cBhvr>
                                        <p:cTn id="41" dur="500"/>
                                        <p:tgtEl>
                                          <p:spTgt spid="145424"/>
                                        </p:tgtEl>
                                      </p:cBhvr>
                                    </p:animEffect>
                                  </p:childTnLst>
                                  <p:subTnLst>
                                    <p:audio>
                                      <p:cMediaNode>
                                        <p:cTn display="0" masterRel="sameClick">
                                          <p:stCondLst>
                                            <p:cond evt="begin" delay="0">
                                              <p:tn val="39"/>
                                            </p:cond>
                                          </p:stCondLst>
                                          <p:endCondLst>
                                            <p:cond evt="onStopAudio" delay="0">
                                              <p:tgtEl>
                                                <p:sldTgt/>
                                              </p:tgtEl>
                                            </p:cond>
                                          </p:endCondLst>
                                        </p:cTn>
                                        <p:tgtEl>
                                          <p:sndTgt r:embed="rId5" name="cashreg.wav"/>
                                        </p:tgtEl>
                                      </p:cMediaNode>
                                    </p:audio>
                                  </p:subTnLst>
                                </p:cTn>
                              </p:par>
                              <p:par>
                                <p:cTn id="42" presetID="8" presetClass="entr" presetSubtype="16" fill="hold" grpId="0" nodeType="withEffect">
                                  <p:stCondLst>
                                    <p:cond delay="0"/>
                                  </p:stCondLst>
                                  <p:childTnLst>
                                    <p:set>
                                      <p:cBhvr>
                                        <p:cTn id="43" dur="1" fill="hold">
                                          <p:stCondLst>
                                            <p:cond delay="0"/>
                                          </p:stCondLst>
                                        </p:cTn>
                                        <p:tgtEl>
                                          <p:spTgt spid="145428"/>
                                        </p:tgtEl>
                                        <p:attrNameLst>
                                          <p:attrName>style.visibility</p:attrName>
                                        </p:attrNameLst>
                                      </p:cBhvr>
                                      <p:to>
                                        <p:strVal val="visible"/>
                                      </p:to>
                                    </p:set>
                                    <p:animEffect transition="in" filter="diamond(in)">
                                      <p:cBhvr>
                                        <p:cTn id="44" dur="2000"/>
                                        <p:tgtEl>
                                          <p:spTgt spid="14542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5415">
                                            <p:txEl>
                                              <p:pRg st="0" end="0"/>
                                            </p:txEl>
                                          </p:spTgt>
                                        </p:tgtEl>
                                        <p:attrNameLst>
                                          <p:attrName>style.visibility</p:attrName>
                                        </p:attrNameLst>
                                      </p:cBhvr>
                                      <p:to>
                                        <p:strVal val="visible"/>
                                      </p:to>
                                    </p:set>
                                    <p:anim calcmode="lin" valueType="num">
                                      <p:cBhvr additive="base">
                                        <p:cTn id="49" dur="500" fill="hold"/>
                                        <p:tgtEl>
                                          <p:spTgt spid="14541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54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45414"/>
                                        </p:tgtEl>
                                        <p:attrNameLst>
                                          <p:attrName>style.visibility</p:attrName>
                                        </p:attrNameLst>
                                      </p:cBhvr>
                                      <p:to>
                                        <p:strVal val="visible"/>
                                      </p:to>
                                    </p:set>
                                    <p:anim calcmode="lin" valueType="num">
                                      <p:cBhvr>
                                        <p:cTn id="55" dur="500" fill="hold"/>
                                        <p:tgtEl>
                                          <p:spTgt spid="145414"/>
                                        </p:tgtEl>
                                        <p:attrNameLst>
                                          <p:attrName>ppt_w</p:attrName>
                                        </p:attrNameLst>
                                      </p:cBhvr>
                                      <p:tavLst>
                                        <p:tav tm="0">
                                          <p:val>
                                            <p:fltVal val="0"/>
                                          </p:val>
                                        </p:tav>
                                        <p:tav tm="100000">
                                          <p:val>
                                            <p:strVal val="#ppt_w"/>
                                          </p:val>
                                        </p:tav>
                                      </p:tavLst>
                                    </p:anim>
                                    <p:anim calcmode="lin" valueType="num">
                                      <p:cBhvr>
                                        <p:cTn id="56" dur="500" fill="hold"/>
                                        <p:tgtEl>
                                          <p:spTgt spid="145414"/>
                                        </p:tgtEl>
                                        <p:attrNameLst>
                                          <p:attrName>ppt_h</p:attrName>
                                        </p:attrNameLst>
                                      </p:cBhvr>
                                      <p:tavLst>
                                        <p:tav tm="0">
                                          <p:val>
                                            <p:fltVal val="0"/>
                                          </p:val>
                                        </p:tav>
                                        <p:tav tm="100000">
                                          <p:val>
                                            <p:strVal val="#ppt_h"/>
                                          </p:val>
                                        </p:tav>
                                      </p:tavLst>
                                    </p:anim>
                                    <p:animEffect transition="in" filter="fade">
                                      <p:cBhvr>
                                        <p:cTn id="57" dur="500"/>
                                        <p:tgtEl>
                                          <p:spTgt spid="145414"/>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par>
                                <p:cTn id="58" presetID="8" presetClass="entr" presetSubtype="16" fill="hold" grpId="0" nodeType="withEffect">
                                  <p:stCondLst>
                                    <p:cond delay="0"/>
                                  </p:stCondLst>
                                  <p:childTnLst>
                                    <p:set>
                                      <p:cBhvr>
                                        <p:cTn id="59" dur="1" fill="hold">
                                          <p:stCondLst>
                                            <p:cond delay="0"/>
                                          </p:stCondLst>
                                        </p:cTn>
                                        <p:tgtEl>
                                          <p:spTgt spid="145419"/>
                                        </p:tgtEl>
                                        <p:attrNameLst>
                                          <p:attrName>style.visibility</p:attrName>
                                        </p:attrNameLst>
                                      </p:cBhvr>
                                      <p:to>
                                        <p:strVal val="visible"/>
                                      </p:to>
                                    </p:set>
                                    <p:animEffect transition="in" filter="diamond(in)">
                                      <p:cBhvr>
                                        <p:cTn id="60" dur="2000"/>
                                        <p:tgtEl>
                                          <p:spTgt spid="145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4" grpId="0" animBg="1"/>
      <p:bldP spid="145417" grpId="0" animBg="1"/>
      <p:bldP spid="145418" grpId="0" animBg="1"/>
      <p:bldP spid="145419" grpId="0" animBg="1"/>
      <p:bldP spid="145424" grpId="0" animBg="1"/>
      <p:bldP spid="145426" grpId="0" animBg="1"/>
      <p:bldP spid="145427" grpId="0" animBg="1"/>
      <p:bldP spid="14542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5" name="Rectangle 9"/>
          <p:cNvSpPr>
            <a:spLocks noChangeArrowheads="1"/>
          </p:cNvSpPr>
          <p:nvPr/>
        </p:nvSpPr>
        <p:spPr bwMode="auto">
          <a:xfrm>
            <a:off x="695325" y="5711825"/>
            <a:ext cx="7764463" cy="1152525"/>
          </a:xfrm>
          <a:prstGeom prst="rect">
            <a:avLst/>
          </a:prstGeom>
          <a:solidFill>
            <a:srgbClr val="FFCCCC"/>
          </a:solidFill>
          <a:ln w="9525">
            <a:noFill/>
            <a:miter lim="800000"/>
            <a:headEnd/>
            <a:tailEnd/>
          </a:ln>
          <a:effectLst/>
        </p:spPr>
        <p:txBody>
          <a:bodyPr/>
          <a:lstStyle/>
          <a:p>
            <a:r>
              <a:rPr lang="en-US" b="1" i="1"/>
              <a:t>FYI   </a:t>
            </a:r>
            <a:r>
              <a:rPr lang="en-US" b="1">
                <a:sym typeface="Symbol" pitchFamily="18" charset="2"/>
              </a:rPr>
              <a:t></a:t>
            </a:r>
            <a:r>
              <a:rPr lang="en-US">
                <a:sym typeface="Symbol" pitchFamily="18" charset="2"/>
              </a:rPr>
              <a:t>Regardless of who is observing, the speed of the wave is determined by the air, and nothing else. Thus the speed is </a:t>
            </a:r>
            <a:r>
              <a:rPr lang="en-US" i="1">
                <a:sym typeface="Symbol" pitchFamily="18" charset="2"/>
              </a:rPr>
              <a:t>V</a:t>
            </a:r>
            <a:r>
              <a:rPr lang="en-US">
                <a:sym typeface="Symbol" pitchFamily="18" charset="2"/>
              </a:rPr>
              <a:t>.</a:t>
            </a:r>
            <a:endParaRPr lang="en-US" i="1"/>
          </a:p>
        </p:txBody>
      </p:sp>
      <p:sp>
        <p:nvSpPr>
          <p:cNvPr id="147458" name="Rectangle 2"/>
          <p:cNvSpPr>
            <a:spLocks noChangeArrowheads="1"/>
          </p:cNvSpPr>
          <p:nvPr/>
        </p:nvSpPr>
        <p:spPr bwMode="auto">
          <a:xfrm>
            <a:off x="685800" y="1768475"/>
            <a:ext cx="7772400" cy="3946525"/>
          </a:xfrm>
          <a:prstGeom prst="rect">
            <a:avLst/>
          </a:prstGeom>
          <a:solidFill>
            <a:srgbClr val="CCFFCC"/>
          </a:solidFill>
          <a:ln w="9525">
            <a:noFill/>
            <a:miter lim="800000"/>
            <a:headEnd/>
            <a:tailEnd/>
          </a:ln>
          <a:effectLst/>
        </p:spPr>
        <p:txBody>
          <a:bodyPr/>
          <a:lstStyle/>
          <a:p>
            <a:pPr eaLnBrk="1" hangingPunct="1"/>
            <a:endParaRPr lang="en-US" sz="2000">
              <a:latin typeface="Courier New" pitchFamily="49" charset="0"/>
              <a:sym typeface="Symbol" pitchFamily="18" charset="2"/>
            </a:endParaRPr>
          </a:p>
        </p:txBody>
      </p:sp>
      <p:pic>
        <p:nvPicPr>
          <p:cNvPr id="14746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1038" y="1833563"/>
            <a:ext cx="7788275" cy="3370262"/>
          </a:xfrm>
          <a:prstGeom prst="rect">
            <a:avLst/>
          </a:prstGeom>
          <a:noFill/>
        </p:spPr>
      </p:pic>
      <p:sp>
        <p:nvSpPr>
          <p:cNvPr id="147462" name="Oval 6"/>
          <p:cNvSpPr>
            <a:spLocks noChangeArrowheads="1"/>
          </p:cNvSpPr>
          <p:nvPr/>
        </p:nvSpPr>
        <p:spPr bwMode="auto">
          <a:xfrm>
            <a:off x="827088" y="4772025"/>
            <a:ext cx="300037" cy="300038"/>
          </a:xfrm>
          <a:prstGeom prst="ellipse">
            <a:avLst/>
          </a:prstGeom>
          <a:noFill/>
          <a:ln w="19050">
            <a:solidFill>
              <a:srgbClr val="FF0000"/>
            </a:solidFill>
            <a:round/>
            <a:headEnd/>
            <a:tailEnd/>
          </a:ln>
          <a:effectLst/>
        </p:spPr>
        <p:txBody>
          <a:bodyPr wrap="none" anchor="ctr"/>
          <a:lstStyle/>
          <a:p>
            <a:endParaRPr lang="en-US"/>
          </a:p>
        </p:txBody>
      </p:sp>
      <p:sp>
        <p:nvSpPr>
          <p:cNvPr id="147463" name="Text Box 7"/>
          <p:cNvSpPr txBox="1">
            <a:spLocks noChangeArrowheads="1"/>
          </p:cNvSpPr>
          <p:nvPr/>
        </p:nvSpPr>
        <p:spPr bwMode="auto">
          <a:xfrm>
            <a:off x="727075" y="5227638"/>
            <a:ext cx="7350125" cy="457200"/>
          </a:xfrm>
          <a:prstGeom prst="rect">
            <a:avLst/>
          </a:prstGeom>
          <a:noFill/>
          <a:ln w="9525">
            <a:noFill/>
            <a:miter lim="800000"/>
            <a:headEnd/>
            <a:tailEnd/>
          </a:ln>
          <a:effectLst/>
        </p:spPr>
        <p:txBody>
          <a:bodyPr>
            <a:spAutoFit/>
          </a:bodyPr>
          <a:lstStyle/>
          <a:p>
            <a:pPr eaLnBrk="1" hangingPunct="1"/>
            <a:r>
              <a:rPr lang="en-US">
                <a:solidFill>
                  <a:schemeClr val="hlink"/>
                </a:solidFill>
                <a:sym typeface="Symbol" pitchFamily="18" charset="2"/>
              </a:rPr>
              <a:t></a:t>
            </a:r>
            <a:r>
              <a:rPr lang="en-US">
                <a:solidFill>
                  <a:schemeClr val="hlink"/>
                </a:solidFill>
              </a:rPr>
              <a:t>For moving away the wavelength INCREASES.</a:t>
            </a:r>
            <a:endParaRPr lang="en-US">
              <a:solidFill>
                <a:schemeClr val="hlink"/>
              </a:solidFill>
              <a:sym typeface="Symbol" pitchFamily="18" charset="2"/>
            </a:endParaRPr>
          </a:p>
        </p:txBody>
      </p:sp>
      <p:sp>
        <p:nvSpPr>
          <p:cNvPr id="147464" name="Rectangle 8"/>
          <p:cNvSpPr>
            <a:spLocks noChangeArrowheads="1"/>
          </p:cNvSpPr>
          <p:nvPr/>
        </p:nvSpPr>
        <p:spPr bwMode="auto">
          <a:xfrm>
            <a:off x="1344613" y="4784725"/>
            <a:ext cx="760412" cy="336550"/>
          </a:xfrm>
          <a:prstGeom prst="rect">
            <a:avLst/>
          </a:prstGeom>
          <a:solidFill>
            <a:srgbClr val="008000">
              <a:alpha val="46001"/>
            </a:srgbClr>
          </a:solidFill>
          <a:ln w="9525">
            <a:noFill/>
            <a:miter lim="800000"/>
            <a:headEnd/>
            <a:tailEnd/>
          </a:ln>
          <a:effectLst/>
        </p:spPr>
        <p:txBody>
          <a:bodyPr wrap="none" anchor="ctr"/>
          <a:lstStyle/>
          <a:p>
            <a:endParaRPr lang="en-US"/>
          </a:p>
        </p:txBody>
      </p:sp>
      <p:sp>
        <p:nvSpPr>
          <p:cNvPr id="14746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47468" name="Rectangle 12"/>
          <p:cNvSpPr>
            <a:spLocks noChangeArrowheads="1"/>
          </p:cNvSpPr>
          <p:nvPr/>
        </p:nvSpPr>
        <p:spPr bwMode="auto">
          <a:xfrm>
            <a:off x="685800" y="1344613"/>
            <a:ext cx="7772400" cy="42862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Solve problems involving the Doppler effect</a:t>
            </a:r>
            <a:endParaRPr lang="en-US" i="1">
              <a:solidFill>
                <a:schemeClr val="accent2"/>
              </a:solidFill>
              <a:ea typeface="Segoe UI"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461"/>
                                        </p:tgtEl>
                                        <p:attrNameLst>
                                          <p:attrName>style.visibility</p:attrName>
                                        </p:attrNameLst>
                                      </p:cBhvr>
                                      <p:to>
                                        <p:strVal val="visible"/>
                                      </p:to>
                                    </p:set>
                                    <p:anim calcmode="lin" valueType="num">
                                      <p:cBhvr additive="base">
                                        <p:cTn id="7" dur="500" fill="hold"/>
                                        <p:tgtEl>
                                          <p:spTgt spid="147461"/>
                                        </p:tgtEl>
                                        <p:attrNameLst>
                                          <p:attrName>ppt_x</p:attrName>
                                        </p:attrNameLst>
                                      </p:cBhvr>
                                      <p:tavLst>
                                        <p:tav tm="0">
                                          <p:val>
                                            <p:strVal val="#ppt_x"/>
                                          </p:val>
                                        </p:tav>
                                        <p:tav tm="100000">
                                          <p:val>
                                            <p:strVal val="#ppt_x"/>
                                          </p:val>
                                        </p:tav>
                                      </p:tavLst>
                                    </p:anim>
                                    <p:anim calcmode="lin" valueType="num">
                                      <p:cBhvr additive="base">
                                        <p:cTn id="8" dur="500" fill="hold"/>
                                        <p:tgtEl>
                                          <p:spTgt spid="1474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7463">
                                            <p:txEl>
                                              <p:pRg st="0" end="0"/>
                                            </p:txEl>
                                          </p:spTgt>
                                        </p:tgtEl>
                                        <p:attrNameLst>
                                          <p:attrName>style.visibility</p:attrName>
                                        </p:attrNameLst>
                                      </p:cBhvr>
                                      <p:to>
                                        <p:strVal val="visible"/>
                                      </p:to>
                                    </p:set>
                                    <p:anim calcmode="lin" valueType="num">
                                      <p:cBhvr additive="base">
                                        <p:cTn id="13" dur="500" fill="hold"/>
                                        <p:tgtEl>
                                          <p:spTgt spid="1474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746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16" fill="hold" grpId="0" nodeType="withEffect">
                                  <p:stCondLst>
                                    <p:cond delay="0"/>
                                  </p:stCondLst>
                                  <p:childTnLst>
                                    <p:set>
                                      <p:cBhvr>
                                        <p:cTn id="16" dur="1" fill="hold">
                                          <p:stCondLst>
                                            <p:cond delay="0"/>
                                          </p:stCondLst>
                                        </p:cTn>
                                        <p:tgtEl>
                                          <p:spTgt spid="147464"/>
                                        </p:tgtEl>
                                        <p:attrNameLst>
                                          <p:attrName>style.visibility</p:attrName>
                                        </p:attrNameLst>
                                      </p:cBhvr>
                                      <p:to>
                                        <p:strVal val="visible"/>
                                      </p:to>
                                    </p:set>
                                    <p:animEffect transition="in" filter="diamond(in)">
                                      <p:cBhvr>
                                        <p:cTn id="17" dur="500"/>
                                        <p:tgtEl>
                                          <p:spTgt spid="14746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147462"/>
                                        </p:tgtEl>
                                        <p:attrNameLst>
                                          <p:attrName>style.visibility</p:attrName>
                                        </p:attrNameLst>
                                      </p:cBhvr>
                                      <p:to>
                                        <p:strVal val="visible"/>
                                      </p:to>
                                    </p:set>
                                    <p:anim calcmode="lin" valueType="num">
                                      <p:cBhvr>
                                        <p:cTn id="22" dur="500" fill="hold"/>
                                        <p:tgtEl>
                                          <p:spTgt spid="147462"/>
                                        </p:tgtEl>
                                        <p:attrNameLst>
                                          <p:attrName>ppt_w</p:attrName>
                                        </p:attrNameLst>
                                      </p:cBhvr>
                                      <p:tavLst>
                                        <p:tav tm="0">
                                          <p:val>
                                            <p:fltVal val="0"/>
                                          </p:val>
                                        </p:tav>
                                        <p:tav tm="100000">
                                          <p:val>
                                            <p:strVal val="#ppt_w"/>
                                          </p:val>
                                        </p:tav>
                                      </p:tavLst>
                                    </p:anim>
                                    <p:anim calcmode="lin" valueType="num">
                                      <p:cBhvr>
                                        <p:cTn id="23" dur="500" fill="hold"/>
                                        <p:tgtEl>
                                          <p:spTgt spid="147462"/>
                                        </p:tgtEl>
                                        <p:attrNameLst>
                                          <p:attrName>ppt_h</p:attrName>
                                        </p:attrNameLst>
                                      </p:cBhvr>
                                      <p:tavLst>
                                        <p:tav tm="0">
                                          <p:val>
                                            <p:fltVal val="0"/>
                                          </p:val>
                                        </p:tav>
                                        <p:tav tm="100000">
                                          <p:val>
                                            <p:strVal val="#ppt_h"/>
                                          </p:val>
                                        </p:tav>
                                      </p:tavLst>
                                    </p:anim>
                                    <p:animEffect transition="in" filter="fade">
                                      <p:cBhvr>
                                        <p:cTn id="24" dur="500"/>
                                        <p:tgtEl>
                                          <p:spTgt spid="147462"/>
                                        </p:tgtEl>
                                      </p:cBhvr>
                                    </p:animEffect>
                                  </p:childTnLst>
                                  <p:subTnLst>
                                    <p:audio>
                                      <p:cMediaNode>
                                        <p:cTn display="0" masterRel="sameClick">
                                          <p:stCondLst>
                                            <p:cond evt="begin" delay="0">
                                              <p:tn val="20"/>
                                            </p:cond>
                                          </p:stCondLst>
                                          <p:endCondLst>
                                            <p:cond evt="onStopAudio" delay="0">
                                              <p:tgtEl>
                                                <p:sldTgt/>
                                              </p:tgtEl>
                                            </p:cond>
                                          </p:endCondLst>
                                        </p:cTn>
                                        <p:tgtEl>
                                          <p:sndTgt r:embed="rId5"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7465">
                                            <p:txEl>
                                              <p:pRg st="0" end="0"/>
                                            </p:txEl>
                                          </p:spTgt>
                                        </p:tgtEl>
                                        <p:attrNameLst>
                                          <p:attrName>style.visibility</p:attrName>
                                        </p:attrNameLst>
                                      </p:cBhvr>
                                      <p:to>
                                        <p:strVal val="visible"/>
                                      </p:to>
                                    </p:set>
                                    <p:anim calcmode="lin" valueType="num">
                                      <p:cBhvr additive="base">
                                        <p:cTn id="29" dur="500" fill="hold"/>
                                        <p:tgtEl>
                                          <p:spTgt spid="14746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746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2" grpId="0" animBg="1"/>
      <p:bldP spid="14746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117975"/>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000000"/>
                </a:solidFill>
              </a:rPr>
              <a:t>International-mindedness:</a:t>
            </a:r>
            <a:r>
              <a:rPr lang="en-US" altLang="en-US">
                <a:solidFill>
                  <a:srgbClr val="000000"/>
                </a:solidFill>
              </a:rPr>
              <a:t> </a:t>
            </a:r>
          </a:p>
          <a:p>
            <a:pPr marL="633413" indent="-633413" eaLnBrk="1" hangingPunct="1"/>
            <a:r>
              <a:rPr lang="en-US" altLang="en-US">
                <a:solidFill>
                  <a:srgbClr val="000000"/>
                </a:solidFill>
              </a:rPr>
              <a:t>• Radar usage is affected by the Doppler effect and must be considered for applications using this technology </a:t>
            </a:r>
          </a:p>
          <a:p>
            <a:pPr marL="633413" indent="-633413" eaLnBrk="1" hangingPunct="1"/>
            <a:r>
              <a:rPr lang="en-US" altLang="en-US" b="1">
                <a:solidFill>
                  <a:srgbClr val="000000"/>
                </a:solidFill>
              </a:rPr>
              <a:t>Theory of knowledge:</a:t>
            </a:r>
            <a:r>
              <a:rPr lang="en-US" altLang="en-US">
                <a:solidFill>
                  <a:srgbClr val="000000"/>
                </a:solidFill>
              </a:rPr>
              <a:t> </a:t>
            </a:r>
          </a:p>
          <a:p>
            <a:pPr marL="633413" indent="-633413" eaLnBrk="1" hangingPunct="1"/>
            <a:r>
              <a:rPr lang="en-US" altLang="en-US">
                <a:solidFill>
                  <a:srgbClr val="000000"/>
                </a:solidFill>
              </a:rPr>
              <a:t>• How important is sense perception in explaining scientific ideas such as the Doppler effect? </a:t>
            </a:r>
          </a:p>
          <a:p>
            <a:pPr marL="633413" indent="-633413" eaLnBrk="1" hangingPunct="1"/>
            <a:r>
              <a:rPr lang="en-US" altLang="en-US" b="1">
                <a:solidFill>
                  <a:srgbClr val="000000"/>
                </a:solidFill>
              </a:rPr>
              <a:t>Utilization:</a:t>
            </a:r>
            <a:r>
              <a:rPr lang="en-US" altLang="en-US">
                <a:solidFill>
                  <a:srgbClr val="000000"/>
                </a:solidFill>
              </a:rPr>
              <a:t> </a:t>
            </a:r>
          </a:p>
          <a:p>
            <a:pPr marL="633413" indent="-633413" eaLnBrk="1" hangingPunct="1"/>
            <a:r>
              <a:rPr lang="en-US" altLang="en-US">
                <a:solidFill>
                  <a:srgbClr val="000000"/>
                </a:solidFill>
              </a:rPr>
              <a:t>• Astronomy relies on the analysis of the Doppler effect when dealing with fast moving objects (see </a:t>
            </a:r>
            <a:r>
              <a:rPr lang="en-US" altLang="en-US" i="1">
                <a:solidFill>
                  <a:srgbClr val="000000"/>
                </a:solidFill>
              </a:rPr>
              <a:t>Physics </a:t>
            </a:r>
            <a:r>
              <a:rPr lang="en-US" altLang="en-US">
                <a:solidFill>
                  <a:srgbClr val="000000"/>
                </a:solidFill>
              </a:rPr>
              <a:t>option </a:t>
            </a:r>
            <a:r>
              <a:rPr lang="en-US" altLang="en-US" i="1">
                <a:solidFill>
                  <a:srgbClr val="000000"/>
                </a:solidFill>
              </a:rPr>
              <a:t>D</a:t>
            </a:r>
            <a:r>
              <a:rPr lang="en-US" altLang="en-US">
                <a:solidFill>
                  <a:srgbClr val="000000"/>
                </a:solidFill>
              </a:rPr>
              <a:t>)</a:t>
            </a:r>
          </a:p>
        </p:txBody>
      </p:sp>
      <p:sp>
        <p:nvSpPr>
          <p:cNvPr id="75779"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685800" y="1768476"/>
            <a:ext cx="7772400" cy="4746624"/>
          </a:xfrm>
          <a:prstGeom prst="rect">
            <a:avLst/>
          </a:prstGeom>
          <a:solidFill>
            <a:srgbClr val="CCFFCC"/>
          </a:solidFill>
          <a:ln w="9525">
            <a:noFill/>
            <a:miter lim="800000"/>
            <a:headEnd/>
            <a:tailEnd/>
          </a:ln>
          <a:effectLst/>
        </p:spPr>
        <p:txBody>
          <a:bodyPr/>
          <a:lstStyle/>
          <a:p>
            <a:pPr eaLnBrk="1" hangingPunct="1"/>
            <a:endParaRPr lang="en-US" sz="2000">
              <a:latin typeface="Courier New" pitchFamily="49" charset="0"/>
              <a:sym typeface="Symbol" pitchFamily="18" charset="2"/>
            </a:endParaRPr>
          </a:p>
        </p:txBody>
      </p:sp>
      <p:pic>
        <p:nvPicPr>
          <p:cNvPr id="149509"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8975" y="1797050"/>
            <a:ext cx="7794625" cy="2166938"/>
          </a:xfrm>
          <a:prstGeom prst="rect">
            <a:avLst/>
          </a:prstGeom>
          <a:noFill/>
        </p:spPr>
      </p:pic>
      <p:sp>
        <p:nvSpPr>
          <p:cNvPr id="149510" name="Oval 6"/>
          <p:cNvSpPr>
            <a:spLocks noChangeArrowheads="1"/>
          </p:cNvSpPr>
          <p:nvPr/>
        </p:nvSpPr>
        <p:spPr bwMode="auto">
          <a:xfrm>
            <a:off x="2462213" y="3616325"/>
            <a:ext cx="300037" cy="300038"/>
          </a:xfrm>
          <a:prstGeom prst="ellipse">
            <a:avLst/>
          </a:prstGeom>
          <a:noFill/>
          <a:ln w="19050">
            <a:solidFill>
              <a:srgbClr val="FF0000"/>
            </a:solidFill>
            <a:round/>
            <a:headEnd/>
            <a:tailEnd/>
          </a:ln>
          <a:effectLst/>
        </p:spPr>
        <p:txBody>
          <a:bodyPr wrap="none" anchor="ctr"/>
          <a:lstStyle/>
          <a:p>
            <a:endParaRPr lang="en-US"/>
          </a:p>
        </p:txBody>
      </p:sp>
      <mc:AlternateContent xmlns:mc="http://schemas.openxmlformats.org/markup-compatibility/2006" xmlns:a14="http://schemas.microsoft.com/office/drawing/2010/main">
        <mc:Choice Requires="a14">
          <p:sp>
            <p:nvSpPr>
              <p:cNvPr id="149511" name="Text Box 7"/>
              <p:cNvSpPr txBox="1">
                <a:spLocks noChangeArrowheads="1"/>
              </p:cNvSpPr>
              <p:nvPr/>
            </p:nvSpPr>
            <p:spPr bwMode="auto">
              <a:xfrm>
                <a:off x="692150" y="4000500"/>
                <a:ext cx="5870015" cy="604781"/>
              </a:xfrm>
              <a:prstGeom prst="rect">
                <a:avLst/>
              </a:prstGeom>
              <a:noFill/>
              <a:ln w="9525">
                <a:noFill/>
                <a:miter lim="800000"/>
                <a:headEnd/>
                <a:tailEnd/>
              </a:ln>
              <a:effectLst/>
            </p:spPr>
            <p:txBody>
              <a:bodyPr wrap="square">
                <a:spAutoFit/>
              </a:bodyPr>
              <a:lstStyle/>
              <a:p>
                <a:pPr eaLnBrk="1" hangingPunct="1"/>
                <a:r>
                  <a:rPr lang="en-US" dirty="0" smtClean="0">
                    <a:solidFill>
                      <a:schemeClr val="hlink"/>
                    </a:solidFill>
                    <a:sym typeface="Symbol" pitchFamily="18" charset="2"/>
                  </a:rPr>
                  <a:t></a:t>
                </a:r>
                <a:r>
                  <a:rPr lang="en-US" dirty="0">
                    <a:solidFill>
                      <a:schemeClr val="hlink"/>
                    </a:solidFill>
                  </a:rPr>
                  <a:t>For moving observer we use </a:t>
                </a:r>
                <a14:m>
                  <m:oMath xmlns:m="http://schemas.openxmlformats.org/officeDocument/2006/math">
                    <m:r>
                      <a:rPr lang="en-US" i="1" dirty="0" smtClean="0">
                        <a:solidFill>
                          <a:schemeClr val="hlink"/>
                        </a:solidFill>
                        <a:latin typeface="Cambria Math" panose="02040503050406030204" pitchFamily="18" charset="0"/>
                      </a:rPr>
                      <m:t>𝑓</m:t>
                    </m:r>
                    <m:r>
                      <a:rPr lang="en-US" i="1" dirty="0" smtClean="0">
                        <a:solidFill>
                          <a:schemeClr val="hlink"/>
                        </a:solidFill>
                        <a:latin typeface="Cambria Math" panose="02040503050406030204" pitchFamily="18" charset="0"/>
                      </a:rPr>
                      <m:t>’=</m:t>
                    </m:r>
                    <m:r>
                      <a:rPr lang="en-US" i="1" dirty="0" smtClean="0">
                        <a:solidFill>
                          <a:schemeClr val="hlink"/>
                        </a:solidFill>
                        <a:latin typeface="Cambria Math" panose="02040503050406030204" pitchFamily="18" charset="0"/>
                      </a:rPr>
                      <m:t>𝑓</m:t>
                    </m:r>
                    <m:f>
                      <m:fPr>
                        <m:ctrlPr>
                          <a:rPr lang="en-US" i="1" dirty="0">
                            <a:solidFill>
                              <a:schemeClr val="hlink"/>
                            </a:solidFill>
                            <a:latin typeface="Cambria Math" panose="02040503050406030204" pitchFamily="18" charset="0"/>
                          </a:rPr>
                        </m:ctrlPr>
                      </m:fPr>
                      <m:num>
                        <m:r>
                          <a:rPr lang="en-US" i="1" dirty="0" smtClean="0">
                            <a:solidFill>
                              <a:schemeClr val="hlink"/>
                            </a:solidFill>
                            <a:latin typeface="Cambria Math" panose="02040503050406030204" pitchFamily="18" charset="0"/>
                          </a:rPr>
                          <m:t>𝑣</m:t>
                        </m:r>
                        <m:r>
                          <a:rPr lang="en-US" i="1" dirty="0" smtClean="0">
                            <a:solidFill>
                              <a:schemeClr val="hlink"/>
                            </a:solidFill>
                            <a:latin typeface="Cambria Math" panose="02040503050406030204" pitchFamily="18" charset="0"/>
                          </a:rPr>
                          <m:t>+</m:t>
                        </m:r>
                        <m:r>
                          <a:rPr lang="en-US" i="1" dirty="0" err="1">
                            <a:solidFill>
                              <a:schemeClr val="hlink"/>
                            </a:solidFill>
                            <a:latin typeface="Cambria Math" panose="02040503050406030204" pitchFamily="18" charset="0"/>
                          </a:rPr>
                          <m:t>𝑢</m:t>
                        </m:r>
                        <m:r>
                          <a:rPr lang="en-US" i="1" baseline="-25000" dirty="0" err="1">
                            <a:solidFill>
                              <a:schemeClr val="hlink"/>
                            </a:solidFill>
                            <a:latin typeface="Cambria Math" panose="02040503050406030204" pitchFamily="18" charset="0"/>
                          </a:rPr>
                          <m:t>𝑂</m:t>
                        </m:r>
                      </m:num>
                      <m:den>
                        <m:r>
                          <a:rPr lang="en-US" i="1" dirty="0">
                            <a:solidFill>
                              <a:schemeClr val="hlink"/>
                            </a:solidFill>
                            <a:latin typeface="Cambria Math" panose="02040503050406030204" pitchFamily="18" charset="0"/>
                          </a:rPr>
                          <m:t>𝑣</m:t>
                        </m:r>
                      </m:den>
                    </m:f>
                  </m:oMath>
                </a14:m>
                <a:r>
                  <a:rPr lang="en-US" dirty="0">
                    <a:solidFill>
                      <a:schemeClr val="hlink"/>
                    </a:solidFill>
                  </a:rPr>
                  <a:t>.</a:t>
                </a:r>
                <a:endParaRPr lang="en-US" dirty="0">
                  <a:solidFill>
                    <a:schemeClr val="hlink"/>
                  </a:solidFill>
                  <a:sym typeface="Symbol" pitchFamily="18" charset="2"/>
                </a:endParaRPr>
              </a:p>
            </p:txBody>
          </p:sp>
        </mc:Choice>
        <mc:Fallback xmlns="">
          <p:sp>
            <p:nvSpPr>
              <p:cNvPr id="149511" name="Text Box 7"/>
              <p:cNvSpPr txBox="1">
                <a:spLocks noRot="1" noChangeAspect="1" noMove="1" noResize="1" noEditPoints="1" noAdjustHandles="1" noChangeArrowheads="1" noChangeShapeType="1" noTextEdit="1"/>
              </p:cNvSpPr>
              <p:nvPr/>
            </p:nvSpPr>
            <p:spPr bwMode="auto">
              <a:xfrm>
                <a:off x="692150" y="4000500"/>
                <a:ext cx="5870015" cy="604781"/>
              </a:xfrm>
              <a:prstGeom prst="rect">
                <a:avLst/>
              </a:prstGeom>
              <a:blipFill>
                <a:blip r:embed="rId7"/>
                <a:stretch>
                  <a:fillRect l="-1663" b="-9091"/>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9512" name="Text Box 8"/>
              <p:cNvSpPr txBox="1">
                <a:spLocks noChangeArrowheads="1"/>
              </p:cNvSpPr>
              <p:nvPr/>
            </p:nvSpPr>
            <p:spPr bwMode="auto">
              <a:xfrm>
                <a:off x="692150" y="4605281"/>
                <a:ext cx="8153400" cy="616515"/>
              </a:xfrm>
              <a:prstGeom prst="rect">
                <a:avLst/>
              </a:prstGeom>
              <a:noFill/>
              <a:ln w="9525">
                <a:noFill/>
                <a:miter lim="800000"/>
                <a:headEnd/>
                <a:tailEnd/>
              </a:ln>
              <a:effectLst/>
            </p:spPr>
            <p:txBody>
              <a:bodyPr>
                <a:spAutoFit/>
              </a:bodyPr>
              <a:lstStyle/>
              <a:p>
                <a:pPr eaLnBrk="1" hangingPunct="1"/>
                <a:r>
                  <a:rPr lang="en-US" dirty="0" smtClean="0">
                    <a:solidFill>
                      <a:schemeClr val="hlink"/>
                    </a:solidFill>
                    <a:sym typeface="Symbol" pitchFamily="18" charset="2"/>
                  </a:rPr>
                  <a:t></a:t>
                </a:r>
                <a:r>
                  <a:rPr lang="en-US" dirty="0">
                    <a:solidFill>
                      <a:schemeClr val="hlink"/>
                    </a:solidFill>
                  </a:rPr>
                  <a:t>In terms of the given symbols </a:t>
                </a:r>
                <a14:m>
                  <m:oMath xmlns:m="http://schemas.openxmlformats.org/officeDocument/2006/math">
                    <m:r>
                      <a:rPr lang="en-US" i="1" dirty="0" smtClean="0">
                        <a:solidFill>
                          <a:schemeClr val="hlink"/>
                        </a:solidFill>
                        <a:latin typeface="Cambria Math" panose="02040503050406030204" pitchFamily="18" charset="0"/>
                      </a:rPr>
                      <m:t>𝑓</m:t>
                    </m:r>
                    <m:r>
                      <a:rPr lang="en-US" i="1" dirty="0" smtClean="0">
                        <a:solidFill>
                          <a:schemeClr val="hlink"/>
                        </a:solidFill>
                        <a:latin typeface="Cambria Math" panose="02040503050406030204" pitchFamily="18" charset="0"/>
                      </a:rPr>
                      <m:t>=</m:t>
                    </m:r>
                    <m:r>
                      <a:rPr lang="en-US" i="1" dirty="0" err="1">
                        <a:solidFill>
                          <a:schemeClr val="hlink"/>
                        </a:solidFill>
                        <a:latin typeface="Cambria Math" panose="02040503050406030204" pitchFamily="18" charset="0"/>
                      </a:rPr>
                      <m:t>𝑓</m:t>
                    </m:r>
                    <m:r>
                      <a:rPr lang="en-US" i="1" baseline="-25000" dirty="0" err="1">
                        <a:solidFill>
                          <a:schemeClr val="hlink"/>
                        </a:solidFill>
                        <a:latin typeface="Cambria Math" panose="02040503050406030204" pitchFamily="18" charset="0"/>
                      </a:rPr>
                      <m:t>𝑂</m:t>
                    </m:r>
                    <m:f>
                      <m:fPr>
                        <m:ctrlPr>
                          <a:rPr lang="en-US" i="1" dirty="0">
                            <a:solidFill>
                              <a:schemeClr val="hlink"/>
                            </a:solidFill>
                            <a:latin typeface="Cambria Math" panose="02040503050406030204" pitchFamily="18" charset="0"/>
                          </a:rPr>
                        </m:ctrlPr>
                      </m:fPr>
                      <m:num>
                        <m:r>
                          <a:rPr lang="en-US" i="1" dirty="0">
                            <a:solidFill>
                              <a:schemeClr val="hlink"/>
                            </a:solidFill>
                            <a:latin typeface="Cambria Math" panose="02040503050406030204" pitchFamily="18" charset="0"/>
                          </a:rPr>
                          <m:t>𝑣</m:t>
                        </m:r>
                        <m:r>
                          <a:rPr lang="en-US" i="1" dirty="0">
                            <a:solidFill>
                              <a:schemeClr val="hlink"/>
                            </a:solidFill>
                            <a:latin typeface="Cambria Math" panose="02040503050406030204" pitchFamily="18" charset="0"/>
                          </a:rPr>
                          <m:t>+0.1</m:t>
                        </m:r>
                        <m:r>
                          <a:rPr lang="en-US" i="1" dirty="0">
                            <a:solidFill>
                              <a:schemeClr val="hlink"/>
                            </a:solidFill>
                            <a:latin typeface="Cambria Math" panose="02040503050406030204" pitchFamily="18" charset="0"/>
                          </a:rPr>
                          <m:t>𝑣</m:t>
                        </m:r>
                      </m:num>
                      <m:den>
                        <m:r>
                          <a:rPr lang="en-US" i="1" dirty="0">
                            <a:solidFill>
                              <a:schemeClr val="hlink"/>
                            </a:solidFill>
                            <a:latin typeface="Cambria Math" panose="02040503050406030204" pitchFamily="18" charset="0"/>
                          </a:rPr>
                          <m:t>𝑣</m:t>
                        </m:r>
                      </m:den>
                    </m:f>
                  </m:oMath>
                </a14:m>
                <a:r>
                  <a:rPr lang="en-US" dirty="0">
                    <a:solidFill>
                      <a:schemeClr val="hlink"/>
                    </a:solidFill>
                  </a:rPr>
                  <a:t>.</a:t>
                </a:r>
                <a:endParaRPr lang="en-US" dirty="0">
                  <a:solidFill>
                    <a:schemeClr val="hlink"/>
                  </a:solidFill>
                  <a:sym typeface="Symbol" pitchFamily="18" charset="2"/>
                </a:endParaRPr>
              </a:p>
            </p:txBody>
          </p:sp>
        </mc:Choice>
        <mc:Fallback xmlns="">
          <p:sp>
            <p:nvSpPr>
              <p:cNvPr id="149512" name="Text Box 8"/>
              <p:cNvSpPr txBox="1">
                <a:spLocks noRot="1" noChangeAspect="1" noMove="1" noResize="1" noEditPoints="1" noAdjustHandles="1" noChangeArrowheads="1" noChangeShapeType="1" noTextEdit="1"/>
              </p:cNvSpPr>
              <p:nvPr/>
            </p:nvSpPr>
            <p:spPr bwMode="auto">
              <a:xfrm>
                <a:off x="692150" y="4605281"/>
                <a:ext cx="8153400" cy="616515"/>
              </a:xfrm>
              <a:prstGeom prst="rect">
                <a:avLst/>
              </a:prstGeom>
              <a:blipFill>
                <a:blip r:embed="rId8"/>
                <a:stretch>
                  <a:fillRect l="-1197" b="-7843"/>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9513" name="Text Box 9"/>
              <p:cNvSpPr txBox="1">
                <a:spLocks noChangeArrowheads="1"/>
              </p:cNvSpPr>
              <p:nvPr/>
            </p:nvSpPr>
            <p:spPr bwMode="auto">
              <a:xfrm>
                <a:off x="692150" y="5240878"/>
                <a:ext cx="7672387" cy="830997"/>
              </a:xfrm>
              <a:prstGeom prst="rect">
                <a:avLst/>
              </a:prstGeom>
              <a:noFill/>
              <a:ln w="9525">
                <a:noFill/>
                <a:miter lim="800000"/>
                <a:headEnd/>
                <a:tailEnd/>
              </a:ln>
              <a:effectLst/>
            </p:spPr>
            <p:txBody>
              <a:bodyPr>
                <a:spAutoFit/>
              </a:bodyPr>
              <a:lstStyle/>
              <a:p>
                <a:pPr eaLnBrk="1" hangingPunct="1"/>
                <a:r>
                  <a:rPr lang="en-US" dirty="0">
                    <a:solidFill>
                      <a:schemeClr val="hlink"/>
                    </a:solidFill>
                    <a:sym typeface="Symbol" pitchFamily="18" charset="2"/>
                  </a:rPr>
                  <a:t></a:t>
                </a:r>
                <a:r>
                  <a:rPr lang="en-US" dirty="0">
                    <a:solidFill>
                      <a:schemeClr val="hlink"/>
                    </a:solidFill>
                  </a:rPr>
                  <a:t>Thus </a:t>
                </a:r>
                <a14:m>
                  <m:oMath xmlns:m="http://schemas.openxmlformats.org/officeDocument/2006/math">
                    <m:r>
                      <a:rPr lang="en-US" i="1" dirty="0" smtClean="0">
                        <a:solidFill>
                          <a:schemeClr val="hlink"/>
                        </a:solidFill>
                        <a:latin typeface="Cambria Math" panose="02040503050406030204" pitchFamily="18" charset="0"/>
                      </a:rPr>
                      <m:t>𝑓</m:t>
                    </m:r>
                    <m:r>
                      <a:rPr lang="en-US" i="1" dirty="0" smtClean="0">
                        <a:solidFill>
                          <a:schemeClr val="hlink"/>
                        </a:solidFill>
                        <a:latin typeface="Cambria Math" panose="02040503050406030204" pitchFamily="18" charset="0"/>
                      </a:rPr>
                      <m:t>=1.1</m:t>
                    </m:r>
                    <m:r>
                      <a:rPr lang="en-US" i="1" dirty="0" smtClean="0">
                        <a:solidFill>
                          <a:schemeClr val="hlink"/>
                        </a:solidFill>
                        <a:latin typeface="Cambria Math" panose="02040503050406030204" pitchFamily="18" charset="0"/>
                      </a:rPr>
                      <m:t>𝑓𝑂</m:t>
                    </m:r>
                    <m:r>
                      <a:rPr lang="en-US" i="1" dirty="0">
                        <a:solidFill>
                          <a:schemeClr val="hlink"/>
                        </a:solidFill>
                        <a:latin typeface="Cambria Math" panose="02040503050406030204" pitchFamily="18" charset="0"/>
                      </a:rPr>
                      <m:t> </m:t>
                    </m:r>
                  </m:oMath>
                </a14:m>
                <a:r>
                  <a:rPr lang="en-US" i="1" dirty="0">
                    <a:solidFill>
                      <a:schemeClr val="hlink"/>
                    </a:solidFill>
                  </a:rPr>
                  <a:t>if</a:t>
                </a:r>
                <a:r>
                  <a:rPr lang="en-US" dirty="0">
                    <a:solidFill>
                      <a:schemeClr val="hlink"/>
                    </a:solidFill>
                  </a:rPr>
                  <a:t> the observer O and the source S are perfectly IN-LINE. They are not. Thus B is the answer.</a:t>
                </a:r>
                <a:endParaRPr lang="en-US" dirty="0">
                  <a:solidFill>
                    <a:schemeClr val="hlink"/>
                  </a:solidFill>
                  <a:sym typeface="Symbol" pitchFamily="18" charset="2"/>
                </a:endParaRPr>
              </a:p>
            </p:txBody>
          </p:sp>
        </mc:Choice>
        <mc:Fallback xmlns="">
          <p:sp>
            <p:nvSpPr>
              <p:cNvPr id="149513" name="Text Box 9"/>
              <p:cNvSpPr txBox="1">
                <a:spLocks noRot="1" noChangeAspect="1" noMove="1" noResize="1" noEditPoints="1" noAdjustHandles="1" noChangeArrowheads="1" noChangeShapeType="1" noTextEdit="1"/>
              </p:cNvSpPr>
              <p:nvPr/>
            </p:nvSpPr>
            <p:spPr bwMode="auto">
              <a:xfrm>
                <a:off x="692150" y="5240878"/>
                <a:ext cx="7672387" cy="830997"/>
              </a:xfrm>
              <a:prstGeom prst="rect">
                <a:avLst/>
              </a:prstGeom>
              <a:blipFill>
                <a:blip r:embed="rId9"/>
                <a:stretch>
                  <a:fillRect l="-1272" t="-5882" r="-1431" b="-16912"/>
                </a:stretch>
              </a:blipFill>
              <a:ln w="9525">
                <a:noFill/>
                <a:miter lim="800000"/>
                <a:headEnd/>
                <a:tailEnd/>
              </a:ln>
              <a:effectLst/>
            </p:spPr>
            <p:txBody>
              <a:bodyPr/>
              <a:lstStyle/>
              <a:p>
                <a:r>
                  <a:rPr lang="en-US">
                    <a:noFill/>
                  </a:rPr>
                  <a:t> </a:t>
                </a:r>
              </a:p>
            </p:txBody>
          </p:sp>
        </mc:Fallback>
      </mc:AlternateContent>
      <p:sp>
        <p:nvSpPr>
          <p:cNvPr id="14951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149516" name="Rectangle 12"/>
          <p:cNvSpPr>
            <a:spLocks noChangeArrowheads="1"/>
          </p:cNvSpPr>
          <p:nvPr/>
        </p:nvSpPr>
        <p:spPr bwMode="auto">
          <a:xfrm>
            <a:off x="685800" y="1344613"/>
            <a:ext cx="7772400" cy="428625"/>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Solve problems involving the Doppler effect</a:t>
            </a:r>
            <a:endParaRPr lang="en-US" i="1">
              <a:solidFill>
                <a:schemeClr val="accent2"/>
              </a:solidFill>
              <a:ea typeface="Segoe UI"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509"/>
                                        </p:tgtEl>
                                        <p:attrNameLst>
                                          <p:attrName>style.visibility</p:attrName>
                                        </p:attrNameLst>
                                      </p:cBhvr>
                                      <p:to>
                                        <p:strVal val="visible"/>
                                      </p:to>
                                    </p:set>
                                    <p:anim calcmode="lin" valueType="num">
                                      <p:cBhvr additive="base">
                                        <p:cTn id="7" dur="500" fill="hold"/>
                                        <p:tgtEl>
                                          <p:spTgt spid="149509"/>
                                        </p:tgtEl>
                                        <p:attrNameLst>
                                          <p:attrName>ppt_x</p:attrName>
                                        </p:attrNameLst>
                                      </p:cBhvr>
                                      <p:tavLst>
                                        <p:tav tm="0">
                                          <p:val>
                                            <p:strVal val="#ppt_x"/>
                                          </p:val>
                                        </p:tav>
                                        <p:tav tm="100000">
                                          <p:val>
                                            <p:strVal val="#ppt_x"/>
                                          </p:val>
                                        </p:tav>
                                      </p:tavLst>
                                    </p:anim>
                                    <p:anim calcmode="lin" valueType="num">
                                      <p:cBhvr additive="base">
                                        <p:cTn id="8" dur="500" fill="hold"/>
                                        <p:tgtEl>
                                          <p:spTgt spid="14950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9511">
                                            <p:txEl>
                                              <p:pRg st="0" end="0"/>
                                            </p:txEl>
                                          </p:spTgt>
                                        </p:tgtEl>
                                        <p:attrNameLst>
                                          <p:attrName>style.visibility</p:attrName>
                                        </p:attrNameLst>
                                      </p:cBhvr>
                                      <p:to>
                                        <p:strVal val="visible"/>
                                      </p:to>
                                    </p:set>
                                    <p:anim calcmode="lin" valueType="num">
                                      <p:cBhvr additive="base">
                                        <p:cTn id="13" dur="500" fill="hold"/>
                                        <p:tgtEl>
                                          <p:spTgt spid="1495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95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9512">
                                            <p:txEl>
                                              <p:pRg st="0" end="0"/>
                                            </p:txEl>
                                          </p:spTgt>
                                        </p:tgtEl>
                                        <p:attrNameLst>
                                          <p:attrName>style.visibility</p:attrName>
                                        </p:attrNameLst>
                                      </p:cBhvr>
                                      <p:to>
                                        <p:strVal val="visible"/>
                                      </p:to>
                                    </p:set>
                                    <p:anim calcmode="lin" valueType="num">
                                      <p:cBhvr additive="base">
                                        <p:cTn id="19" dur="500" fill="hold"/>
                                        <p:tgtEl>
                                          <p:spTgt spid="1495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95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9513">
                                            <p:txEl>
                                              <p:pRg st="0" end="0"/>
                                            </p:txEl>
                                          </p:spTgt>
                                        </p:tgtEl>
                                        <p:attrNameLst>
                                          <p:attrName>style.visibility</p:attrName>
                                        </p:attrNameLst>
                                      </p:cBhvr>
                                      <p:to>
                                        <p:strVal val="visible"/>
                                      </p:to>
                                    </p:set>
                                    <p:anim calcmode="lin" valueType="num">
                                      <p:cBhvr additive="base">
                                        <p:cTn id="25" dur="500" fill="hold"/>
                                        <p:tgtEl>
                                          <p:spTgt spid="14951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95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49510"/>
                                        </p:tgtEl>
                                        <p:attrNameLst>
                                          <p:attrName>style.visibility</p:attrName>
                                        </p:attrNameLst>
                                      </p:cBhvr>
                                      <p:to>
                                        <p:strVal val="visible"/>
                                      </p:to>
                                    </p:set>
                                    <p:anim calcmode="lin" valueType="num">
                                      <p:cBhvr>
                                        <p:cTn id="31" dur="500" fill="hold"/>
                                        <p:tgtEl>
                                          <p:spTgt spid="149510"/>
                                        </p:tgtEl>
                                        <p:attrNameLst>
                                          <p:attrName>ppt_w</p:attrName>
                                        </p:attrNameLst>
                                      </p:cBhvr>
                                      <p:tavLst>
                                        <p:tav tm="0">
                                          <p:val>
                                            <p:fltVal val="0"/>
                                          </p:val>
                                        </p:tav>
                                        <p:tav tm="100000">
                                          <p:val>
                                            <p:strVal val="#ppt_w"/>
                                          </p:val>
                                        </p:tav>
                                      </p:tavLst>
                                    </p:anim>
                                    <p:anim calcmode="lin" valueType="num">
                                      <p:cBhvr>
                                        <p:cTn id="32" dur="500" fill="hold"/>
                                        <p:tgtEl>
                                          <p:spTgt spid="149510"/>
                                        </p:tgtEl>
                                        <p:attrNameLst>
                                          <p:attrName>ppt_h</p:attrName>
                                        </p:attrNameLst>
                                      </p:cBhvr>
                                      <p:tavLst>
                                        <p:tav tm="0">
                                          <p:val>
                                            <p:fltVal val="0"/>
                                          </p:val>
                                        </p:tav>
                                        <p:tav tm="100000">
                                          <p:val>
                                            <p:strVal val="#ppt_h"/>
                                          </p:val>
                                        </p:tav>
                                      </p:tavLst>
                                    </p:anim>
                                    <p:animEffect transition="in" filter="fade">
                                      <p:cBhvr>
                                        <p:cTn id="33" dur="500"/>
                                        <p:tgtEl>
                                          <p:spTgt spid="149510"/>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736975"/>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000000"/>
                </a:solidFill>
              </a:rPr>
              <a:t>Aims: </a:t>
            </a:r>
          </a:p>
          <a:p>
            <a:pPr marL="633413" indent="-633413" eaLnBrk="1" hangingPunct="1"/>
            <a:r>
              <a:rPr lang="en-US" altLang="en-US" b="1">
                <a:solidFill>
                  <a:srgbClr val="000000"/>
                </a:solidFill>
              </a:rPr>
              <a:t>• Aim 2: </a:t>
            </a:r>
            <a:r>
              <a:rPr lang="en-US" altLang="en-US">
                <a:solidFill>
                  <a:srgbClr val="000000"/>
                </a:solidFill>
              </a:rPr>
              <a:t>the Doppler effect needs to be considered in various applications of technology that utilize wave theory</a:t>
            </a:r>
            <a:r>
              <a:rPr lang="en-US" altLang="en-US" b="1">
                <a:solidFill>
                  <a:srgbClr val="000000"/>
                </a:solidFill>
              </a:rPr>
              <a:t> </a:t>
            </a:r>
          </a:p>
          <a:p>
            <a:pPr marL="633413" indent="-633413" eaLnBrk="1" hangingPunct="1"/>
            <a:r>
              <a:rPr lang="en-US" altLang="en-US" b="1">
                <a:solidFill>
                  <a:srgbClr val="000000"/>
                </a:solidFill>
              </a:rPr>
              <a:t>• Aim 6: </a:t>
            </a:r>
            <a:r>
              <a:rPr lang="en-US" altLang="en-US">
                <a:solidFill>
                  <a:srgbClr val="000000"/>
                </a:solidFill>
              </a:rPr>
              <a:t>spectral data and images of receding galaxies are available from professional astronomical observatories for analysis</a:t>
            </a:r>
            <a:r>
              <a:rPr lang="en-US" altLang="en-US" b="1">
                <a:solidFill>
                  <a:srgbClr val="000000"/>
                </a:solidFill>
              </a:rPr>
              <a:t> </a:t>
            </a:r>
          </a:p>
          <a:p>
            <a:pPr marL="633413" indent="-633413" eaLnBrk="1" hangingPunct="1"/>
            <a:r>
              <a:rPr lang="en-US" altLang="en-US" b="1">
                <a:solidFill>
                  <a:srgbClr val="000000"/>
                </a:solidFill>
              </a:rPr>
              <a:t>• Aim 7: </a:t>
            </a:r>
            <a:r>
              <a:rPr lang="en-US" altLang="en-US">
                <a:solidFill>
                  <a:srgbClr val="000000"/>
                </a:solidFill>
              </a:rPr>
              <a:t>computer simulations of the Doppler effect allow students to visualize complex and mostly unobservable situations</a:t>
            </a:r>
            <a:r>
              <a:rPr lang="en-US" altLang="en-US" b="1">
                <a:solidFill>
                  <a:srgbClr val="7030A0"/>
                </a:solidFill>
              </a:rPr>
              <a:t> </a:t>
            </a:r>
            <a:endParaRPr lang="en-US" b="1"/>
          </a:p>
        </p:txBody>
      </p:sp>
      <p:sp>
        <p:nvSpPr>
          <p:cNvPr id="77827"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descr="ANd9GcSoTKoS7P0FwEcH1AEN28htYSA90NVcOluHtUCQq9-zxysttRx9WA"/>
          <p:cNvPicPr>
            <a:picLocks noChangeAspect="1" noChangeArrowheads="1"/>
          </p:cNvPicPr>
          <p:nvPr/>
        </p:nvPicPr>
        <p:blipFill>
          <a:blip r:embed="rId6" cstate="print">
            <a:clrChange>
              <a:clrFrom>
                <a:srgbClr val="FFFFFF"/>
              </a:clrFrom>
              <a:clrTo>
                <a:srgbClr val="FFFFFF">
                  <a:alpha val="0"/>
                </a:srgbClr>
              </a:clrTo>
            </a:clrChange>
          </a:blip>
          <a:srcRect b="10869"/>
          <a:stretch>
            <a:fillRect/>
          </a:stretch>
        </p:blipFill>
        <p:spPr bwMode="auto">
          <a:xfrm>
            <a:off x="1009650" y="5100638"/>
            <a:ext cx="7121525" cy="1757362"/>
          </a:xfrm>
          <a:prstGeom prst="rect">
            <a:avLst/>
          </a:prstGeom>
          <a:noFill/>
        </p:spPr>
      </p:pic>
      <p:sp>
        <p:nvSpPr>
          <p:cNvPr id="81925" name="Text Box 5"/>
          <p:cNvSpPr txBox="1">
            <a:spLocks noChangeArrowheads="1"/>
          </p:cNvSpPr>
          <p:nvPr/>
        </p:nvSpPr>
        <p:spPr bwMode="auto">
          <a:xfrm>
            <a:off x="8113713" y="5534025"/>
            <a:ext cx="771525" cy="519113"/>
          </a:xfrm>
          <a:prstGeom prst="rect">
            <a:avLst/>
          </a:prstGeom>
          <a:noFill/>
          <a:ln w="9525">
            <a:noFill/>
            <a:miter lim="800000"/>
            <a:headEnd/>
            <a:tailEnd/>
          </a:ln>
          <a:effectLst/>
        </p:spPr>
        <p:txBody>
          <a:bodyPr>
            <a:spAutoFit/>
          </a:bodyPr>
          <a:lstStyle/>
          <a:p>
            <a:pPr eaLnBrk="1" hangingPunct="1"/>
            <a:r>
              <a:rPr lang="en-US" sz="2800" i="1">
                <a:solidFill>
                  <a:srgbClr val="FF0000"/>
                </a:solidFill>
              </a:rPr>
              <a:t>u</a:t>
            </a:r>
            <a:r>
              <a:rPr lang="en-US" sz="2800" baseline="-25000">
                <a:solidFill>
                  <a:srgbClr val="FF0000"/>
                </a:solidFill>
              </a:rPr>
              <a:t>S</a:t>
            </a:r>
            <a:endParaRPr lang="en-US" sz="2800">
              <a:solidFill>
                <a:srgbClr val="FF0000"/>
              </a:solidFill>
            </a:endParaRPr>
          </a:p>
        </p:txBody>
      </p:sp>
      <p:sp>
        <p:nvSpPr>
          <p:cNvPr id="8192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81928" name="Text Box 8"/>
          <p:cNvSpPr txBox="1">
            <a:spLocks noChangeArrowheads="1"/>
          </p:cNvSpPr>
          <p:nvPr/>
        </p:nvSpPr>
        <p:spPr bwMode="auto">
          <a:xfrm>
            <a:off x="6289675" y="5108575"/>
            <a:ext cx="1182688" cy="457200"/>
          </a:xfrm>
          <a:prstGeom prst="rect">
            <a:avLst/>
          </a:prstGeom>
          <a:noFill/>
          <a:ln w="9525">
            <a:noFill/>
            <a:miter lim="800000"/>
            <a:headEnd/>
            <a:tailEnd/>
          </a:ln>
          <a:effectLst/>
        </p:spPr>
        <p:txBody>
          <a:bodyPr>
            <a:spAutoFit/>
          </a:bodyPr>
          <a:lstStyle/>
          <a:p>
            <a:pPr eaLnBrk="1" hangingPunct="1"/>
            <a:r>
              <a:rPr lang="en-US" b="1" i="1">
                <a:solidFill>
                  <a:srgbClr val="FF0000"/>
                </a:solidFill>
              </a:rPr>
              <a:t>f ’</a:t>
            </a:r>
            <a:r>
              <a:rPr lang="en-US" b="1">
                <a:solidFill>
                  <a:srgbClr val="FF0000"/>
                </a:solidFill>
              </a:rPr>
              <a:t> &gt; </a:t>
            </a:r>
            <a:r>
              <a:rPr lang="en-US" b="1" i="1">
                <a:solidFill>
                  <a:srgbClr val="FF0000"/>
                </a:solidFill>
              </a:rPr>
              <a:t>f</a:t>
            </a:r>
          </a:p>
        </p:txBody>
      </p:sp>
      <p:sp>
        <p:nvSpPr>
          <p:cNvPr id="81929" name="Text Box 9"/>
          <p:cNvSpPr txBox="1">
            <a:spLocks noChangeArrowheads="1"/>
          </p:cNvSpPr>
          <p:nvPr/>
        </p:nvSpPr>
        <p:spPr bwMode="auto">
          <a:xfrm>
            <a:off x="2749550" y="5116513"/>
            <a:ext cx="1182688" cy="457200"/>
          </a:xfrm>
          <a:prstGeom prst="rect">
            <a:avLst/>
          </a:prstGeom>
          <a:noFill/>
          <a:ln w="9525">
            <a:noFill/>
            <a:miter lim="800000"/>
            <a:headEnd/>
            <a:tailEnd/>
          </a:ln>
          <a:effectLst/>
        </p:spPr>
        <p:txBody>
          <a:bodyPr>
            <a:spAutoFit/>
          </a:bodyPr>
          <a:lstStyle/>
          <a:p>
            <a:pPr eaLnBrk="1" hangingPunct="1"/>
            <a:r>
              <a:rPr lang="en-US" b="1" i="1">
                <a:solidFill>
                  <a:srgbClr val="FF0000"/>
                </a:solidFill>
              </a:rPr>
              <a:t>f ’</a:t>
            </a:r>
            <a:r>
              <a:rPr lang="en-US" b="1">
                <a:solidFill>
                  <a:srgbClr val="FF0000"/>
                </a:solidFill>
              </a:rPr>
              <a:t> &lt; </a:t>
            </a:r>
            <a:r>
              <a:rPr lang="en-US" b="1" i="1">
                <a:solidFill>
                  <a:srgbClr val="FF0000"/>
                </a:solidFill>
              </a:rPr>
              <a:t>f</a:t>
            </a:r>
          </a:p>
        </p:txBody>
      </p:sp>
      <p:sp>
        <p:nvSpPr>
          <p:cNvPr id="81922" name="Rectangle 2"/>
          <p:cNvSpPr>
            <a:spLocks noChangeArrowheads="1"/>
          </p:cNvSpPr>
          <p:nvPr/>
        </p:nvSpPr>
        <p:spPr bwMode="auto">
          <a:xfrm>
            <a:off x="685800" y="1344613"/>
            <a:ext cx="7772400" cy="3783012"/>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source</a:t>
            </a:r>
            <a:r>
              <a:rPr lang="en-US" sz="2000">
                <a:solidFill>
                  <a:srgbClr val="000000"/>
                </a:solidFill>
                <a:latin typeface="Courier New" pitchFamily="49" charset="0"/>
                <a:ea typeface="Segoe UI" pitchFamily="34" charset="0"/>
                <a:cs typeface="Times New Roman" pitchFamily="18" charset="0"/>
              </a:rPr>
              <a:t>	</a:t>
            </a:r>
          </a:p>
          <a:p>
            <a:pPr>
              <a:spcBef>
                <a:spcPct val="20000"/>
              </a:spcBef>
            </a:pPr>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The </a:t>
            </a:r>
            <a:r>
              <a:rPr lang="en-US" b="1">
                <a:solidFill>
                  <a:srgbClr val="000000"/>
                </a:solidFill>
                <a:ea typeface="Segoe UI" pitchFamily="34" charset="0"/>
                <a:cs typeface="Times New Roman" pitchFamily="18" charset="0"/>
              </a:rPr>
              <a:t>Doppler effect</a:t>
            </a:r>
            <a:r>
              <a:rPr lang="en-US">
                <a:solidFill>
                  <a:srgbClr val="000000"/>
                </a:solidFill>
                <a:ea typeface="Segoe UI" pitchFamily="34" charset="0"/>
                <a:cs typeface="Times New Roman" pitchFamily="18" charset="0"/>
              </a:rPr>
              <a:t> explains frequency change caused by moving sources or moving observers.</a:t>
            </a:r>
          </a:p>
          <a:p>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For example, if a sound source of frequency </a:t>
            </a:r>
            <a:r>
              <a:rPr lang="en-US" i="1">
                <a:solidFill>
                  <a:srgbClr val="000000"/>
                </a:solidFill>
                <a:ea typeface="Segoe UI" pitchFamily="34" charset="0"/>
                <a:cs typeface="Times New Roman" pitchFamily="18" charset="0"/>
              </a:rPr>
              <a:t>f </a:t>
            </a:r>
            <a:r>
              <a:rPr lang="en-US">
                <a:solidFill>
                  <a:srgbClr val="000000"/>
                </a:solidFill>
                <a:ea typeface="Segoe UI" pitchFamily="34" charset="0"/>
                <a:cs typeface="Times New Roman" pitchFamily="18" charset="0"/>
              </a:rPr>
              <a:t>approaches you at a speed </a:t>
            </a:r>
            <a:r>
              <a:rPr lang="en-US" i="1">
                <a:solidFill>
                  <a:srgbClr val="000000"/>
                </a:solidFill>
                <a:ea typeface="Segoe UI" pitchFamily="34" charset="0"/>
                <a:cs typeface="Times New Roman" pitchFamily="18" charset="0"/>
              </a:rPr>
              <a:t>u</a:t>
            </a:r>
            <a:r>
              <a:rPr lang="en-US" baseline="-25000">
                <a:solidFill>
                  <a:srgbClr val="000000"/>
                </a:solidFill>
                <a:ea typeface="Segoe UI" pitchFamily="34" charset="0"/>
                <a:cs typeface="Times New Roman" pitchFamily="18" charset="0"/>
              </a:rPr>
              <a:t>S</a:t>
            </a:r>
            <a:r>
              <a:rPr lang="en-US">
                <a:solidFill>
                  <a:srgbClr val="000000"/>
                </a:solidFill>
                <a:ea typeface="Segoe UI" pitchFamily="34" charset="0"/>
                <a:cs typeface="Times New Roman" pitchFamily="18" charset="0"/>
              </a:rPr>
              <a:t>, its wavefronts will bunch together and you will hear a frequency </a:t>
            </a:r>
            <a:r>
              <a:rPr lang="en-US" i="1">
                <a:solidFill>
                  <a:srgbClr val="000000"/>
                </a:solidFill>
                <a:ea typeface="Segoe UI" pitchFamily="34" charset="0"/>
                <a:cs typeface="Times New Roman" pitchFamily="18" charset="0"/>
              </a:rPr>
              <a:t>f ’</a:t>
            </a:r>
            <a:r>
              <a:rPr lang="en-US">
                <a:solidFill>
                  <a:srgbClr val="000000"/>
                </a:solidFill>
                <a:ea typeface="Segoe UI" pitchFamily="34" charset="0"/>
                <a:cs typeface="Times New Roman" pitchFamily="18" charset="0"/>
              </a:rPr>
              <a:t> which is higher than </a:t>
            </a:r>
            <a:r>
              <a:rPr lang="en-US" i="1">
                <a:solidFill>
                  <a:srgbClr val="000000"/>
                </a:solidFill>
                <a:ea typeface="Segoe UI" pitchFamily="34" charset="0"/>
                <a:cs typeface="Times New Roman" pitchFamily="18" charset="0"/>
              </a:rPr>
              <a:t>f</a:t>
            </a:r>
            <a:r>
              <a:rPr lang="en-US">
                <a:solidFill>
                  <a:srgbClr val="000000"/>
                </a:solidFill>
                <a:ea typeface="Segoe UI" pitchFamily="34" charset="0"/>
                <a:cs typeface="Times New Roman" pitchFamily="18" charset="0"/>
              </a:rPr>
              <a:t>. ( </a:t>
            </a:r>
            <a:r>
              <a:rPr lang="en-US" i="1">
                <a:solidFill>
                  <a:schemeClr val="hlink"/>
                </a:solidFill>
                <a:ea typeface="Segoe UI" pitchFamily="34" charset="0"/>
                <a:cs typeface="Times New Roman" pitchFamily="18" charset="0"/>
              </a:rPr>
              <a:t>f ’</a:t>
            </a:r>
            <a:r>
              <a:rPr lang="en-US">
                <a:solidFill>
                  <a:schemeClr val="hlink"/>
                </a:solidFill>
                <a:ea typeface="Segoe UI" pitchFamily="34" charset="0"/>
                <a:cs typeface="Times New Roman" pitchFamily="18" charset="0"/>
              </a:rPr>
              <a:t> &gt; </a:t>
            </a:r>
            <a:r>
              <a:rPr lang="en-US" i="1">
                <a:solidFill>
                  <a:schemeClr val="hlink"/>
                </a:solidFill>
                <a:ea typeface="Segoe UI" pitchFamily="34" charset="0"/>
                <a:cs typeface="Times New Roman" pitchFamily="18" charset="0"/>
              </a:rPr>
              <a:t>f</a:t>
            </a:r>
            <a:r>
              <a:rPr lang="en-US" i="1">
                <a:solidFill>
                  <a:srgbClr val="000000"/>
                </a:solidFill>
                <a:ea typeface="Segoe UI" pitchFamily="34" charset="0"/>
                <a:cs typeface="Times New Roman" pitchFamily="18" charset="0"/>
              </a:rPr>
              <a:t> </a:t>
            </a:r>
            <a:r>
              <a:rPr lang="en-US">
                <a:solidFill>
                  <a:srgbClr val="000000"/>
                </a:solidFill>
                <a:ea typeface="Segoe UI" pitchFamily="34" charset="0"/>
                <a:cs typeface="Times New Roman" pitchFamily="18" charset="0"/>
              </a:rPr>
              <a:t>).</a:t>
            </a:r>
          </a:p>
          <a:p>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On the other hand, if a sound source recedes from you at a speed </a:t>
            </a:r>
            <a:r>
              <a:rPr lang="en-US" i="1">
                <a:solidFill>
                  <a:srgbClr val="000000"/>
                </a:solidFill>
                <a:ea typeface="Segoe UI" pitchFamily="34" charset="0"/>
                <a:cs typeface="Times New Roman" pitchFamily="18" charset="0"/>
              </a:rPr>
              <a:t>u</a:t>
            </a:r>
            <a:r>
              <a:rPr lang="en-US" baseline="-25000">
                <a:solidFill>
                  <a:srgbClr val="000000"/>
                </a:solidFill>
                <a:ea typeface="Segoe UI" pitchFamily="34" charset="0"/>
                <a:cs typeface="Times New Roman" pitchFamily="18" charset="0"/>
              </a:rPr>
              <a:t>S</a:t>
            </a:r>
            <a:r>
              <a:rPr lang="en-US">
                <a:solidFill>
                  <a:srgbClr val="000000"/>
                </a:solidFill>
                <a:ea typeface="Segoe UI" pitchFamily="34" charset="0"/>
                <a:cs typeface="Times New Roman" pitchFamily="18" charset="0"/>
              </a:rPr>
              <a:t>, its wavefronts will stretch out and you will hear a frequency </a:t>
            </a:r>
            <a:r>
              <a:rPr lang="en-US" i="1">
                <a:solidFill>
                  <a:srgbClr val="000000"/>
                </a:solidFill>
                <a:ea typeface="Segoe UI" pitchFamily="34" charset="0"/>
                <a:cs typeface="Times New Roman" pitchFamily="18" charset="0"/>
              </a:rPr>
              <a:t>f ’</a:t>
            </a:r>
            <a:r>
              <a:rPr lang="en-US">
                <a:solidFill>
                  <a:srgbClr val="000000"/>
                </a:solidFill>
                <a:ea typeface="Segoe UI" pitchFamily="34" charset="0"/>
                <a:cs typeface="Times New Roman" pitchFamily="18" charset="0"/>
              </a:rPr>
              <a:t> which is lower than </a:t>
            </a:r>
            <a:r>
              <a:rPr lang="en-US" i="1">
                <a:solidFill>
                  <a:srgbClr val="000000"/>
                </a:solidFill>
                <a:ea typeface="Segoe UI" pitchFamily="34" charset="0"/>
                <a:cs typeface="Times New Roman" pitchFamily="18" charset="0"/>
              </a:rPr>
              <a:t>f</a:t>
            </a:r>
            <a:r>
              <a:rPr lang="en-US">
                <a:solidFill>
                  <a:srgbClr val="000000"/>
                </a:solidFill>
                <a:ea typeface="Segoe UI" pitchFamily="34" charset="0"/>
                <a:cs typeface="Times New Roman" pitchFamily="18" charset="0"/>
              </a:rPr>
              <a:t>. ( </a:t>
            </a:r>
            <a:r>
              <a:rPr lang="en-US" i="1">
                <a:solidFill>
                  <a:schemeClr val="hlink"/>
                </a:solidFill>
                <a:ea typeface="Segoe UI" pitchFamily="34" charset="0"/>
                <a:cs typeface="Times New Roman" pitchFamily="18" charset="0"/>
              </a:rPr>
              <a:t>f ’</a:t>
            </a:r>
            <a:r>
              <a:rPr lang="en-US">
                <a:solidFill>
                  <a:schemeClr val="hlink"/>
                </a:solidFill>
                <a:ea typeface="Segoe UI" pitchFamily="34" charset="0"/>
                <a:cs typeface="Times New Roman" pitchFamily="18" charset="0"/>
              </a:rPr>
              <a:t> &lt; </a:t>
            </a:r>
            <a:r>
              <a:rPr lang="en-US" i="1">
                <a:solidFill>
                  <a:schemeClr val="hlink"/>
                </a:solidFill>
                <a:ea typeface="Segoe UI" pitchFamily="34" charset="0"/>
                <a:cs typeface="Times New Roman" pitchFamily="18" charset="0"/>
              </a:rPr>
              <a:t>f</a:t>
            </a:r>
            <a:r>
              <a:rPr lang="en-US" i="1">
                <a:solidFill>
                  <a:srgbClr val="000000"/>
                </a:solidFill>
                <a:ea typeface="Segoe UI" pitchFamily="34" charset="0"/>
                <a:cs typeface="Times New Roman" pitchFamily="18" charset="0"/>
              </a:rPr>
              <a:t> </a:t>
            </a:r>
            <a:r>
              <a:rPr lang="en-US">
                <a:solidFill>
                  <a:srgbClr val="000000"/>
                </a:solidFill>
                <a:ea typeface="Segoe UI" pitchFamily="34" charset="0"/>
                <a:cs typeface="Times New Roman" pitchFamily="18" charset="0"/>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anim calcmode="lin" valueType="num">
                                      <p:cBhvr additive="base">
                                        <p:cTn id="7" dur="500" fill="hold"/>
                                        <p:tgtEl>
                                          <p:spTgt spid="819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22">
                                            <p:txEl>
                                              <p:pRg st="1" end="1"/>
                                            </p:txEl>
                                          </p:spTgt>
                                        </p:tgtEl>
                                        <p:attrNameLst>
                                          <p:attrName>style.visibility</p:attrName>
                                        </p:attrNameLst>
                                      </p:cBhvr>
                                      <p:to>
                                        <p:strVal val="visible"/>
                                      </p:to>
                                    </p:set>
                                    <p:anim calcmode="lin" valueType="num">
                                      <p:cBhvr additive="base">
                                        <p:cTn id="13" dur="500" fill="hold"/>
                                        <p:tgtEl>
                                          <p:spTgt spid="819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1924"/>
                                        </p:tgtEl>
                                        <p:attrNameLst>
                                          <p:attrName>style.visibility</p:attrName>
                                        </p:attrNameLst>
                                      </p:cBhvr>
                                      <p:to>
                                        <p:strVal val="visible"/>
                                      </p:to>
                                    </p:set>
                                    <p:anim calcmode="lin" valueType="num">
                                      <p:cBhvr additive="base">
                                        <p:cTn id="19" dur="2000" fill="hold"/>
                                        <p:tgtEl>
                                          <p:spTgt spid="81924"/>
                                        </p:tgtEl>
                                        <p:attrNameLst>
                                          <p:attrName>ppt_x</p:attrName>
                                        </p:attrNameLst>
                                      </p:cBhvr>
                                      <p:tavLst>
                                        <p:tav tm="0">
                                          <p:val>
                                            <p:strVal val="0-#ppt_w/2"/>
                                          </p:val>
                                        </p:tav>
                                        <p:tav tm="100000">
                                          <p:val>
                                            <p:strVal val="#ppt_x"/>
                                          </p:val>
                                        </p:tav>
                                      </p:tavLst>
                                    </p:anim>
                                    <p:anim calcmode="lin" valueType="num">
                                      <p:cBhvr additive="base">
                                        <p:cTn id="20" dur="2000" fill="hold"/>
                                        <p:tgtEl>
                                          <p:spTgt spid="819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Race car.wav"/>
                                        </p:tgtEl>
                                      </p:cMediaNode>
                                    </p:audio>
                                  </p:sub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81925">
                                            <p:txEl>
                                              <p:pRg st="0" end="0"/>
                                            </p:txEl>
                                          </p:spTgt>
                                        </p:tgtEl>
                                        <p:attrNameLst>
                                          <p:attrName>style.visibility</p:attrName>
                                        </p:attrNameLst>
                                      </p:cBhvr>
                                      <p:to>
                                        <p:strVal val="visible"/>
                                      </p:to>
                                    </p:set>
                                    <p:anim calcmode="lin" valueType="num">
                                      <p:cBhvr additive="base">
                                        <p:cTn id="24" dur="500" fill="hold"/>
                                        <p:tgtEl>
                                          <p:spTgt spid="8192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19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1922">
                                            <p:txEl>
                                              <p:pRg st="2" end="2"/>
                                            </p:txEl>
                                          </p:spTgt>
                                        </p:tgtEl>
                                        <p:attrNameLst>
                                          <p:attrName>style.visibility</p:attrName>
                                        </p:attrNameLst>
                                      </p:cBhvr>
                                      <p:to>
                                        <p:strVal val="visible"/>
                                      </p:to>
                                    </p:set>
                                    <p:anim calcmode="lin" valueType="num">
                                      <p:cBhvr additive="base">
                                        <p:cTn id="30" dur="500" fill="hold"/>
                                        <p:tgtEl>
                                          <p:spTgt spid="8192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19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iterate type="lt">
                                    <p:tmPct val="0"/>
                                  </p:iterate>
                                  <p:childTnLst>
                                    <p:set>
                                      <p:cBhvr>
                                        <p:cTn id="35" dur="1" fill="hold">
                                          <p:stCondLst>
                                            <p:cond delay="0"/>
                                          </p:stCondLst>
                                        </p:cTn>
                                        <p:tgtEl>
                                          <p:spTgt spid="81928">
                                            <p:txEl>
                                              <p:pRg st="0" end="0"/>
                                            </p:txEl>
                                          </p:spTgt>
                                        </p:tgtEl>
                                        <p:attrNameLst>
                                          <p:attrName>style.visibility</p:attrName>
                                        </p:attrNameLst>
                                      </p:cBhvr>
                                      <p:to>
                                        <p:strVal val="visible"/>
                                      </p:to>
                                    </p:set>
                                    <p:anim calcmode="lin" valueType="num">
                                      <p:cBhvr additive="base">
                                        <p:cTn id="36" dur="500" fill="hold"/>
                                        <p:tgtEl>
                                          <p:spTgt spid="81928">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819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1922">
                                            <p:txEl>
                                              <p:pRg st="3" end="3"/>
                                            </p:txEl>
                                          </p:spTgt>
                                        </p:tgtEl>
                                        <p:attrNameLst>
                                          <p:attrName>style.visibility</p:attrName>
                                        </p:attrNameLst>
                                      </p:cBhvr>
                                      <p:to>
                                        <p:strVal val="visible"/>
                                      </p:to>
                                    </p:set>
                                    <p:anim calcmode="lin" valueType="num">
                                      <p:cBhvr additive="base">
                                        <p:cTn id="42" dur="500" fill="hold"/>
                                        <p:tgtEl>
                                          <p:spTgt spid="81922">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19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iterate type="lt">
                                    <p:tmPct val="0"/>
                                  </p:iterate>
                                  <p:childTnLst>
                                    <p:set>
                                      <p:cBhvr>
                                        <p:cTn id="47" dur="1" fill="hold">
                                          <p:stCondLst>
                                            <p:cond delay="0"/>
                                          </p:stCondLst>
                                        </p:cTn>
                                        <p:tgtEl>
                                          <p:spTgt spid="81929">
                                            <p:txEl>
                                              <p:pRg st="0" end="0"/>
                                            </p:txEl>
                                          </p:spTgt>
                                        </p:tgtEl>
                                        <p:attrNameLst>
                                          <p:attrName>style.visibility</p:attrName>
                                        </p:attrNameLst>
                                      </p:cBhvr>
                                      <p:to>
                                        <p:strVal val="visible"/>
                                      </p:to>
                                    </p:set>
                                    <p:anim calcmode="lin" valueType="num">
                                      <p:cBhvr additive="base">
                                        <p:cTn id="48" dur="500" fill="hold"/>
                                        <p:tgtEl>
                                          <p:spTgt spid="81929">
                                            <p:txEl>
                                              <p:pRg st="0" end="0"/>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8192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ChangeArrowheads="1"/>
          </p:cNvSpPr>
          <p:nvPr/>
        </p:nvSpPr>
        <p:spPr bwMode="auto">
          <a:xfrm>
            <a:off x="695325" y="1792288"/>
            <a:ext cx="7772400" cy="5065712"/>
          </a:xfrm>
          <a:prstGeom prst="rect">
            <a:avLst/>
          </a:prstGeom>
          <a:solidFill>
            <a:srgbClr val="CCFFCC"/>
          </a:solidFill>
          <a:ln w="9525">
            <a:noFill/>
            <a:miter lim="800000"/>
            <a:headEnd/>
            <a:tailEnd/>
          </a:ln>
          <a:effectLst/>
        </p:spPr>
        <p:txBody>
          <a:bodyPr/>
          <a:lstStyle/>
          <a:p>
            <a:pPr eaLnBrk="1" hangingPunct="1"/>
            <a:r>
              <a:rPr lang="en-US"/>
              <a:t>PRACTICE:  Who claims he is wearing a Doppler effect costume?</a:t>
            </a:r>
          </a:p>
          <a:p>
            <a:pPr eaLnBrk="1" hangingPunct="1"/>
            <a:r>
              <a:rPr lang="en-US"/>
              <a:t>SOLUTION:</a:t>
            </a:r>
          </a:p>
          <a:p>
            <a:pPr eaLnBrk="1" hangingPunct="1"/>
            <a:endParaRPr lang="en-US"/>
          </a:p>
        </p:txBody>
      </p:sp>
      <p:sp>
        <p:nvSpPr>
          <p:cNvPr id="83970" name="Rectangle 2"/>
          <p:cNvSpPr>
            <a:spLocks noChangeArrowheads="1"/>
          </p:cNvSpPr>
          <p:nvPr/>
        </p:nvSpPr>
        <p:spPr bwMode="auto">
          <a:xfrm>
            <a:off x="685800" y="1344613"/>
            <a:ext cx="7772400" cy="450850"/>
          </a:xfrm>
          <a:prstGeom prst="rect">
            <a:avLst/>
          </a:prstGeom>
          <a:solidFill>
            <a:srgbClr val="EAEAEA"/>
          </a:solidFill>
          <a:ln w="9525">
            <a:noFill/>
            <a:miter lim="800000"/>
            <a:headEnd/>
            <a:tailEnd/>
          </a:ln>
          <a:effectLst/>
        </p:spPr>
        <p:txBody>
          <a:bodyPr/>
          <a:lstStyle/>
          <a:p>
            <a:pPr>
              <a:spcBef>
                <a:spcPct val="20000"/>
              </a:spcBef>
            </a:pPr>
            <a:r>
              <a:rPr lang="en-US" altLang="en-US" i="1">
                <a:solidFill>
                  <a:schemeClr val="accent2"/>
                </a:solidFill>
                <a:ea typeface="Segoe UI" pitchFamily="34" charset="0"/>
              </a:rPr>
              <a:t>The Doppler effect – moving source</a:t>
            </a:r>
            <a:endParaRPr lang="en-US" i="1">
              <a:solidFill>
                <a:schemeClr val="accent2"/>
              </a:solidFill>
              <a:ea typeface="Segoe UI" pitchFamily="34" charset="0"/>
            </a:endParaRPr>
          </a:p>
        </p:txBody>
      </p:sp>
      <p:pic>
        <p:nvPicPr>
          <p:cNvPr id="83973" name="Picture 5" descr="What-is-the-Doppler-effect"/>
          <p:cNvPicPr>
            <a:picLocks noChangeAspect="1" noChangeArrowheads="1"/>
          </p:cNvPicPr>
          <p:nvPr/>
        </p:nvPicPr>
        <p:blipFill>
          <a:blip r:embed="rId6" cstate="print"/>
          <a:srcRect/>
          <a:stretch>
            <a:fillRect/>
          </a:stretch>
        </p:blipFill>
        <p:spPr bwMode="auto">
          <a:xfrm>
            <a:off x="1184275" y="2940050"/>
            <a:ext cx="6805613" cy="3819525"/>
          </a:xfrm>
          <a:prstGeom prst="rect">
            <a:avLst/>
          </a:prstGeom>
          <a:ln>
            <a:noFill/>
          </a:ln>
          <a:effectLst>
            <a:outerShdw blurRad="292100" dist="139700" dir="2700000" algn="tl" rotWithShape="0">
              <a:srgbClr val="333333">
                <a:alpha val="65000"/>
              </a:srgbClr>
            </a:outerShdw>
          </a:effectLst>
        </p:spPr>
      </p:pic>
      <p:sp>
        <p:nvSpPr>
          <p:cNvPr id="83974" name="Text Box 6"/>
          <p:cNvSpPr txBox="1">
            <a:spLocks noChangeArrowheads="1"/>
          </p:cNvSpPr>
          <p:nvPr/>
        </p:nvSpPr>
        <p:spPr bwMode="auto">
          <a:xfrm>
            <a:off x="5813425" y="5638800"/>
            <a:ext cx="1304925" cy="457200"/>
          </a:xfrm>
          <a:prstGeom prst="rect">
            <a:avLst/>
          </a:prstGeom>
          <a:noFill/>
          <a:ln w="9525">
            <a:noFill/>
            <a:miter lim="800000"/>
            <a:headEnd/>
            <a:tailEnd/>
          </a:ln>
          <a:effectLst/>
        </p:spPr>
        <p:txBody>
          <a:bodyPr wrap="none">
            <a:spAutoFit/>
          </a:bodyPr>
          <a:lstStyle/>
          <a:p>
            <a:pPr eaLnBrk="1" hangingPunct="1"/>
            <a:r>
              <a:rPr lang="en-US">
                <a:solidFill>
                  <a:schemeClr val="bg1"/>
                </a:solidFill>
              </a:rPr>
              <a:t>Leonard</a:t>
            </a:r>
          </a:p>
        </p:txBody>
      </p:sp>
      <p:sp>
        <p:nvSpPr>
          <p:cNvPr id="83975" name="Text Box 7"/>
          <p:cNvSpPr txBox="1">
            <a:spLocks noChangeArrowheads="1"/>
          </p:cNvSpPr>
          <p:nvPr/>
        </p:nvSpPr>
        <p:spPr bwMode="auto">
          <a:xfrm>
            <a:off x="2333625" y="5748338"/>
            <a:ext cx="642938" cy="457200"/>
          </a:xfrm>
          <a:prstGeom prst="rect">
            <a:avLst/>
          </a:prstGeom>
          <a:noFill/>
          <a:ln w="9525">
            <a:noFill/>
            <a:miter lim="800000"/>
            <a:headEnd/>
            <a:tailEnd/>
          </a:ln>
          <a:effectLst/>
        </p:spPr>
        <p:txBody>
          <a:bodyPr wrap="none">
            <a:spAutoFit/>
          </a:bodyPr>
          <a:lstStyle/>
          <a:p>
            <a:pPr eaLnBrk="1" hangingPunct="1"/>
            <a:r>
              <a:rPr lang="en-US">
                <a:solidFill>
                  <a:schemeClr val="bg1"/>
                </a:solidFill>
              </a:rPr>
              <a:t>Raj</a:t>
            </a:r>
          </a:p>
        </p:txBody>
      </p:sp>
      <p:sp>
        <p:nvSpPr>
          <p:cNvPr id="83976" name="Text Box 8"/>
          <p:cNvSpPr txBox="1">
            <a:spLocks noChangeArrowheads="1"/>
          </p:cNvSpPr>
          <p:nvPr/>
        </p:nvSpPr>
        <p:spPr bwMode="auto">
          <a:xfrm>
            <a:off x="3654425" y="6207125"/>
            <a:ext cx="1304925" cy="457200"/>
          </a:xfrm>
          <a:prstGeom prst="rect">
            <a:avLst/>
          </a:prstGeom>
          <a:noFill/>
          <a:ln w="9525">
            <a:noFill/>
            <a:miter lim="800000"/>
            <a:headEnd/>
            <a:tailEnd/>
          </a:ln>
          <a:effectLst/>
        </p:spPr>
        <p:txBody>
          <a:bodyPr wrap="none">
            <a:spAutoFit/>
          </a:bodyPr>
          <a:lstStyle/>
          <a:p>
            <a:pPr eaLnBrk="1" hangingPunct="1"/>
            <a:r>
              <a:rPr lang="en-US">
                <a:solidFill>
                  <a:srgbClr val="FFFF00"/>
                </a:solidFill>
              </a:rPr>
              <a:t>Sheldon</a:t>
            </a:r>
          </a:p>
        </p:txBody>
      </p:sp>
      <p:sp>
        <p:nvSpPr>
          <p:cNvPr id="8397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
        <p:nvSpPr>
          <p:cNvPr id="83979" name="Text Box 11"/>
          <p:cNvSpPr txBox="1">
            <a:spLocks noChangeArrowheads="1"/>
          </p:cNvSpPr>
          <p:nvPr/>
        </p:nvSpPr>
        <p:spPr bwMode="auto">
          <a:xfrm>
            <a:off x="2492375" y="2517775"/>
            <a:ext cx="4527550" cy="457200"/>
          </a:xfrm>
          <a:prstGeom prst="rect">
            <a:avLst/>
          </a:prstGeom>
          <a:noFill/>
          <a:ln w="9525">
            <a:noFill/>
            <a:miter lim="800000"/>
            <a:headEnd/>
            <a:tailEnd/>
          </a:ln>
          <a:effectLst/>
        </p:spPr>
        <p:txBody>
          <a:bodyPr>
            <a:spAutoFit/>
          </a:bodyPr>
          <a:lstStyle/>
          <a:p>
            <a:pPr eaLnBrk="1" hangingPunct="1"/>
            <a:r>
              <a:rPr lang="en-US"/>
              <a:t>Sheldon makes this claim.</a:t>
            </a:r>
            <a:endParaRPr lang="en-US">
              <a:solidFill>
                <a:schemeClr val="bg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972">
                                            <p:txEl>
                                              <p:pRg st="0" end="0"/>
                                            </p:txEl>
                                          </p:spTgt>
                                        </p:tgtEl>
                                        <p:attrNameLst>
                                          <p:attrName>style.visibility</p:attrName>
                                        </p:attrNameLst>
                                      </p:cBhvr>
                                      <p:to>
                                        <p:strVal val="visible"/>
                                      </p:to>
                                    </p:set>
                                    <p:anim calcmode="lin" valueType="num">
                                      <p:cBhvr additive="base">
                                        <p:cTn id="7" dur="500" fill="hold"/>
                                        <p:tgtEl>
                                          <p:spTgt spid="839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83973"/>
                                        </p:tgtEl>
                                        <p:attrNameLst>
                                          <p:attrName>style.visibility</p:attrName>
                                        </p:attrNameLst>
                                      </p:cBhvr>
                                      <p:to>
                                        <p:strVal val="visible"/>
                                      </p:to>
                                    </p:set>
                                    <p:anim calcmode="lin" valueType="num">
                                      <p:cBhvr>
                                        <p:cTn id="11" dur="500" fill="hold"/>
                                        <p:tgtEl>
                                          <p:spTgt spid="83973"/>
                                        </p:tgtEl>
                                        <p:attrNameLst>
                                          <p:attrName>ppt_w</p:attrName>
                                        </p:attrNameLst>
                                      </p:cBhvr>
                                      <p:tavLst>
                                        <p:tav tm="0">
                                          <p:val>
                                            <p:fltVal val="0"/>
                                          </p:val>
                                        </p:tav>
                                        <p:tav tm="100000">
                                          <p:val>
                                            <p:strVal val="#ppt_w"/>
                                          </p:val>
                                        </p:tav>
                                      </p:tavLst>
                                    </p:anim>
                                    <p:anim calcmode="lin" valueType="num">
                                      <p:cBhvr>
                                        <p:cTn id="12" dur="500" fill="hold"/>
                                        <p:tgtEl>
                                          <p:spTgt spid="83973"/>
                                        </p:tgtEl>
                                        <p:attrNameLst>
                                          <p:attrName>ppt_h</p:attrName>
                                        </p:attrNameLst>
                                      </p:cBhvr>
                                      <p:tavLst>
                                        <p:tav tm="0">
                                          <p:val>
                                            <p:fltVal val="0"/>
                                          </p:val>
                                        </p:tav>
                                        <p:tav tm="100000">
                                          <p:val>
                                            <p:strVal val="#ppt_h"/>
                                          </p:val>
                                        </p:tav>
                                      </p:tavLst>
                                    </p:anim>
                                    <p:animEffect transition="in" filter="fade">
                                      <p:cBhvr>
                                        <p:cTn id="13" dur="500"/>
                                        <p:tgtEl>
                                          <p:spTgt spid="8397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3975"/>
                                        </p:tgtEl>
                                        <p:attrNameLst>
                                          <p:attrName>style.visibility</p:attrName>
                                        </p:attrNameLst>
                                      </p:cBhvr>
                                      <p:to>
                                        <p:strVal val="visible"/>
                                      </p:to>
                                    </p:set>
                                    <p:anim calcmode="lin" valueType="num">
                                      <p:cBhvr additive="base">
                                        <p:cTn id="18" dur="500" fill="hold"/>
                                        <p:tgtEl>
                                          <p:spTgt spid="83975"/>
                                        </p:tgtEl>
                                        <p:attrNameLst>
                                          <p:attrName>ppt_x</p:attrName>
                                        </p:attrNameLst>
                                      </p:cBhvr>
                                      <p:tavLst>
                                        <p:tav tm="0">
                                          <p:val>
                                            <p:strVal val="#ppt_x"/>
                                          </p:val>
                                        </p:tav>
                                        <p:tav tm="100000">
                                          <p:val>
                                            <p:strVal val="#ppt_x"/>
                                          </p:val>
                                        </p:tav>
                                      </p:tavLst>
                                    </p:anim>
                                    <p:anim calcmode="lin" valueType="num">
                                      <p:cBhvr additive="base">
                                        <p:cTn id="19" dur="500" fill="hold"/>
                                        <p:tgtEl>
                                          <p:spTgt spid="8397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3976"/>
                                        </p:tgtEl>
                                        <p:attrNameLst>
                                          <p:attrName>style.visibility</p:attrName>
                                        </p:attrNameLst>
                                      </p:cBhvr>
                                      <p:to>
                                        <p:strVal val="visible"/>
                                      </p:to>
                                    </p:set>
                                    <p:anim calcmode="lin" valueType="num">
                                      <p:cBhvr additive="base">
                                        <p:cTn id="24" dur="500" fill="hold"/>
                                        <p:tgtEl>
                                          <p:spTgt spid="83976"/>
                                        </p:tgtEl>
                                        <p:attrNameLst>
                                          <p:attrName>ppt_x</p:attrName>
                                        </p:attrNameLst>
                                      </p:cBhvr>
                                      <p:tavLst>
                                        <p:tav tm="0">
                                          <p:val>
                                            <p:strVal val="#ppt_x"/>
                                          </p:val>
                                        </p:tav>
                                        <p:tav tm="100000">
                                          <p:val>
                                            <p:strVal val="#ppt_x"/>
                                          </p:val>
                                        </p:tav>
                                      </p:tavLst>
                                    </p:anim>
                                    <p:anim calcmode="lin" valueType="num">
                                      <p:cBhvr additive="base">
                                        <p:cTn id="25" dur="500" fill="hold"/>
                                        <p:tgtEl>
                                          <p:spTgt spid="839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3974"/>
                                        </p:tgtEl>
                                        <p:attrNameLst>
                                          <p:attrName>style.visibility</p:attrName>
                                        </p:attrNameLst>
                                      </p:cBhvr>
                                      <p:to>
                                        <p:strVal val="visible"/>
                                      </p:to>
                                    </p:set>
                                    <p:anim calcmode="lin" valueType="num">
                                      <p:cBhvr additive="base">
                                        <p:cTn id="30" dur="500" fill="hold"/>
                                        <p:tgtEl>
                                          <p:spTgt spid="83974"/>
                                        </p:tgtEl>
                                        <p:attrNameLst>
                                          <p:attrName>ppt_x</p:attrName>
                                        </p:attrNameLst>
                                      </p:cBhvr>
                                      <p:tavLst>
                                        <p:tav tm="0">
                                          <p:val>
                                            <p:strVal val="#ppt_x"/>
                                          </p:val>
                                        </p:tav>
                                        <p:tav tm="100000">
                                          <p:val>
                                            <p:strVal val="#ppt_x"/>
                                          </p:val>
                                        </p:tav>
                                      </p:tavLst>
                                    </p:anim>
                                    <p:anim calcmode="lin" valueType="num">
                                      <p:cBhvr additive="base">
                                        <p:cTn id="31" dur="500" fill="hold"/>
                                        <p:tgtEl>
                                          <p:spTgt spid="839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83972">
                                            <p:txEl>
                                              <p:pRg st="1" end="1"/>
                                            </p:txEl>
                                          </p:spTgt>
                                        </p:tgtEl>
                                        <p:attrNameLst>
                                          <p:attrName>style.visibility</p:attrName>
                                        </p:attrNameLst>
                                      </p:cBhvr>
                                      <p:to>
                                        <p:strVal val="visible"/>
                                      </p:to>
                                    </p:set>
                                    <p:anim calcmode="lin" valueType="num">
                                      <p:cBhvr additive="base">
                                        <p:cTn id="36" dur="500" fill="hold"/>
                                        <p:tgtEl>
                                          <p:spTgt spid="83972">
                                            <p:txEl>
                                              <p:pRg st="1" end="1"/>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8397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83979"/>
                                        </p:tgtEl>
                                        <p:attrNameLst>
                                          <p:attrName>style.visibility</p:attrName>
                                        </p:attrNameLst>
                                      </p:cBhvr>
                                      <p:to>
                                        <p:strVal val="visible"/>
                                      </p:to>
                                    </p:set>
                                    <p:anim calcmode="lin" valueType="num">
                                      <p:cBhvr additive="base">
                                        <p:cTn id="42" dur="500" fill="hold"/>
                                        <p:tgtEl>
                                          <p:spTgt spid="83979"/>
                                        </p:tgtEl>
                                        <p:attrNameLst>
                                          <p:attrName>ppt_x</p:attrName>
                                        </p:attrNameLst>
                                      </p:cBhvr>
                                      <p:tavLst>
                                        <p:tav tm="0">
                                          <p:val>
                                            <p:strVal val="1+#ppt_w/2"/>
                                          </p:val>
                                        </p:tav>
                                        <p:tav tm="100000">
                                          <p:val>
                                            <p:strVal val="#ppt_x"/>
                                          </p:val>
                                        </p:tav>
                                      </p:tavLst>
                                    </p:anim>
                                    <p:anim calcmode="lin" valueType="num">
                                      <p:cBhvr additive="base">
                                        <p:cTn id="43" dur="500" fill="hold"/>
                                        <p:tgtEl>
                                          <p:spTgt spid="839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4" grpId="0"/>
      <p:bldP spid="83975" grpId="0"/>
      <p:bldP spid="83976" grpId="0"/>
      <p:bldP spid="839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685800" y="1344613"/>
            <a:ext cx="7772400" cy="5113337"/>
          </a:xfrm>
          <a:prstGeom prst="rect">
            <a:avLst/>
          </a:prstGeom>
          <a:solidFill>
            <a:srgbClr val="EAEAEA"/>
          </a:solidFill>
          <a:ln w="9525">
            <a:noFill/>
            <a:miter lim="800000"/>
            <a:headEnd/>
            <a:tailEnd/>
          </a:ln>
          <a:effectLst/>
        </p:spPr>
        <p:txBody>
          <a:bodyPr/>
          <a:lstStyle/>
          <a:p>
            <a:pPr>
              <a:spcBef>
                <a:spcPct val="20000"/>
              </a:spcBef>
            </a:pPr>
            <a:r>
              <a:rPr lang="en-US" altLang="en-US" i="1" dirty="0">
                <a:solidFill>
                  <a:schemeClr val="accent2"/>
                </a:solidFill>
                <a:ea typeface="Segoe UI" pitchFamily="34" charset="0"/>
              </a:rPr>
              <a:t>The Doppler effect – moving source</a:t>
            </a:r>
            <a:r>
              <a:rPr lang="en-US" dirty="0">
                <a:solidFill>
                  <a:srgbClr val="000000"/>
                </a:solidFill>
                <a:ea typeface="Segoe UI" pitchFamily="34" charset="0"/>
                <a:cs typeface="Times New Roman" pitchFamily="18" charset="0"/>
              </a:rPr>
              <a:t> 	</a:t>
            </a:r>
          </a:p>
          <a:p>
            <a:pPr>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Consider the ice-cream truck that </a:t>
            </a:r>
            <a:r>
              <a:rPr lang="en-US" b="1" dirty="0">
                <a:solidFill>
                  <a:srgbClr val="000000"/>
                </a:solidFill>
                <a:ea typeface="Segoe UI" pitchFamily="34" charset="0"/>
                <a:cs typeface="Times New Roman" pitchFamily="18" charset="0"/>
              </a:rPr>
              <a:t>parks</a:t>
            </a:r>
            <a:r>
              <a:rPr lang="en-US" dirty="0">
                <a:solidFill>
                  <a:srgbClr val="000000"/>
                </a:solidFill>
                <a:ea typeface="Segoe UI" pitchFamily="34" charset="0"/>
                <a:cs typeface="Times New Roman" pitchFamily="18" charset="0"/>
              </a:rPr>
              <a:t> (</a:t>
            </a:r>
            <a:r>
              <a:rPr lang="en-US" i="1" dirty="0" err="1">
                <a:solidFill>
                  <a:srgbClr val="000000"/>
                </a:solidFill>
                <a:ea typeface="Segoe UI" pitchFamily="34" charset="0"/>
                <a:cs typeface="Times New Roman" pitchFamily="18" charset="0"/>
              </a:rPr>
              <a:t>u</a:t>
            </a:r>
            <a:r>
              <a:rPr lang="en-US" baseline="-25000" dirty="0" err="1">
                <a:solidFill>
                  <a:srgbClr val="000000"/>
                </a:solidFill>
                <a:ea typeface="Segoe UI" pitchFamily="34" charset="0"/>
                <a:cs typeface="Times New Roman" pitchFamily="18" charset="0"/>
              </a:rPr>
              <a:t>S</a:t>
            </a:r>
            <a:r>
              <a:rPr lang="en-US" dirty="0">
                <a:solidFill>
                  <a:srgbClr val="000000"/>
                </a:solidFill>
                <a:ea typeface="Segoe UI" pitchFamily="34" charset="0"/>
                <a:cs typeface="Times New Roman" pitchFamily="18" charset="0"/>
              </a:rPr>
              <a:t> = 0) in the neighborhood playing that interminable music.</a:t>
            </a: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endParaRPr lang="en-US" dirty="0">
              <a:solidFill>
                <a:srgbClr val="000000"/>
              </a:solidFill>
              <a:ea typeface="Segoe UI" pitchFamily="34" charset="0"/>
              <a:cs typeface="Times New Roman" pitchFamily="18" charset="0"/>
            </a:endParaRPr>
          </a:p>
          <a:p>
            <a:pPr>
              <a:spcBef>
                <a:spcPct val="20000"/>
              </a:spcBef>
            </a:pPr>
            <a:r>
              <a:rPr lang="en-US" dirty="0">
                <a:solidFill>
                  <a:srgbClr val="000000"/>
                </a:solidFill>
                <a:ea typeface="Segoe UI" pitchFamily="34" charset="0"/>
                <a:cs typeface="Times New Roman" pitchFamily="18" charset="0"/>
                <a:sym typeface="Symbol" pitchFamily="18" charset="2"/>
              </a:rPr>
              <a:t></a:t>
            </a:r>
            <a:r>
              <a:rPr lang="en-US" dirty="0">
                <a:solidFill>
                  <a:srgbClr val="000000"/>
                </a:solidFill>
                <a:ea typeface="Segoe UI" pitchFamily="34" charset="0"/>
                <a:cs typeface="Times New Roman" pitchFamily="18" charset="0"/>
              </a:rPr>
              <a:t>Since the ice cream truck is not yet moving, the wave fronts are spherically symmetric.</a:t>
            </a:r>
          </a:p>
        </p:txBody>
      </p:sp>
      <p:sp>
        <p:nvSpPr>
          <p:cNvPr id="86021" name="Oval 5"/>
          <p:cNvSpPr>
            <a:spLocks noChangeArrowheads="1"/>
          </p:cNvSpPr>
          <p:nvPr/>
        </p:nvSpPr>
        <p:spPr bwMode="auto">
          <a:xfrm>
            <a:off x="5646738" y="3676650"/>
            <a:ext cx="223837" cy="223838"/>
          </a:xfrm>
          <a:prstGeom prst="ellipse">
            <a:avLst/>
          </a:prstGeom>
          <a:noFill/>
          <a:ln w="9525">
            <a:solidFill>
              <a:schemeClr val="bg2"/>
            </a:solidFill>
            <a:round/>
            <a:headEnd/>
            <a:tailEnd/>
          </a:ln>
          <a:effectLst/>
        </p:spPr>
        <p:txBody>
          <a:bodyPr wrap="none" anchor="ctr"/>
          <a:lstStyle/>
          <a:p>
            <a:endParaRPr lang="en-US"/>
          </a:p>
        </p:txBody>
      </p:sp>
      <p:sp>
        <p:nvSpPr>
          <p:cNvPr id="86022" name="Oval 6"/>
          <p:cNvSpPr>
            <a:spLocks noChangeArrowheads="1"/>
          </p:cNvSpPr>
          <p:nvPr/>
        </p:nvSpPr>
        <p:spPr bwMode="auto">
          <a:xfrm>
            <a:off x="5435600" y="3476625"/>
            <a:ext cx="646113" cy="644525"/>
          </a:xfrm>
          <a:prstGeom prst="ellipse">
            <a:avLst/>
          </a:prstGeom>
          <a:noFill/>
          <a:ln w="9525">
            <a:solidFill>
              <a:schemeClr val="bg2"/>
            </a:solidFill>
            <a:round/>
            <a:headEnd/>
            <a:tailEnd/>
          </a:ln>
          <a:effectLst/>
        </p:spPr>
        <p:txBody>
          <a:bodyPr wrap="none" anchor="ctr"/>
          <a:lstStyle/>
          <a:p>
            <a:endParaRPr lang="en-US"/>
          </a:p>
        </p:txBody>
      </p:sp>
      <p:sp>
        <p:nvSpPr>
          <p:cNvPr id="86030" name="Oval 14"/>
          <p:cNvSpPr>
            <a:spLocks noChangeArrowheads="1"/>
          </p:cNvSpPr>
          <p:nvPr/>
        </p:nvSpPr>
        <p:spPr bwMode="auto">
          <a:xfrm>
            <a:off x="5219700" y="3260725"/>
            <a:ext cx="1073150" cy="1071563"/>
          </a:xfrm>
          <a:prstGeom prst="ellipse">
            <a:avLst/>
          </a:prstGeom>
          <a:noFill/>
          <a:ln w="9525">
            <a:solidFill>
              <a:schemeClr val="bg2"/>
            </a:solidFill>
            <a:round/>
            <a:headEnd/>
            <a:tailEnd/>
          </a:ln>
          <a:effectLst/>
        </p:spPr>
        <p:txBody>
          <a:bodyPr wrap="none" anchor="ctr"/>
          <a:lstStyle/>
          <a:p>
            <a:endParaRPr lang="en-US"/>
          </a:p>
        </p:txBody>
      </p:sp>
      <p:sp>
        <p:nvSpPr>
          <p:cNvPr id="86031" name="Oval 15"/>
          <p:cNvSpPr>
            <a:spLocks noChangeArrowheads="1"/>
          </p:cNvSpPr>
          <p:nvPr/>
        </p:nvSpPr>
        <p:spPr bwMode="auto">
          <a:xfrm>
            <a:off x="4995863" y="3036888"/>
            <a:ext cx="1512887" cy="1512887"/>
          </a:xfrm>
          <a:prstGeom prst="ellipse">
            <a:avLst/>
          </a:prstGeom>
          <a:noFill/>
          <a:ln w="9525">
            <a:solidFill>
              <a:schemeClr val="bg2"/>
            </a:solidFill>
            <a:round/>
            <a:headEnd/>
            <a:tailEnd/>
          </a:ln>
          <a:effectLst/>
        </p:spPr>
        <p:txBody>
          <a:bodyPr wrap="none" anchor="ctr"/>
          <a:lstStyle/>
          <a:p>
            <a:endParaRPr lang="en-US"/>
          </a:p>
        </p:txBody>
      </p:sp>
      <p:sp>
        <p:nvSpPr>
          <p:cNvPr id="86032" name="Oval 16"/>
          <p:cNvSpPr>
            <a:spLocks noChangeArrowheads="1"/>
          </p:cNvSpPr>
          <p:nvPr/>
        </p:nvSpPr>
        <p:spPr bwMode="auto">
          <a:xfrm>
            <a:off x="4802188" y="2819400"/>
            <a:ext cx="1933575" cy="1933575"/>
          </a:xfrm>
          <a:prstGeom prst="ellipse">
            <a:avLst/>
          </a:prstGeom>
          <a:noFill/>
          <a:ln w="9525">
            <a:solidFill>
              <a:schemeClr val="bg2"/>
            </a:solidFill>
            <a:round/>
            <a:headEnd/>
            <a:tailEnd/>
          </a:ln>
          <a:effectLst/>
        </p:spPr>
        <p:txBody>
          <a:bodyPr wrap="none" anchor="ctr"/>
          <a:lstStyle/>
          <a:p>
            <a:pPr algn="ctr" eaLnBrk="1" hangingPunct="1"/>
            <a:endParaRPr lang="en-US" sz="1800"/>
          </a:p>
        </p:txBody>
      </p:sp>
      <p:sp>
        <p:nvSpPr>
          <p:cNvPr id="86033" name="Oval 17"/>
          <p:cNvSpPr>
            <a:spLocks noChangeArrowheads="1"/>
          </p:cNvSpPr>
          <p:nvPr/>
        </p:nvSpPr>
        <p:spPr bwMode="auto">
          <a:xfrm>
            <a:off x="4603750" y="2609850"/>
            <a:ext cx="2336800" cy="2336800"/>
          </a:xfrm>
          <a:prstGeom prst="ellipse">
            <a:avLst/>
          </a:prstGeom>
          <a:noFill/>
          <a:ln w="9525">
            <a:solidFill>
              <a:schemeClr val="bg2"/>
            </a:solidFill>
            <a:round/>
            <a:headEnd/>
            <a:tailEnd/>
          </a:ln>
          <a:effectLst/>
        </p:spPr>
        <p:txBody>
          <a:bodyPr wrap="none" anchor="ctr"/>
          <a:lstStyle/>
          <a:p>
            <a:pPr algn="ctr" eaLnBrk="1" hangingPunct="1"/>
            <a:endParaRPr lang="en-US" sz="1800"/>
          </a:p>
        </p:txBody>
      </p:sp>
      <p:sp>
        <p:nvSpPr>
          <p:cNvPr id="86058" name="Text Box 42"/>
          <p:cNvSpPr txBox="1">
            <a:spLocks noChangeArrowheads="1"/>
          </p:cNvSpPr>
          <p:nvPr/>
        </p:nvSpPr>
        <p:spPr bwMode="auto">
          <a:xfrm>
            <a:off x="4038600" y="4902200"/>
            <a:ext cx="3440113" cy="457200"/>
          </a:xfrm>
          <a:prstGeom prst="rect">
            <a:avLst/>
          </a:prstGeom>
          <a:noFill/>
          <a:ln w="9525">
            <a:noFill/>
            <a:miter lim="800000"/>
            <a:headEnd/>
            <a:tailEnd/>
          </a:ln>
          <a:effectLst/>
        </p:spPr>
        <p:txBody>
          <a:bodyPr>
            <a:spAutoFit/>
          </a:bodyPr>
          <a:lstStyle/>
          <a:p>
            <a:pPr algn="ctr" eaLnBrk="1" hangingPunct="1"/>
            <a:r>
              <a:rPr lang="en-US">
                <a:solidFill>
                  <a:schemeClr val="hlink"/>
                </a:solidFill>
              </a:rPr>
              <a:t>planar cross-section</a:t>
            </a:r>
          </a:p>
        </p:txBody>
      </p:sp>
      <p:sp>
        <p:nvSpPr>
          <p:cNvPr id="86059" name="Text Box 43"/>
          <p:cNvSpPr txBox="1">
            <a:spLocks noChangeArrowheads="1"/>
          </p:cNvSpPr>
          <p:nvPr/>
        </p:nvSpPr>
        <p:spPr bwMode="auto">
          <a:xfrm>
            <a:off x="6978650" y="3246438"/>
            <a:ext cx="1901825" cy="1187450"/>
          </a:xfrm>
          <a:prstGeom prst="rect">
            <a:avLst/>
          </a:prstGeom>
          <a:noFill/>
          <a:ln w="9525">
            <a:noFill/>
            <a:miter lim="800000"/>
            <a:headEnd/>
            <a:tailEnd/>
          </a:ln>
          <a:effectLst/>
        </p:spPr>
        <p:txBody>
          <a:bodyPr>
            <a:spAutoFit/>
          </a:bodyPr>
          <a:lstStyle/>
          <a:p>
            <a:pPr algn="ctr" eaLnBrk="1" hangingPunct="1"/>
            <a:r>
              <a:rPr lang="en-US">
                <a:solidFill>
                  <a:schemeClr val="hlink"/>
                </a:solidFill>
              </a:rPr>
              <a:t>the cross-section is symmetric.</a:t>
            </a:r>
          </a:p>
        </p:txBody>
      </p:sp>
      <p:sp>
        <p:nvSpPr>
          <p:cNvPr id="86060" name="Text Box 44"/>
          <p:cNvSpPr txBox="1">
            <a:spLocks noChangeArrowheads="1"/>
          </p:cNvSpPr>
          <p:nvPr/>
        </p:nvSpPr>
        <p:spPr bwMode="auto">
          <a:xfrm>
            <a:off x="1365250" y="5016500"/>
            <a:ext cx="1589088" cy="519113"/>
          </a:xfrm>
          <a:prstGeom prst="rect">
            <a:avLst/>
          </a:prstGeom>
          <a:noFill/>
          <a:ln w="9525">
            <a:noFill/>
            <a:miter lim="800000"/>
            <a:headEnd/>
            <a:tailEnd/>
          </a:ln>
          <a:effectLst/>
        </p:spPr>
        <p:txBody>
          <a:bodyPr>
            <a:spAutoFit/>
          </a:bodyPr>
          <a:lstStyle/>
          <a:p>
            <a:pPr eaLnBrk="1" hangingPunct="1"/>
            <a:r>
              <a:rPr lang="en-US" sz="2800" i="1">
                <a:solidFill>
                  <a:srgbClr val="FF0000"/>
                </a:solidFill>
              </a:rPr>
              <a:t>u</a:t>
            </a:r>
            <a:r>
              <a:rPr lang="en-US" sz="2800" baseline="-25000">
                <a:solidFill>
                  <a:srgbClr val="FF0000"/>
                </a:solidFill>
              </a:rPr>
              <a:t>S</a:t>
            </a:r>
            <a:r>
              <a:rPr lang="en-US" sz="2800">
                <a:solidFill>
                  <a:srgbClr val="FF0000"/>
                </a:solidFill>
              </a:rPr>
              <a:t> = 0</a:t>
            </a:r>
            <a:endParaRPr lang="en-US" sz="2800" i="1">
              <a:solidFill>
                <a:srgbClr val="FF0000"/>
              </a:solidFill>
            </a:endParaRPr>
          </a:p>
        </p:txBody>
      </p:sp>
      <p:sp>
        <p:nvSpPr>
          <p:cNvPr id="86061" name="Text Box 45"/>
          <p:cNvSpPr txBox="1">
            <a:spLocks noChangeArrowheads="1"/>
          </p:cNvSpPr>
          <p:nvPr/>
        </p:nvSpPr>
        <p:spPr bwMode="auto">
          <a:xfrm>
            <a:off x="5105400" y="5149850"/>
            <a:ext cx="1589088" cy="519113"/>
          </a:xfrm>
          <a:prstGeom prst="rect">
            <a:avLst/>
          </a:prstGeom>
          <a:noFill/>
          <a:ln w="9525">
            <a:noFill/>
            <a:miter lim="800000"/>
            <a:headEnd/>
            <a:tailEnd/>
          </a:ln>
          <a:effectLst/>
        </p:spPr>
        <p:txBody>
          <a:bodyPr>
            <a:spAutoFit/>
          </a:bodyPr>
          <a:lstStyle/>
          <a:p>
            <a:pPr eaLnBrk="1" hangingPunct="1"/>
            <a:r>
              <a:rPr lang="en-US" sz="2800" i="1">
                <a:solidFill>
                  <a:srgbClr val="FF0000"/>
                </a:solidFill>
              </a:rPr>
              <a:t>u</a:t>
            </a:r>
            <a:r>
              <a:rPr lang="en-US" sz="2800" baseline="-25000">
                <a:solidFill>
                  <a:srgbClr val="FF0000"/>
                </a:solidFill>
              </a:rPr>
              <a:t>S</a:t>
            </a:r>
            <a:r>
              <a:rPr lang="en-US" sz="2800">
                <a:solidFill>
                  <a:srgbClr val="FF0000"/>
                </a:solidFill>
              </a:rPr>
              <a:t> = 0</a:t>
            </a:r>
            <a:endParaRPr lang="en-US" sz="2800" i="1">
              <a:solidFill>
                <a:srgbClr val="FF0000"/>
              </a:solidFill>
            </a:endParaRPr>
          </a:p>
        </p:txBody>
      </p:sp>
      <p:sp>
        <p:nvSpPr>
          <p:cNvPr id="8606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pic>
        <p:nvPicPr>
          <p:cNvPr id="86064" name="Picture 4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69913" y="3155950"/>
            <a:ext cx="2466975" cy="1962150"/>
          </a:xfrm>
          <a:prstGeom prst="rect">
            <a:avLst/>
          </a:prstGeom>
          <a:ln>
            <a:noFill/>
          </a:ln>
          <a:effectLst>
            <a:outerShdw blurRad="292100" dist="139700" dir="2700000" algn="tl" rotWithShape="0">
              <a:srgbClr val="333333">
                <a:alpha val="65000"/>
              </a:srgbClr>
            </a:outerShdw>
          </a:effectLst>
        </p:spPr>
      </p:pic>
      <p:grpSp>
        <p:nvGrpSpPr>
          <p:cNvPr id="86065" name="Group 49"/>
          <p:cNvGrpSpPr>
            <a:grpSpLocks/>
          </p:cNvGrpSpPr>
          <p:nvPr/>
        </p:nvGrpSpPr>
        <p:grpSpPr bwMode="auto">
          <a:xfrm>
            <a:off x="1439863" y="2687638"/>
            <a:ext cx="1379537" cy="1379537"/>
            <a:chOff x="1714" y="1385"/>
            <a:chExt cx="869" cy="869"/>
          </a:xfrm>
        </p:grpSpPr>
        <p:sp>
          <p:nvSpPr>
            <p:cNvPr id="86066" name="Oval 50"/>
            <p:cNvSpPr>
              <a:spLocks noChangeArrowheads="1"/>
            </p:cNvSpPr>
            <p:nvPr/>
          </p:nvSpPr>
          <p:spPr bwMode="auto">
            <a:xfrm>
              <a:off x="1932" y="1621"/>
              <a:ext cx="426" cy="426"/>
            </a:xfrm>
            <a:prstGeom prst="ellipse">
              <a:avLst/>
            </a:prstGeom>
            <a:noFill/>
            <a:ln w="9525">
              <a:solidFill>
                <a:schemeClr val="bg2"/>
              </a:solidFill>
              <a:round/>
              <a:headEnd/>
              <a:tailEnd/>
            </a:ln>
            <a:effectLst/>
          </p:spPr>
          <p:txBody>
            <a:bodyPr wrap="none" anchor="ctr"/>
            <a:lstStyle/>
            <a:p>
              <a:endParaRPr lang="en-US"/>
            </a:p>
          </p:txBody>
        </p:sp>
        <p:sp>
          <p:nvSpPr>
            <p:cNvPr id="86067" name="Oval 51"/>
            <p:cNvSpPr>
              <a:spLocks noChangeArrowheads="1"/>
            </p:cNvSpPr>
            <p:nvPr/>
          </p:nvSpPr>
          <p:spPr bwMode="auto">
            <a:xfrm>
              <a:off x="1860" y="1549"/>
              <a:ext cx="568" cy="568"/>
            </a:xfrm>
            <a:prstGeom prst="ellipse">
              <a:avLst/>
            </a:prstGeom>
            <a:noFill/>
            <a:ln w="9525">
              <a:solidFill>
                <a:schemeClr val="bg2"/>
              </a:solidFill>
              <a:round/>
              <a:headEnd/>
              <a:tailEnd/>
            </a:ln>
            <a:effectLst/>
          </p:spPr>
          <p:txBody>
            <a:bodyPr wrap="none" anchor="ctr"/>
            <a:lstStyle/>
            <a:p>
              <a:endParaRPr lang="en-US"/>
            </a:p>
          </p:txBody>
        </p:sp>
        <p:sp>
          <p:nvSpPr>
            <p:cNvPr id="86068" name="Oval 52"/>
            <p:cNvSpPr>
              <a:spLocks noChangeArrowheads="1"/>
            </p:cNvSpPr>
            <p:nvPr/>
          </p:nvSpPr>
          <p:spPr bwMode="auto">
            <a:xfrm>
              <a:off x="1788" y="1468"/>
              <a:ext cx="719" cy="719"/>
            </a:xfrm>
            <a:prstGeom prst="ellipse">
              <a:avLst/>
            </a:prstGeom>
            <a:noFill/>
            <a:ln w="9525">
              <a:solidFill>
                <a:schemeClr val="bg2"/>
              </a:solidFill>
              <a:round/>
              <a:headEnd/>
              <a:tailEnd/>
            </a:ln>
            <a:effectLst/>
          </p:spPr>
          <p:txBody>
            <a:bodyPr wrap="none" anchor="ctr"/>
            <a:lstStyle/>
            <a:p>
              <a:pPr algn="ctr" eaLnBrk="1" hangingPunct="1"/>
              <a:endParaRPr lang="en-US" sz="1800"/>
            </a:p>
          </p:txBody>
        </p:sp>
        <p:sp>
          <p:nvSpPr>
            <p:cNvPr id="86069" name="Oval 53"/>
            <p:cNvSpPr>
              <a:spLocks noChangeArrowheads="1"/>
            </p:cNvSpPr>
            <p:nvPr/>
          </p:nvSpPr>
          <p:spPr bwMode="auto">
            <a:xfrm>
              <a:off x="1714" y="1385"/>
              <a:ext cx="869" cy="869"/>
            </a:xfrm>
            <a:prstGeom prst="ellipse">
              <a:avLst/>
            </a:prstGeom>
            <a:noFill/>
            <a:ln w="9525">
              <a:solidFill>
                <a:schemeClr val="bg2"/>
              </a:solidFill>
              <a:round/>
              <a:headEnd/>
              <a:tailEnd/>
            </a:ln>
            <a:effectLst/>
          </p:spPr>
          <p:txBody>
            <a:bodyPr wrap="none" anchor="ctr"/>
            <a:lstStyle/>
            <a:p>
              <a:pPr algn="ctr" eaLnBrk="1" hangingPunct="1"/>
              <a:endParaRPr lang="en-US" sz="1800"/>
            </a:p>
          </p:txBody>
        </p:sp>
      </p:grpSp>
      <p:pic>
        <p:nvPicPr>
          <p:cNvPr id="86070" name="Picture 54"/>
          <p:cNvPicPr>
            <a:picLocks noChangeAspect="1" noChangeArrowheads="1"/>
          </p:cNvPicPr>
          <p:nvPr/>
        </p:nvPicPr>
        <p:blipFill>
          <a:blip r:embed="rId8" cstate="print"/>
          <a:srcRect/>
          <a:stretch>
            <a:fillRect/>
          </a:stretch>
        </p:blipFill>
        <p:spPr bwMode="auto">
          <a:xfrm>
            <a:off x="5867400" y="3748088"/>
            <a:ext cx="1085850" cy="95250"/>
          </a:xfrm>
          <a:prstGeom prst="rect">
            <a:avLst/>
          </a:prstGeom>
          <a:noFill/>
        </p:spPr>
      </p:pic>
      <p:pic>
        <p:nvPicPr>
          <p:cNvPr id="86071" name="Picture 55"/>
          <p:cNvPicPr>
            <a:picLocks noChangeAspect="1" noChangeArrowheads="1"/>
          </p:cNvPicPr>
          <p:nvPr/>
        </p:nvPicPr>
        <p:blipFill>
          <a:blip r:embed="rId9" cstate="print"/>
          <a:srcRect/>
          <a:stretch>
            <a:fillRect/>
          </a:stretch>
        </p:blipFill>
        <p:spPr bwMode="auto">
          <a:xfrm>
            <a:off x="5713413" y="2590800"/>
            <a:ext cx="95250" cy="1085850"/>
          </a:xfrm>
          <a:prstGeom prst="rect">
            <a:avLst/>
          </a:prstGeom>
          <a:noFill/>
        </p:spPr>
      </p:pic>
      <p:pic>
        <p:nvPicPr>
          <p:cNvPr id="86072" name="Picture 56"/>
          <p:cNvPicPr>
            <a:picLocks noChangeAspect="1" noChangeArrowheads="1"/>
          </p:cNvPicPr>
          <p:nvPr/>
        </p:nvPicPr>
        <p:blipFill>
          <a:blip r:embed="rId10" cstate="print"/>
          <a:srcRect/>
          <a:stretch>
            <a:fillRect/>
          </a:stretch>
        </p:blipFill>
        <p:spPr bwMode="auto">
          <a:xfrm>
            <a:off x="5713413" y="3886200"/>
            <a:ext cx="95250" cy="1085850"/>
          </a:xfrm>
          <a:prstGeom prst="rect">
            <a:avLst/>
          </a:prstGeom>
          <a:noFill/>
        </p:spPr>
      </p:pic>
      <p:pic>
        <p:nvPicPr>
          <p:cNvPr id="86073" name="Picture 57"/>
          <p:cNvPicPr>
            <a:picLocks noChangeAspect="1" noChangeArrowheads="1"/>
          </p:cNvPicPr>
          <p:nvPr/>
        </p:nvPicPr>
        <p:blipFill>
          <a:blip r:embed="rId8" cstate="print"/>
          <a:srcRect/>
          <a:stretch>
            <a:fillRect/>
          </a:stretch>
        </p:blipFill>
        <p:spPr bwMode="auto">
          <a:xfrm>
            <a:off x="4567238" y="3743325"/>
            <a:ext cx="1085850" cy="95250"/>
          </a:xfrm>
          <a:prstGeom prst="rect">
            <a:avLst/>
          </a:prstGeom>
          <a:noFill/>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018">
                                            <p:txEl>
                                              <p:pRg st="1" end="1"/>
                                            </p:txEl>
                                          </p:spTgt>
                                        </p:tgtEl>
                                        <p:attrNameLst>
                                          <p:attrName>style.visibility</p:attrName>
                                        </p:attrNameLst>
                                      </p:cBhvr>
                                      <p:to>
                                        <p:strVal val="visible"/>
                                      </p:to>
                                    </p:set>
                                    <p:anim calcmode="lin" valueType="num">
                                      <p:cBhvr additive="base">
                                        <p:cTn id="7" dur="500" fill="hold"/>
                                        <p:tgtEl>
                                          <p:spTgt spid="860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6065"/>
                                        </p:tgtEl>
                                        <p:attrNameLst>
                                          <p:attrName>style.visibility</p:attrName>
                                        </p:attrNameLst>
                                      </p:cBhvr>
                                      <p:to>
                                        <p:strVal val="visible"/>
                                      </p:to>
                                    </p:set>
                                    <p:animEffect transition="in" filter="fade">
                                      <p:cBhvr>
                                        <p:cTn id="13" dur="2000"/>
                                        <p:tgtEl>
                                          <p:spTgt spid="86065"/>
                                        </p:tgtEl>
                                      </p:cBhvr>
                                    </p:animEffect>
                                  </p:childTnLst>
                                </p:cTn>
                              </p:par>
                              <p:par>
                                <p:cTn id="14" presetID="10" presetClass="entr" presetSubtype="0" fill="hold" nodeType="withEffect">
                                  <p:stCondLst>
                                    <p:cond delay="0"/>
                                  </p:stCondLst>
                                  <p:childTnLst>
                                    <p:set>
                                      <p:cBhvr>
                                        <p:cTn id="15" dur="1" fill="hold">
                                          <p:stCondLst>
                                            <p:cond delay="0"/>
                                          </p:stCondLst>
                                        </p:cTn>
                                        <p:tgtEl>
                                          <p:spTgt spid="86064"/>
                                        </p:tgtEl>
                                        <p:attrNameLst>
                                          <p:attrName>style.visibility</p:attrName>
                                        </p:attrNameLst>
                                      </p:cBhvr>
                                      <p:to>
                                        <p:strVal val="visible"/>
                                      </p:to>
                                    </p:set>
                                    <p:animEffect transition="in" filter="fade">
                                      <p:cBhvr>
                                        <p:cTn id="16" dur="2000"/>
                                        <p:tgtEl>
                                          <p:spTgt spid="86064"/>
                                        </p:tgtEl>
                                      </p:cBhvr>
                                    </p:animEffect>
                                  </p:childTnLst>
                                  <p:subTnLst>
                                    <p:audio>
                                      <p:cMediaNode>
                                        <p:cTn display="0" masterRel="sameClick">
                                          <p:stCondLst>
                                            <p:cond evt="begin" delay="0">
                                              <p:tn val="14"/>
                                            </p:cond>
                                          </p:stCondLst>
                                          <p:endCondLst>
                                            <p:cond evt="onStopAudio" delay="0">
                                              <p:tgtEl>
                                                <p:sldTgt/>
                                              </p:tgtEl>
                                            </p:cond>
                                          </p:endCondLst>
                                        </p:cTn>
                                        <p:tgtEl>
                                          <p:sndTgt r:embed="rId5" name="Bell, train.wav"/>
                                        </p:tgtEl>
                                      </p:cMediaNode>
                                    </p:audio>
                                  </p:subTnLst>
                                </p:cTn>
                              </p:par>
                              <p:par>
                                <p:cTn id="17" presetID="10" presetClass="entr" presetSubtype="0" fill="hold" grpId="0" nodeType="withEffect">
                                  <p:stCondLst>
                                    <p:cond delay="0"/>
                                  </p:stCondLst>
                                  <p:childTnLst>
                                    <p:set>
                                      <p:cBhvr>
                                        <p:cTn id="18" dur="1" fill="hold">
                                          <p:stCondLst>
                                            <p:cond delay="0"/>
                                          </p:stCondLst>
                                        </p:cTn>
                                        <p:tgtEl>
                                          <p:spTgt spid="86021"/>
                                        </p:tgtEl>
                                        <p:attrNameLst>
                                          <p:attrName>style.visibility</p:attrName>
                                        </p:attrNameLst>
                                      </p:cBhvr>
                                      <p:to>
                                        <p:strVal val="visible"/>
                                      </p:to>
                                    </p:set>
                                    <p:animEffect transition="in" filter="fade">
                                      <p:cBhvr>
                                        <p:cTn id="19" dur="2000"/>
                                        <p:tgtEl>
                                          <p:spTgt spid="860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6022"/>
                                        </p:tgtEl>
                                        <p:attrNameLst>
                                          <p:attrName>style.visibility</p:attrName>
                                        </p:attrNameLst>
                                      </p:cBhvr>
                                      <p:to>
                                        <p:strVal val="visible"/>
                                      </p:to>
                                    </p:set>
                                    <p:animEffect transition="in" filter="fade">
                                      <p:cBhvr>
                                        <p:cTn id="23" dur="2000"/>
                                        <p:tgtEl>
                                          <p:spTgt spid="86022"/>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86030"/>
                                        </p:tgtEl>
                                        <p:attrNameLst>
                                          <p:attrName>style.visibility</p:attrName>
                                        </p:attrNameLst>
                                      </p:cBhvr>
                                      <p:to>
                                        <p:strVal val="visible"/>
                                      </p:to>
                                    </p:set>
                                    <p:animEffect transition="in" filter="fade">
                                      <p:cBhvr>
                                        <p:cTn id="27" dur="2000"/>
                                        <p:tgtEl>
                                          <p:spTgt spid="86030"/>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86031"/>
                                        </p:tgtEl>
                                        <p:attrNameLst>
                                          <p:attrName>style.visibility</p:attrName>
                                        </p:attrNameLst>
                                      </p:cBhvr>
                                      <p:to>
                                        <p:strVal val="visible"/>
                                      </p:to>
                                    </p:set>
                                    <p:animEffect transition="in" filter="fade">
                                      <p:cBhvr>
                                        <p:cTn id="31" dur="2000"/>
                                        <p:tgtEl>
                                          <p:spTgt spid="86031"/>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86032"/>
                                        </p:tgtEl>
                                        <p:attrNameLst>
                                          <p:attrName>style.visibility</p:attrName>
                                        </p:attrNameLst>
                                      </p:cBhvr>
                                      <p:to>
                                        <p:strVal val="visible"/>
                                      </p:to>
                                    </p:set>
                                    <p:animEffect transition="in" filter="fade">
                                      <p:cBhvr>
                                        <p:cTn id="35" dur="2000"/>
                                        <p:tgtEl>
                                          <p:spTgt spid="86032"/>
                                        </p:tgtEl>
                                      </p:cBhvr>
                                    </p:animEffect>
                                  </p:childTnLst>
                                </p:cTn>
                              </p:par>
                            </p:childTnLst>
                          </p:cTn>
                        </p:par>
                        <p:par>
                          <p:cTn id="36" fill="hold">
                            <p:stCondLst>
                              <p:cond delay="10000"/>
                            </p:stCondLst>
                            <p:childTnLst>
                              <p:par>
                                <p:cTn id="37" presetID="10" presetClass="entr" presetSubtype="0" fill="hold" grpId="0" nodeType="afterEffect">
                                  <p:stCondLst>
                                    <p:cond delay="0"/>
                                  </p:stCondLst>
                                  <p:childTnLst>
                                    <p:set>
                                      <p:cBhvr>
                                        <p:cTn id="38" dur="1" fill="hold">
                                          <p:stCondLst>
                                            <p:cond delay="0"/>
                                          </p:stCondLst>
                                        </p:cTn>
                                        <p:tgtEl>
                                          <p:spTgt spid="86033"/>
                                        </p:tgtEl>
                                        <p:attrNameLst>
                                          <p:attrName>style.visibility</p:attrName>
                                        </p:attrNameLst>
                                      </p:cBhvr>
                                      <p:to>
                                        <p:strVal val="visible"/>
                                      </p:to>
                                    </p:set>
                                    <p:animEffect transition="in" filter="fade">
                                      <p:cBhvr>
                                        <p:cTn id="39" dur="2000"/>
                                        <p:tgtEl>
                                          <p:spTgt spid="8603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86058"/>
                                        </p:tgtEl>
                                        <p:attrNameLst>
                                          <p:attrName>style.visibility</p:attrName>
                                        </p:attrNameLst>
                                      </p:cBhvr>
                                      <p:to>
                                        <p:strVal val="visible"/>
                                      </p:to>
                                    </p:set>
                                    <p:anim calcmode="lin" valueType="num">
                                      <p:cBhvr additive="base">
                                        <p:cTn id="44" dur="500" fill="hold"/>
                                        <p:tgtEl>
                                          <p:spTgt spid="86058"/>
                                        </p:tgtEl>
                                        <p:attrNameLst>
                                          <p:attrName>ppt_x</p:attrName>
                                        </p:attrNameLst>
                                      </p:cBhvr>
                                      <p:tavLst>
                                        <p:tav tm="0">
                                          <p:val>
                                            <p:strVal val="1+#ppt_w/2"/>
                                          </p:val>
                                        </p:tav>
                                        <p:tav tm="100000">
                                          <p:val>
                                            <p:strVal val="#ppt_x"/>
                                          </p:val>
                                        </p:tav>
                                      </p:tavLst>
                                    </p:anim>
                                    <p:anim calcmode="lin" valueType="num">
                                      <p:cBhvr additive="base">
                                        <p:cTn id="45" dur="500" fill="hold"/>
                                        <p:tgtEl>
                                          <p:spTgt spid="860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par>
                          <p:cTn id="46" fill="hold">
                            <p:stCondLst>
                              <p:cond delay="500"/>
                            </p:stCondLst>
                            <p:childTnLst>
                              <p:par>
                                <p:cTn id="47" presetID="2" presetClass="entr" presetSubtype="4" fill="hold" nodeType="afterEffect">
                                  <p:stCondLst>
                                    <p:cond delay="0"/>
                                  </p:stCondLst>
                                  <p:childTnLst>
                                    <p:set>
                                      <p:cBhvr>
                                        <p:cTn id="48" dur="1" fill="hold">
                                          <p:stCondLst>
                                            <p:cond delay="0"/>
                                          </p:stCondLst>
                                        </p:cTn>
                                        <p:tgtEl>
                                          <p:spTgt spid="86060">
                                            <p:txEl>
                                              <p:pRg st="0" end="0"/>
                                            </p:txEl>
                                          </p:spTgt>
                                        </p:tgtEl>
                                        <p:attrNameLst>
                                          <p:attrName>style.visibility</p:attrName>
                                        </p:attrNameLst>
                                      </p:cBhvr>
                                      <p:to>
                                        <p:strVal val="visible"/>
                                      </p:to>
                                    </p:set>
                                    <p:anim calcmode="lin" valueType="num">
                                      <p:cBhvr additive="base">
                                        <p:cTn id="49" dur="500" fill="hold"/>
                                        <p:tgtEl>
                                          <p:spTgt spid="8606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60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par>
                          <p:cTn id="51" fill="hold">
                            <p:stCondLst>
                              <p:cond delay="1000"/>
                            </p:stCondLst>
                            <p:childTnLst>
                              <p:par>
                                <p:cTn id="52" presetID="2" presetClass="entr" presetSubtype="4" fill="hold" nodeType="afterEffect">
                                  <p:stCondLst>
                                    <p:cond delay="0"/>
                                  </p:stCondLst>
                                  <p:childTnLst>
                                    <p:set>
                                      <p:cBhvr>
                                        <p:cTn id="53" dur="1" fill="hold">
                                          <p:stCondLst>
                                            <p:cond delay="0"/>
                                          </p:stCondLst>
                                        </p:cTn>
                                        <p:tgtEl>
                                          <p:spTgt spid="86061">
                                            <p:txEl>
                                              <p:pRg st="0" end="0"/>
                                            </p:txEl>
                                          </p:spTgt>
                                        </p:tgtEl>
                                        <p:attrNameLst>
                                          <p:attrName>style.visibility</p:attrName>
                                        </p:attrNameLst>
                                      </p:cBhvr>
                                      <p:to>
                                        <p:strVal val="visible"/>
                                      </p:to>
                                    </p:set>
                                    <p:anim calcmode="lin" valueType="num">
                                      <p:cBhvr additive="base">
                                        <p:cTn id="54" dur="500" fill="hold"/>
                                        <p:tgtEl>
                                          <p:spTgt spid="86061">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8606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86059"/>
                                        </p:tgtEl>
                                        <p:attrNameLst>
                                          <p:attrName>style.visibility</p:attrName>
                                        </p:attrNameLst>
                                      </p:cBhvr>
                                      <p:to>
                                        <p:strVal val="visible"/>
                                      </p:to>
                                    </p:set>
                                    <p:anim calcmode="lin" valueType="num">
                                      <p:cBhvr additive="base">
                                        <p:cTn id="60" dur="500" fill="hold"/>
                                        <p:tgtEl>
                                          <p:spTgt spid="86059"/>
                                        </p:tgtEl>
                                        <p:attrNameLst>
                                          <p:attrName>ppt_x</p:attrName>
                                        </p:attrNameLst>
                                      </p:cBhvr>
                                      <p:tavLst>
                                        <p:tav tm="0">
                                          <p:val>
                                            <p:strVal val="1+#ppt_w/2"/>
                                          </p:val>
                                        </p:tav>
                                        <p:tav tm="100000">
                                          <p:val>
                                            <p:strVal val="#ppt_x"/>
                                          </p:val>
                                        </p:tav>
                                      </p:tavLst>
                                    </p:anim>
                                    <p:anim calcmode="lin" valueType="num">
                                      <p:cBhvr additive="base">
                                        <p:cTn id="61" dur="500" fill="hold"/>
                                        <p:tgtEl>
                                          <p:spTgt spid="860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86070"/>
                                        </p:tgtEl>
                                        <p:attrNameLst>
                                          <p:attrName>style.visibility</p:attrName>
                                        </p:attrNameLst>
                                      </p:cBhvr>
                                      <p:to>
                                        <p:strVal val="visible"/>
                                      </p:to>
                                    </p:set>
                                    <p:animEffect transition="in" filter="wipe(left)">
                                      <p:cBhvr>
                                        <p:cTn id="66" dur="500"/>
                                        <p:tgtEl>
                                          <p:spTgt spid="86070"/>
                                        </p:tgtEl>
                                      </p:cBhvr>
                                    </p:animEffect>
                                  </p:childTnLst>
                                  <p:subTnLst>
                                    <p:audio>
                                      <p:cMediaNode>
                                        <p:cTn display="0" masterRel="sameClick">
                                          <p:stCondLst>
                                            <p:cond evt="begin" delay="0">
                                              <p:tn val="64"/>
                                            </p:cond>
                                          </p:stCondLst>
                                          <p:endCondLst>
                                            <p:cond evt="onStopAudio" delay="0">
                                              <p:tgtEl>
                                                <p:sldTgt/>
                                              </p:tgtEl>
                                            </p:cond>
                                          </p:endCondLst>
                                        </p:cTn>
                                        <p:tgtEl>
                                          <p:sndTgt r:embed="rId6" name="cashreg.wav"/>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86071"/>
                                        </p:tgtEl>
                                        <p:attrNameLst>
                                          <p:attrName>style.visibility</p:attrName>
                                        </p:attrNameLst>
                                      </p:cBhvr>
                                      <p:to>
                                        <p:strVal val="visible"/>
                                      </p:to>
                                    </p:set>
                                    <p:animEffect transition="in" filter="wipe(down)">
                                      <p:cBhvr>
                                        <p:cTn id="71" dur="500"/>
                                        <p:tgtEl>
                                          <p:spTgt spid="86071"/>
                                        </p:tgtEl>
                                      </p:cBhvr>
                                    </p:animEffect>
                                  </p:childTnLst>
                                  <p:subTnLst>
                                    <p:audio>
                                      <p:cMediaNode>
                                        <p:cTn display="0" masterRel="sameClick">
                                          <p:stCondLst>
                                            <p:cond evt="begin" delay="0">
                                              <p:tn val="69"/>
                                            </p:cond>
                                          </p:stCondLst>
                                          <p:endCondLst>
                                            <p:cond evt="onStopAudio" delay="0">
                                              <p:tgtEl>
                                                <p:sldTgt/>
                                              </p:tgtEl>
                                            </p:cond>
                                          </p:endCondLst>
                                        </p:cTn>
                                        <p:tgtEl>
                                          <p:sndTgt r:embed="rId6" name="cashreg.wav"/>
                                        </p:tgtEl>
                                      </p:cMediaNode>
                                    </p:audio>
                                  </p:sub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86072"/>
                                        </p:tgtEl>
                                        <p:attrNameLst>
                                          <p:attrName>style.visibility</p:attrName>
                                        </p:attrNameLst>
                                      </p:cBhvr>
                                      <p:to>
                                        <p:strVal val="visible"/>
                                      </p:to>
                                    </p:set>
                                    <p:animEffect transition="in" filter="wipe(up)">
                                      <p:cBhvr>
                                        <p:cTn id="76" dur="500"/>
                                        <p:tgtEl>
                                          <p:spTgt spid="86072"/>
                                        </p:tgtEl>
                                      </p:cBhvr>
                                    </p:animEffect>
                                  </p:childTnLst>
                                  <p:subTnLst>
                                    <p:audio>
                                      <p:cMediaNode>
                                        <p:cTn display="0" masterRel="sameClick">
                                          <p:stCondLst>
                                            <p:cond evt="begin" delay="0">
                                              <p:tn val="74"/>
                                            </p:cond>
                                          </p:stCondLst>
                                          <p:endCondLst>
                                            <p:cond evt="onStopAudio" delay="0">
                                              <p:tgtEl>
                                                <p:sldTgt/>
                                              </p:tgtEl>
                                            </p:cond>
                                          </p:endCondLst>
                                        </p:cTn>
                                        <p:tgtEl>
                                          <p:sndTgt r:embed="rId6" name="cashreg.wav"/>
                                        </p:tgtEl>
                                      </p:cMediaNode>
                                    </p:audio>
                                  </p:subTnLst>
                                </p:cTn>
                              </p:par>
                            </p:childTnLst>
                          </p:cTn>
                        </p:par>
                      </p:childTnLst>
                    </p:cTn>
                  </p:par>
                  <p:par>
                    <p:cTn id="77" fill="hold">
                      <p:stCondLst>
                        <p:cond delay="indefinite"/>
                      </p:stCondLst>
                      <p:childTnLst>
                        <p:par>
                          <p:cTn id="78" fill="hold">
                            <p:stCondLst>
                              <p:cond delay="0"/>
                            </p:stCondLst>
                            <p:childTnLst>
                              <p:par>
                                <p:cTn id="79" presetID="22" presetClass="entr" presetSubtype="2" fill="hold" nodeType="clickEffect">
                                  <p:stCondLst>
                                    <p:cond delay="0"/>
                                  </p:stCondLst>
                                  <p:childTnLst>
                                    <p:set>
                                      <p:cBhvr>
                                        <p:cTn id="80" dur="1" fill="hold">
                                          <p:stCondLst>
                                            <p:cond delay="0"/>
                                          </p:stCondLst>
                                        </p:cTn>
                                        <p:tgtEl>
                                          <p:spTgt spid="86073"/>
                                        </p:tgtEl>
                                        <p:attrNameLst>
                                          <p:attrName>style.visibility</p:attrName>
                                        </p:attrNameLst>
                                      </p:cBhvr>
                                      <p:to>
                                        <p:strVal val="visible"/>
                                      </p:to>
                                    </p:set>
                                    <p:animEffect transition="in" filter="wipe(right)">
                                      <p:cBhvr>
                                        <p:cTn id="81" dur="500"/>
                                        <p:tgtEl>
                                          <p:spTgt spid="86073"/>
                                        </p:tgtEl>
                                      </p:cBhvr>
                                    </p:animEffect>
                                  </p:childTnLst>
                                  <p:subTnLst>
                                    <p:audio>
                                      <p:cMediaNode>
                                        <p:cTn display="0" masterRel="sameClick">
                                          <p:stCondLst>
                                            <p:cond evt="begin" delay="0">
                                              <p:tn val="79"/>
                                            </p:cond>
                                          </p:stCondLst>
                                          <p:endCondLst>
                                            <p:cond evt="onStopAudio" delay="0">
                                              <p:tgtEl>
                                                <p:sldTgt/>
                                              </p:tgtEl>
                                            </p:cond>
                                          </p:endCondLst>
                                        </p:cTn>
                                        <p:tgtEl>
                                          <p:sndTgt r:embed="rId6" name="cashreg.wav"/>
                                        </p:tgtEl>
                                      </p:cMediaNode>
                                    </p:audio>
                                  </p:sub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86018">
                                            <p:txEl>
                                              <p:pRg st="9" end="9"/>
                                            </p:txEl>
                                          </p:spTgt>
                                        </p:tgtEl>
                                        <p:attrNameLst>
                                          <p:attrName>style.visibility</p:attrName>
                                        </p:attrNameLst>
                                      </p:cBhvr>
                                      <p:to>
                                        <p:strVal val="visible"/>
                                      </p:to>
                                    </p:set>
                                    <p:anim calcmode="lin" valueType="num">
                                      <p:cBhvr additive="base">
                                        <p:cTn id="86" dur="500" fill="hold"/>
                                        <p:tgtEl>
                                          <p:spTgt spid="86018">
                                            <p:txEl>
                                              <p:pRg st="9" end="9"/>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8601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p:bldP spid="86022" grpId="0" animBg="1"/>
      <p:bldP spid="86030" grpId="0" animBg="1"/>
      <p:bldP spid="86031" grpId="0" animBg="1"/>
      <p:bldP spid="86032" grpId="0" animBg="1"/>
      <p:bldP spid="86033" grpId="0" animBg="1"/>
      <p:bldP spid="86058" grpId="0"/>
      <p:bldP spid="860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91" name="Rectangle 27"/>
          <p:cNvSpPr>
            <a:spLocks noChangeArrowheads="1"/>
          </p:cNvSpPr>
          <p:nvPr/>
        </p:nvSpPr>
        <p:spPr bwMode="auto">
          <a:xfrm>
            <a:off x="695325" y="5686425"/>
            <a:ext cx="7764463" cy="1171575"/>
          </a:xfrm>
          <a:prstGeom prst="rect">
            <a:avLst/>
          </a:prstGeom>
          <a:solidFill>
            <a:srgbClr val="FFCCCC"/>
          </a:solidFill>
          <a:ln w="9525">
            <a:noFill/>
            <a:miter lim="800000"/>
            <a:headEnd/>
            <a:tailEnd/>
          </a:ln>
          <a:effectLst/>
        </p:spPr>
        <p:txBody>
          <a:bodyPr/>
          <a:lstStyle/>
          <a:p>
            <a:r>
              <a:rPr lang="en-US" b="1" i="1" dirty="0"/>
              <a:t>FYI</a:t>
            </a:r>
          </a:p>
          <a:p>
            <a:r>
              <a:rPr lang="en-US" b="1" dirty="0">
                <a:sym typeface="Symbol" pitchFamily="18" charset="2"/>
              </a:rPr>
              <a:t></a:t>
            </a:r>
            <a:r>
              <a:rPr lang="en-US" dirty="0">
                <a:sym typeface="Symbol" pitchFamily="18" charset="2"/>
              </a:rPr>
              <a:t>Even though the sound waves are drawn as transverse, they are actually </a:t>
            </a:r>
            <a:r>
              <a:rPr lang="en-US" b="1" dirty="0">
                <a:sym typeface="Symbol" pitchFamily="18" charset="2"/>
              </a:rPr>
              <a:t>longitudinal</a:t>
            </a:r>
            <a:r>
              <a:rPr lang="en-US" dirty="0">
                <a:sym typeface="Symbol" pitchFamily="18" charset="2"/>
              </a:rPr>
              <a:t>.</a:t>
            </a:r>
            <a:endParaRPr lang="en-US" i="1" dirty="0"/>
          </a:p>
        </p:txBody>
      </p:sp>
      <p:sp>
        <p:nvSpPr>
          <p:cNvPr id="88066" name="Rectangle 2"/>
          <p:cNvSpPr>
            <a:spLocks noChangeArrowheads="1"/>
          </p:cNvSpPr>
          <p:nvPr/>
        </p:nvSpPr>
        <p:spPr bwMode="auto">
          <a:xfrm>
            <a:off x="685800" y="1344613"/>
            <a:ext cx="7772400" cy="4341812"/>
          </a:xfrm>
          <a:prstGeom prst="rect">
            <a:avLst/>
          </a:prstGeom>
          <a:solidFill>
            <a:srgbClr val="EAEAEA"/>
          </a:solidFill>
          <a:ln w="9525">
            <a:noFill/>
            <a:miter lim="800000"/>
            <a:headEnd/>
            <a:tailEnd/>
          </a:ln>
          <a:effectLst/>
        </p:spPr>
        <p:txBody>
          <a:bodyPr/>
          <a:lstStyle/>
          <a:p>
            <a:r>
              <a:rPr lang="en-US" altLang="en-US" i="1">
                <a:solidFill>
                  <a:schemeClr val="accent2"/>
                </a:solidFill>
                <a:ea typeface="Segoe UI" pitchFamily="34" charset="0"/>
              </a:rPr>
              <a:t>The Doppler effect – moving source</a:t>
            </a:r>
            <a:r>
              <a:rPr lang="en-US">
                <a:solidFill>
                  <a:srgbClr val="000000"/>
                </a:solidFill>
                <a:ea typeface="Segoe UI" pitchFamily="34" charset="0"/>
                <a:cs typeface="Times New Roman" pitchFamily="18" charset="0"/>
                <a:sym typeface="Symbol" pitchFamily="18" charset="2"/>
              </a:rPr>
              <a:t> </a:t>
            </a:r>
          </a:p>
          <a:p>
            <a:r>
              <a:rPr lang="en-US">
                <a:solidFill>
                  <a:srgbClr val="000000"/>
                </a:solidFill>
                <a:ea typeface="Segoe UI" pitchFamily="34" charset="0"/>
                <a:cs typeface="Times New Roman" pitchFamily="18" charset="0"/>
                <a:sym typeface="Symbol" pitchFamily="18" charset="2"/>
              </a:rPr>
              <a:t></a:t>
            </a:r>
            <a:r>
              <a:rPr lang="en-US">
                <a:solidFill>
                  <a:srgbClr val="000000"/>
                </a:solidFill>
                <a:ea typeface="Segoe UI" pitchFamily="34" charset="0"/>
                <a:cs typeface="Times New Roman" pitchFamily="18" charset="0"/>
              </a:rPr>
              <a:t>Whether Dobson is in front of the truck, or behind it, he hears the same frequency.</a:t>
            </a:r>
          </a:p>
        </p:txBody>
      </p:sp>
      <p:pic>
        <p:nvPicPr>
          <p:cNvPr id="88103" name="Picture 3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033713" y="3232150"/>
            <a:ext cx="2466975" cy="1962150"/>
          </a:xfrm>
          <a:prstGeom prst="rect">
            <a:avLst/>
          </a:prstGeom>
          <a:ln>
            <a:noFill/>
          </a:ln>
          <a:effectLst>
            <a:outerShdw blurRad="292100" dist="139700" dir="2700000" algn="tl" rotWithShape="0">
              <a:srgbClr val="333333">
                <a:alpha val="65000"/>
              </a:srgbClr>
            </a:outerShdw>
          </a:effectLst>
        </p:spPr>
      </p:pic>
      <p:pic>
        <p:nvPicPr>
          <p:cNvPr id="88094" name="Picture 30"/>
          <p:cNvPicPr>
            <a:picLocks noChangeAspect="1" noChangeArrowheads="1"/>
          </p:cNvPicPr>
          <p:nvPr/>
        </p:nvPicPr>
        <p:blipFill>
          <a:blip r:embed="rId7" cstate="print">
            <a:clrChange>
              <a:clrFrom>
                <a:srgbClr val="FF0000"/>
              </a:clrFrom>
              <a:clrTo>
                <a:srgbClr val="FF0000">
                  <a:alpha val="0"/>
                </a:srgbClr>
              </a:clrTo>
            </a:clrChange>
          </a:blip>
          <a:srcRect/>
          <a:stretch>
            <a:fillRect/>
          </a:stretch>
        </p:blipFill>
        <p:spPr bwMode="auto">
          <a:xfrm>
            <a:off x="7097713" y="3800475"/>
            <a:ext cx="1019175" cy="1628775"/>
          </a:xfrm>
          <a:prstGeom prst="rect">
            <a:avLst/>
          </a:prstGeom>
          <a:ln>
            <a:noFill/>
          </a:ln>
          <a:effectLst>
            <a:outerShdw blurRad="292100" dist="139700" dir="2700000" algn="tl" rotWithShape="0">
              <a:srgbClr val="333333">
                <a:alpha val="65000"/>
              </a:srgbClr>
            </a:outerShdw>
          </a:effectLst>
        </p:spPr>
      </p:pic>
      <p:pic>
        <p:nvPicPr>
          <p:cNvPr id="88095" name="Picture 31"/>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a:off x="1200150" y="3789363"/>
            <a:ext cx="1019175" cy="1628775"/>
          </a:xfrm>
          <a:prstGeom prst="rect">
            <a:avLst/>
          </a:prstGeom>
          <a:ln>
            <a:noFill/>
          </a:ln>
          <a:effectLst>
            <a:outerShdw blurRad="292100" dist="139700" dir="2700000" algn="tl" rotWithShape="0">
              <a:srgbClr val="333333">
                <a:alpha val="65000"/>
              </a:srgbClr>
            </a:outerShdw>
          </a:effectLst>
        </p:spPr>
      </p:pic>
      <p:grpSp>
        <p:nvGrpSpPr>
          <p:cNvPr id="88075" name="Group 11"/>
          <p:cNvGrpSpPr>
            <a:grpSpLocks/>
          </p:cNvGrpSpPr>
          <p:nvPr/>
        </p:nvGrpSpPr>
        <p:grpSpPr bwMode="auto">
          <a:xfrm>
            <a:off x="3903663" y="2763838"/>
            <a:ext cx="1379537" cy="1379537"/>
            <a:chOff x="1714" y="1385"/>
            <a:chExt cx="869" cy="869"/>
          </a:xfrm>
        </p:grpSpPr>
        <p:sp>
          <p:nvSpPr>
            <p:cNvPr id="88076" name="Oval 12"/>
            <p:cNvSpPr>
              <a:spLocks noChangeArrowheads="1"/>
            </p:cNvSpPr>
            <p:nvPr/>
          </p:nvSpPr>
          <p:spPr bwMode="auto">
            <a:xfrm>
              <a:off x="1932" y="1621"/>
              <a:ext cx="426" cy="426"/>
            </a:xfrm>
            <a:prstGeom prst="ellipse">
              <a:avLst/>
            </a:prstGeom>
            <a:noFill/>
            <a:ln w="9525">
              <a:solidFill>
                <a:schemeClr val="bg2"/>
              </a:solidFill>
              <a:round/>
              <a:headEnd/>
              <a:tailEnd/>
            </a:ln>
            <a:effectLst/>
          </p:spPr>
          <p:txBody>
            <a:bodyPr wrap="none" anchor="ctr"/>
            <a:lstStyle/>
            <a:p>
              <a:endParaRPr lang="en-US"/>
            </a:p>
          </p:txBody>
        </p:sp>
        <p:sp>
          <p:nvSpPr>
            <p:cNvPr id="88077" name="Oval 13"/>
            <p:cNvSpPr>
              <a:spLocks noChangeArrowheads="1"/>
            </p:cNvSpPr>
            <p:nvPr/>
          </p:nvSpPr>
          <p:spPr bwMode="auto">
            <a:xfrm>
              <a:off x="1860" y="1549"/>
              <a:ext cx="568" cy="568"/>
            </a:xfrm>
            <a:prstGeom prst="ellipse">
              <a:avLst/>
            </a:prstGeom>
            <a:noFill/>
            <a:ln w="9525">
              <a:solidFill>
                <a:schemeClr val="bg2"/>
              </a:solidFill>
              <a:round/>
              <a:headEnd/>
              <a:tailEnd/>
            </a:ln>
            <a:effectLst/>
          </p:spPr>
          <p:txBody>
            <a:bodyPr wrap="none" anchor="ctr"/>
            <a:lstStyle/>
            <a:p>
              <a:endParaRPr lang="en-US"/>
            </a:p>
          </p:txBody>
        </p:sp>
        <p:sp>
          <p:nvSpPr>
            <p:cNvPr id="88078" name="Oval 14"/>
            <p:cNvSpPr>
              <a:spLocks noChangeArrowheads="1"/>
            </p:cNvSpPr>
            <p:nvPr/>
          </p:nvSpPr>
          <p:spPr bwMode="auto">
            <a:xfrm>
              <a:off x="1788" y="1468"/>
              <a:ext cx="719" cy="719"/>
            </a:xfrm>
            <a:prstGeom prst="ellipse">
              <a:avLst/>
            </a:prstGeom>
            <a:noFill/>
            <a:ln w="9525">
              <a:solidFill>
                <a:schemeClr val="bg2"/>
              </a:solidFill>
              <a:round/>
              <a:headEnd/>
              <a:tailEnd/>
            </a:ln>
            <a:effectLst/>
          </p:spPr>
          <p:txBody>
            <a:bodyPr wrap="none" anchor="ctr"/>
            <a:lstStyle/>
            <a:p>
              <a:pPr algn="ctr" eaLnBrk="1" hangingPunct="1"/>
              <a:endParaRPr lang="en-US" sz="1800"/>
            </a:p>
          </p:txBody>
        </p:sp>
        <p:sp>
          <p:nvSpPr>
            <p:cNvPr id="88079" name="Oval 15"/>
            <p:cNvSpPr>
              <a:spLocks noChangeArrowheads="1"/>
            </p:cNvSpPr>
            <p:nvPr/>
          </p:nvSpPr>
          <p:spPr bwMode="auto">
            <a:xfrm>
              <a:off x="1714" y="1385"/>
              <a:ext cx="869" cy="869"/>
            </a:xfrm>
            <a:prstGeom prst="ellipse">
              <a:avLst/>
            </a:prstGeom>
            <a:noFill/>
            <a:ln w="9525">
              <a:solidFill>
                <a:schemeClr val="bg2"/>
              </a:solidFill>
              <a:round/>
              <a:headEnd/>
              <a:tailEnd/>
            </a:ln>
            <a:effectLst/>
          </p:spPr>
          <p:txBody>
            <a:bodyPr wrap="none" anchor="ctr"/>
            <a:lstStyle/>
            <a:p>
              <a:pPr algn="ctr" eaLnBrk="1" hangingPunct="1"/>
              <a:endParaRPr lang="en-US" sz="1800"/>
            </a:p>
          </p:txBody>
        </p:sp>
      </p:grpSp>
      <p:sp>
        <p:nvSpPr>
          <p:cNvPr id="88081" name="Freeform 17"/>
          <p:cNvSpPr>
            <a:spLocks/>
          </p:cNvSpPr>
          <p:nvPr/>
        </p:nvSpPr>
        <p:spPr bwMode="auto">
          <a:xfrm>
            <a:off x="4883150" y="3481388"/>
            <a:ext cx="501650" cy="412750"/>
          </a:xfrm>
          <a:custGeom>
            <a:avLst/>
            <a:gdLst/>
            <a:ahLst/>
            <a:cxnLst>
              <a:cxn ang="0">
                <a:pos x="0" y="126"/>
              </a:cxn>
              <a:cxn ang="0">
                <a:pos x="32" y="0"/>
              </a:cxn>
              <a:cxn ang="0">
                <a:pos x="71" y="126"/>
              </a:cxn>
              <a:cxn ang="0">
                <a:pos x="111" y="260"/>
              </a:cxn>
              <a:cxn ang="0">
                <a:pos x="150" y="126"/>
              </a:cxn>
              <a:cxn ang="0">
                <a:pos x="189" y="0"/>
              </a:cxn>
              <a:cxn ang="0">
                <a:pos x="221" y="126"/>
              </a:cxn>
              <a:cxn ang="0">
                <a:pos x="260" y="260"/>
              </a:cxn>
              <a:cxn ang="0">
                <a:pos x="292" y="126"/>
              </a:cxn>
              <a:cxn ang="0">
                <a:pos x="331" y="0"/>
              </a:cxn>
              <a:cxn ang="0">
                <a:pos x="371" y="126"/>
              </a:cxn>
              <a:cxn ang="0">
                <a:pos x="410" y="260"/>
              </a:cxn>
              <a:cxn ang="0">
                <a:pos x="442" y="126"/>
              </a:cxn>
              <a:cxn ang="0">
                <a:pos x="481" y="0"/>
              </a:cxn>
              <a:cxn ang="0">
                <a:pos x="521" y="126"/>
              </a:cxn>
              <a:cxn ang="0">
                <a:pos x="560" y="260"/>
              </a:cxn>
              <a:cxn ang="0">
                <a:pos x="592" y="126"/>
              </a:cxn>
            </a:cxnLst>
            <a:rect l="0" t="0" r="r" b="b"/>
            <a:pathLst>
              <a:path w="592" h="260">
                <a:moveTo>
                  <a:pt x="0" y="126"/>
                </a:moveTo>
                <a:cubicBezTo>
                  <a:pt x="10" y="63"/>
                  <a:pt x="20" y="0"/>
                  <a:pt x="32" y="0"/>
                </a:cubicBezTo>
                <a:cubicBezTo>
                  <a:pt x="44" y="0"/>
                  <a:pt x="58" y="83"/>
                  <a:pt x="71" y="126"/>
                </a:cubicBezTo>
                <a:cubicBezTo>
                  <a:pt x="84" y="169"/>
                  <a:pt x="98" y="260"/>
                  <a:pt x="111" y="260"/>
                </a:cubicBezTo>
                <a:cubicBezTo>
                  <a:pt x="124" y="260"/>
                  <a:pt x="137" y="169"/>
                  <a:pt x="150" y="126"/>
                </a:cubicBezTo>
                <a:cubicBezTo>
                  <a:pt x="163" y="83"/>
                  <a:pt x="177" y="0"/>
                  <a:pt x="189" y="0"/>
                </a:cubicBezTo>
                <a:cubicBezTo>
                  <a:pt x="201" y="0"/>
                  <a:pt x="209" y="83"/>
                  <a:pt x="221" y="126"/>
                </a:cubicBezTo>
                <a:cubicBezTo>
                  <a:pt x="233" y="169"/>
                  <a:pt x="248" y="260"/>
                  <a:pt x="260" y="260"/>
                </a:cubicBezTo>
                <a:cubicBezTo>
                  <a:pt x="272" y="260"/>
                  <a:pt x="280" y="169"/>
                  <a:pt x="292" y="126"/>
                </a:cubicBezTo>
                <a:cubicBezTo>
                  <a:pt x="304" y="83"/>
                  <a:pt x="318" y="0"/>
                  <a:pt x="331" y="0"/>
                </a:cubicBezTo>
                <a:cubicBezTo>
                  <a:pt x="344" y="0"/>
                  <a:pt x="358" y="83"/>
                  <a:pt x="371" y="126"/>
                </a:cubicBezTo>
                <a:cubicBezTo>
                  <a:pt x="384" y="169"/>
                  <a:pt x="398" y="260"/>
                  <a:pt x="410" y="260"/>
                </a:cubicBezTo>
                <a:cubicBezTo>
                  <a:pt x="422" y="260"/>
                  <a:pt x="430" y="169"/>
                  <a:pt x="442" y="126"/>
                </a:cubicBezTo>
                <a:cubicBezTo>
                  <a:pt x="454" y="83"/>
                  <a:pt x="468" y="0"/>
                  <a:pt x="481" y="0"/>
                </a:cubicBezTo>
                <a:cubicBezTo>
                  <a:pt x="494" y="0"/>
                  <a:pt x="508" y="83"/>
                  <a:pt x="521" y="126"/>
                </a:cubicBezTo>
                <a:cubicBezTo>
                  <a:pt x="534" y="169"/>
                  <a:pt x="548" y="260"/>
                  <a:pt x="560" y="260"/>
                </a:cubicBezTo>
                <a:cubicBezTo>
                  <a:pt x="572" y="260"/>
                  <a:pt x="582" y="193"/>
                  <a:pt x="592" y="126"/>
                </a:cubicBezTo>
              </a:path>
            </a:pathLst>
          </a:custGeom>
          <a:noFill/>
          <a:ln w="28575" cmpd="sng">
            <a:solidFill>
              <a:srgbClr val="FF3300"/>
            </a:solidFill>
            <a:round/>
            <a:headEnd/>
            <a:tailEnd/>
          </a:ln>
          <a:effectLst/>
        </p:spPr>
        <p:txBody>
          <a:bodyPr/>
          <a:lstStyle/>
          <a:p>
            <a:endParaRPr lang="en-US"/>
          </a:p>
        </p:txBody>
      </p:sp>
      <p:sp>
        <p:nvSpPr>
          <p:cNvPr id="88082" name="Freeform 18"/>
          <p:cNvSpPr>
            <a:spLocks/>
          </p:cNvSpPr>
          <p:nvPr/>
        </p:nvSpPr>
        <p:spPr bwMode="auto">
          <a:xfrm flipH="1">
            <a:off x="3783013" y="3473450"/>
            <a:ext cx="501650" cy="412750"/>
          </a:xfrm>
          <a:custGeom>
            <a:avLst/>
            <a:gdLst/>
            <a:ahLst/>
            <a:cxnLst>
              <a:cxn ang="0">
                <a:pos x="0" y="126"/>
              </a:cxn>
              <a:cxn ang="0">
                <a:pos x="32" y="0"/>
              </a:cxn>
              <a:cxn ang="0">
                <a:pos x="71" y="126"/>
              </a:cxn>
              <a:cxn ang="0">
                <a:pos x="111" y="260"/>
              </a:cxn>
              <a:cxn ang="0">
                <a:pos x="150" y="126"/>
              </a:cxn>
              <a:cxn ang="0">
                <a:pos x="189" y="0"/>
              </a:cxn>
              <a:cxn ang="0">
                <a:pos x="221" y="126"/>
              </a:cxn>
              <a:cxn ang="0">
                <a:pos x="260" y="260"/>
              </a:cxn>
              <a:cxn ang="0">
                <a:pos x="292" y="126"/>
              </a:cxn>
              <a:cxn ang="0">
                <a:pos x="331" y="0"/>
              </a:cxn>
              <a:cxn ang="0">
                <a:pos x="371" y="126"/>
              </a:cxn>
              <a:cxn ang="0">
                <a:pos x="410" y="260"/>
              </a:cxn>
              <a:cxn ang="0">
                <a:pos x="442" y="126"/>
              </a:cxn>
              <a:cxn ang="0">
                <a:pos x="481" y="0"/>
              </a:cxn>
              <a:cxn ang="0">
                <a:pos x="521" y="126"/>
              </a:cxn>
              <a:cxn ang="0">
                <a:pos x="560" y="260"/>
              </a:cxn>
              <a:cxn ang="0">
                <a:pos x="592" y="126"/>
              </a:cxn>
            </a:cxnLst>
            <a:rect l="0" t="0" r="r" b="b"/>
            <a:pathLst>
              <a:path w="592" h="260">
                <a:moveTo>
                  <a:pt x="0" y="126"/>
                </a:moveTo>
                <a:cubicBezTo>
                  <a:pt x="10" y="63"/>
                  <a:pt x="20" y="0"/>
                  <a:pt x="32" y="0"/>
                </a:cubicBezTo>
                <a:cubicBezTo>
                  <a:pt x="44" y="0"/>
                  <a:pt x="58" y="83"/>
                  <a:pt x="71" y="126"/>
                </a:cubicBezTo>
                <a:cubicBezTo>
                  <a:pt x="84" y="169"/>
                  <a:pt x="98" y="260"/>
                  <a:pt x="111" y="260"/>
                </a:cubicBezTo>
                <a:cubicBezTo>
                  <a:pt x="124" y="260"/>
                  <a:pt x="137" y="169"/>
                  <a:pt x="150" y="126"/>
                </a:cubicBezTo>
                <a:cubicBezTo>
                  <a:pt x="163" y="83"/>
                  <a:pt x="177" y="0"/>
                  <a:pt x="189" y="0"/>
                </a:cubicBezTo>
                <a:cubicBezTo>
                  <a:pt x="201" y="0"/>
                  <a:pt x="209" y="83"/>
                  <a:pt x="221" y="126"/>
                </a:cubicBezTo>
                <a:cubicBezTo>
                  <a:pt x="233" y="169"/>
                  <a:pt x="248" y="260"/>
                  <a:pt x="260" y="260"/>
                </a:cubicBezTo>
                <a:cubicBezTo>
                  <a:pt x="272" y="260"/>
                  <a:pt x="280" y="169"/>
                  <a:pt x="292" y="126"/>
                </a:cubicBezTo>
                <a:cubicBezTo>
                  <a:pt x="304" y="83"/>
                  <a:pt x="318" y="0"/>
                  <a:pt x="331" y="0"/>
                </a:cubicBezTo>
                <a:cubicBezTo>
                  <a:pt x="344" y="0"/>
                  <a:pt x="358" y="83"/>
                  <a:pt x="371" y="126"/>
                </a:cubicBezTo>
                <a:cubicBezTo>
                  <a:pt x="384" y="169"/>
                  <a:pt x="398" y="260"/>
                  <a:pt x="410" y="260"/>
                </a:cubicBezTo>
                <a:cubicBezTo>
                  <a:pt x="422" y="260"/>
                  <a:pt x="430" y="169"/>
                  <a:pt x="442" y="126"/>
                </a:cubicBezTo>
                <a:cubicBezTo>
                  <a:pt x="454" y="83"/>
                  <a:pt x="468" y="0"/>
                  <a:pt x="481" y="0"/>
                </a:cubicBezTo>
                <a:cubicBezTo>
                  <a:pt x="494" y="0"/>
                  <a:pt x="508" y="83"/>
                  <a:pt x="521" y="126"/>
                </a:cubicBezTo>
                <a:cubicBezTo>
                  <a:pt x="534" y="169"/>
                  <a:pt x="548" y="260"/>
                  <a:pt x="560" y="260"/>
                </a:cubicBezTo>
                <a:cubicBezTo>
                  <a:pt x="572" y="260"/>
                  <a:pt x="582" y="193"/>
                  <a:pt x="592" y="126"/>
                </a:cubicBezTo>
              </a:path>
            </a:pathLst>
          </a:custGeom>
          <a:noFill/>
          <a:ln w="28575" cmpd="sng">
            <a:solidFill>
              <a:srgbClr val="FF3300"/>
            </a:solidFill>
            <a:round/>
            <a:headEnd/>
            <a:tailEnd/>
          </a:ln>
          <a:effectLst/>
        </p:spPr>
        <p:txBody>
          <a:bodyPr/>
          <a:lstStyle/>
          <a:p>
            <a:endParaRPr lang="en-US"/>
          </a:p>
        </p:txBody>
      </p:sp>
      <p:sp>
        <p:nvSpPr>
          <p:cNvPr id="88087" name="Freeform 23"/>
          <p:cNvSpPr>
            <a:spLocks/>
          </p:cNvSpPr>
          <p:nvPr/>
        </p:nvSpPr>
        <p:spPr bwMode="auto">
          <a:xfrm>
            <a:off x="4918075" y="4040188"/>
            <a:ext cx="501650" cy="412750"/>
          </a:xfrm>
          <a:custGeom>
            <a:avLst/>
            <a:gdLst/>
            <a:ahLst/>
            <a:cxnLst>
              <a:cxn ang="0">
                <a:pos x="0" y="126"/>
              </a:cxn>
              <a:cxn ang="0">
                <a:pos x="32" y="0"/>
              </a:cxn>
              <a:cxn ang="0">
                <a:pos x="71" y="126"/>
              </a:cxn>
              <a:cxn ang="0">
                <a:pos x="111" y="260"/>
              </a:cxn>
              <a:cxn ang="0">
                <a:pos x="150" y="126"/>
              </a:cxn>
              <a:cxn ang="0">
                <a:pos x="189" y="0"/>
              </a:cxn>
              <a:cxn ang="0">
                <a:pos x="221" y="126"/>
              </a:cxn>
              <a:cxn ang="0">
                <a:pos x="260" y="260"/>
              </a:cxn>
              <a:cxn ang="0">
                <a:pos x="292" y="126"/>
              </a:cxn>
              <a:cxn ang="0">
                <a:pos x="331" y="0"/>
              </a:cxn>
              <a:cxn ang="0">
                <a:pos x="371" y="126"/>
              </a:cxn>
              <a:cxn ang="0">
                <a:pos x="410" y="260"/>
              </a:cxn>
              <a:cxn ang="0">
                <a:pos x="442" y="126"/>
              </a:cxn>
              <a:cxn ang="0">
                <a:pos x="481" y="0"/>
              </a:cxn>
              <a:cxn ang="0">
                <a:pos x="521" y="126"/>
              </a:cxn>
              <a:cxn ang="0">
                <a:pos x="560" y="260"/>
              </a:cxn>
              <a:cxn ang="0">
                <a:pos x="592" y="126"/>
              </a:cxn>
            </a:cxnLst>
            <a:rect l="0" t="0" r="r" b="b"/>
            <a:pathLst>
              <a:path w="592" h="260">
                <a:moveTo>
                  <a:pt x="0" y="126"/>
                </a:moveTo>
                <a:cubicBezTo>
                  <a:pt x="10" y="63"/>
                  <a:pt x="20" y="0"/>
                  <a:pt x="32" y="0"/>
                </a:cubicBezTo>
                <a:cubicBezTo>
                  <a:pt x="44" y="0"/>
                  <a:pt x="58" y="83"/>
                  <a:pt x="71" y="126"/>
                </a:cubicBezTo>
                <a:cubicBezTo>
                  <a:pt x="84" y="169"/>
                  <a:pt x="98" y="260"/>
                  <a:pt x="111" y="260"/>
                </a:cubicBezTo>
                <a:cubicBezTo>
                  <a:pt x="124" y="260"/>
                  <a:pt x="137" y="169"/>
                  <a:pt x="150" y="126"/>
                </a:cubicBezTo>
                <a:cubicBezTo>
                  <a:pt x="163" y="83"/>
                  <a:pt x="177" y="0"/>
                  <a:pt x="189" y="0"/>
                </a:cubicBezTo>
                <a:cubicBezTo>
                  <a:pt x="201" y="0"/>
                  <a:pt x="209" y="83"/>
                  <a:pt x="221" y="126"/>
                </a:cubicBezTo>
                <a:cubicBezTo>
                  <a:pt x="233" y="169"/>
                  <a:pt x="248" y="260"/>
                  <a:pt x="260" y="260"/>
                </a:cubicBezTo>
                <a:cubicBezTo>
                  <a:pt x="272" y="260"/>
                  <a:pt x="280" y="169"/>
                  <a:pt x="292" y="126"/>
                </a:cubicBezTo>
                <a:cubicBezTo>
                  <a:pt x="304" y="83"/>
                  <a:pt x="318" y="0"/>
                  <a:pt x="331" y="0"/>
                </a:cubicBezTo>
                <a:cubicBezTo>
                  <a:pt x="344" y="0"/>
                  <a:pt x="358" y="83"/>
                  <a:pt x="371" y="126"/>
                </a:cubicBezTo>
                <a:cubicBezTo>
                  <a:pt x="384" y="169"/>
                  <a:pt x="398" y="260"/>
                  <a:pt x="410" y="260"/>
                </a:cubicBezTo>
                <a:cubicBezTo>
                  <a:pt x="422" y="260"/>
                  <a:pt x="430" y="169"/>
                  <a:pt x="442" y="126"/>
                </a:cubicBezTo>
                <a:cubicBezTo>
                  <a:pt x="454" y="83"/>
                  <a:pt x="468" y="0"/>
                  <a:pt x="481" y="0"/>
                </a:cubicBezTo>
                <a:cubicBezTo>
                  <a:pt x="494" y="0"/>
                  <a:pt x="508" y="83"/>
                  <a:pt x="521" y="126"/>
                </a:cubicBezTo>
                <a:cubicBezTo>
                  <a:pt x="534" y="169"/>
                  <a:pt x="548" y="260"/>
                  <a:pt x="560" y="260"/>
                </a:cubicBezTo>
                <a:cubicBezTo>
                  <a:pt x="572" y="260"/>
                  <a:pt x="582" y="193"/>
                  <a:pt x="592" y="126"/>
                </a:cubicBezTo>
              </a:path>
            </a:pathLst>
          </a:custGeom>
          <a:noFill/>
          <a:ln w="28575" cmpd="sng">
            <a:solidFill>
              <a:srgbClr val="FF3300"/>
            </a:solidFill>
            <a:round/>
            <a:headEnd/>
            <a:tailEnd/>
          </a:ln>
          <a:effectLst/>
        </p:spPr>
        <p:txBody>
          <a:bodyPr/>
          <a:lstStyle/>
          <a:p>
            <a:endParaRPr lang="en-US"/>
          </a:p>
        </p:txBody>
      </p:sp>
      <p:sp>
        <p:nvSpPr>
          <p:cNvPr id="88088" name="Freeform 24"/>
          <p:cNvSpPr>
            <a:spLocks/>
          </p:cNvSpPr>
          <p:nvPr/>
        </p:nvSpPr>
        <p:spPr bwMode="auto">
          <a:xfrm flipH="1">
            <a:off x="3817938" y="4032250"/>
            <a:ext cx="501650" cy="412750"/>
          </a:xfrm>
          <a:custGeom>
            <a:avLst/>
            <a:gdLst/>
            <a:ahLst/>
            <a:cxnLst>
              <a:cxn ang="0">
                <a:pos x="0" y="126"/>
              </a:cxn>
              <a:cxn ang="0">
                <a:pos x="32" y="0"/>
              </a:cxn>
              <a:cxn ang="0">
                <a:pos x="71" y="126"/>
              </a:cxn>
              <a:cxn ang="0">
                <a:pos x="111" y="260"/>
              </a:cxn>
              <a:cxn ang="0">
                <a:pos x="150" y="126"/>
              </a:cxn>
              <a:cxn ang="0">
                <a:pos x="189" y="0"/>
              </a:cxn>
              <a:cxn ang="0">
                <a:pos x="221" y="126"/>
              </a:cxn>
              <a:cxn ang="0">
                <a:pos x="260" y="260"/>
              </a:cxn>
              <a:cxn ang="0">
                <a:pos x="292" y="126"/>
              </a:cxn>
              <a:cxn ang="0">
                <a:pos x="331" y="0"/>
              </a:cxn>
              <a:cxn ang="0">
                <a:pos x="371" y="126"/>
              </a:cxn>
              <a:cxn ang="0">
                <a:pos x="410" y="260"/>
              </a:cxn>
              <a:cxn ang="0">
                <a:pos x="442" y="126"/>
              </a:cxn>
              <a:cxn ang="0">
                <a:pos x="481" y="0"/>
              </a:cxn>
              <a:cxn ang="0">
                <a:pos x="521" y="126"/>
              </a:cxn>
              <a:cxn ang="0">
                <a:pos x="560" y="260"/>
              </a:cxn>
              <a:cxn ang="0">
                <a:pos x="592" y="126"/>
              </a:cxn>
            </a:cxnLst>
            <a:rect l="0" t="0" r="r" b="b"/>
            <a:pathLst>
              <a:path w="592" h="260">
                <a:moveTo>
                  <a:pt x="0" y="126"/>
                </a:moveTo>
                <a:cubicBezTo>
                  <a:pt x="10" y="63"/>
                  <a:pt x="20" y="0"/>
                  <a:pt x="32" y="0"/>
                </a:cubicBezTo>
                <a:cubicBezTo>
                  <a:pt x="44" y="0"/>
                  <a:pt x="58" y="83"/>
                  <a:pt x="71" y="126"/>
                </a:cubicBezTo>
                <a:cubicBezTo>
                  <a:pt x="84" y="169"/>
                  <a:pt x="98" y="260"/>
                  <a:pt x="111" y="260"/>
                </a:cubicBezTo>
                <a:cubicBezTo>
                  <a:pt x="124" y="260"/>
                  <a:pt x="137" y="169"/>
                  <a:pt x="150" y="126"/>
                </a:cubicBezTo>
                <a:cubicBezTo>
                  <a:pt x="163" y="83"/>
                  <a:pt x="177" y="0"/>
                  <a:pt x="189" y="0"/>
                </a:cubicBezTo>
                <a:cubicBezTo>
                  <a:pt x="201" y="0"/>
                  <a:pt x="209" y="83"/>
                  <a:pt x="221" y="126"/>
                </a:cubicBezTo>
                <a:cubicBezTo>
                  <a:pt x="233" y="169"/>
                  <a:pt x="248" y="260"/>
                  <a:pt x="260" y="260"/>
                </a:cubicBezTo>
                <a:cubicBezTo>
                  <a:pt x="272" y="260"/>
                  <a:pt x="280" y="169"/>
                  <a:pt x="292" y="126"/>
                </a:cubicBezTo>
                <a:cubicBezTo>
                  <a:pt x="304" y="83"/>
                  <a:pt x="318" y="0"/>
                  <a:pt x="331" y="0"/>
                </a:cubicBezTo>
                <a:cubicBezTo>
                  <a:pt x="344" y="0"/>
                  <a:pt x="358" y="83"/>
                  <a:pt x="371" y="126"/>
                </a:cubicBezTo>
                <a:cubicBezTo>
                  <a:pt x="384" y="169"/>
                  <a:pt x="398" y="260"/>
                  <a:pt x="410" y="260"/>
                </a:cubicBezTo>
                <a:cubicBezTo>
                  <a:pt x="422" y="260"/>
                  <a:pt x="430" y="169"/>
                  <a:pt x="442" y="126"/>
                </a:cubicBezTo>
                <a:cubicBezTo>
                  <a:pt x="454" y="83"/>
                  <a:pt x="468" y="0"/>
                  <a:pt x="481" y="0"/>
                </a:cubicBezTo>
                <a:cubicBezTo>
                  <a:pt x="494" y="0"/>
                  <a:pt x="508" y="83"/>
                  <a:pt x="521" y="126"/>
                </a:cubicBezTo>
                <a:cubicBezTo>
                  <a:pt x="534" y="169"/>
                  <a:pt x="548" y="260"/>
                  <a:pt x="560" y="260"/>
                </a:cubicBezTo>
                <a:cubicBezTo>
                  <a:pt x="572" y="260"/>
                  <a:pt x="582" y="193"/>
                  <a:pt x="592" y="126"/>
                </a:cubicBezTo>
              </a:path>
            </a:pathLst>
          </a:custGeom>
          <a:noFill/>
          <a:ln w="28575" cmpd="sng">
            <a:solidFill>
              <a:srgbClr val="FF3300"/>
            </a:solidFill>
            <a:round/>
            <a:headEnd/>
            <a:tailEnd/>
          </a:ln>
          <a:effectLst/>
        </p:spPr>
        <p:txBody>
          <a:bodyPr/>
          <a:lstStyle/>
          <a:p>
            <a:endParaRPr lang="en-US"/>
          </a:p>
        </p:txBody>
      </p:sp>
      <p:sp>
        <p:nvSpPr>
          <p:cNvPr id="88090" name="Text Box 26"/>
          <p:cNvSpPr txBox="1">
            <a:spLocks noChangeArrowheads="1"/>
          </p:cNvSpPr>
          <p:nvPr/>
        </p:nvSpPr>
        <p:spPr bwMode="auto">
          <a:xfrm>
            <a:off x="3584575" y="5080000"/>
            <a:ext cx="1589088" cy="519113"/>
          </a:xfrm>
          <a:prstGeom prst="rect">
            <a:avLst/>
          </a:prstGeom>
          <a:noFill/>
          <a:ln w="9525">
            <a:noFill/>
            <a:miter lim="800000"/>
            <a:headEnd/>
            <a:tailEnd/>
          </a:ln>
          <a:effectLst/>
        </p:spPr>
        <p:txBody>
          <a:bodyPr>
            <a:spAutoFit/>
          </a:bodyPr>
          <a:lstStyle/>
          <a:p>
            <a:pPr eaLnBrk="1" hangingPunct="1"/>
            <a:r>
              <a:rPr lang="en-US" sz="2800" i="1">
                <a:solidFill>
                  <a:srgbClr val="FF0000"/>
                </a:solidFill>
              </a:rPr>
              <a:t>U</a:t>
            </a:r>
            <a:r>
              <a:rPr lang="en-US" sz="2800" baseline="-25000">
                <a:solidFill>
                  <a:srgbClr val="FF0000"/>
                </a:solidFill>
              </a:rPr>
              <a:t>S</a:t>
            </a:r>
            <a:r>
              <a:rPr lang="en-US" sz="2800">
                <a:solidFill>
                  <a:srgbClr val="FF0000"/>
                </a:solidFill>
              </a:rPr>
              <a:t> = 0</a:t>
            </a:r>
            <a:endParaRPr lang="en-US" sz="2800" i="1">
              <a:solidFill>
                <a:srgbClr val="FF0000"/>
              </a:solidFill>
            </a:endParaRPr>
          </a:p>
        </p:txBody>
      </p:sp>
      <p:sp>
        <p:nvSpPr>
          <p:cNvPr id="8809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r>
              <a:rPr lang="en-US" altLang="en-US" sz="2800" b="1">
                <a:solidFill>
                  <a:schemeClr val="tx2"/>
                </a:solidFill>
              </a:rPr>
              <a:t>Topic 9: Wave phenomena - AHL</a:t>
            </a:r>
            <a:br>
              <a:rPr lang="en-US" altLang="en-US" sz="2800" b="1">
                <a:solidFill>
                  <a:schemeClr val="tx2"/>
                </a:solidFill>
              </a:rPr>
            </a:br>
            <a:r>
              <a:rPr lang="en-US" altLang="en-US" sz="2800"/>
              <a:t>9.5 – Doppler effect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66">
                                            <p:txEl>
                                              <p:pRg st="1" end="1"/>
                                            </p:txEl>
                                          </p:spTgt>
                                        </p:tgtEl>
                                        <p:attrNameLst>
                                          <p:attrName>style.visibility</p:attrName>
                                        </p:attrNameLst>
                                      </p:cBhvr>
                                      <p:to>
                                        <p:strVal val="visible"/>
                                      </p:to>
                                    </p:set>
                                    <p:anim calcmode="lin" valueType="num">
                                      <p:cBhvr additive="base">
                                        <p:cTn id="7" dur="500" fill="hold"/>
                                        <p:tgtEl>
                                          <p:spTgt spid="880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8075"/>
                                        </p:tgtEl>
                                        <p:attrNameLst>
                                          <p:attrName>style.visibility</p:attrName>
                                        </p:attrNameLst>
                                      </p:cBhvr>
                                      <p:to>
                                        <p:strVal val="visible"/>
                                      </p:to>
                                    </p:set>
                                    <p:animEffect transition="in" filter="fade">
                                      <p:cBhvr>
                                        <p:cTn id="13" dur="2000"/>
                                        <p:tgtEl>
                                          <p:spTgt spid="88075"/>
                                        </p:tgtEl>
                                      </p:cBhvr>
                                    </p:animEffect>
                                  </p:childTnLst>
                                </p:cTn>
                              </p:par>
                              <p:par>
                                <p:cTn id="14" presetID="10" presetClass="entr" presetSubtype="0" fill="hold" nodeType="withEffect">
                                  <p:stCondLst>
                                    <p:cond delay="0"/>
                                  </p:stCondLst>
                                  <p:childTnLst>
                                    <p:set>
                                      <p:cBhvr>
                                        <p:cTn id="15" dur="1" fill="hold">
                                          <p:stCondLst>
                                            <p:cond delay="0"/>
                                          </p:stCondLst>
                                        </p:cTn>
                                        <p:tgtEl>
                                          <p:spTgt spid="88103"/>
                                        </p:tgtEl>
                                        <p:attrNameLst>
                                          <p:attrName>style.visibility</p:attrName>
                                        </p:attrNameLst>
                                      </p:cBhvr>
                                      <p:to>
                                        <p:strVal val="visible"/>
                                      </p:to>
                                    </p:set>
                                    <p:animEffect transition="in" filter="fade">
                                      <p:cBhvr>
                                        <p:cTn id="16" dur="2000"/>
                                        <p:tgtEl>
                                          <p:spTgt spid="88103"/>
                                        </p:tgtEl>
                                      </p:cBhvr>
                                    </p:animEffect>
                                  </p:childTnLst>
                                  <p:subTnLst>
                                    <p:audio>
                                      <p:cMediaNode>
                                        <p:cTn display="0" masterRel="sameClick">
                                          <p:stCondLst>
                                            <p:cond evt="begin" delay="0">
                                              <p:tn val="14"/>
                                            </p:cond>
                                          </p:stCondLst>
                                          <p:endCondLst>
                                            <p:cond evt="onStopAudio" delay="0">
                                              <p:tgtEl>
                                                <p:sldTgt/>
                                              </p:tgtEl>
                                            </p:cond>
                                          </p:endCondLst>
                                        </p:cTn>
                                        <p:tgtEl>
                                          <p:sndTgt r:embed="rId5" name="Bell, train.wav"/>
                                        </p:tgtEl>
                                      </p:cMediaNode>
                                    </p:audio>
                                  </p:subTnLst>
                                </p:cTn>
                              </p:par>
                              <p:par>
                                <p:cTn id="17" presetID="10" presetClass="entr" presetSubtype="0" fill="hold" nodeType="withEffect">
                                  <p:stCondLst>
                                    <p:cond delay="0"/>
                                  </p:stCondLst>
                                  <p:childTnLst>
                                    <p:set>
                                      <p:cBhvr>
                                        <p:cTn id="18" dur="1" fill="hold">
                                          <p:stCondLst>
                                            <p:cond delay="0"/>
                                          </p:stCondLst>
                                        </p:cTn>
                                        <p:tgtEl>
                                          <p:spTgt spid="88094"/>
                                        </p:tgtEl>
                                        <p:attrNameLst>
                                          <p:attrName>style.visibility</p:attrName>
                                        </p:attrNameLst>
                                      </p:cBhvr>
                                      <p:to>
                                        <p:strVal val="visible"/>
                                      </p:to>
                                    </p:set>
                                    <p:animEffect transition="in" filter="fade">
                                      <p:cBhvr>
                                        <p:cTn id="19" dur="2000"/>
                                        <p:tgtEl>
                                          <p:spTgt spid="88094"/>
                                        </p:tgtEl>
                                      </p:cBhvr>
                                    </p:animEffect>
                                  </p:childTnLst>
                                </p:cTn>
                              </p:par>
                              <p:par>
                                <p:cTn id="20" presetID="10" presetClass="entr" presetSubtype="0" fill="hold" nodeType="withEffect">
                                  <p:stCondLst>
                                    <p:cond delay="0"/>
                                  </p:stCondLst>
                                  <p:childTnLst>
                                    <p:set>
                                      <p:cBhvr>
                                        <p:cTn id="21" dur="1" fill="hold">
                                          <p:stCondLst>
                                            <p:cond delay="0"/>
                                          </p:stCondLst>
                                        </p:cTn>
                                        <p:tgtEl>
                                          <p:spTgt spid="88095"/>
                                        </p:tgtEl>
                                        <p:attrNameLst>
                                          <p:attrName>style.visibility</p:attrName>
                                        </p:attrNameLst>
                                      </p:cBhvr>
                                      <p:to>
                                        <p:strVal val="visible"/>
                                      </p:to>
                                    </p:set>
                                    <p:animEffect transition="in" filter="fade">
                                      <p:cBhvr>
                                        <p:cTn id="22" dur="2000"/>
                                        <p:tgtEl>
                                          <p:spTgt spid="88095"/>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88090">
                                            <p:txEl>
                                              <p:pRg st="0" end="0"/>
                                            </p:txEl>
                                          </p:spTgt>
                                        </p:tgtEl>
                                        <p:attrNameLst>
                                          <p:attrName>style.visibility</p:attrName>
                                        </p:attrNameLst>
                                      </p:cBhvr>
                                      <p:to>
                                        <p:strVal val="visible"/>
                                      </p:to>
                                    </p:set>
                                    <p:anim calcmode="lin" valueType="num">
                                      <p:cBhvr additive="base">
                                        <p:cTn id="26" dur="500" fill="hold"/>
                                        <p:tgtEl>
                                          <p:spTgt spid="88090">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80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8081"/>
                                        </p:tgtEl>
                                        <p:attrNameLst>
                                          <p:attrName>style.visibility</p:attrName>
                                        </p:attrNameLst>
                                      </p:cBhvr>
                                      <p:to>
                                        <p:strVal val="visible"/>
                                      </p:to>
                                    </p:set>
                                    <p:animEffect transition="in" filter="wipe(left)">
                                      <p:cBhvr>
                                        <p:cTn id="32" dur="3000"/>
                                        <p:tgtEl>
                                          <p:spTgt spid="88081"/>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88082"/>
                                        </p:tgtEl>
                                        <p:attrNameLst>
                                          <p:attrName>style.visibility</p:attrName>
                                        </p:attrNameLst>
                                      </p:cBhvr>
                                      <p:to>
                                        <p:strVal val="visible"/>
                                      </p:to>
                                    </p:set>
                                    <p:animEffect transition="in" filter="wipe(right)">
                                      <p:cBhvr>
                                        <p:cTn id="35" dur="3000"/>
                                        <p:tgtEl>
                                          <p:spTgt spid="88082"/>
                                        </p:tgtEl>
                                      </p:cBhvr>
                                    </p:animEffect>
                                  </p:childTnLst>
                                  <p:subTnLst>
                                    <p:audio>
                                      <p:cMediaNode>
                                        <p:cTn display="0" masterRel="sameClick">
                                          <p:stCondLst>
                                            <p:cond evt="begin" delay="0">
                                              <p:tn val="33"/>
                                            </p:cond>
                                          </p:stCondLst>
                                          <p:endCondLst>
                                            <p:cond evt="onStopAudio" delay="0">
                                              <p:tgtEl>
                                                <p:sldTgt/>
                                              </p:tgtEl>
                                            </p:cond>
                                          </p:endCondLst>
                                        </p:cTn>
                                        <p:tgtEl>
                                          <p:sndTgt r:embed="rId5" name="Bell, train.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8087"/>
                                        </p:tgtEl>
                                        <p:attrNameLst>
                                          <p:attrName>style.visibility</p:attrName>
                                        </p:attrNameLst>
                                      </p:cBhvr>
                                      <p:to>
                                        <p:strVal val="visible"/>
                                      </p:to>
                                    </p:set>
                                    <p:animEffect transition="in" filter="wipe(left)">
                                      <p:cBhvr>
                                        <p:cTn id="40" dur="3000"/>
                                        <p:tgtEl>
                                          <p:spTgt spid="88087"/>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88088"/>
                                        </p:tgtEl>
                                        <p:attrNameLst>
                                          <p:attrName>style.visibility</p:attrName>
                                        </p:attrNameLst>
                                      </p:cBhvr>
                                      <p:to>
                                        <p:strVal val="visible"/>
                                      </p:to>
                                    </p:set>
                                    <p:animEffect transition="in" filter="wipe(right)">
                                      <p:cBhvr>
                                        <p:cTn id="43" dur="3000"/>
                                        <p:tgtEl>
                                          <p:spTgt spid="88088"/>
                                        </p:tgtEl>
                                      </p:cBhvr>
                                    </p:animEffect>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grpId="1" nodeType="clickEffect">
                                  <p:stCondLst>
                                    <p:cond delay="0"/>
                                  </p:stCondLst>
                                  <p:childTnLst>
                                    <p:animMotion origin="layout" path="M -2.5E-6 4.9711E-6 L 0.29913 4.9711E-6 " pathEditMode="relative" rAng="0" ptsTypes="AA">
                                      <p:cBhvr>
                                        <p:cTn id="47" dur="2000" fill="hold"/>
                                        <p:tgtEl>
                                          <p:spTgt spid="88087"/>
                                        </p:tgtEl>
                                        <p:attrNameLst>
                                          <p:attrName>ppt_x</p:attrName>
                                          <p:attrName>ppt_y</p:attrName>
                                        </p:attrNameLst>
                                      </p:cBhvr>
                                      <p:rCtr x="149" y="0"/>
                                    </p:animMotion>
                                  </p:childTnLst>
                                </p:cTn>
                              </p:par>
                              <p:par>
                                <p:cTn id="48" presetID="35" presetClass="path" presetSubtype="0" accel="50000" decel="50000" fill="hold" grpId="1" nodeType="withEffect">
                                  <p:stCondLst>
                                    <p:cond delay="0"/>
                                  </p:stCondLst>
                                  <p:childTnLst>
                                    <p:animMotion origin="layout" path="M 5.55112E-17 1.04046E-6 L -0.29288 1.04046E-6 " pathEditMode="relative" rAng="0" ptsTypes="AA">
                                      <p:cBhvr>
                                        <p:cTn id="49" dur="2000" fill="hold"/>
                                        <p:tgtEl>
                                          <p:spTgt spid="88088"/>
                                        </p:tgtEl>
                                        <p:attrNameLst>
                                          <p:attrName>ppt_x</p:attrName>
                                          <p:attrName>ppt_y</p:attrName>
                                        </p:attrNameLst>
                                      </p:cBhvr>
                                      <p:rCtr x="-147" y="0"/>
                                    </p:animMotion>
                                  </p:childTnLst>
                                  <p:subTnLst>
                                    <p:audio>
                                      <p:cMediaNode>
                                        <p:cTn display="0" masterRel="sameClick">
                                          <p:stCondLst>
                                            <p:cond evt="begin" delay="0">
                                              <p:tn val="48"/>
                                            </p:cond>
                                          </p:stCondLst>
                                          <p:endCondLst>
                                            <p:cond evt="onStopAudio" delay="0">
                                              <p:tgtEl>
                                                <p:sldTgt/>
                                              </p:tgtEl>
                                            </p:cond>
                                          </p:endCondLst>
                                        </p:cTn>
                                        <p:tgtEl>
                                          <p:sndTgt r:embed="rId5" name="Bell, train.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88091">
                                            <p:txEl>
                                              <p:pRg st="1" end="1"/>
                                            </p:txEl>
                                          </p:spTgt>
                                        </p:tgtEl>
                                        <p:attrNameLst>
                                          <p:attrName>style.visibility</p:attrName>
                                        </p:attrNameLst>
                                      </p:cBhvr>
                                      <p:to>
                                        <p:strVal val="visible"/>
                                      </p:to>
                                    </p:set>
                                    <p:anim calcmode="lin" valueType="num">
                                      <p:cBhvr additive="base">
                                        <p:cTn id="54" dur="500" fill="hold"/>
                                        <p:tgtEl>
                                          <p:spTgt spid="88091">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8809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81" grpId="0" animBg="1"/>
      <p:bldP spid="88082" grpId="0" animBg="1"/>
      <p:bldP spid="88087" grpId="0" animBg="1"/>
      <p:bldP spid="88087" grpId="1" animBg="1"/>
      <p:bldP spid="88088" grpId="0" animBg="1"/>
      <p:bldP spid="88088"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14658</TotalTime>
  <Words>4396</Words>
  <Application>Microsoft Office PowerPoint</Application>
  <PresentationFormat>On-screen Show (4:3)</PresentationFormat>
  <Paragraphs>390</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Symap</vt:lpstr>
      <vt:lpstr>Arial</vt:lpstr>
      <vt:lpstr>Cambria Math</vt:lpstr>
      <vt:lpstr>Courier New</vt:lpstr>
      <vt:lpstr>Segoe UI</vt:lpstr>
      <vt:lpstr>Symbol</vt:lpstr>
      <vt:lpstr>Times New Roman</vt:lpstr>
      <vt:lpstr>Default Design</vt:lpstr>
      <vt:lpstr>Topic 9: Wave phenomena - AHL 9.5 – Doppler effect</vt:lpstr>
      <vt:lpstr>Topic 9: Wave phenomena - AHL 9.5 – Doppler effect</vt:lpstr>
      <vt:lpstr>Topic 9: Wave phenomena - AHL 9.5 – Doppler effect</vt:lpstr>
      <vt:lpstr>Topic 9: Wave phenomena - AHL 9.5 – Doppler effect</vt:lpstr>
      <vt:lpstr>Topic 9: Wave phenomena - AHL 9.5 – Doppler effect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1127</cp:revision>
  <dcterms:created xsi:type="dcterms:W3CDTF">2006-01-31T23:43:34Z</dcterms:created>
  <dcterms:modified xsi:type="dcterms:W3CDTF">2021-01-20T02:01:18Z</dcterms:modified>
</cp:coreProperties>
</file>