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77" r:id="rId2"/>
    <p:sldId id="617" r:id="rId3"/>
    <p:sldId id="613" r:id="rId4"/>
    <p:sldId id="614" r:id="rId5"/>
    <p:sldId id="615" r:id="rId6"/>
    <p:sldId id="620" r:id="rId7"/>
    <p:sldId id="616" r:id="rId8"/>
    <p:sldId id="618" r:id="rId9"/>
    <p:sldId id="619" r:id="rId10"/>
    <p:sldId id="535" r:id="rId11"/>
    <p:sldId id="536" r:id="rId12"/>
    <p:sldId id="539" r:id="rId13"/>
    <p:sldId id="540" r:id="rId14"/>
    <p:sldId id="541" r:id="rId15"/>
    <p:sldId id="625" r:id="rId16"/>
    <p:sldId id="543" r:id="rId17"/>
    <p:sldId id="544" r:id="rId18"/>
    <p:sldId id="621" r:id="rId19"/>
    <p:sldId id="545" r:id="rId20"/>
    <p:sldId id="581" r:id="rId21"/>
    <p:sldId id="582" r:id="rId22"/>
    <p:sldId id="583" r:id="rId23"/>
    <p:sldId id="591" r:id="rId24"/>
    <p:sldId id="592" r:id="rId25"/>
    <p:sldId id="593" r:id="rId26"/>
    <p:sldId id="594" r:id="rId27"/>
    <p:sldId id="595" r:id="rId28"/>
    <p:sldId id="596" r:id="rId29"/>
    <p:sldId id="546" r:id="rId30"/>
    <p:sldId id="547" r:id="rId31"/>
    <p:sldId id="599" r:id="rId32"/>
    <p:sldId id="600" r:id="rId33"/>
    <p:sldId id="622" r:id="rId34"/>
    <p:sldId id="623" r:id="rId35"/>
    <p:sldId id="603" r:id="rId36"/>
    <p:sldId id="604" r:id="rId37"/>
    <p:sldId id="605" r:id="rId38"/>
    <p:sldId id="606" r:id="rId39"/>
    <p:sldId id="607" r:id="rId40"/>
    <p:sldId id="548" r:id="rId41"/>
    <p:sldId id="538" r:id="rId42"/>
    <p:sldId id="609" r:id="rId43"/>
    <p:sldId id="626" r:id="rId44"/>
    <p:sldId id="624" r:id="rId45"/>
    <p:sldId id="610" r:id="rId46"/>
    <p:sldId id="612" r:id="rId47"/>
    <p:sldId id="558" r:id="rId48"/>
    <p:sldId id="559" r:id="rId49"/>
    <p:sldId id="560" r:id="rId50"/>
    <p:sldId id="561" r:id="rId51"/>
    <p:sldId id="562" r:id="rId52"/>
    <p:sldId id="564" r:id="rId53"/>
    <p:sldId id="565" r:id="rId54"/>
    <p:sldId id="566" r:id="rId55"/>
    <p:sldId id="567" r:id="rId56"/>
    <p:sldId id="568" r:id="rId57"/>
    <p:sldId id="572" r:id="rId5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0000"/>
    <a:srgbClr val="00CC00"/>
    <a:srgbClr val="FF00FF"/>
    <a:srgbClr val="EAEAEA"/>
    <a:srgbClr val="0000FF"/>
    <a:srgbClr val="FF33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68" y="4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55AB370-9BD7-44A0-9F27-8BFA4E926286}" type="slidenum">
              <a:rPr lang="en-US"/>
              <a:pPr>
                <a:defRPr/>
              </a:pPr>
              <a:t>‹#›</a:t>
            </a:fld>
            <a:endParaRPr lang="en-US"/>
          </a:p>
        </p:txBody>
      </p:sp>
    </p:spTree>
    <p:extLst>
      <p:ext uri="{BB962C8B-B14F-4D97-AF65-F5344CB8AC3E}">
        <p14:creationId xmlns:p14="http://schemas.microsoft.com/office/powerpoint/2010/main" val="2703129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ABF5907-60EE-4EA2-863B-A78C35BA24B9}" type="slidenum">
              <a:rPr lang="en-US">
                <a:latin typeface="Arial" pitchFamily="34" charset="0"/>
              </a:rPr>
              <a:pPr/>
              <a:t>1</a:t>
            </a:fld>
            <a:endParaRPr lang="en-US">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67920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167223B-1D6B-43EC-A7F5-706363DBD888}" type="slidenum">
              <a:rPr lang="en-US">
                <a:latin typeface="Arial" pitchFamily="34" charset="0"/>
              </a:rPr>
              <a:pPr/>
              <a:t>10</a:t>
            </a:fld>
            <a:endParaRPr lang="en-US">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5725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CA645C2-D827-417E-A9CD-8F3B62E37D4F}" type="slidenum">
              <a:rPr lang="en-US">
                <a:latin typeface="Arial" pitchFamily="34" charset="0"/>
              </a:rPr>
              <a:pPr/>
              <a:t>11</a:t>
            </a:fld>
            <a:endParaRPr lang="en-US">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18146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E8C043D-7696-4D1D-9479-889424017F19}" type="slidenum">
              <a:rPr lang="en-US">
                <a:latin typeface="Arial" pitchFamily="34" charset="0"/>
              </a:rPr>
              <a:pPr/>
              <a:t>12</a:t>
            </a:fld>
            <a:endParaRPr lang="en-US">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02668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9405AD-4097-4DB2-B968-9B1B2ECFE662}" type="slidenum">
              <a:rPr lang="en-US">
                <a:latin typeface="Arial" pitchFamily="34" charset="0"/>
              </a:rPr>
              <a:pPr/>
              <a:t>13</a:t>
            </a:fld>
            <a:endParaRPr lang="en-US">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589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A8B5F79-7ED6-4A1A-B7EC-0BB2BA66F4A1}" type="slidenum">
              <a:rPr lang="en-US">
                <a:latin typeface="Arial" pitchFamily="34" charset="0"/>
              </a:rPr>
              <a:pPr/>
              <a:t>14</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18811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A44890-CB2E-4BCA-BA53-7FB6F5DB1A3D}" type="slidenum">
              <a:rPr lang="en-US" sz="1200">
                <a:latin typeface="Arial" pitchFamily="34" charset="0"/>
              </a:rPr>
              <a:pPr algn="r"/>
              <a:t>15</a:t>
            </a:fld>
            <a:endParaRPr lang="en-US" sz="120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26931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B1B9193-EB00-4428-B48A-8BFF350255BB}" type="slidenum">
              <a:rPr lang="en-US">
                <a:latin typeface="Arial" pitchFamily="34" charset="0"/>
              </a:rPr>
              <a:pPr/>
              <a:t>16</a:t>
            </a:fld>
            <a:endParaRPr lang="en-US">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1673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00F42CB-E295-49A0-A957-6AA66DFBC8BF}" type="slidenum">
              <a:rPr lang="en-US">
                <a:latin typeface="Arial" pitchFamily="34" charset="0"/>
              </a:rPr>
              <a:pPr/>
              <a:t>17</a:t>
            </a:fld>
            <a:endParaRPr lang="en-US">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65818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187D7-E9E2-444D-A1B6-7C3D481D225B}" type="slidenum">
              <a:rPr lang="en-US" sz="1200">
                <a:latin typeface="Arial" pitchFamily="34" charset="0"/>
              </a:rPr>
              <a:pPr algn="r"/>
              <a:t>18</a:t>
            </a:fld>
            <a:endParaRPr lang="en-US" sz="1200">
              <a:latin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2668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C5E5DF-75F4-4D7C-9484-5572258E758B}" type="slidenum">
              <a:rPr lang="en-US">
                <a:latin typeface="Arial" pitchFamily="34" charset="0"/>
              </a:rPr>
              <a:pPr/>
              <a:t>19</a:t>
            </a:fld>
            <a:endParaRPr lang="en-US">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32781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5676DE-EDA9-41A2-9FEA-825192397946}" type="slidenum">
              <a:rPr lang="en-US" sz="1200">
                <a:latin typeface="Arial" pitchFamily="34" charset="0"/>
              </a:rPr>
              <a:pPr algn="r"/>
              <a:t>2</a:t>
            </a:fld>
            <a:endParaRPr lang="en-US" sz="1200">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4955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0B2AE5F-9919-4E99-96E0-AF83984609C3}" type="slidenum">
              <a:rPr lang="en-US">
                <a:latin typeface="Arial" pitchFamily="34" charset="0"/>
              </a:rPr>
              <a:pPr/>
              <a:t>20</a:t>
            </a:fld>
            <a:endParaRPr lang="en-US">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15527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C7CB07D-2AAD-454A-B6A6-D3ABB1BD10E9}" type="slidenum">
              <a:rPr lang="en-US">
                <a:latin typeface="Arial" pitchFamily="34" charset="0"/>
              </a:rPr>
              <a:pPr/>
              <a:t>21</a:t>
            </a:fld>
            <a:endParaRPr lang="en-US">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87981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29ACE52-8FA0-4E1A-A779-1ABC6CF28AFB}" type="slidenum">
              <a:rPr lang="en-US">
                <a:latin typeface="Arial" pitchFamily="34" charset="0"/>
              </a: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92823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D1B07A4-7726-42E4-8073-1752C87AB798}" type="slidenum">
              <a:rPr lang="en-US">
                <a:latin typeface="Arial" pitchFamily="34" charset="0"/>
              </a:rPr>
              <a:pPr/>
              <a:t>23</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86771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940072F-D53F-4F8D-97B7-A1AA1AEDD449}" type="slidenum">
              <a:rPr lang="en-US">
                <a:latin typeface="Arial" pitchFamily="34" charset="0"/>
              </a:rPr>
              <a:pPr/>
              <a:t>24</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732314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8D03BD-950E-4450-8C40-E917EE8AADBD}" type="slidenum">
              <a:rPr lang="en-US">
                <a:latin typeface="Arial" pitchFamily="34" charset="0"/>
              </a:rPr>
              <a:pPr/>
              <a:t>25</a:t>
            </a:fld>
            <a:endParaRPr lang="en-US">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0872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D0EB23A-AECF-4EB0-8DC2-F15069FA6299}" type="slidenum">
              <a:rPr lang="en-US">
                <a:latin typeface="Arial" pitchFamily="34" charset="0"/>
              </a:rPr>
              <a:pPr/>
              <a:t>26</a:t>
            </a:fld>
            <a:endParaRPr lang="en-US">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24997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727DD1A-1685-4418-992A-5955AF1D9F0D}" type="slidenum">
              <a:rPr lang="en-US">
                <a:latin typeface="Arial" pitchFamily="34" charset="0"/>
              </a:rPr>
              <a:pPr/>
              <a:t>27</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99579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405F3A-7E62-4110-867A-185247EA7F59}" type="slidenum">
              <a:rPr lang="en-US">
                <a:latin typeface="Arial" pitchFamily="34" charset="0"/>
              </a:rPr>
              <a:pPr/>
              <a:t>28</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10509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605867C-E5F2-42A5-A932-004F9FCFDADE}" type="slidenum">
              <a:rPr lang="en-US">
                <a:latin typeface="Arial" pitchFamily="34" charset="0"/>
              </a:rPr>
              <a:pPr/>
              <a:t>29</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292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45FCA1-17CC-44C0-BE9C-0EC5EFA903E5}" type="slidenum">
              <a:rPr lang="en-US" sz="1200">
                <a:latin typeface="Arial" pitchFamily="34" charset="0"/>
              </a:rPr>
              <a:pPr algn="r"/>
              <a:t>3</a:t>
            </a:fld>
            <a:endParaRPr lang="en-US" sz="1200">
              <a:latin typeface="Arial"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10564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EF0180E-40A0-4A44-A932-972AB3557AB2}" type="slidenum">
              <a:rPr lang="en-US">
                <a:latin typeface="Arial" pitchFamily="34" charset="0"/>
              </a:rPr>
              <a:pPr/>
              <a:t>30</a:t>
            </a:fld>
            <a:endParaRPr lang="en-US">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75289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382F17A-EC82-4DC7-AA9C-3B4953287299}" type="slidenum">
              <a:rPr lang="en-US">
                <a:latin typeface="Arial" pitchFamily="34" charset="0"/>
              </a:rPr>
              <a:pPr/>
              <a:t>31</a:t>
            </a:fld>
            <a:endParaRPr lang="en-US">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40782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6945B36-9B75-4A24-8B72-ADF4782AB220}" type="slidenum">
              <a:rPr lang="en-US">
                <a:latin typeface="Arial" pitchFamily="34" charset="0"/>
              </a:rPr>
              <a:pPr/>
              <a:t>32</a:t>
            </a:fld>
            <a:endParaRPr lang="en-US">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826506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33B256-4252-4B74-9F47-0FF53A8CF503}" type="slidenum">
              <a:rPr lang="en-US" sz="1200">
                <a:latin typeface="Arial" pitchFamily="34" charset="0"/>
              </a:rPr>
              <a:pPr algn="r"/>
              <a:t>33</a:t>
            </a:fld>
            <a:endParaRPr lang="en-US" sz="1200">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27353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FA9CE2-9106-4867-BE35-BDB6BB2D95A8}" type="slidenum">
              <a:rPr lang="en-US" sz="1200">
                <a:latin typeface="Arial" pitchFamily="34" charset="0"/>
              </a:rPr>
              <a:pPr algn="r"/>
              <a:t>34</a:t>
            </a:fld>
            <a:endParaRPr lang="en-US" sz="120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226312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35391B8-C704-4A9E-BE42-8EAB91E9CDFD}" type="slidenum">
              <a:rPr lang="en-US">
                <a:latin typeface="Arial" pitchFamily="34" charset="0"/>
              </a:rPr>
              <a:pPr/>
              <a:t>35</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3119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7773CC3-0156-4FEC-BB67-8BF46BBF6C9F}" type="slidenum">
              <a:rPr lang="en-US">
                <a:latin typeface="Arial" pitchFamily="34" charset="0"/>
              </a:rPr>
              <a:pPr/>
              <a:t>36</a:t>
            </a:fld>
            <a:endParaRPr lang="en-US">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51281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7286609-FF3B-4F20-B290-7CEAA466F730}" type="slidenum">
              <a:rPr lang="en-US">
                <a:latin typeface="Arial" pitchFamily="34" charset="0"/>
              </a:rPr>
              <a:pPr/>
              <a:t>37</a:t>
            </a:fld>
            <a:endParaRPr lang="en-U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05692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4BFBAB5-E5A3-4069-85AF-BBF6100BE9F4}" type="slidenum">
              <a:rPr lang="en-US">
                <a:latin typeface="Arial" pitchFamily="34" charset="0"/>
              </a:rPr>
              <a:pPr/>
              <a:t>38</a:t>
            </a:fld>
            <a:endParaRPr lang="en-U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28122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B589C3E-9A17-4355-A67F-575123C86128}" type="slidenum">
              <a:rPr lang="en-US">
                <a:latin typeface="Arial" pitchFamily="34" charset="0"/>
              </a:rPr>
              <a:pPr/>
              <a:t>39</a:t>
            </a:fld>
            <a:endParaRPr lang="en-U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0054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AC04ED-34B0-4864-A170-74D7101D4506}" type="slidenum">
              <a:rPr lang="en-US" sz="1200">
                <a:latin typeface="Arial" pitchFamily="34" charset="0"/>
              </a:rPr>
              <a:pPr algn="r"/>
              <a:t>4</a:t>
            </a:fld>
            <a:endParaRPr lang="en-US" sz="1200">
              <a:latin typeface="Arial"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601043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4D6C374-6B2A-4BB5-A70C-FF5F6A67AF4B}" type="slidenum">
              <a:rPr lang="en-US">
                <a:latin typeface="Arial" pitchFamily="34" charset="0"/>
              </a:rPr>
              <a:pPr/>
              <a:t>40</a:t>
            </a:fld>
            <a:endParaRPr lang="en-U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09375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5DEBEB7-5957-4621-9F6A-9F84EF36AE7D}" type="slidenum">
              <a:rPr lang="en-US">
                <a:latin typeface="Arial" pitchFamily="34" charset="0"/>
              </a:rPr>
              <a:pPr/>
              <a:t>41</a:t>
            </a:fld>
            <a:endParaRPr lang="en-U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787160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3F9A809-6C0B-45B0-BBFB-DB333DD1C1D2}" type="slidenum">
              <a:rPr lang="en-US">
                <a:latin typeface="Arial" pitchFamily="34" charset="0"/>
              </a:rPr>
              <a:pPr/>
              <a:t>42</a:t>
            </a:fld>
            <a:endParaRPr lang="en-US">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90204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BBC039-0C6F-4918-B873-C427C27A6861}" type="slidenum">
              <a:rPr lang="en-US" sz="1200">
                <a:latin typeface="Arial" pitchFamily="34" charset="0"/>
              </a:rPr>
              <a:pPr algn="r"/>
              <a:t>43</a:t>
            </a:fld>
            <a:endParaRPr lang="en-US" sz="1200">
              <a:latin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39494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2684A9-68F3-4F60-93C8-3C952E0D1EBB}" type="slidenum">
              <a:rPr lang="en-US" sz="1200">
                <a:latin typeface="Arial" pitchFamily="34" charset="0"/>
              </a:rPr>
              <a:pPr algn="r"/>
              <a:t>44</a:t>
            </a:fld>
            <a:endParaRPr lang="en-US" sz="120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91090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5BFC93-0A96-46AF-9CA3-C6AD4DDA4386}" type="slidenum">
              <a:rPr lang="en-US">
                <a:latin typeface="Arial" pitchFamily="34" charset="0"/>
              </a:rPr>
              <a:pPr/>
              <a:t>45</a:t>
            </a:fld>
            <a:endParaRPr lang="en-US">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875354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232C92D-CA28-40FF-AFC3-64F48FAE05D3}" type="slidenum">
              <a:rPr lang="en-US">
                <a:latin typeface="Arial" pitchFamily="34" charset="0"/>
              </a:rPr>
              <a:pPr/>
              <a:t>47</a:t>
            </a:fld>
            <a:endParaRPr lang="en-US">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21538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18F7894-B9A6-487B-A9A6-ADD6E2D7E875}" type="slidenum">
              <a:rPr lang="en-US">
                <a:latin typeface="Arial" pitchFamily="34" charset="0"/>
              </a:rPr>
              <a:pPr/>
              <a:t>48</a:t>
            </a:fld>
            <a:endParaRPr lang="en-US">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59580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2C59C1C-3259-46EF-8CE9-B6416A4C3C2D}" type="slidenum">
              <a:rPr lang="en-US">
                <a:latin typeface="Arial" pitchFamily="34" charset="0"/>
              </a:rPr>
              <a:pPr/>
              <a:t>49</a:t>
            </a:fld>
            <a:endParaRPr lang="en-US">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418758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CEDF54D-03E3-4D56-B97E-738025CB5C54}" type="slidenum">
              <a:rPr lang="en-US">
                <a:latin typeface="Arial" pitchFamily="34" charset="0"/>
              </a:rPr>
              <a:pPr/>
              <a:t>50</a:t>
            </a:fld>
            <a:endParaRPr lang="en-US">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7905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1423FC-6ADE-409D-990C-C6797C7C7033}" type="slidenum">
              <a:rPr lang="en-US" sz="1200">
                <a:latin typeface="Arial" pitchFamily="34" charset="0"/>
              </a:rPr>
              <a:pPr algn="r"/>
              <a:t>5</a:t>
            </a:fld>
            <a:endParaRPr lang="en-US" sz="1200">
              <a:latin typeface="Arial" pitchFamily="34"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009233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7DF8B7-D001-4554-9A0F-4BBC9387B667}" type="slidenum">
              <a:rPr lang="en-US">
                <a:latin typeface="Arial" pitchFamily="34" charset="0"/>
              </a:rPr>
              <a:pPr/>
              <a:t>51</a:t>
            </a:fld>
            <a:endParaRPr lang="en-US">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00476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9783AFE-A84A-41FE-9626-950BBCBD9CE2}" type="slidenum">
              <a:rPr lang="en-US">
                <a:latin typeface="Arial" pitchFamily="34" charset="0"/>
              </a:rPr>
              <a:pPr/>
              <a:t>52</a:t>
            </a:fld>
            <a:endParaRPr lang="en-US">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409617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050CF2E-D407-4D2A-908F-AD75C8EAA94D}" type="slidenum">
              <a:rPr lang="en-US">
                <a:latin typeface="Arial" pitchFamily="34" charset="0"/>
              </a:rPr>
              <a:pPr/>
              <a:t>53</a:t>
            </a:fld>
            <a:endParaRPr lang="en-US">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936022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F4AE156-E5ED-429B-91E3-07992E524A76}" type="slidenum">
              <a:rPr lang="en-US">
                <a:latin typeface="Arial" pitchFamily="34" charset="0"/>
              </a:rPr>
              <a:pPr/>
              <a:t>54</a:t>
            </a:fld>
            <a:endParaRPr lang="en-US">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783408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15C72FF-E4E7-4819-B258-9967EE4932CF}" type="slidenum">
              <a:rPr lang="en-US">
                <a:latin typeface="Arial" pitchFamily="34" charset="0"/>
              </a:rPr>
              <a:pPr/>
              <a:t>55</a:t>
            </a:fld>
            <a:endParaRPr lang="en-US">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7304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AC1ECAE-CD14-4DF0-A0CD-D5A80A1D9021}" type="slidenum">
              <a:rPr lang="en-US">
                <a:latin typeface="Arial" pitchFamily="34" charset="0"/>
              </a:rPr>
              <a:pPr/>
              <a:t>56</a:t>
            </a:fld>
            <a:endParaRPr lang="en-US">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354465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92543AC-28E9-4750-B767-E0110AEB9438}" type="slidenum">
              <a:rPr lang="en-US">
                <a:latin typeface="Arial" pitchFamily="34" charset="0"/>
              </a:rPr>
              <a:pPr/>
              <a:t>57</a:t>
            </a:fld>
            <a:endParaRPr lang="en-US">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95343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679DD2-3833-4FB6-8738-93570EC26C9D}" type="slidenum">
              <a:rPr lang="en-US" sz="1200">
                <a:latin typeface="Arial" pitchFamily="34" charset="0"/>
              </a:rPr>
              <a:pPr algn="r"/>
              <a:t>6</a:t>
            </a:fld>
            <a:endParaRPr lang="en-US" sz="1200">
              <a:latin typeface="Arial"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03428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031875-0937-4335-A82E-F7437F620FFE}" type="slidenum">
              <a:rPr lang="en-US" sz="1200">
                <a:latin typeface="Arial" pitchFamily="34" charset="0"/>
              </a:rPr>
              <a:pPr algn="r"/>
              <a:t>7</a:t>
            </a:fld>
            <a:endParaRPr lang="en-US" sz="1200">
              <a:latin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3155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CB673F-521B-435D-A0AA-25712BC094BE}" type="slidenum">
              <a:rPr lang="en-US" sz="1200">
                <a:latin typeface="Arial" pitchFamily="34" charset="0"/>
              </a:rPr>
              <a:pPr algn="r"/>
              <a:t>8</a:t>
            </a:fld>
            <a:endParaRPr lang="en-US" sz="1200">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11951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25A97E-3D3D-49A6-A907-92E57CA1858F}" type="slidenum">
              <a:rPr lang="en-US" sz="1200">
                <a:latin typeface="Arial" pitchFamily="34" charset="0"/>
              </a:rPr>
              <a:pPr algn="r"/>
              <a:t>9</a:t>
            </a:fld>
            <a:endParaRPr lang="en-US" sz="1200">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20195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D56AC-5D58-44B1-8C38-34DA3DB9618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B2E3-D83E-4120-B640-0B1C1A68E9E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7FBD3-7357-43F8-8101-811E8DDA6D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37107-019F-4EBE-B3F1-C72A2FBC8DF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4C796-1426-4234-A3FF-1A2B2D4834C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E3DA6-CBE9-4C7B-9F80-E68D694A7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EE5522-F879-43BC-9031-226255F51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E23E24-B78F-49E5-BE99-112470405C3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38B9B8-A170-4581-90CF-2860A960787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770ADE-0393-4363-8E18-4624544145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7ABF1-C3C3-42C1-9685-5B31ADCA4D03}"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AD22194-CAA7-495C-923B-EC02C55DE3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5.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5.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6.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12.jpeg"/><Relationship Id="rId5" Type="http://schemas.openxmlformats.org/officeDocument/2006/relationships/audio" Target="../media/audio3.wav"/><Relationship Id="rId10" Type="http://schemas.openxmlformats.org/officeDocument/2006/relationships/image" Target="../media/image11.jpeg"/><Relationship Id="rId4" Type="http://schemas.openxmlformats.org/officeDocument/2006/relationships/audio" Target="../media/audio2.wav"/><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7.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1.wav"/><Relationship Id="rId10" Type="http://schemas.openxmlformats.org/officeDocument/2006/relationships/image" Target="../media/image18.png"/><Relationship Id="rId4" Type="http://schemas.openxmlformats.org/officeDocument/2006/relationships/audio" Target="../media/audio7.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0.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audio" Target="../media/audio7.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7.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audio" Target="../media/audio7.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7.png"/><Relationship Id="rId5" Type="http://schemas.openxmlformats.org/officeDocument/2006/relationships/audio" Target="../media/audio4.wav"/><Relationship Id="rId10" Type="http://schemas.openxmlformats.org/officeDocument/2006/relationships/image" Target="../media/image36.png"/><Relationship Id="rId4" Type="http://schemas.openxmlformats.org/officeDocument/2006/relationships/audio" Target="../media/audio2.wav"/><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audio" Target="../media/audio7.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audio" Target="../media/audio6.wav"/><Relationship Id="rId10" Type="http://schemas.openxmlformats.org/officeDocument/2006/relationships/image" Target="../media/image43.png"/><Relationship Id="rId4" Type="http://schemas.openxmlformats.org/officeDocument/2006/relationships/audio" Target="../media/audio13.wav"/><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2.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audio" Target="../media/audio7.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988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Essential idea: </a:t>
            </a:r>
            <a:r>
              <a:rPr lang="en-US" sz="2400">
                <a:solidFill>
                  <a:srgbClr val="000000"/>
                </a:solidFill>
                <a:latin typeface="Arial" pitchFamily="34" charset="0"/>
                <a:ea typeface="Segoe UI" pitchFamily="34" charset="0"/>
                <a:cs typeface="Arial" pitchFamily="34" charset="0"/>
              </a:rPr>
              <a:t>It is believed that all the matter around us is made up of fundamental particles called quarks and leptons. It is known that matter has a hierarchical structure with quarks making up nucleons, nucleons making up nuclei, nuclei and electrons making up atoms and atoms making up molecules. In this hierarchical structure, the smallest scale is seen for quarks and leptons (10</a:t>
            </a:r>
            <a:r>
              <a:rPr lang="en-US" sz="2400" baseline="30000">
                <a:solidFill>
                  <a:srgbClr val="000000"/>
                </a:solidFill>
                <a:latin typeface="Arial" pitchFamily="34" charset="0"/>
                <a:ea typeface="Segoe UI" pitchFamily="34" charset="0"/>
                <a:cs typeface="Arial" pitchFamily="34" charset="0"/>
              </a:rPr>
              <a:t>-18</a:t>
            </a:r>
            <a:r>
              <a:rPr lang="en-US" sz="2400">
                <a:solidFill>
                  <a:srgbClr val="000000"/>
                </a:solidFill>
                <a:latin typeface="Arial" pitchFamily="34" charset="0"/>
                <a:ea typeface="Segoe UI" pitchFamily="34" charset="0"/>
                <a:cs typeface="Arial" pitchFamily="34" charset="0"/>
              </a:rPr>
              <a:t> m).</a:t>
            </a:r>
            <a:endParaRPr lang="en-US" sz="2400" b="1">
              <a:solidFill>
                <a:srgbClr val="000000"/>
              </a:solidFill>
              <a:latin typeface="Arial" pitchFamily="34" charset="0"/>
              <a:ea typeface="Calibri" pitchFamily="34" charset="0"/>
              <a:cs typeface="Arial" pitchFamily="34" charset="0"/>
            </a:endParaRPr>
          </a:p>
        </p:txBody>
      </p:sp>
      <p:sp>
        <p:nvSpPr>
          <p:cNvPr id="2051"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7" name="Rectangle 5"/>
          <p:cNvSpPr>
            <a:spLocks noChangeArrowheads="1"/>
          </p:cNvSpPr>
          <p:nvPr/>
        </p:nvSpPr>
        <p:spPr bwMode="auto">
          <a:xfrm>
            <a:off x="674688" y="4892675"/>
            <a:ext cx="7772400" cy="1965325"/>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At one time it was thought that                  protons and neutrons were elementary particles.                  Explain why they are not.</a:t>
            </a:r>
          </a:p>
          <a:p>
            <a:pPr>
              <a:spcBef>
                <a:spcPct val="20000"/>
              </a:spcBef>
            </a:pPr>
            <a:r>
              <a:rPr lang="en-US" sz="2400">
                <a:solidFill>
                  <a:srgbClr val="000000"/>
                </a:solidFill>
                <a:latin typeface="Arial" pitchFamily="34" charset="0"/>
                <a:cs typeface="Times New Roman" pitchFamily="18" charset="0"/>
              </a:rPr>
              <a:t>SOLUTION: Protons and neutrons are each built                 from three elementary particles called quarks.</a:t>
            </a:r>
          </a:p>
        </p:txBody>
      </p:sp>
      <p:sp>
        <p:nvSpPr>
          <p:cNvPr id="1349636" name="Rectangle 4"/>
          <p:cNvSpPr>
            <a:spLocks noChangeArrowheads="1"/>
          </p:cNvSpPr>
          <p:nvPr/>
        </p:nvSpPr>
        <p:spPr bwMode="auto">
          <a:xfrm>
            <a:off x="681038" y="2225675"/>
            <a:ext cx="7772400" cy="2708275"/>
          </a:xfrm>
          <a:prstGeom prst="rect">
            <a:avLst/>
          </a:prstGeom>
          <a:solidFill>
            <a:srgbClr val="CCFFCC"/>
          </a:solidFill>
          <a:ln w="9525">
            <a:noFill/>
            <a:miter lim="800000"/>
            <a:headEnd/>
            <a:tailEnd/>
          </a:ln>
        </p:spPr>
        <p:txBody>
          <a:bodyPr/>
          <a:lstStyle/>
          <a:p>
            <a:r>
              <a:rPr lang="en-US" sz="2400">
                <a:latin typeface="Arial" pitchFamily="34" charset="0"/>
              </a:rPr>
              <a:t>PRACTICE: At one time it was                                     thought that atoms were                                              elementary particles. Explain                                               why they are not.</a:t>
            </a:r>
          </a:p>
          <a:p>
            <a:r>
              <a:rPr lang="en-US" sz="2400">
                <a:latin typeface="Arial" pitchFamily="34" charset="0"/>
              </a:rPr>
              <a:t>SOLUTION: They have an                                         internal structure: Namely protons,                      neutrons and electrons.</a:t>
            </a:r>
          </a:p>
        </p:txBody>
      </p:sp>
      <p:sp>
        <p:nvSpPr>
          <p:cNvPr id="1349634" name="Rectangle 2"/>
          <p:cNvSpPr>
            <a:spLocks noChangeArrowheads="1"/>
          </p:cNvSpPr>
          <p:nvPr/>
        </p:nvSpPr>
        <p:spPr bwMode="auto">
          <a:xfrm>
            <a:off x="685800" y="1338263"/>
            <a:ext cx="7772400" cy="922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Description and classification of particles</a:t>
            </a:r>
            <a:endParaRPr lang="en-US" sz="2400">
              <a:solidFill>
                <a:srgbClr val="000000"/>
              </a:solidFill>
              <a:latin typeface="Arial" pitchFamily="34" charset="0"/>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An elementary particle has no internal structure.	</a:t>
            </a:r>
          </a:p>
        </p:txBody>
      </p:sp>
      <p:sp>
        <p:nvSpPr>
          <p:cNvPr id="3075"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49639" name="Picture 7" descr="AtomsToQuark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2738" y="2220913"/>
            <a:ext cx="3751262" cy="2997200"/>
          </a:xfrm>
          <a:prstGeom prst="rect">
            <a:avLst/>
          </a:prstGeom>
          <a:ln>
            <a:noFill/>
          </a:ln>
          <a:effectLst>
            <a:outerShdw blurRad="292100" dist="139700" dir="2700000" algn="tl" rotWithShape="0">
              <a:srgbClr val="333333">
                <a:alpha val="65000"/>
              </a:srgbClr>
            </a:outerShdw>
          </a:effectLst>
        </p:spPr>
      </p:pic>
      <p:pic>
        <p:nvPicPr>
          <p:cNvPr id="1349641" name="Picture 9"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7677150" y="5400675"/>
            <a:ext cx="1466850" cy="1457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9634">
                                            <p:txEl>
                                              <p:pRg st="0" end="0"/>
                                            </p:txEl>
                                          </p:spTgt>
                                        </p:tgtEl>
                                        <p:attrNameLst>
                                          <p:attrName>style.visibility</p:attrName>
                                        </p:attrNameLst>
                                      </p:cBhvr>
                                      <p:to>
                                        <p:strVal val="visible"/>
                                      </p:to>
                                    </p:set>
                                    <p:anim calcmode="lin" valueType="num">
                                      <p:cBhvr additive="base">
                                        <p:cTn id="7" dur="500" fill="hold"/>
                                        <p:tgtEl>
                                          <p:spTgt spid="134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9634">
                                            <p:txEl>
                                              <p:pRg st="1" end="1"/>
                                            </p:txEl>
                                          </p:spTgt>
                                        </p:tgtEl>
                                        <p:attrNameLst>
                                          <p:attrName>style.visibility</p:attrName>
                                        </p:attrNameLst>
                                      </p:cBhvr>
                                      <p:to>
                                        <p:strVal val="visible"/>
                                      </p:to>
                                    </p:set>
                                    <p:anim calcmode="lin" valueType="num">
                                      <p:cBhvr additive="base">
                                        <p:cTn id="13" dur="500" fill="hold"/>
                                        <p:tgtEl>
                                          <p:spTgt spid="134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9636">
                                            <p:txEl>
                                              <p:pRg st="0" end="0"/>
                                            </p:txEl>
                                          </p:spTgt>
                                        </p:tgtEl>
                                        <p:attrNameLst>
                                          <p:attrName>style.visibility</p:attrName>
                                        </p:attrNameLst>
                                      </p:cBhvr>
                                      <p:to>
                                        <p:strVal val="visible"/>
                                      </p:to>
                                    </p:set>
                                    <p:anim calcmode="lin" valueType="num">
                                      <p:cBhvr additive="base">
                                        <p:cTn id="19" dur="500" fill="hold"/>
                                        <p:tgtEl>
                                          <p:spTgt spid="13496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9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9636">
                                            <p:txEl>
                                              <p:pRg st="1" end="1"/>
                                            </p:txEl>
                                          </p:spTgt>
                                        </p:tgtEl>
                                        <p:attrNameLst>
                                          <p:attrName>style.visibility</p:attrName>
                                        </p:attrNameLst>
                                      </p:cBhvr>
                                      <p:to>
                                        <p:strVal val="visible"/>
                                      </p:to>
                                    </p:set>
                                    <p:anim calcmode="lin" valueType="num">
                                      <p:cBhvr additive="base">
                                        <p:cTn id="25" dur="500" fill="hold"/>
                                        <p:tgtEl>
                                          <p:spTgt spid="134963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9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9637">
                                            <p:txEl>
                                              <p:pRg st="0" end="0"/>
                                            </p:txEl>
                                          </p:spTgt>
                                        </p:tgtEl>
                                        <p:attrNameLst>
                                          <p:attrName>style.visibility</p:attrName>
                                        </p:attrNameLst>
                                      </p:cBhvr>
                                      <p:to>
                                        <p:strVal val="visible"/>
                                      </p:to>
                                    </p:set>
                                    <p:anim calcmode="lin" valueType="num">
                                      <p:cBhvr additive="base">
                                        <p:cTn id="31" dur="500" fill="hold"/>
                                        <p:tgtEl>
                                          <p:spTgt spid="13496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496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9637">
                                            <p:txEl>
                                              <p:pRg st="1" end="1"/>
                                            </p:txEl>
                                          </p:spTgt>
                                        </p:tgtEl>
                                        <p:attrNameLst>
                                          <p:attrName>style.visibility</p:attrName>
                                        </p:attrNameLst>
                                      </p:cBhvr>
                                      <p:to>
                                        <p:strVal val="visible"/>
                                      </p:to>
                                    </p:set>
                                    <p:anim calcmode="lin" valueType="num">
                                      <p:cBhvr additive="base">
                                        <p:cTn id="37" dur="500" fill="hold"/>
                                        <p:tgtEl>
                                          <p:spTgt spid="134963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496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1349641"/>
                                        </p:tgtEl>
                                        <p:attrNameLst>
                                          <p:attrName>style.visibility</p:attrName>
                                        </p:attrNameLst>
                                      </p:cBhvr>
                                      <p:to>
                                        <p:strVal val="visible"/>
                                      </p:to>
                                    </p:set>
                                    <p:animEffect transition="in" filter="fade">
                                      <p:cBhvr>
                                        <p:cTn id="41" dur="2000"/>
                                        <p:tgtEl>
                                          <p:spTgt spid="13496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49639"/>
                                        </p:tgtEl>
                                        <p:attrNameLst>
                                          <p:attrName>style.visibility</p:attrName>
                                        </p:attrNameLst>
                                      </p:cBhvr>
                                      <p:to>
                                        <p:strVal val="visible"/>
                                      </p:to>
                                    </p:set>
                                    <p:animEffect transition="in" filter="wipe(up)">
                                      <p:cBhvr>
                                        <p:cTn id="46" dur="2000"/>
                                        <p:tgtEl>
                                          <p:spTgt spid="1349639"/>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8" name="Rectangle 8"/>
          <p:cNvSpPr>
            <a:spLocks noChangeArrowheads="1"/>
          </p:cNvSpPr>
          <p:nvPr/>
        </p:nvSpPr>
        <p:spPr bwMode="auto">
          <a:xfrm>
            <a:off x="673100" y="6045200"/>
            <a:ext cx="7777163" cy="812800"/>
          </a:xfrm>
          <a:prstGeom prst="rect">
            <a:avLst/>
          </a:prstGeom>
          <a:solidFill>
            <a:srgbClr val="FFCCCC"/>
          </a:solidFill>
          <a:ln w="9525">
            <a:noFill/>
            <a:miter lim="800000"/>
            <a:headEnd/>
            <a:tailEnd/>
          </a:ln>
        </p:spPr>
        <p:txBody>
          <a:bodyPr/>
          <a:lstStyle/>
          <a:p>
            <a:r>
              <a:rPr lang="en-US" sz="2400" b="1" i="1">
                <a:latin typeface="Arial" pitchFamily="34" charset="0"/>
              </a:rPr>
              <a:t>FYI </a:t>
            </a:r>
            <a:r>
              <a:rPr lang="en-US" sz="2400" b="1">
                <a:latin typeface="Arial" pitchFamily="34" charset="0"/>
                <a:sym typeface="Symbol" pitchFamily="18" charset="2"/>
              </a:rPr>
              <a:t></a:t>
            </a:r>
            <a:r>
              <a:rPr lang="en-US" sz="2400">
                <a:latin typeface="Arial" pitchFamily="34" charset="0"/>
                <a:sym typeface="Symbol" pitchFamily="18" charset="2"/>
              </a:rPr>
              <a:t>For example,</a:t>
            </a:r>
            <a:r>
              <a:rPr lang="en-US" sz="2400" b="1">
                <a:latin typeface="Arial" pitchFamily="34" charset="0"/>
                <a:sym typeface="Symbol" pitchFamily="18" charset="2"/>
              </a:rPr>
              <a:t> </a:t>
            </a:r>
            <a:r>
              <a:rPr lang="en-US" sz="2400">
                <a:latin typeface="Arial" pitchFamily="34" charset="0"/>
                <a:sym typeface="Symbol" pitchFamily="18" charset="2"/>
              </a:rPr>
              <a:t>quarks interact via the strong force particles called gluons.</a:t>
            </a:r>
          </a:p>
        </p:txBody>
      </p:sp>
      <p:sp>
        <p:nvSpPr>
          <p:cNvPr id="1351682"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Description and classification of particles</a:t>
            </a:r>
            <a:r>
              <a:rPr lang="en-US">
                <a:solidFill>
                  <a:srgbClr val="000000"/>
                </a:solidFill>
                <a:cs typeface="Times New Roman" pitchFamily="18" charset="0"/>
                <a:sym typeface="Symbol" pitchFamily="18" charset="2"/>
              </a:rPr>
              <a:t> </a:t>
            </a:r>
          </a:p>
          <a:p>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To date there are three major divisions in                                the elementary particles.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rgbClr val="FF0000"/>
                </a:solidFill>
                <a:latin typeface="Arial" pitchFamily="34" charset="0"/>
                <a:cs typeface="Times New Roman" pitchFamily="18" charset="0"/>
              </a:rPr>
              <a:t>force carriers</a:t>
            </a:r>
            <a:r>
              <a:rPr lang="en-US" sz="2400">
                <a:solidFill>
                  <a:srgbClr val="000000"/>
                </a:solidFill>
                <a:latin typeface="Arial" pitchFamily="34" charset="0"/>
                <a:cs typeface="Times New Roman" pitchFamily="18" charset="0"/>
              </a:rPr>
              <a:t> are the particles that                         allow compatible particles to sense and react                      to each other’s presence through exchange                       of these carriers.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chemeClr val="accent2"/>
                </a:solidFill>
                <a:latin typeface="Arial" pitchFamily="34" charset="0"/>
                <a:cs typeface="Times New Roman" pitchFamily="18" charset="0"/>
              </a:rPr>
              <a:t>quarks</a:t>
            </a:r>
            <a:r>
              <a:rPr lang="en-US" sz="2400">
                <a:solidFill>
                  <a:srgbClr val="000000"/>
                </a:solidFill>
                <a:latin typeface="Arial" pitchFamily="34" charset="0"/>
                <a:cs typeface="Times New Roman" pitchFamily="18" charset="0"/>
              </a:rPr>
              <a:t> are the heavier, tightly bound                particles that make up particles like protons                       and neutrons.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a:t>
            </a:r>
            <a:r>
              <a:rPr lang="en-US" sz="2400" b="1">
                <a:solidFill>
                  <a:srgbClr val="008000"/>
                </a:solidFill>
                <a:latin typeface="Arial" pitchFamily="34" charset="0"/>
                <a:cs typeface="Times New Roman" pitchFamily="18" charset="0"/>
              </a:rPr>
              <a:t>leptons </a:t>
            </a:r>
            <a:r>
              <a:rPr lang="en-US" sz="2400">
                <a:solidFill>
                  <a:srgbClr val="000000"/>
                </a:solidFill>
                <a:latin typeface="Arial" pitchFamily="34" charset="0"/>
                <a:cs typeface="Times New Roman" pitchFamily="18" charset="0"/>
              </a:rPr>
              <a:t>are the lighter, more loosely                bound particles like electrons.</a:t>
            </a:r>
          </a:p>
        </p:txBody>
      </p:sp>
      <p:sp>
        <p:nvSpPr>
          <p:cNvPr id="4099" name="Rectangle 3"/>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1685" name="Picture 5"/>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16245"/>
            <a:ext cx="2105025" cy="1447800"/>
          </a:xfrm>
          <a:prstGeom prst="rect">
            <a:avLst/>
          </a:prstGeom>
          <a:noFill/>
          <a:ln w="9525">
            <a:noFill/>
            <a:miter lim="800000"/>
            <a:headEnd/>
            <a:tailEnd/>
          </a:ln>
        </p:spPr>
      </p:pic>
      <p:pic>
        <p:nvPicPr>
          <p:cNvPr id="1351686" name="Picture 6"/>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924675" y="2573338"/>
            <a:ext cx="2057400" cy="1409700"/>
          </a:xfrm>
          <a:prstGeom prst="rect">
            <a:avLst/>
          </a:prstGeom>
          <a:noFill/>
          <a:ln w="9525">
            <a:noFill/>
            <a:miter lim="800000"/>
            <a:headEnd/>
            <a:tailEnd/>
          </a:ln>
        </p:spPr>
      </p:pic>
      <p:pic>
        <p:nvPicPr>
          <p:cNvPr id="1351687" name="Picture 7"/>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988175" y="38830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682">
                                            <p:txEl>
                                              <p:pRg st="1" end="1"/>
                                            </p:txEl>
                                          </p:spTgt>
                                        </p:tgtEl>
                                        <p:attrNameLst>
                                          <p:attrName>style.visibility</p:attrName>
                                        </p:attrNameLst>
                                      </p:cBhvr>
                                      <p:to>
                                        <p:strVal val="visible"/>
                                      </p:to>
                                    </p:set>
                                    <p:anim calcmode="lin" valueType="num">
                                      <p:cBhvr additive="base">
                                        <p:cTn id="7" dur="500" fill="hold"/>
                                        <p:tgtEl>
                                          <p:spTgt spid="135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51685"/>
                                        </p:tgtEl>
                                        <p:attrNameLst>
                                          <p:attrName>style.visibility</p:attrName>
                                        </p:attrNameLst>
                                      </p:cBhvr>
                                      <p:to>
                                        <p:strVal val="visible"/>
                                      </p:to>
                                    </p:set>
                                    <p:animEffect transition="in" filter="wipe(down)">
                                      <p:cBhvr>
                                        <p:cTn id="13" dur="580">
                                          <p:stCondLst>
                                            <p:cond delay="0"/>
                                          </p:stCondLst>
                                        </p:cTn>
                                        <p:tgtEl>
                                          <p:spTgt spid="1351685"/>
                                        </p:tgtEl>
                                      </p:cBhvr>
                                    </p:animEffect>
                                    <p:anim calcmode="lin" valueType="num">
                                      <p:cBhvr>
                                        <p:cTn id="14" dur="1822" tmFilter="0,0; 0.14,0.36; 0.43,0.73; 0.71,0.91; 1.0,1.0">
                                          <p:stCondLst>
                                            <p:cond delay="0"/>
                                          </p:stCondLst>
                                        </p:cTn>
                                        <p:tgtEl>
                                          <p:spTgt spid="135168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5168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5168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5168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51685"/>
                                        </p:tgtEl>
                                        <p:attrNameLst>
                                          <p:attrName>ppt_y</p:attrName>
                                        </p:attrNameLst>
                                      </p:cBhvr>
                                      <p:tavLst>
                                        <p:tav tm="0" fmla="#ppt_y-sin(pi*$)/81">
                                          <p:val>
                                            <p:fltVal val="0"/>
                                          </p:val>
                                        </p:tav>
                                        <p:tav tm="100000">
                                          <p:val>
                                            <p:fltVal val="1"/>
                                          </p:val>
                                        </p:tav>
                                      </p:tavLst>
                                    </p:anim>
                                    <p:animScale>
                                      <p:cBhvr>
                                        <p:cTn id="19" dur="26">
                                          <p:stCondLst>
                                            <p:cond delay="650"/>
                                          </p:stCondLst>
                                        </p:cTn>
                                        <p:tgtEl>
                                          <p:spTgt spid="1351685"/>
                                        </p:tgtEl>
                                      </p:cBhvr>
                                      <p:to x="100000" y="60000"/>
                                    </p:animScale>
                                    <p:animScale>
                                      <p:cBhvr>
                                        <p:cTn id="20" dur="166" decel="50000">
                                          <p:stCondLst>
                                            <p:cond delay="676"/>
                                          </p:stCondLst>
                                        </p:cTn>
                                        <p:tgtEl>
                                          <p:spTgt spid="1351685"/>
                                        </p:tgtEl>
                                      </p:cBhvr>
                                      <p:to x="100000" y="100000"/>
                                    </p:animScale>
                                    <p:animScale>
                                      <p:cBhvr>
                                        <p:cTn id="21" dur="26">
                                          <p:stCondLst>
                                            <p:cond delay="1312"/>
                                          </p:stCondLst>
                                        </p:cTn>
                                        <p:tgtEl>
                                          <p:spTgt spid="1351685"/>
                                        </p:tgtEl>
                                      </p:cBhvr>
                                      <p:to x="100000" y="80000"/>
                                    </p:animScale>
                                    <p:animScale>
                                      <p:cBhvr>
                                        <p:cTn id="22" dur="166" decel="50000">
                                          <p:stCondLst>
                                            <p:cond delay="1338"/>
                                          </p:stCondLst>
                                        </p:cTn>
                                        <p:tgtEl>
                                          <p:spTgt spid="1351685"/>
                                        </p:tgtEl>
                                      </p:cBhvr>
                                      <p:to x="100000" y="100000"/>
                                    </p:animScale>
                                    <p:animScale>
                                      <p:cBhvr>
                                        <p:cTn id="23" dur="26">
                                          <p:stCondLst>
                                            <p:cond delay="1642"/>
                                          </p:stCondLst>
                                        </p:cTn>
                                        <p:tgtEl>
                                          <p:spTgt spid="1351685"/>
                                        </p:tgtEl>
                                      </p:cBhvr>
                                      <p:to x="100000" y="90000"/>
                                    </p:animScale>
                                    <p:animScale>
                                      <p:cBhvr>
                                        <p:cTn id="24" dur="166" decel="50000">
                                          <p:stCondLst>
                                            <p:cond delay="1668"/>
                                          </p:stCondLst>
                                        </p:cTn>
                                        <p:tgtEl>
                                          <p:spTgt spid="1351685"/>
                                        </p:tgtEl>
                                      </p:cBhvr>
                                      <p:to x="100000" y="100000"/>
                                    </p:animScale>
                                    <p:animScale>
                                      <p:cBhvr>
                                        <p:cTn id="25" dur="26">
                                          <p:stCondLst>
                                            <p:cond delay="1808"/>
                                          </p:stCondLst>
                                        </p:cTn>
                                        <p:tgtEl>
                                          <p:spTgt spid="1351685"/>
                                        </p:tgtEl>
                                      </p:cBhvr>
                                      <p:to x="100000" y="95000"/>
                                    </p:animScale>
                                    <p:animScale>
                                      <p:cBhvr>
                                        <p:cTn id="26" dur="166" decel="50000">
                                          <p:stCondLst>
                                            <p:cond delay="1834"/>
                                          </p:stCondLst>
                                        </p:cTn>
                                        <p:tgtEl>
                                          <p:spTgt spid="1351685"/>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1682">
                                            <p:txEl>
                                              <p:pRg st="2" end="2"/>
                                            </p:txEl>
                                          </p:spTgt>
                                        </p:tgtEl>
                                        <p:attrNameLst>
                                          <p:attrName>style.visibility</p:attrName>
                                        </p:attrNameLst>
                                      </p:cBhvr>
                                      <p:to>
                                        <p:strVal val="visible"/>
                                      </p:to>
                                    </p:set>
                                    <p:anim calcmode="lin" valueType="num">
                                      <p:cBhvr additive="base">
                                        <p:cTn id="31" dur="500" fill="hold"/>
                                        <p:tgtEl>
                                          <p:spTgt spid="135168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351686"/>
                                        </p:tgtEl>
                                        <p:attrNameLst>
                                          <p:attrName>style.visibility</p:attrName>
                                        </p:attrNameLst>
                                      </p:cBhvr>
                                      <p:to>
                                        <p:strVal val="visible"/>
                                      </p:to>
                                    </p:set>
                                    <p:animEffect transition="in" filter="wipe(down)">
                                      <p:cBhvr>
                                        <p:cTn id="37" dur="580">
                                          <p:stCondLst>
                                            <p:cond delay="0"/>
                                          </p:stCondLst>
                                        </p:cTn>
                                        <p:tgtEl>
                                          <p:spTgt spid="1351686"/>
                                        </p:tgtEl>
                                      </p:cBhvr>
                                    </p:animEffect>
                                    <p:anim calcmode="lin" valueType="num">
                                      <p:cBhvr>
                                        <p:cTn id="38" dur="1822" tmFilter="0,0; 0.14,0.36; 0.43,0.73; 0.71,0.91; 1.0,1.0">
                                          <p:stCondLst>
                                            <p:cond delay="0"/>
                                          </p:stCondLst>
                                        </p:cTn>
                                        <p:tgtEl>
                                          <p:spTgt spid="135168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5168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5168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5168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51686"/>
                                        </p:tgtEl>
                                        <p:attrNameLst>
                                          <p:attrName>ppt_y</p:attrName>
                                        </p:attrNameLst>
                                      </p:cBhvr>
                                      <p:tavLst>
                                        <p:tav tm="0" fmla="#ppt_y-sin(pi*$)/81">
                                          <p:val>
                                            <p:fltVal val="0"/>
                                          </p:val>
                                        </p:tav>
                                        <p:tav tm="100000">
                                          <p:val>
                                            <p:fltVal val="1"/>
                                          </p:val>
                                        </p:tav>
                                      </p:tavLst>
                                    </p:anim>
                                    <p:animScale>
                                      <p:cBhvr>
                                        <p:cTn id="43" dur="26">
                                          <p:stCondLst>
                                            <p:cond delay="650"/>
                                          </p:stCondLst>
                                        </p:cTn>
                                        <p:tgtEl>
                                          <p:spTgt spid="1351686"/>
                                        </p:tgtEl>
                                      </p:cBhvr>
                                      <p:to x="100000" y="60000"/>
                                    </p:animScale>
                                    <p:animScale>
                                      <p:cBhvr>
                                        <p:cTn id="44" dur="166" decel="50000">
                                          <p:stCondLst>
                                            <p:cond delay="676"/>
                                          </p:stCondLst>
                                        </p:cTn>
                                        <p:tgtEl>
                                          <p:spTgt spid="1351686"/>
                                        </p:tgtEl>
                                      </p:cBhvr>
                                      <p:to x="100000" y="100000"/>
                                    </p:animScale>
                                    <p:animScale>
                                      <p:cBhvr>
                                        <p:cTn id="45" dur="26">
                                          <p:stCondLst>
                                            <p:cond delay="1312"/>
                                          </p:stCondLst>
                                        </p:cTn>
                                        <p:tgtEl>
                                          <p:spTgt spid="1351686"/>
                                        </p:tgtEl>
                                      </p:cBhvr>
                                      <p:to x="100000" y="80000"/>
                                    </p:animScale>
                                    <p:animScale>
                                      <p:cBhvr>
                                        <p:cTn id="46" dur="166" decel="50000">
                                          <p:stCondLst>
                                            <p:cond delay="1338"/>
                                          </p:stCondLst>
                                        </p:cTn>
                                        <p:tgtEl>
                                          <p:spTgt spid="1351686"/>
                                        </p:tgtEl>
                                      </p:cBhvr>
                                      <p:to x="100000" y="100000"/>
                                    </p:animScale>
                                    <p:animScale>
                                      <p:cBhvr>
                                        <p:cTn id="47" dur="26">
                                          <p:stCondLst>
                                            <p:cond delay="1642"/>
                                          </p:stCondLst>
                                        </p:cTn>
                                        <p:tgtEl>
                                          <p:spTgt spid="1351686"/>
                                        </p:tgtEl>
                                      </p:cBhvr>
                                      <p:to x="100000" y="90000"/>
                                    </p:animScale>
                                    <p:animScale>
                                      <p:cBhvr>
                                        <p:cTn id="48" dur="166" decel="50000">
                                          <p:stCondLst>
                                            <p:cond delay="1668"/>
                                          </p:stCondLst>
                                        </p:cTn>
                                        <p:tgtEl>
                                          <p:spTgt spid="1351686"/>
                                        </p:tgtEl>
                                      </p:cBhvr>
                                      <p:to x="100000" y="100000"/>
                                    </p:animScale>
                                    <p:animScale>
                                      <p:cBhvr>
                                        <p:cTn id="49" dur="26">
                                          <p:stCondLst>
                                            <p:cond delay="1808"/>
                                          </p:stCondLst>
                                        </p:cTn>
                                        <p:tgtEl>
                                          <p:spTgt spid="1351686"/>
                                        </p:tgtEl>
                                      </p:cBhvr>
                                      <p:to x="100000" y="95000"/>
                                    </p:animScale>
                                    <p:animScale>
                                      <p:cBhvr>
                                        <p:cTn id="50" dur="166" decel="50000">
                                          <p:stCondLst>
                                            <p:cond delay="1834"/>
                                          </p:stCondLst>
                                        </p:cTn>
                                        <p:tgtEl>
                                          <p:spTgt spid="1351686"/>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bo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1682">
                                            <p:txEl>
                                              <p:pRg st="3" end="3"/>
                                            </p:txEl>
                                          </p:spTgt>
                                        </p:tgtEl>
                                        <p:attrNameLst>
                                          <p:attrName>style.visibility</p:attrName>
                                        </p:attrNameLst>
                                      </p:cBhvr>
                                      <p:to>
                                        <p:strVal val="visible"/>
                                      </p:to>
                                    </p:set>
                                    <p:anim calcmode="lin" valueType="num">
                                      <p:cBhvr additive="base">
                                        <p:cTn id="55" dur="500" fill="hold"/>
                                        <p:tgtEl>
                                          <p:spTgt spid="135168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1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51687"/>
                                        </p:tgtEl>
                                        <p:attrNameLst>
                                          <p:attrName>style.visibility</p:attrName>
                                        </p:attrNameLst>
                                      </p:cBhvr>
                                      <p:to>
                                        <p:strVal val="visible"/>
                                      </p:to>
                                    </p:set>
                                    <p:animEffect transition="in" filter="wipe(down)">
                                      <p:cBhvr>
                                        <p:cTn id="61" dur="580">
                                          <p:stCondLst>
                                            <p:cond delay="0"/>
                                          </p:stCondLst>
                                        </p:cTn>
                                        <p:tgtEl>
                                          <p:spTgt spid="1351687"/>
                                        </p:tgtEl>
                                      </p:cBhvr>
                                    </p:animEffect>
                                    <p:anim calcmode="lin" valueType="num">
                                      <p:cBhvr>
                                        <p:cTn id="62" dur="1822" tmFilter="0,0; 0.14,0.36; 0.43,0.73; 0.71,0.91; 1.0,1.0">
                                          <p:stCondLst>
                                            <p:cond delay="0"/>
                                          </p:stCondLst>
                                        </p:cTn>
                                        <p:tgtEl>
                                          <p:spTgt spid="135168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5168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5168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5168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51687"/>
                                        </p:tgtEl>
                                        <p:attrNameLst>
                                          <p:attrName>ppt_y</p:attrName>
                                        </p:attrNameLst>
                                      </p:cBhvr>
                                      <p:tavLst>
                                        <p:tav tm="0" fmla="#ppt_y-sin(pi*$)/81">
                                          <p:val>
                                            <p:fltVal val="0"/>
                                          </p:val>
                                        </p:tav>
                                        <p:tav tm="100000">
                                          <p:val>
                                            <p:fltVal val="1"/>
                                          </p:val>
                                        </p:tav>
                                      </p:tavLst>
                                    </p:anim>
                                    <p:animScale>
                                      <p:cBhvr>
                                        <p:cTn id="67" dur="26">
                                          <p:stCondLst>
                                            <p:cond delay="650"/>
                                          </p:stCondLst>
                                        </p:cTn>
                                        <p:tgtEl>
                                          <p:spTgt spid="1351687"/>
                                        </p:tgtEl>
                                      </p:cBhvr>
                                      <p:to x="100000" y="60000"/>
                                    </p:animScale>
                                    <p:animScale>
                                      <p:cBhvr>
                                        <p:cTn id="68" dur="166" decel="50000">
                                          <p:stCondLst>
                                            <p:cond delay="676"/>
                                          </p:stCondLst>
                                        </p:cTn>
                                        <p:tgtEl>
                                          <p:spTgt spid="1351687"/>
                                        </p:tgtEl>
                                      </p:cBhvr>
                                      <p:to x="100000" y="100000"/>
                                    </p:animScale>
                                    <p:animScale>
                                      <p:cBhvr>
                                        <p:cTn id="69" dur="26">
                                          <p:stCondLst>
                                            <p:cond delay="1312"/>
                                          </p:stCondLst>
                                        </p:cTn>
                                        <p:tgtEl>
                                          <p:spTgt spid="1351687"/>
                                        </p:tgtEl>
                                      </p:cBhvr>
                                      <p:to x="100000" y="80000"/>
                                    </p:animScale>
                                    <p:animScale>
                                      <p:cBhvr>
                                        <p:cTn id="70" dur="166" decel="50000">
                                          <p:stCondLst>
                                            <p:cond delay="1338"/>
                                          </p:stCondLst>
                                        </p:cTn>
                                        <p:tgtEl>
                                          <p:spTgt spid="1351687"/>
                                        </p:tgtEl>
                                      </p:cBhvr>
                                      <p:to x="100000" y="100000"/>
                                    </p:animScale>
                                    <p:animScale>
                                      <p:cBhvr>
                                        <p:cTn id="71" dur="26">
                                          <p:stCondLst>
                                            <p:cond delay="1642"/>
                                          </p:stCondLst>
                                        </p:cTn>
                                        <p:tgtEl>
                                          <p:spTgt spid="1351687"/>
                                        </p:tgtEl>
                                      </p:cBhvr>
                                      <p:to x="100000" y="90000"/>
                                    </p:animScale>
                                    <p:animScale>
                                      <p:cBhvr>
                                        <p:cTn id="72" dur="166" decel="50000">
                                          <p:stCondLst>
                                            <p:cond delay="1668"/>
                                          </p:stCondLst>
                                        </p:cTn>
                                        <p:tgtEl>
                                          <p:spTgt spid="1351687"/>
                                        </p:tgtEl>
                                      </p:cBhvr>
                                      <p:to x="100000" y="100000"/>
                                    </p:animScale>
                                    <p:animScale>
                                      <p:cBhvr>
                                        <p:cTn id="73" dur="26">
                                          <p:stCondLst>
                                            <p:cond delay="1808"/>
                                          </p:stCondLst>
                                        </p:cTn>
                                        <p:tgtEl>
                                          <p:spTgt spid="1351687"/>
                                        </p:tgtEl>
                                      </p:cBhvr>
                                      <p:to x="100000" y="95000"/>
                                    </p:animScale>
                                    <p:animScale>
                                      <p:cBhvr>
                                        <p:cTn id="74" dur="166" decel="50000">
                                          <p:stCondLst>
                                            <p:cond delay="1834"/>
                                          </p:stCondLst>
                                        </p:cTn>
                                        <p:tgtEl>
                                          <p:spTgt spid="135168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boing.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1682">
                                            <p:txEl>
                                              <p:pRg st="4" end="4"/>
                                            </p:txEl>
                                          </p:spTgt>
                                        </p:tgtEl>
                                        <p:attrNameLst>
                                          <p:attrName>style.visibility</p:attrName>
                                        </p:attrNameLst>
                                      </p:cBhvr>
                                      <p:to>
                                        <p:strVal val="visible"/>
                                      </p:to>
                                    </p:set>
                                    <p:anim calcmode="lin" valueType="num">
                                      <p:cBhvr additive="base">
                                        <p:cTn id="79" dur="500" fill="hold"/>
                                        <p:tgtEl>
                                          <p:spTgt spid="1351682">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1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51688">
                                            <p:txEl>
                                              <p:pRg st="0" end="0"/>
                                            </p:txEl>
                                          </p:spTgt>
                                        </p:tgtEl>
                                        <p:attrNameLst>
                                          <p:attrName>style.visibility</p:attrName>
                                        </p:attrNameLst>
                                      </p:cBhvr>
                                      <p:to>
                                        <p:strVal val="visible"/>
                                      </p:to>
                                    </p:set>
                                    <p:anim calcmode="lin" valueType="num">
                                      <p:cBhvr additive="base">
                                        <p:cTn id="85" dur="500" fill="hold"/>
                                        <p:tgtEl>
                                          <p:spTgt spid="135168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516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There are four force carriers…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1: STRONG: </a:t>
            </a:r>
          </a:p>
          <a:p>
            <a:pPr>
              <a:spcBef>
                <a:spcPct val="20000"/>
              </a:spcBef>
            </a:pPr>
            <a:r>
              <a:rPr lang="en-US" sz="2400" dirty="0">
                <a:latin typeface="Arial" pitchFamily="34" charset="0"/>
              </a:rPr>
              <a:t>Strongest of all the interactions between particles.  We                         can give it an arbitrary value of 1.0 for comparison.</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2: ELECTROMAGNETIC: </a:t>
            </a:r>
          </a:p>
          <a:p>
            <a:pPr>
              <a:spcBef>
                <a:spcPct val="20000"/>
              </a:spcBef>
            </a:pPr>
            <a:r>
              <a:rPr lang="en-US" sz="2400" dirty="0">
                <a:latin typeface="Arial" pitchFamily="34" charset="0"/>
              </a:rPr>
              <a:t>This is the NEXT strongest. In comparison to the strong interaction, it has a relative strength of 10</a:t>
            </a:r>
            <a:r>
              <a:rPr lang="en-US" sz="2400" baseline="30000" dirty="0">
                <a:latin typeface="Arial" pitchFamily="34" charset="0"/>
              </a:rPr>
              <a:t> -2</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3: WEAK: </a:t>
            </a: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-6</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4: GRAVITATIONAL: </a:t>
            </a: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-39</a:t>
            </a:r>
            <a:r>
              <a:rPr lang="en-US" sz="2400" dirty="0">
                <a:latin typeface="Arial" pitchFamily="34" charset="0"/>
              </a:rPr>
              <a:t>. </a:t>
            </a:r>
            <a:r>
              <a:rPr lang="en-US" sz="2400" b="1" dirty="0">
                <a:latin typeface="Arial" pitchFamily="34" charset="0"/>
              </a:rPr>
              <a:t> </a:t>
            </a:r>
          </a:p>
        </p:txBody>
      </p:sp>
      <p:sp>
        <p:nvSpPr>
          <p:cNvPr id="5123"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5124" name="Picture 4"/>
          <p:cNvPicPr>
            <a:picLocks noChangeAspect="1" noChangeArrowheads="1"/>
          </p:cNvPicPr>
          <p:nvPr/>
        </p:nvPicPr>
        <p:blipFill>
          <a:blip r:embed="rId5"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57832" name="Rectangle 8"/>
          <p:cNvSpPr>
            <a:spLocks noChangeArrowheads="1"/>
          </p:cNvSpPr>
          <p:nvPr/>
        </p:nvSpPr>
        <p:spPr bwMode="auto">
          <a:xfrm>
            <a:off x="4562475" y="2249488"/>
            <a:ext cx="828675"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1.0 </a:t>
            </a:r>
            <a:endParaRPr lang="en-US" sz="2400">
              <a:solidFill>
                <a:schemeClr val="hlink"/>
              </a:solidFill>
              <a:latin typeface="Arial" pitchFamily="34" charset="0"/>
              <a:sym typeface="Symbol" pitchFamily="18" charset="2"/>
            </a:endParaRPr>
          </a:p>
        </p:txBody>
      </p:sp>
      <p:sp>
        <p:nvSpPr>
          <p:cNvPr id="1357833" name="Rectangle 9"/>
          <p:cNvSpPr>
            <a:spLocks noChangeArrowheads="1"/>
          </p:cNvSpPr>
          <p:nvPr/>
        </p:nvSpPr>
        <p:spPr bwMode="auto">
          <a:xfrm>
            <a:off x="6297613" y="3492500"/>
            <a:ext cx="1258887"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0.01 </a:t>
            </a:r>
            <a:endParaRPr lang="en-US" sz="2400">
              <a:solidFill>
                <a:schemeClr val="hlink"/>
              </a:solidFill>
              <a:latin typeface="Arial" pitchFamily="34" charset="0"/>
              <a:sym typeface="Symbol" pitchFamily="18" charset="2"/>
            </a:endParaRPr>
          </a:p>
        </p:txBody>
      </p:sp>
      <p:sp>
        <p:nvSpPr>
          <p:cNvPr id="1357834" name="Rectangle 10"/>
          <p:cNvSpPr>
            <a:spLocks noChangeArrowheads="1"/>
          </p:cNvSpPr>
          <p:nvPr/>
        </p:nvSpPr>
        <p:spPr bwMode="auto">
          <a:xfrm>
            <a:off x="4203700" y="4737100"/>
            <a:ext cx="15113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0.000001 </a:t>
            </a:r>
            <a:endParaRPr lang="en-US" sz="2400">
              <a:solidFill>
                <a:schemeClr val="hlink"/>
              </a:solidFill>
              <a:latin typeface="Arial" pitchFamily="34" charset="0"/>
              <a:sym typeface="Symbol" pitchFamily="18" charset="2"/>
            </a:endParaRPr>
          </a:p>
        </p:txBody>
      </p:sp>
      <p:sp>
        <p:nvSpPr>
          <p:cNvPr id="1357835" name="Rectangle 11"/>
          <p:cNvSpPr>
            <a:spLocks noChangeArrowheads="1"/>
          </p:cNvSpPr>
          <p:nvPr/>
        </p:nvSpPr>
        <p:spPr bwMode="auto">
          <a:xfrm>
            <a:off x="1047750" y="6405563"/>
            <a:ext cx="70739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0.000000000000000000000000000000000000001 </a:t>
            </a:r>
            <a:endParaRPr lang="en-US" sz="2400">
              <a:solidFill>
                <a:schemeClr val="hlink"/>
              </a:solidFill>
              <a:latin typeface="Arial" pitchFamily="34"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6">
                                            <p:txEl>
                                              <p:pRg st="0" end="0"/>
                                            </p:txEl>
                                          </p:spTgt>
                                        </p:tgtEl>
                                        <p:attrNameLst>
                                          <p:attrName>style.visibility</p:attrName>
                                        </p:attrNameLst>
                                      </p:cBhvr>
                                      <p:to>
                                        <p:strVal val="visible"/>
                                      </p:to>
                                    </p:set>
                                    <p:anim calcmode="lin" valueType="num">
                                      <p:cBhvr additive="base">
                                        <p:cTn id="7" dur="500" fill="hold"/>
                                        <p:tgtEl>
                                          <p:spTgt spid="135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6">
                                            <p:txEl>
                                              <p:pRg st="1" end="1"/>
                                            </p:txEl>
                                          </p:spTgt>
                                        </p:tgtEl>
                                        <p:attrNameLst>
                                          <p:attrName>style.visibility</p:attrName>
                                        </p:attrNameLst>
                                      </p:cBhvr>
                                      <p:to>
                                        <p:strVal val="visible"/>
                                      </p:to>
                                    </p:set>
                                    <p:anim calcmode="lin" valueType="num">
                                      <p:cBhvr additive="base">
                                        <p:cTn id="13" dur="500" fill="hold"/>
                                        <p:tgtEl>
                                          <p:spTgt spid="135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6">
                                            <p:txEl>
                                              <p:pRg st="2" end="2"/>
                                            </p:txEl>
                                          </p:spTgt>
                                        </p:tgtEl>
                                        <p:attrNameLst>
                                          <p:attrName>style.visibility</p:attrName>
                                        </p:attrNameLst>
                                      </p:cBhvr>
                                      <p:to>
                                        <p:strVal val="visible"/>
                                      </p:to>
                                    </p:set>
                                    <p:anim calcmode="lin" valueType="num">
                                      <p:cBhvr additive="base">
                                        <p:cTn id="19" dur="500" fill="hold"/>
                                        <p:tgtEl>
                                          <p:spTgt spid="135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6">
                                            <p:txEl>
                                              <p:pRg st="3" end="3"/>
                                            </p:txEl>
                                          </p:spTgt>
                                        </p:tgtEl>
                                        <p:attrNameLst>
                                          <p:attrName>style.visibility</p:attrName>
                                        </p:attrNameLst>
                                      </p:cBhvr>
                                      <p:to>
                                        <p:strVal val="visible"/>
                                      </p:to>
                                    </p:set>
                                    <p:anim calcmode="lin" valueType="num">
                                      <p:cBhvr additive="base">
                                        <p:cTn id="25" dur="500" fill="hold"/>
                                        <p:tgtEl>
                                          <p:spTgt spid="13578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7832"/>
                                        </p:tgtEl>
                                        <p:attrNameLst>
                                          <p:attrName>style.visibility</p:attrName>
                                        </p:attrNameLst>
                                      </p:cBhvr>
                                      <p:to>
                                        <p:strVal val="visible"/>
                                      </p:to>
                                    </p:set>
                                    <p:anim calcmode="lin" valueType="num">
                                      <p:cBhvr additive="base">
                                        <p:cTn id="31" dur="500" fill="hold"/>
                                        <p:tgtEl>
                                          <p:spTgt spid="1357832"/>
                                        </p:tgtEl>
                                        <p:attrNameLst>
                                          <p:attrName>ppt_x</p:attrName>
                                        </p:attrNameLst>
                                      </p:cBhvr>
                                      <p:tavLst>
                                        <p:tav tm="0">
                                          <p:val>
                                            <p:strVal val="1+#ppt_w/2"/>
                                          </p:val>
                                        </p:tav>
                                        <p:tav tm="100000">
                                          <p:val>
                                            <p:strVal val="#ppt_x"/>
                                          </p:val>
                                        </p:tav>
                                      </p:tavLst>
                                    </p:anim>
                                    <p:anim calcmode="lin" valueType="num">
                                      <p:cBhvr additive="base">
                                        <p:cTn id="32" dur="500" fill="hold"/>
                                        <p:tgtEl>
                                          <p:spTgt spid="13578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7826">
                                            <p:txEl>
                                              <p:pRg st="4" end="4"/>
                                            </p:txEl>
                                          </p:spTgt>
                                        </p:tgtEl>
                                        <p:attrNameLst>
                                          <p:attrName>style.visibility</p:attrName>
                                        </p:attrNameLst>
                                      </p:cBhvr>
                                      <p:to>
                                        <p:strVal val="visible"/>
                                      </p:to>
                                    </p:set>
                                    <p:anim calcmode="lin" valueType="num">
                                      <p:cBhvr additive="base">
                                        <p:cTn id="37" dur="500" fill="hold"/>
                                        <p:tgtEl>
                                          <p:spTgt spid="13578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7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7826">
                                            <p:txEl>
                                              <p:pRg st="5" end="5"/>
                                            </p:txEl>
                                          </p:spTgt>
                                        </p:tgtEl>
                                        <p:attrNameLst>
                                          <p:attrName>style.visibility</p:attrName>
                                        </p:attrNameLst>
                                      </p:cBhvr>
                                      <p:to>
                                        <p:strVal val="visible"/>
                                      </p:to>
                                    </p:set>
                                    <p:anim calcmode="lin" valueType="num">
                                      <p:cBhvr additive="base">
                                        <p:cTn id="43" dur="500" fill="hold"/>
                                        <p:tgtEl>
                                          <p:spTgt spid="135782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7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57833"/>
                                        </p:tgtEl>
                                        <p:attrNameLst>
                                          <p:attrName>style.visibility</p:attrName>
                                        </p:attrNameLst>
                                      </p:cBhvr>
                                      <p:to>
                                        <p:strVal val="visible"/>
                                      </p:to>
                                    </p:set>
                                    <p:anim calcmode="lin" valueType="num">
                                      <p:cBhvr additive="base">
                                        <p:cTn id="49" dur="500" fill="hold"/>
                                        <p:tgtEl>
                                          <p:spTgt spid="1357833"/>
                                        </p:tgtEl>
                                        <p:attrNameLst>
                                          <p:attrName>ppt_x</p:attrName>
                                        </p:attrNameLst>
                                      </p:cBhvr>
                                      <p:tavLst>
                                        <p:tav tm="0">
                                          <p:val>
                                            <p:strVal val="1+#ppt_w/2"/>
                                          </p:val>
                                        </p:tav>
                                        <p:tav tm="100000">
                                          <p:val>
                                            <p:strVal val="#ppt_x"/>
                                          </p:val>
                                        </p:tav>
                                      </p:tavLst>
                                    </p:anim>
                                    <p:anim calcmode="lin" valueType="num">
                                      <p:cBhvr additive="base">
                                        <p:cTn id="50" dur="500" fill="hold"/>
                                        <p:tgtEl>
                                          <p:spTgt spid="13578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7826">
                                            <p:txEl>
                                              <p:pRg st="6" end="6"/>
                                            </p:txEl>
                                          </p:spTgt>
                                        </p:tgtEl>
                                        <p:attrNameLst>
                                          <p:attrName>style.visibility</p:attrName>
                                        </p:attrNameLst>
                                      </p:cBhvr>
                                      <p:to>
                                        <p:strVal val="visible"/>
                                      </p:to>
                                    </p:set>
                                    <p:anim calcmode="lin" valueType="num">
                                      <p:cBhvr additive="base">
                                        <p:cTn id="55" dur="500" fill="hold"/>
                                        <p:tgtEl>
                                          <p:spTgt spid="135782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78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7826">
                                            <p:txEl>
                                              <p:pRg st="7" end="7"/>
                                            </p:txEl>
                                          </p:spTgt>
                                        </p:tgtEl>
                                        <p:attrNameLst>
                                          <p:attrName>style.visibility</p:attrName>
                                        </p:attrNameLst>
                                      </p:cBhvr>
                                      <p:to>
                                        <p:strVal val="visible"/>
                                      </p:to>
                                    </p:set>
                                    <p:anim calcmode="lin" valueType="num">
                                      <p:cBhvr additive="base">
                                        <p:cTn id="61" dur="500" fill="hold"/>
                                        <p:tgtEl>
                                          <p:spTgt spid="135782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78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357834"/>
                                        </p:tgtEl>
                                        <p:attrNameLst>
                                          <p:attrName>style.visibility</p:attrName>
                                        </p:attrNameLst>
                                      </p:cBhvr>
                                      <p:to>
                                        <p:strVal val="visible"/>
                                      </p:to>
                                    </p:set>
                                    <p:anim calcmode="lin" valueType="num">
                                      <p:cBhvr additive="base">
                                        <p:cTn id="67" dur="500" fill="hold"/>
                                        <p:tgtEl>
                                          <p:spTgt spid="1357834"/>
                                        </p:tgtEl>
                                        <p:attrNameLst>
                                          <p:attrName>ppt_x</p:attrName>
                                        </p:attrNameLst>
                                      </p:cBhvr>
                                      <p:tavLst>
                                        <p:tav tm="0">
                                          <p:val>
                                            <p:strVal val="1+#ppt_w/2"/>
                                          </p:val>
                                        </p:tav>
                                        <p:tav tm="100000">
                                          <p:val>
                                            <p:strVal val="#ppt_x"/>
                                          </p:val>
                                        </p:tav>
                                      </p:tavLst>
                                    </p:anim>
                                    <p:anim calcmode="lin" valueType="num">
                                      <p:cBhvr additive="base">
                                        <p:cTn id="68" dur="500" fill="hold"/>
                                        <p:tgtEl>
                                          <p:spTgt spid="1357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57826">
                                            <p:txEl>
                                              <p:pRg st="8" end="8"/>
                                            </p:txEl>
                                          </p:spTgt>
                                        </p:tgtEl>
                                        <p:attrNameLst>
                                          <p:attrName>style.visibility</p:attrName>
                                        </p:attrNameLst>
                                      </p:cBhvr>
                                      <p:to>
                                        <p:strVal val="visible"/>
                                      </p:to>
                                    </p:set>
                                    <p:anim calcmode="lin" valueType="num">
                                      <p:cBhvr additive="base">
                                        <p:cTn id="73" dur="500" fill="hold"/>
                                        <p:tgtEl>
                                          <p:spTgt spid="135782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578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7826">
                                            <p:txEl>
                                              <p:pRg st="9" end="9"/>
                                            </p:txEl>
                                          </p:spTgt>
                                        </p:tgtEl>
                                        <p:attrNameLst>
                                          <p:attrName>style.visibility</p:attrName>
                                        </p:attrNameLst>
                                      </p:cBhvr>
                                      <p:to>
                                        <p:strVal val="visible"/>
                                      </p:to>
                                    </p:set>
                                    <p:anim calcmode="lin" valueType="num">
                                      <p:cBhvr additive="base">
                                        <p:cTn id="79" dur="500" fill="hold"/>
                                        <p:tgtEl>
                                          <p:spTgt spid="1357826">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78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1357835"/>
                                        </p:tgtEl>
                                        <p:attrNameLst>
                                          <p:attrName>style.visibility</p:attrName>
                                        </p:attrNameLst>
                                      </p:cBhvr>
                                      <p:to>
                                        <p:strVal val="visible"/>
                                      </p:to>
                                    </p:set>
                                    <p:anim calcmode="lin" valueType="num">
                                      <p:cBhvr additive="base">
                                        <p:cTn id="85" dur="500" fill="hold"/>
                                        <p:tgtEl>
                                          <p:spTgt spid="1357835"/>
                                        </p:tgtEl>
                                        <p:attrNameLst>
                                          <p:attrName>ppt_x</p:attrName>
                                        </p:attrNameLst>
                                      </p:cBhvr>
                                      <p:tavLst>
                                        <p:tav tm="0">
                                          <p:val>
                                            <p:strVal val="1+#ppt_w/2"/>
                                          </p:val>
                                        </p:tav>
                                        <p:tav tm="100000">
                                          <p:val>
                                            <p:strVal val="#ppt_x"/>
                                          </p:val>
                                        </p:tav>
                                      </p:tavLst>
                                    </p:anim>
                                    <p:anim calcmode="lin" valueType="num">
                                      <p:cBhvr additive="base">
                                        <p:cTn id="86" dur="500" fill="hold"/>
                                        <p:tgtEl>
                                          <p:spTgt spid="13578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2" grpId="0"/>
      <p:bldP spid="1357833" grpId="0"/>
      <p:bldP spid="1357834" grpId="0"/>
      <p:bldP spid="13578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86" name="Rectangle 14"/>
          <p:cNvSpPr>
            <a:spLocks noChangeArrowheads="1"/>
          </p:cNvSpPr>
          <p:nvPr/>
        </p:nvSpPr>
        <p:spPr bwMode="auto">
          <a:xfrm>
            <a:off x="685800" y="5948363"/>
            <a:ext cx="7764463" cy="9096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This photon exchange is the electromagnetic force.</a:t>
            </a:r>
          </a:p>
        </p:txBody>
      </p:sp>
      <p:sp>
        <p:nvSpPr>
          <p:cNvPr id="1359874" name="Rectangle 2"/>
          <p:cNvSpPr>
            <a:spLocks noChangeArrowheads="1"/>
          </p:cNvSpPr>
          <p:nvPr/>
        </p:nvSpPr>
        <p:spPr bwMode="auto">
          <a:xfrm>
            <a:off x="685800" y="1338263"/>
            <a:ext cx="7772400" cy="464185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In 1933 Hideki Yukawa developed the                          </a:t>
            </a:r>
            <a:r>
              <a:rPr lang="en-US" sz="2400" b="1" dirty="0">
                <a:solidFill>
                  <a:srgbClr val="000000"/>
                </a:solidFill>
                <a:latin typeface="Arial" pitchFamily="34" charset="0"/>
                <a:cs typeface="Times New Roman" pitchFamily="18" charset="0"/>
              </a:rPr>
              <a:t>theory of exchange forces</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The basic idea is that all forces are </a:t>
            </a:r>
            <a:r>
              <a:rPr lang="en-US" sz="2400" dirty="0" smtClean="0">
                <a:latin typeface="Arial" pitchFamily="34" charset="0"/>
              </a:rPr>
              <a:t>                                       due </a:t>
            </a:r>
            <a:r>
              <a:rPr lang="en-US" sz="2400" dirty="0">
                <a:latin typeface="Arial" pitchFamily="34" charset="0"/>
              </a:rPr>
              <a:t>to the exchange of particles </a:t>
            </a:r>
            <a:r>
              <a:rPr lang="en-US" sz="2400" dirty="0" smtClean="0">
                <a:latin typeface="Arial" pitchFamily="34" charset="0"/>
              </a:rPr>
              <a:t>                                            between </a:t>
            </a:r>
            <a:r>
              <a:rPr lang="en-US" sz="2400" dirty="0">
                <a:latin typeface="Arial" pitchFamily="34" charset="0"/>
              </a:rPr>
              <a:t>like </a:t>
            </a:r>
            <a:r>
              <a:rPr lang="en-US" sz="2400" dirty="0" smtClean="0">
                <a:latin typeface="Arial" pitchFamily="34" charset="0"/>
              </a:rPr>
              <a:t>elementary </a:t>
            </a:r>
            <a:r>
              <a:rPr lang="en-US" sz="2400" dirty="0">
                <a:latin typeface="Arial" pitchFamily="34" charset="0"/>
              </a:rPr>
              <a:t>particles.</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Consider two protons in space.</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Yukawa postulated that the protons                        exchange photons and repel each other             because of this exchange.</a:t>
            </a:r>
          </a:p>
        </p:txBody>
      </p:sp>
      <p:sp>
        <p:nvSpPr>
          <p:cNvPr id="6147"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sp>
        <p:nvSpPr>
          <p:cNvPr id="1359882" name="Oval 10"/>
          <p:cNvSpPr>
            <a:spLocks noChangeArrowheads="1"/>
          </p:cNvSpPr>
          <p:nvPr/>
        </p:nvSpPr>
        <p:spPr bwMode="auto">
          <a:xfrm>
            <a:off x="2776538" y="5370513"/>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3" name="Oval 11"/>
          <p:cNvSpPr>
            <a:spLocks noChangeArrowheads="1"/>
          </p:cNvSpPr>
          <p:nvPr/>
        </p:nvSpPr>
        <p:spPr bwMode="auto">
          <a:xfrm>
            <a:off x="5595938" y="534828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4" name="Freeform 12"/>
          <p:cNvSpPr>
            <a:spLocks/>
          </p:cNvSpPr>
          <p:nvPr/>
        </p:nvSpPr>
        <p:spPr bwMode="auto">
          <a:xfrm rot="10800000">
            <a:off x="3579813" y="551656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359885" name="Freeform 13"/>
          <p:cNvSpPr>
            <a:spLocks/>
          </p:cNvSpPr>
          <p:nvPr/>
        </p:nvSpPr>
        <p:spPr bwMode="auto">
          <a:xfrm>
            <a:off x="3744913" y="57896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pic>
        <p:nvPicPr>
          <p:cNvPr id="6156"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4">
                                            <p:txEl>
                                              <p:pRg st="1" end="1"/>
                                            </p:txEl>
                                          </p:spTgt>
                                        </p:tgtEl>
                                        <p:attrNameLst>
                                          <p:attrName>style.visibility</p:attrName>
                                        </p:attrNameLst>
                                      </p:cBhvr>
                                      <p:to>
                                        <p:strVal val="visible"/>
                                      </p:to>
                                    </p:set>
                                    <p:anim calcmode="lin" valueType="num">
                                      <p:cBhvr additive="base">
                                        <p:cTn id="7" dur="500" fill="hold"/>
                                        <p:tgtEl>
                                          <p:spTgt spid="1359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9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9881"/>
                                        </p:tgtEl>
                                        <p:attrNameLst>
                                          <p:attrName>style.visibility</p:attrName>
                                        </p:attrNameLst>
                                      </p:cBhvr>
                                      <p:to>
                                        <p:strVal val="visible"/>
                                      </p:to>
                                    </p:set>
                                    <p:animEffect transition="in" filter="fade">
                                      <p:cBhvr>
                                        <p:cTn id="11" dur="2000"/>
                                        <p:tgtEl>
                                          <p:spTgt spid="13598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59874">
                                            <p:txEl>
                                              <p:pRg st="2" end="2"/>
                                            </p:txEl>
                                          </p:spTgt>
                                        </p:tgtEl>
                                        <p:attrNameLst>
                                          <p:attrName>style.visibility</p:attrName>
                                        </p:attrNameLst>
                                      </p:cBhvr>
                                      <p:to>
                                        <p:strVal val="visible"/>
                                      </p:to>
                                    </p:set>
                                    <p:anim calcmode="lin" valueType="num">
                                      <p:cBhvr additive="base">
                                        <p:cTn id="16" dur="500" fill="hold"/>
                                        <p:tgtEl>
                                          <p:spTgt spid="13598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59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9874">
                                            <p:txEl>
                                              <p:pRg st="3" end="3"/>
                                            </p:txEl>
                                          </p:spTgt>
                                        </p:tgtEl>
                                        <p:attrNameLst>
                                          <p:attrName>style.visibility</p:attrName>
                                        </p:attrNameLst>
                                      </p:cBhvr>
                                      <p:to>
                                        <p:strVal val="visible"/>
                                      </p:to>
                                    </p:set>
                                    <p:anim calcmode="lin" valueType="num">
                                      <p:cBhvr additive="base">
                                        <p:cTn id="22" dur="500" fill="hold"/>
                                        <p:tgtEl>
                                          <p:spTgt spid="13598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59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59882"/>
                                        </p:tgtEl>
                                        <p:attrNameLst>
                                          <p:attrName>style.visibility</p:attrName>
                                        </p:attrNameLst>
                                      </p:cBhvr>
                                      <p:to>
                                        <p:strVal val="visible"/>
                                      </p:to>
                                    </p:set>
                                    <p:animEffect transition="in" filter="fade">
                                      <p:cBhvr>
                                        <p:cTn id="28" dur="2000"/>
                                        <p:tgtEl>
                                          <p:spTgt spid="135988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1359883"/>
                                        </p:tgtEl>
                                        <p:attrNameLst>
                                          <p:attrName>style.visibility</p:attrName>
                                        </p:attrNameLst>
                                      </p:cBhvr>
                                      <p:to>
                                        <p:strVal val="visible"/>
                                      </p:to>
                                    </p:set>
                                    <p:animEffect transition="in" filter="fade">
                                      <p:cBhvr>
                                        <p:cTn id="31" dur="2000"/>
                                        <p:tgtEl>
                                          <p:spTgt spid="135988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59874">
                                            <p:txEl>
                                              <p:pRg st="4" end="4"/>
                                            </p:txEl>
                                          </p:spTgt>
                                        </p:tgtEl>
                                        <p:attrNameLst>
                                          <p:attrName>style.visibility</p:attrName>
                                        </p:attrNameLst>
                                      </p:cBhvr>
                                      <p:to>
                                        <p:strVal val="visible"/>
                                      </p:to>
                                    </p:set>
                                    <p:anim calcmode="lin" valueType="num">
                                      <p:cBhvr additive="base">
                                        <p:cTn id="36" dur="500" fill="hold"/>
                                        <p:tgtEl>
                                          <p:spTgt spid="135987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59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59884"/>
                                        </p:tgtEl>
                                        <p:attrNameLst>
                                          <p:attrName>style.visibility</p:attrName>
                                        </p:attrNameLst>
                                      </p:cBhvr>
                                      <p:to>
                                        <p:strVal val="visible"/>
                                      </p:to>
                                    </p:set>
                                    <p:animEffect transition="in" filter="wipe(right)">
                                      <p:cBhvr>
                                        <p:cTn id="42" dur="500"/>
                                        <p:tgtEl>
                                          <p:spTgt spid="135988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359885"/>
                                        </p:tgtEl>
                                        <p:attrNameLst>
                                          <p:attrName>style.visibility</p:attrName>
                                        </p:attrNameLst>
                                      </p:cBhvr>
                                      <p:to>
                                        <p:strVal val="visible"/>
                                      </p:to>
                                    </p:set>
                                    <p:animEffect transition="in" filter="wipe(left)">
                                      <p:cBhvr>
                                        <p:cTn id="45" dur="500"/>
                                        <p:tgtEl>
                                          <p:spTgt spid="1359885"/>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p:stCondLst>
                              <p:cond delay="500"/>
                            </p:stCondLst>
                            <p:childTnLst>
                              <p:par>
                                <p:cTn id="47" presetID="22" presetClass="exit" presetSubtype="2" fill="hold" grpId="1" nodeType="afterEffect">
                                  <p:stCondLst>
                                    <p:cond delay="0"/>
                                  </p:stCondLst>
                                  <p:childTnLst>
                                    <p:animEffect transition="out" filter="wipe(right)">
                                      <p:cBhvr>
                                        <p:cTn id="48" dur="500"/>
                                        <p:tgtEl>
                                          <p:spTgt spid="1359884"/>
                                        </p:tgtEl>
                                      </p:cBhvr>
                                    </p:animEffect>
                                    <p:set>
                                      <p:cBhvr>
                                        <p:cTn id="49" dur="1" fill="hold">
                                          <p:stCondLst>
                                            <p:cond delay="499"/>
                                          </p:stCondLst>
                                        </p:cTn>
                                        <p:tgtEl>
                                          <p:spTgt spid="1359884"/>
                                        </p:tgtEl>
                                        <p:attrNameLst>
                                          <p:attrName>style.visibility</p:attrName>
                                        </p:attrNameLst>
                                      </p:cBhvr>
                                      <p:to>
                                        <p:strVal val="hidden"/>
                                      </p:to>
                                    </p:set>
                                  </p:childTnLst>
                                </p:cTn>
                              </p:par>
                              <p:par>
                                <p:cTn id="50" presetID="22" presetClass="exit" presetSubtype="8" fill="hold" grpId="1" nodeType="withEffect">
                                  <p:stCondLst>
                                    <p:cond delay="0"/>
                                  </p:stCondLst>
                                  <p:childTnLst>
                                    <p:animEffect transition="out" filter="wipe(left)">
                                      <p:cBhvr>
                                        <p:cTn id="51" dur="500"/>
                                        <p:tgtEl>
                                          <p:spTgt spid="1359885"/>
                                        </p:tgtEl>
                                      </p:cBhvr>
                                    </p:animEffect>
                                    <p:set>
                                      <p:cBhvr>
                                        <p:cTn id="52" dur="1" fill="hold">
                                          <p:stCondLst>
                                            <p:cond delay="499"/>
                                          </p:stCondLst>
                                        </p:cTn>
                                        <p:tgtEl>
                                          <p:spTgt spid="1359885"/>
                                        </p:tgtEl>
                                        <p:attrNameLst>
                                          <p:attrName>style.visibility</p:attrName>
                                        </p:attrNameLst>
                                      </p:cBhvr>
                                      <p:to>
                                        <p:strVal val="hidden"/>
                                      </p:to>
                                    </p:set>
                                  </p:childTnLst>
                                </p:cTn>
                              </p:par>
                              <p:par>
                                <p:cTn id="53" presetID="63" presetClass="path" presetSubtype="0" accel="50000" decel="50000" fill="hold" grpId="1" nodeType="withEffect">
                                  <p:stCondLst>
                                    <p:cond delay="0"/>
                                  </p:stCondLst>
                                  <p:childTnLst>
                                    <p:animMotion origin="layout" path="M 0 0  L 0.25 0  E" pathEditMode="relative" ptsTypes="">
                                      <p:cBhvr>
                                        <p:cTn id="54" dur="2000" fill="hold"/>
                                        <p:tgtEl>
                                          <p:spTgt spid="1359883"/>
                                        </p:tgtEl>
                                        <p:attrNameLst>
                                          <p:attrName>ppt_x</p:attrName>
                                          <p:attrName>ppt_y</p:attrName>
                                        </p:attrNameLst>
                                      </p:cBhvr>
                                    </p:animMotion>
                                  </p:childTnLst>
                                </p:cTn>
                              </p:par>
                              <p:par>
                                <p:cTn id="55" presetID="35" presetClass="path" presetSubtype="0" accel="50000" decel="50000" fill="hold" grpId="1" nodeType="withEffect">
                                  <p:stCondLst>
                                    <p:cond delay="0"/>
                                  </p:stCondLst>
                                  <p:childTnLst>
                                    <p:animMotion origin="layout" path="M 0 0  L -0.25 0  E" pathEditMode="relative" ptsTypes="">
                                      <p:cBhvr>
                                        <p:cTn id="56" dur="2000" fill="hold"/>
                                        <p:tgtEl>
                                          <p:spTgt spid="1359882"/>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9886">
                                            <p:txEl>
                                              <p:pRg st="1" end="1"/>
                                            </p:txEl>
                                          </p:spTgt>
                                        </p:tgtEl>
                                        <p:attrNameLst>
                                          <p:attrName>style.visibility</p:attrName>
                                        </p:attrNameLst>
                                      </p:cBhvr>
                                      <p:to>
                                        <p:strVal val="visible"/>
                                      </p:to>
                                    </p:set>
                                    <p:anim calcmode="lin" valueType="num">
                                      <p:cBhvr additive="base">
                                        <p:cTn id="61" dur="500" fill="hold"/>
                                        <p:tgtEl>
                                          <p:spTgt spid="135988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98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82" grpId="0" animBg="1"/>
      <p:bldP spid="1359882" grpId="1" animBg="1"/>
      <p:bldP spid="1359883" grpId="0" animBg="1"/>
      <p:bldP spid="1359883" grpId="1" animBg="1"/>
      <p:bldP spid="1359884" grpId="0" animBg="1"/>
      <p:bldP spid="1359884" grpId="1" animBg="1"/>
      <p:bldP spid="1359885" grpId="0" animBg="1"/>
      <p:bldP spid="135988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The nature and range of the force carriers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Yukawa explained that the electromagnetic                 force was long range (in fact infinite in range)            because photons "live forever" until they are           absorbed.</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latin typeface="Arial" pitchFamily="34" charset="0"/>
              </a:rPr>
              <a:t>Yukawa explained that the strong force                         was short range (in fact only in the nuclear                   range) because the strong force exchange                   particle (the </a:t>
            </a:r>
            <a:r>
              <a:rPr lang="en-US" sz="2400" b="1">
                <a:latin typeface="Arial" pitchFamily="34" charset="0"/>
              </a:rPr>
              <a:t>gluon</a:t>
            </a:r>
            <a:r>
              <a:rPr lang="en-US" sz="2400">
                <a:latin typeface="Arial" pitchFamily="34" charset="0"/>
              </a:rPr>
              <a:t>) has a very short life.</a:t>
            </a:r>
          </a:p>
        </p:txBody>
      </p:sp>
      <p:sp>
        <p:nvSpPr>
          <p:cNvPr id="7171" name="Rectangle 3"/>
          <p:cNvSpPr>
            <a:spLocks noGrp="1" noChangeArrowheads="1"/>
          </p:cNvSpPr>
          <p:nvPr>
            <p:ph type="ctrTitle"/>
          </p:nvPr>
        </p:nvSpPr>
        <p:spPr>
          <a:xfrm>
            <a:off x="685800" y="438150"/>
            <a:ext cx="82121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31" name="Oval 11"/>
          <p:cNvSpPr>
            <a:spLocks noChangeArrowheads="1"/>
          </p:cNvSpPr>
          <p:nvPr/>
        </p:nvSpPr>
        <p:spPr bwMode="auto">
          <a:xfrm>
            <a:off x="744538" y="5073650"/>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3" name="Rectangle 13"/>
          <p:cNvSpPr>
            <a:spLocks noChangeArrowheads="1"/>
          </p:cNvSpPr>
          <p:nvPr/>
        </p:nvSpPr>
        <p:spPr bwMode="auto">
          <a:xfrm>
            <a:off x="2222500" y="5584825"/>
            <a:ext cx="5402263" cy="346075"/>
          </a:xfrm>
          <a:prstGeom prst="rect">
            <a:avLst/>
          </a:prstGeom>
          <a:noFill/>
          <a:ln w="9525">
            <a:noFill/>
            <a:miter lim="800000"/>
            <a:headEnd/>
            <a:tailEnd/>
          </a:ln>
        </p:spPr>
        <p:txBody>
          <a:bodyPr/>
          <a:lstStyle/>
          <a:p>
            <a:pPr>
              <a:lnSpc>
                <a:spcPct val="90000"/>
              </a:lnSpc>
              <a:spcBef>
                <a:spcPct val="20000"/>
              </a:spcBef>
            </a:pPr>
            <a:r>
              <a:rPr lang="en-US">
                <a:solidFill>
                  <a:schemeClr val="accent2"/>
                </a:solidFill>
                <a:latin typeface="Arial" pitchFamily="34" charset="0"/>
              </a:rPr>
              <a:t>LONG RANGE EXCHANGE PARTICLE</a:t>
            </a:r>
            <a:endParaRPr lang="en-US">
              <a:solidFill>
                <a:schemeClr val="accent2"/>
              </a:solidFill>
              <a:latin typeface="Arial" pitchFamily="34" charset="0"/>
              <a:sym typeface="Symbol" pitchFamily="18" charset="2"/>
            </a:endParaRPr>
          </a:p>
        </p:txBody>
      </p:sp>
      <p:sp>
        <p:nvSpPr>
          <p:cNvPr id="1361934" name="Oval 14"/>
          <p:cNvSpPr>
            <a:spLocks noChangeArrowheads="1"/>
          </p:cNvSpPr>
          <p:nvPr/>
        </p:nvSpPr>
        <p:spPr bwMode="auto">
          <a:xfrm>
            <a:off x="766763" y="586263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6" name="Rectangle 16"/>
          <p:cNvSpPr>
            <a:spLocks noChangeArrowheads="1"/>
          </p:cNvSpPr>
          <p:nvPr/>
        </p:nvSpPr>
        <p:spPr bwMode="auto">
          <a:xfrm>
            <a:off x="1581150" y="6342063"/>
            <a:ext cx="7296150" cy="346075"/>
          </a:xfrm>
          <a:prstGeom prst="rect">
            <a:avLst/>
          </a:prstGeom>
          <a:noFill/>
          <a:ln w="9525">
            <a:noFill/>
            <a:miter lim="800000"/>
            <a:headEnd/>
            <a:tailEnd/>
          </a:ln>
        </p:spPr>
        <p:txBody>
          <a:bodyPr/>
          <a:lstStyle/>
          <a:p>
            <a:pPr>
              <a:lnSpc>
                <a:spcPct val="90000"/>
              </a:lnSpc>
              <a:spcBef>
                <a:spcPct val="20000"/>
              </a:spcBef>
            </a:pPr>
            <a:r>
              <a:rPr lang="en-US">
                <a:solidFill>
                  <a:schemeClr val="accent2"/>
                </a:solidFill>
                <a:latin typeface="Arial" pitchFamily="34" charset="0"/>
              </a:rPr>
              <a:t>SHORT RANGE EXCHANGE (VIRTUAL) PARTICLE</a:t>
            </a:r>
            <a:endParaRPr lang="en-US">
              <a:solidFill>
                <a:schemeClr val="accent2"/>
              </a:solidFill>
              <a:latin typeface="Arial" pitchFamily="34" charset="0"/>
              <a:sym typeface="Symbol" pitchFamily="18" charset="2"/>
            </a:endParaRPr>
          </a:p>
        </p:txBody>
      </p:sp>
      <p:sp>
        <p:nvSpPr>
          <p:cNvPr id="1361937" name="Freeform 17"/>
          <p:cNvSpPr>
            <a:spLocks/>
          </p:cNvSpPr>
          <p:nvPr/>
        </p:nvSpPr>
        <p:spPr bwMode="auto">
          <a:xfrm>
            <a:off x="1549400" y="61309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pic>
        <p:nvPicPr>
          <p:cNvPr id="7182"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61932" name="Freeform 12"/>
          <p:cNvSpPr>
            <a:spLocks/>
          </p:cNvSpPr>
          <p:nvPr/>
        </p:nvSpPr>
        <p:spPr bwMode="auto">
          <a:xfrm>
            <a:off x="1550988" y="53959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2">
                                            <p:txEl>
                                              <p:pRg st="1" end="1"/>
                                            </p:txEl>
                                          </p:spTgt>
                                        </p:tgtEl>
                                        <p:attrNameLst>
                                          <p:attrName>style.visibility</p:attrName>
                                        </p:attrNameLst>
                                      </p:cBhvr>
                                      <p:to>
                                        <p:strVal val="visible"/>
                                      </p:to>
                                    </p:set>
                                    <p:anim calcmode="lin" valueType="num">
                                      <p:cBhvr additive="base">
                                        <p:cTn id="7" dur="500" fill="hold"/>
                                        <p:tgtEl>
                                          <p:spTgt spid="1361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22">
                                            <p:txEl>
                                              <p:pRg st="2" end="2"/>
                                            </p:txEl>
                                          </p:spTgt>
                                        </p:tgtEl>
                                        <p:attrNameLst>
                                          <p:attrName>style.visibility</p:attrName>
                                        </p:attrNameLst>
                                      </p:cBhvr>
                                      <p:to>
                                        <p:strVal val="visible"/>
                                      </p:to>
                                    </p:set>
                                    <p:anim calcmode="lin" valueType="num">
                                      <p:cBhvr additive="base">
                                        <p:cTn id="13" dur="500" fill="hold"/>
                                        <p:tgtEl>
                                          <p:spTgt spid="13619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1931"/>
                                        </p:tgtEl>
                                        <p:attrNameLst>
                                          <p:attrName>style.visibility</p:attrName>
                                        </p:attrNameLst>
                                      </p:cBhvr>
                                      <p:to>
                                        <p:strVal val="visible"/>
                                      </p:to>
                                    </p:set>
                                    <p:animEffect transition="in" filter="fade">
                                      <p:cBhvr>
                                        <p:cTn id="19" dur="2000"/>
                                        <p:tgtEl>
                                          <p:spTgt spid="1361931"/>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61932"/>
                                        </p:tgtEl>
                                        <p:attrNameLst>
                                          <p:attrName>style.visibility</p:attrName>
                                        </p:attrNameLst>
                                      </p:cBhvr>
                                      <p:to>
                                        <p:strVal val="visible"/>
                                      </p:to>
                                    </p:set>
                                    <p:animEffect transition="in" filter="wipe(left)">
                                      <p:cBhvr>
                                        <p:cTn id="24" dur="500"/>
                                        <p:tgtEl>
                                          <p:spTgt spid="1361932"/>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3.05556E-6 -1.85185E-6 L 0.48333 -0.00023 " pathEditMode="relative" rAng="0" ptsTypes="AA">
                                      <p:cBhvr>
                                        <p:cTn id="28" dur="2000" fill="hold"/>
                                        <p:tgtEl>
                                          <p:spTgt spid="1361932"/>
                                        </p:tgtEl>
                                        <p:attrNameLst>
                                          <p:attrName>ppt_x</p:attrName>
                                          <p:attrName>ppt_y</p:attrName>
                                        </p:attrNameLst>
                                      </p:cBhvr>
                                      <p:rCtr x="242" y="0"/>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1361933"/>
                                        </p:tgtEl>
                                        <p:attrNameLst>
                                          <p:attrName>style.visibility</p:attrName>
                                        </p:attrNameLst>
                                      </p:cBhvr>
                                      <p:to>
                                        <p:strVal val="visible"/>
                                      </p:to>
                                    </p:set>
                                    <p:anim calcmode="lin" valueType="num">
                                      <p:cBhvr additive="base">
                                        <p:cTn id="33" dur="500" fill="hold"/>
                                        <p:tgtEl>
                                          <p:spTgt spid="1361933"/>
                                        </p:tgtEl>
                                        <p:attrNameLst>
                                          <p:attrName>ppt_x</p:attrName>
                                        </p:attrNameLst>
                                      </p:cBhvr>
                                      <p:tavLst>
                                        <p:tav tm="0">
                                          <p:val>
                                            <p:strVal val="1+#ppt_w/2"/>
                                          </p:val>
                                        </p:tav>
                                        <p:tav tm="100000">
                                          <p:val>
                                            <p:strVal val="#ppt_x"/>
                                          </p:val>
                                        </p:tav>
                                      </p:tavLst>
                                    </p:anim>
                                    <p:anim calcmode="lin" valueType="num">
                                      <p:cBhvr additive="base">
                                        <p:cTn id="34" dur="500" fill="hold"/>
                                        <p:tgtEl>
                                          <p:spTgt spid="1361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61934"/>
                                        </p:tgtEl>
                                        <p:attrNameLst>
                                          <p:attrName>style.visibility</p:attrName>
                                        </p:attrNameLst>
                                      </p:cBhvr>
                                      <p:to>
                                        <p:strVal val="visible"/>
                                      </p:to>
                                    </p:set>
                                    <p:animEffect transition="in" filter="fade">
                                      <p:cBhvr>
                                        <p:cTn id="39" dur="2000"/>
                                        <p:tgtEl>
                                          <p:spTgt spid="1361934"/>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61937"/>
                                        </p:tgtEl>
                                        <p:attrNameLst>
                                          <p:attrName>style.visibility</p:attrName>
                                        </p:attrNameLst>
                                      </p:cBhvr>
                                      <p:to>
                                        <p:strVal val="visible"/>
                                      </p:to>
                                    </p:set>
                                    <p:animEffect transition="in" filter="wipe(left)">
                                      <p:cBhvr>
                                        <p:cTn id="44" dur="3000"/>
                                        <p:tgtEl>
                                          <p:spTgt spid="13619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 nodeType="clickEffect">
                                  <p:stCondLst>
                                    <p:cond delay="0"/>
                                  </p:stCondLst>
                                  <p:childTnLst>
                                    <p:animEffect transition="out" filter="wipe(left)">
                                      <p:cBhvr>
                                        <p:cTn id="48" dur="3000"/>
                                        <p:tgtEl>
                                          <p:spTgt spid="1361937"/>
                                        </p:tgtEl>
                                      </p:cBhvr>
                                    </p:animEffect>
                                    <p:set>
                                      <p:cBhvr>
                                        <p:cTn id="49" dur="1" fill="hold">
                                          <p:stCondLst>
                                            <p:cond delay="2999"/>
                                          </p:stCondLst>
                                        </p:cTn>
                                        <p:tgtEl>
                                          <p:spTgt spid="13619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61936"/>
                                        </p:tgtEl>
                                        <p:attrNameLst>
                                          <p:attrName>style.visibility</p:attrName>
                                        </p:attrNameLst>
                                      </p:cBhvr>
                                      <p:to>
                                        <p:strVal val="visible"/>
                                      </p:to>
                                    </p:set>
                                    <p:anim calcmode="lin" valueType="num">
                                      <p:cBhvr additive="base">
                                        <p:cTn id="54" dur="500" fill="hold"/>
                                        <p:tgtEl>
                                          <p:spTgt spid="1361936"/>
                                        </p:tgtEl>
                                        <p:attrNameLst>
                                          <p:attrName>ppt_x</p:attrName>
                                        </p:attrNameLst>
                                      </p:cBhvr>
                                      <p:tavLst>
                                        <p:tav tm="0">
                                          <p:val>
                                            <p:strVal val="1+#ppt_w/2"/>
                                          </p:val>
                                        </p:tav>
                                        <p:tav tm="100000">
                                          <p:val>
                                            <p:strVal val="#ppt_x"/>
                                          </p:val>
                                        </p:tav>
                                      </p:tavLst>
                                    </p:anim>
                                    <p:anim calcmode="lin" valueType="num">
                                      <p:cBhvr additive="base">
                                        <p:cTn id="55" dur="500" fill="hold"/>
                                        <p:tgtEl>
                                          <p:spTgt spid="13619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31" grpId="0" animBg="1"/>
      <p:bldP spid="1361933" grpId="0"/>
      <p:bldP spid="1361934" grpId="0" animBg="1"/>
      <p:bldP spid="1361936" grpId="0"/>
      <p:bldP spid="1361937" grpId="0" animBg="1"/>
      <p:bldP spid="1361937" grpId="1" animBg="1"/>
      <p:bldP spid="1361932" grpId="0" animBg="1"/>
      <p:bldP spid="13619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ChangeArrowheads="1"/>
          </p:cNvSpPr>
          <p:nvPr/>
        </p:nvSpPr>
        <p:spPr bwMode="auto">
          <a:xfrm>
            <a:off x="685800" y="1338264"/>
            <a:ext cx="7772400" cy="437322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The nature and range of the force carriers</a:t>
            </a:r>
            <a:endParaRPr lang="en-US">
              <a:solidFill>
                <a:srgbClr val="000000"/>
              </a:solidFill>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Exchange particles whose range of                          influence is limited are called </a:t>
            </a:r>
            <a:r>
              <a:rPr lang="en-US" sz="2400" b="1">
                <a:solidFill>
                  <a:srgbClr val="000000"/>
                </a:solidFill>
                <a:latin typeface="Arial" pitchFamily="34" charset="0"/>
                <a:cs typeface="Times New Roman" pitchFamily="18" charset="0"/>
              </a:rPr>
              <a:t>virtual                            particles</a:t>
            </a:r>
            <a:r>
              <a:rPr lang="en-US" sz="2400">
                <a:solidFill>
                  <a:srgbClr val="000000"/>
                </a:solidFill>
                <a:latin typeface="Arial" pitchFamily="34" charset="0"/>
                <a:cs typeface="Times New Roman" pitchFamily="18" charset="0"/>
              </a:rPr>
              <a:t>.</a:t>
            </a:r>
          </a:p>
          <a:p>
            <a:pPr>
              <a:spcBef>
                <a:spcPct val="20000"/>
              </a:spcBef>
            </a:pPr>
            <a:endParaRPr lang="en-US" sz="2400">
              <a:solidFill>
                <a:srgbClr val="000000"/>
              </a:solidFill>
              <a:latin typeface="Arial" pitchFamily="34" charset="0"/>
              <a:cs typeface="Times New Roman" pitchFamily="18" charset="0"/>
            </a:endParaRPr>
          </a:p>
          <a:p>
            <a:pPr>
              <a:spcBef>
                <a:spcPct val="20000"/>
              </a:spcBef>
            </a:pPr>
            <a:endParaRPr lang="en-US" sz="2400">
              <a:solidFill>
                <a:srgbClr val="000000"/>
              </a:solidFill>
              <a:latin typeface="Arial" pitchFamily="34" charset="0"/>
              <a:cs typeface="Times New Roman" pitchFamily="18" charset="0"/>
            </a:endParaRPr>
          </a:p>
          <a:p>
            <a:pPr>
              <a:spcBef>
                <a:spcPct val="20000"/>
              </a:spcBef>
            </a:pPr>
            <a:endParaRPr lang="en-US">
              <a:solidFill>
                <a:srgbClr val="000000"/>
              </a:solidFill>
              <a:cs typeface="Times New Roman" pitchFamily="18" charset="0"/>
            </a:endParaRPr>
          </a:p>
          <a:p>
            <a:pPr>
              <a:spcBef>
                <a:spcPct val="20000"/>
              </a:spcBef>
            </a:pPr>
            <a:endParaRPr lang="en-US">
              <a:solidFill>
                <a:srgbClr val="000000"/>
              </a:solidFill>
              <a:cs typeface="Times New Roman" pitchFamily="18" charset="0"/>
            </a:endParaRPr>
          </a:p>
          <a:p>
            <a:pPr>
              <a:spcBef>
                <a:spcPct val="20000"/>
              </a:spcBef>
            </a:pP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Virtual particles can only exist within their range of influence.</a:t>
            </a:r>
          </a:p>
        </p:txBody>
      </p:sp>
      <p:pic>
        <p:nvPicPr>
          <p:cNvPr id="203812" name="Picture 36"/>
          <p:cNvPicPr>
            <a:picLocks noChangeAspect="1" noChangeArrowheads="1"/>
          </p:cNvPicPr>
          <p:nvPr/>
        </p:nvPicPr>
        <p:blipFill>
          <a:blip r:embed="rId6" cstate="print"/>
          <a:srcRect/>
          <a:stretch>
            <a:fillRect/>
          </a:stretch>
        </p:blipFill>
        <p:spPr bwMode="auto">
          <a:xfrm>
            <a:off x="785813" y="2940514"/>
            <a:ext cx="7572375" cy="1933575"/>
          </a:xfrm>
          <a:prstGeom prst="rect">
            <a:avLst/>
          </a:prstGeom>
          <a:ln>
            <a:noFill/>
          </a:ln>
          <a:effectLst>
            <a:outerShdw blurRad="292100" dist="139700" dir="2700000" algn="tl" rotWithShape="0">
              <a:srgbClr val="333333">
                <a:alpha val="65000"/>
              </a:srgbClr>
            </a:outerShdw>
          </a:effectLst>
        </p:spPr>
      </p:pic>
      <p:sp>
        <p:nvSpPr>
          <p:cNvPr id="203779" name="Rectangle 3"/>
          <p:cNvSpPr>
            <a:spLocks noGrp="1" noChangeArrowheads="1"/>
          </p:cNvSpPr>
          <p:nvPr>
            <p:ph type="ctrTitle" idx="4294967295"/>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03780" name="AutoShape 4" descr="Z"/>
          <p:cNvSpPr>
            <a:spLocks noChangeAspect="1" noChangeArrowheads="1"/>
          </p:cNvSpPr>
          <p:nvPr/>
        </p:nvSpPr>
        <p:spPr bwMode="auto">
          <a:xfrm>
            <a:off x="4447736" y="3533775"/>
            <a:ext cx="304800" cy="304800"/>
          </a:xfrm>
          <a:prstGeom prst="rect">
            <a:avLst/>
          </a:prstGeom>
          <a:noFill/>
          <a:ln w="9525">
            <a:noFill/>
            <a:miter lim="800000"/>
            <a:headEnd/>
            <a:tailEnd/>
          </a:ln>
        </p:spPr>
        <p:txBody>
          <a:bodyPr/>
          <a:lstStyle/>
          <a:p>
            <a:endParaRPr lang="en-US"/>
          </a:p>
        </p:txBody>
      </p:sp>
      <p:sp>
        <p:nvSpPr>
          <p:cNvPr id="1425434" name="Rectangle 26"/>
          <p:cNvSpPr>
            <a:spLocks noChangeArrowheads="1"/>
          </p:cNvSpPr>
          <p:nvPr/>
        </p:nvSpPr>
        <p:spPr bwMode="auto">
          <a:xfrm>
            <a:off x="798074" y="3349625"/>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sp>
        <p:nvSpPr>
          <p:cNvPr id="1425435" name="Rectangle 27"/>
          <p:cNvSpPr>
            <a:spLocks noChangeArrowheads="1"/>
          </p:cNvSpPr>
          <p:nvPr/>
        </p:nvSpPr>
        <p:spPr bwMode="auto">
          <a:xfrm>
            <a:off x="809186" y="4095750"/>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pic>
        <p:nvPicPr>
          <p:cNvPr id="203811"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5410">
                                            <p:txEl>
                                              <p:pRg st="1" end="1"/>
                                            </p:txEl>
                                          </p:spTgt>
                                        </p:tgtEl>
                                        <p:attrNameLst>
                                          <p:attrName>style.visibility</p:attrName>
                                        </p:attrNameLst>
                                      </p:cBhvr>
                                      <p:to>
                                        <p:strVal val="visible"/>
                                      </p:to>
                                    </p:set>
                                    <p:anim calcmode="lin" valueType="num">
                                      <p:cBhvr additive="base">
                                        <p:cTn id="7" dur="500" fill="hold"/>
                                        <p:tgtEl>
                                          <p:spTgt spid="1425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03812"/>
                                        </p:tgtEl>
                                        <p:attrNameLst>
                                          <p:attrName>style.visibility</p:attrName>
                                        </p:attrNameLst>
                                      </p:cBhvr>
                                      <p:to>
                                        <p:strVal val="visible"/>
                                      </p:to>
                                    </p:set>
                                    <p:anim calcmode="lin" valueType="num">
                                      <p:cBhvr>
                                        <p:cTn id="13" dur="500" fill="hold"/>
                                        <p:tgtEl>
                                          <p:spTgt spid="203812"/>
                                        </p:tgtEl>
                                        <p:attrNameLst>
                                          <p:attrName>ppt_w</p:attrName>
                                        </p:attrNameLst>
                                      </p:cBhvr>
                                      <p:tavLst>
                                        <p:tav tm="0">
                                          <p:val>
                                            <p:fltVal val="0"/>
                                          </p:val>
                                        </p:tav>
                                        <p:tav tm="100000">
                                          <p:val>
                                            <p:strVal val="#ppt_w"/>
                                          </p:val>
                                        </p:tav>
                                      </p:tavLst>
                                    </p:anim>
                                    <p:anim calcmode="lin" valueType="num">
                                      <p:cBhvr>
                                        <p:cTn id="14" dur="500" fill="hold"/>
                                        <p:tgtEl>
                                          <p:spTgt spid="203812"/>
                                        </p:tgtEl>
                                        <p:attrNameLst>
                                          <p:attrName>ppt_h</p:attrName>
                                        </p:attrNameLst>
                                      </p:cBhvr>
                                      <p:tavLst>
                                        <p:tav tm="0">
                                          <p:val>
                                            <p:fltVal val="0"/>
                                          </p:val>
                                        </p:tav>
                                        <p:tav tm="100000">
                                          <p:val>
                                            <p:strVal val="#ppt_h"/>
                                          </p:val>
                                        </p:tav>
                                      </p:tavLst>
                                    </p:anim>
                                    <p:animEffect transition="in" filter="fade">
                                      <p:cBhvr>
                                        <p:cTn id="15" dur="500"/>
                                        <p:tgtEl>
                                          <p:spTgt spid="2038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25434"/>
                                        </p:tgtEl>
                                        <p:attrNameLst>
                                          <p:attrName>style.visibility</p:attrName>
                                        </p:attrNameLst>
                                      </p:cBhvr>
                                      <p:to>
                                        <p:strVal val="visible"/>
                                      </p:to>
                                    </p:set>
                                    <p:animEffect transition="in" filter="wipe(left)">
                                      <p:cBhvr>
                                        <p:cTn id="20" dur="500"/>
                                        <p:tgtEl>
                                          <p:spTgt spid="1425434"/>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25435"/>
                                        </p:tgtEl>
                                        <p:attrNameLst>
                                          <p:attrName>style.visibility</p:attrName>
                                        </p:attrNameLst>
                                      </p:cBhvr>
                                      <p:to>
                                        <p:strVal val="visible"/>
                                      </p:to>
                                    </p:set>
                                    <p:animEffect transition="in" filter="wipe(left)">
                                      <p:cBhvr>
                                        <p:cTn id="25" dur="500"/>
                                        <p:tgtEl>
                                          <p:spTgt spid="142543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25410">
                                            <p:txEl>
                                              <p:pRg st="7" end="7"/>
                                            </p:txEl>
                                          </p:spTgt>
                                        </p:tgtEl>
                                        <p:attrNameLst>
                                          <p:attrName>style.visibility</p:attrName>
                                        </p:attrNameLst>
                                      </p:cBhvr>
                                      <p:to>
                                        <p:strVal val="visible"/>
                                      </p:to>
                                    </p:set>
                                    <p:anim calcmode="lin" valueType="num">
                                      <p:cBhvr additive="base">
                                        <p:cTn id="30" dur="500" fill="hold"/>
                                        <p:tgtEl>
                                          <p:spTgt spid="1425410">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254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34" grpId="0" animBg="1"/>
      <p:bldP spid="1425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104" name="Rectangle 40"/>
          <p:cNvSpPr>
            <a:spLocks noChangeArrowheads="1"/>
          </p:cNvSpPr>
          <p:nvPr/>
        </p:nvSpPr>
        <p:spPr bwMode="auto">
          <a:xfrm>
            <a:off x="673100" y="5730875"/>
            <a:ext cx="7764463" cy="11271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With the advent of particle research the list of new particles became endless!</a:t>
            </a:r>
          </a:p>
        </p:txBody>
      </p:sp>
      <p:sp>
        <p:nvSpPr>
          <p:cNvPr id="1368066" name="Rectangle 2"/>
          <p:cNvSpPr>
            <a:spLocks noChangeArrowheads="1"/>
          </p:cNvSpPr>
          <p:nvPr/>
        </p:nvSpPr>
        <p:spPr bwMode="auto">
          <a:xfrm>
            <a:off x="685800" y="1338263"/>
            <a:ext cx="7772400" cy="44370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Quarks and their antiparticles</a:t>
            </a:r>
            <a:r>
              <a:rPr lang="en-US">
                <a:solidFill>
                  <a:srgbClr val="000000"/>
                </a:solidFill>
                <a:cs typeface="Times New Roman" pitchFamily="18" charset="0"/>
              </a:rPr>
              <a:t> </a:t>
            </a:r>
          </a:p>
          <a:p>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Although you have heard of protons and           neutrons, both of which react to the strong                      force exchange particle (the gluon), you                          have probably </a:t>
            </a:r>
            <a:r>
              <a:rPr lang="en-US" sz="2400" i="1">
                <a:solidFill>
                  <a:srgbClr val="000000"/>
                </a:solidFill>
                <a:latin typeface="Arial" pitchFamily="34" charset="0"/>
                <a:cs typeface="Times New Roman" pitchFamily="18" charset="0"/>
              </a:rPr>
              <a:t>not</a:t>
            </a:r>
            <a:r>
              <a:rPr lang="en-US" sz="2400">
                <a:solidFill>
                  <a:srgbClr val="000000"/>
                </a:solidFill>
                <a:latin typeface="Arial" pitchFamily="34" charset="0"/>
                <a:cs typeface="Times New Roman" pitchFamily="18" charset="0"/>
              </a:rPr>
              <a:t> heard of most of the                       following particles:</a:t>
            </a:r>
          </a:p>
        </p:txBody>
      </p:sp>
      <p:sp>
        <p:nvSpPr>
          <p:cNvPr id="9219" name="Rectangle 3"/>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sp>
        <p:nvSpPr>
          <p:cNvPr id="1368072" name="Text Box 8"/>
          <p:cNvSpPr txBox="1">
            <a:spLocks noChangeArrowheads="1"/>
          </p:cNvSpPr>
          <p:nvPr/>
        </p:nvSpPr>
        <p:spPr bwMode="auto">
          <a:xfrm>
            <a:off x="928688"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073" name="Text Box 9"/>
          <p:cNvSpPr txBox="1">
            <a:spLocks noChangeArrowheads="1"/>
          </p:cNvSpPr>
          <p:nvPr/>
        </p:nvSpPr>
        <p:spPr bwMode="auto">
          <a:xfrm>
            <a:off x="2130425"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074" name="Text Box 10"/>
          <p:cNvSpPr txBox="1">
            <a:spLocks noChangeArrowheads="1"/>
          </p:cNvSpPr>
          <p:nvPr/>
        </p:nvSpPr>
        <p:spPr bwMode="auto">
          <a:xfrm>
            <a:off x="928688"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proton</a:t>
            </a:r>
          </a:p>
        </p:txBody>
      </p:sp>
      <p:sp>
        <p:nvSpPr>
          <p:cNvPr id="1368075" name="Text Box 11"/>
          <p:cNvSpPr txBox="1">
            <a:spLocks noChangeArrowheads="1"/>
          </p:cNvSpPr>
          <p:nvPr/>
        </p:nvSpPr>
        <p:spPr bwMode="auto">
          <a:xfrm>
            <a:off x="2130425"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p</a:t>
            </a:r>
          </a:p>
        </p:txBody>
      </p:sp>
      <p:sp>
        <p:nvSpPr>
          <p:cNvPr id="1368076" name="Text Box 12"/>
          <p:cNvSpPr txBox="1">
            <a:spLocks noChangeArrowheads="1"/>
          </p:cNvSpPr>
          <p:nvPr/>
        </p:nvSpPr>
        <p:spPr bwMode="auto">
          <a:xfrm>
            <a:off x="928688"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neutron</a:t>
            </a:r>
          </a:p>
        </p:txBody>
      </p:sp>
      <p:sp>
        <p:nvSpPr>
          <p:cNvPr id="1368077" name="Text Box 13"/>
          <p:cNvSpPr txBox="1">
            <a:spLocks noChangeArrowheads="1"/>
          </p:cNvSpPr>
          <p:nvPr/>
        </p:nvSpPr>
        <p:spPr bwMode="auto">
          <a:xfrm>
            <a:off x="2130425"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n</a:t>
            </a:r>
          </a:p>
        </p:txBody>
      </p:sp>
      <p:sp>
        <p:nvSpPr>
          <p:cNvPr id="1368078" name="Text Box 14"/>
          <p:cNvSpPr txBox="1">
            <a:spLocks noChangeArrowheads="1"/>
          </p:cNvSpPr>
          <p:nvPr/>
        </p:nvSpPr>
        <p:spPr bwMode="auto">
          <a:xfrm>
            <a:off x="3349625" y="4840288"/>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79" name="Text Box 15"/>
          <p:cNvSpPr txBox="1">
            <a:spLocks noChangeArrowheads="1"/>
          </p:cNvSpPr>
          <p:nvPr/>
        </p:nvSpPr>
        <p:spPr bwMode="auto">
          <a:xfrm>
            <a:off x="4551363"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80" name="Text Box 16"/>
          <p:cNvSpPr txBox="1">
            <a:spLocks noChangeArrowheads="1"/>
          </p:cNvSpPr>
          <p:nvPr/>
        </p:nvSpPr>
        <p:spPr bwMode="auto">
          <a:xfrm>
            <a:off x="3349625" y="5216525"/>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1" name="Text Box 17"/>
          <p:cNvSpPr txBox="1">
            <a:spLocks noChangeArrowheads="1"/>
          </p:cNvSpPr>
          <p:nvPr/>
        </p:nvSpPr>
        <p:spPr bwMode="auto">
          <a:xfrm>
            <a:off x="4551363"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2" name="Text Box 18"/>
          <p:cNvSpPr txBox="1">
            <a:spLocks noChangeArrowheads="1"/>
          </p:cNvSpPr>
          <p:nvPr/>
        </p:nvSpPr>
        <p:spPr bwMode="auto">
          <a:xfrm>
            <a:off x="3349625" y="4087813"/>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3" name="Text Box 19"/>
          <p:cNvSpPr txBox="1">
            <a:spLocks noChangeArrowheads="1"/>
          </p:cNvSpPr>
          <p:nvPr/>
        </p:nvSpPr>
        <p:spPr bwMode="auto">
          <a:xfrm>
            <a:off x="4551363"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p>
        </p:txBody>
      </p:sp>
      <p:sp>
        <p:nvSpPr>
          <p:cNvPr id="1368084" name="Text Box 20"/>
          <p:cNvSpPr txBox="1">
            <a:spLocks noChangeArrowheads="1"/>
          </p:cNvSpPr>
          <p:nvPr/>
        </p:nvSpPr>
        <p:spPr bwMode="auto">
          <a:xfrm>
            <a:off x="3349625" y="4464050"/>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5" name="Text Box 21"/>
          <p:cNvSpPr txBox="1">
            <a:spLocks noChangeArrowheads="1"/>
          </p:cNvSpPr>
          <p:nvPr/>
        </p:nvSpPr>
        <p:spPr bwMode="auto">
          <a:xfrm>
            <a:off x="4551363"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6" name="Text Box 22"/>
          <p:cNvSpPr txBox="1">
            <a:spLocks noChangeArrowheads="1"/>
          </p:cNvSpPr>
          <p:nvPr/>
        </p:nvSpPr>
        <p:spPr bwMode="auto">
          <a:xfrm>
            <a:off x="928688"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lambda</a:t>
            </a:r>
          </a:p>
        </p:txBody>
      </p:sp>
      <p:sp>
        <p:nvSpPr>
          <p:cNvPr id="1368087" name="Text Box 23"/>
          <p:cNvSpPr txBox="1">
            <a:spLocks noChangeArrowheads="1"/>
          </p:cNvSpPr>
          <p:nvPr/>
        </p:nvSpPr>
        <p:spPr bwMode="auto">
          <a:xfrm>
            <a:off x="2130425"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88" name="Text Box 24"/>
          <p:cNvSpPr txBox="1">
            <a:spLocks noChangeArrowheads="1"/>
          </p:cNvSpPr>
          <p:nvPr/>
        </p:nvSpPr>
        <p:spPr bwMode="auto">
          <a:xfrm>
            <a:off x="5770563"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89" name="Text Box 25"/>
          <p:cNvSpPr txBox="1">
            <a:spLocks noChangeArrowheads="1"/>
          </p:cNvSpPr>
          <p:nvPr/>
        </p:nvSpPr>
        <p:spPr bwMode="auto">
          <a:xfrm>
            <a:off x="6972300"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0" name="Text Box 26"/>
          <p:cNvSpPr txBox="1">
            <a:spLocks noChangeArrowheads="1"/>
          </p:cNvSpPr>
          <p:nvPr/>
        </p:nvSpPr>
        <p:spPr bwMode="auto">
          <a:xfrm>
            <a:off x="5770563"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1" name="Text Box 27"/>
          <p:cNvSpPr txBox="1">
            <a:spLocks noChangeArrowheads="1"/>
          </p:cNvSpPr>
          <p:nvPr/>
        </p:nvSpPr>
        <p:spPr bwMode="auto">
          <a:xfrm>
            <a:off x="6972300"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92" name="Text Box 28"/>
          <p:cNvSpPr txBox="1">
            <a:spLocks noChangeArrowheads="1"/>
          </p:cNvSpPr>
          <p:nvPr/>
        </p:nvSpPr>
        <p:spPr bwMode="auto">
          <a:xfrm>
            <a:off x="5770563"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3" name="Text Box 29"/>
          <p:cNvSpPr txBox="1">
            <a:spLocks noChangeArrowheads="1"/>
          </p:cNvSpPr>
          <p:nvPr/>
        </p:nvSpPr>
        <p:spPr bwMode="auto">
          <a:xfrm>
            <a:off x="6972300"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4" name="Text Box 30"/>
          <p:cNvSpPr txBox="1">
            <a:spLocks noChangeArrowheads="1"/>
          </p:cNvSpPr>
          <p:nvPr/>
        </p:nvSpPr>
        <p:spPr bwMode="auto">
          <a:xfrm>
            <a:off x="5770563" y="521176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xi</a:t>
            </a:r>
          </a:p>
        </p:txBody>
      </p:sp>
      <p:sp>
        <p:nvSpPr>
          <p:cNvPr id="1368095" name="Text Box 31"/>
          <p:cNvSpPr txBox="1">
            <a:spLocks noChangeArrowheads="1"/>
          </p:cNvSpPr>
          <p:nvPr/>
        </p:nvSpPr>
        <p:spPr bwMode="auto">
          <a:xfrm>
            <a:off x="6972300" y="521176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98" name="Text Box 34"/>
          <p:cNvSpPr txBox="1">
            <a:spLocks noChangeArrowheads="1"/>
          </p:cNvSpPr>
          <p:nvPr/>
        </p:nvSpPr>
        <p:spPr bwMode="auto">
          <a:xfrm>
            <a:off x="928688" y="5216525"/>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omega</a:t>
            </a:r>
          </a:p>
        </p:txBody>
      </p:sp>
      <p:sp>
        <p:nvSpPr>
          <p:cNvPr id="1368099" name="Text Box 35"/>
          <p:cNvSpPr txBox="1">
            <a:spLocks noChangeArrowheads="1"/>
          </p:cNvSpPr>
          <p:nvPr/>
        </p:nvSpPr>
        <p:spPr bwMode="auto">
          <a:xfrm>
            <a:off x="2130425"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100" name="Text Box 36"/>
          <p:cNvSpPr txBox="1">
            <a:spLocks noChangeArrowheads="1"/>
          </p:cNvSpPr>
          <p:nvPr/>
        </p:nvSpPr>
        <p:spPr bwMode="auto">
          <a:xfrm>
            <a:off x="3349625" y="3711575"/>
            <a:ext cx="1201738"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1" name="Text Box 37"/>
          <p:cNvSpPr txBox="1">
            <a:spLocks noChangeArrowheads="1"/>
          </p:cNvSpPr>
          <p:nvPr/>
        </p:nvSpPr>
        <p:spPr bwMode="auto">
          <a:xfrm>
            <a:off x="4551363"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102" name="Text Box 38"/>
          <p:cNvSpPr txBox="1">
            <a:spLocks noChangeArrowheads="1"/>
          </p:cNvSpPr>
          <p:nvPr/>
        </p:nvSpPr>
        <p:spPr bwMode="auto">
          <a:xfrm>
            <a:off x="5770563"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3" name="Text Box 39"/>
          <p:cNvSpPr txBox="1">
            <a:spLocks noChangeArrowheads="1"/>
          </p:cNvSpPr>
          <p:nvPr/>
        </p:nvSpPr>
        <p:spPr bwMode="auto">
          <a:xfrm>
            <a:off x="6972300"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6">
                                            <p:txEl>
                                              <p:pRg st="0" end="0"/>
                                            </p:txEl>
                                          </p:spTgt>
                                        </p:tgtEl>
                                        <p:attrNameLst>
                                          <p:attrName>style.visibility</p:attrName>
                                        </p:attrNameLst>
                                      </p:cBhvr>
                                      <p:to>
                                        <p:strVal val="visible"/>
                                      </p:to>
                                    </p:set>
                                    <p:anim calcmode="lin" valueType="num">
                                      <p:cBhvr additive="base">
                                        <p:cTn id="7" dur="500" fill="hold"/>
                                        <p:tgtEl>
                                          <p:spTgt spid="136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8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9"/>
                                        </p:tgtEl>
                                        <p:attrNameLst>
                                          <p:attrName>style.visibility</p:attrName>
                                        </p:attrNameLst>
                                      </p:cBhvr>
                                      <p:to>
                                        <p:strVal val="visible"/>
                                      </p:to>
                                    </p:set>
                                    <p:animEffect transition="in" filter="wipe(down)">
                                      <p:cBhvr>
                                        <p:cTn id="13" dur="580">
                                          <p:stCondLst>
                                            <p:cond delay="0"/>
                                          </p:stCondLst>
                                        </p:cTn>
                                        <p:tgtEl>
                                          <p:spTgt spid="1368069"/>
                                        </p:tgtEl>
                                      </p:cBhvr>
                                    </p:animEffect>
                                    <p:anim calcmode="lin" valueType="num">
                                      <p:cBhvr>
                                        <p:cTn id="14"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9"/>
                                        </p:tgtEl>
                                      </p:cBhvr>
                                      <p:to x="100000" y="60000"/>
                                    </p:animScale>
                                    <p:animScale>
                                      <p:cBhvr>
                                        <p:cTn id="20" dur="166" decel="50000">
                                          <p:stCondLst>
                                            <p:cond delay="676"/>
                                          </p:stCondLst>
                                        </p:cTn>
                                        <p:tgtEl>
                                          <p:spTgt spid="1368069"/>
                                        </p:tgtEl>
                                      </p:cBhvr>
                                      <p:to x="100000" y="100000"/>
                                    </p:animScale>
                                    <p:animScale>
                                      <p:cBhvr>
                                        <p:cTn id="21" dur="26">
                                          <p:stCondLst>
                                            <p:cond delay="1312"/>
                                          </p:stCondLst>
                                        </p:cTn>
                                        <p:tgtEl>
                                          <p:spTgt spid="1368069"/>
                                        </p:tgtEl>
                                      </p:cBhvr>
                                      <p:to x="100000" y="80000"/>
                                    </p:animScale>
                                    <p:animScale>
                                      <p:cBhvr>
                                        <p:cTn id="22" dur="166" decel="50000">
                                          <p:stCondLst>
                                            <p:cond delay="1338"/>
                                          </p:stCondLst>
                                        </p:cTn>
                                        <p:tgtEl>
                                          <p:spTgt spid="1368069"/>
                                        </p:tgtEl>
                                      </p:cBhvr>
                                      <p:to x="100000" y="100000"/>
                                    </p:animScale>
                                    <p:animScale>
                                      <p:cBhvr>
                                        <p:cTn id="23" dur="26">
                                          <p:stCondLst>
                                            <p:cond delay="1642"/>
                                          </p:stCondLst>
                                        </p:cTn>
                                        <p:tgtEl>
                                          <p:spTgt spid="1368069"/>
                                        </p:tgtEl>
                                      </p:cBhvr>
                                      <p:to x="100000" y="90000"/>
                                    </p:animScale>
                                    <p:animScale>
                                      <p:cBhvr>
                                        <p:cTn id="24" dur="166" decel="50000">
                                          <p:stCondLst>
                                            <p:cond delay="1668"/>
                                          </p:stCondLst>
                                        </p:cTn>
                                        <p:tgtEl>
                                          <p:spTgt spid="1368069"/>
                                        </p:tgtEl>
                                      </p:cBhvr>
                                      <p:to x="100000" y="100000"/>
                                    </p:animScale>
                                    <p:animScale>
                                      <p:cBhvr>
                                        <p:cTn id="25" dur="26">
                                          <p:stCondLst>
                                            <p:cond delay="1808"/>
                                          </p:stCondLst>
                                        </p:cTn>
                                        <p:tgtEl>
                                          <p:spTgt spid="1368069"/>
                                        </p:tgtEl>
                                      </p:cBhvr>
                                      <p:to x="100000" y="95000"/>
                                    </p:animScale>
                                    <p:animScale>
                                      <p:cBhvr>
                                        <p:cTn id="26" dur="166" decel="50000">
                                          <p:stCondLst>
                                            <p:cond delay="1834"/>
                                          </p:stCondLst>
                                        </p:cTn>
                                        <p:tgtEl>
                                          <p:spTgt spid="1368069"/>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68066">
                                            <p:txEl>
                                              <p:pRg st="1" end="1"/>
                                            </p:txEl>
                                          </p:spTgt>
                                        </p:tgtEl>
                                        <p:attrNameLst>
                                          <p:attrName>style.visibility</p:attrName>
                                        </p:attrNameLst>
                                      </p:cBhvr>
                                      <p:to>
                                        <p:strVal val="visible"/>
                                      </p:to>
                                    </p:set>
                                    <p:anim calcmode="lin" valueType="num">
                                      <p:cBhvr additive="base">
                                        <p:cTn id="31" dur="500" fill="hold"/>
                                        <p:tgtEl>
                                          <p:spTgt spid="136806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368072"/>
                                        </p:tgtEl>
                                        <p:attrNameLst>
                                          <p:attrName>style.visibility</p:attrName>
                                        </p:attrNameLst>
                                      </p:cBhvr>
                                      <p:to>
                                        <p:strVal val="visible"/>
                                      </p:to>
                                    </p:set>
                                    <p:anim calcmode="lin" valueType="num">
                                      <p:cBhvr>
                                        <p:cTn id="37" dur="500" fill="hold"/>
                                        <p:tgtEl>
                                          <p:spTgt spid="1368072"/>
                                        </p:tgtEl>
                                        <p:attrNameLst>
                                          <p:attrName>ppt_w</p:attrName>
                                        </p:attrNameLst>
                                      </p:cBhvr>
                                      <p:tavLst>
                                        <p:tav tm="0">
                                          <p:val>
                                            <p:fltVal val="0"/>
                                          </p:val>
                                        </p:tav>
                                        <p:tav tm="100000">
                                          <p:val>
                                            <p:strVal val="#ppt_w"/>
                                          </p:val>
                                        </p:tav>
                                      </p:tavLst>
                                    </p:anim>
                                    <p:anim calcmode="lin" valueType="num">
                                      <p:cBhvr>
                                        <p:cTn id="38" dur="500" fill="hold"/>
                                        <p:tgtEl>
                                          <p:spTgt spid="1368072"/>
                                        </p:tgtEl>
                                        <p:attrNameLst>
                                          <p:attrName>ppt_h</p:attrName>
                                        </p:attrNameLst>
                                      </p:cBhvr>
                                      <p:tavLst>
                                        <p:tav tm="0">
                                          <p:val>
                                            <p:fltVal val="0"/>
                                          </p:val>
                                        </p:tav>
                                        <p:tav tm="100000">
                                          <p:val>
                                            <p:strVal val="#ppt_h"/>
                                          </p:val>
                                        </p:tav>
                                      </p:tavLst>
                                    </p:anim>
                                    <p:animEffect transition="in" filter="fade">
                                      <p:cBhvr>
                                        <p:cTn id="39" dur="500"/>
                                        <p:tgtEl>
                                          <p:spTgt spid="136807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1368073"/>
                                        </p:tgtEl>
                                        <p:attrNameLst>
                                          <p:attrName>style.visibility</p:attrName>
                                        </p:attrNameLst>
                                      </p:cBhvr>
                                      <p:to>
                                        <p:strVal val="visible"/>
                                      </p:to>
                                    </p:set>
                                    <p:anim calcmode="lin" valueType="num">
                                      <p:cBhvr>
                                        <p:cTn id="43" dur="500" fill="hold"/>
                                        <p:tgtEl>
                                          <p:spTgt spid="1368073"/>
                                        </p:tgtEl>
                                        <p:attrNameLst>
                                          <p:attrName>ppt_w</p:attrName>
                                        </p:attrNameLst>
                                      </p:cBhvr>
                                      <p:tavLst>
                                        <p:tav tm="0">
                                          <p:val>
                                            <p:fltVal val="0"/>
                                          </p:val>
                                        </p:tav>
                                        <p:tav tm="100000">
                                          <p:val>
                                            <p:strVal val="#ppt_w"/>
                                          </p:val>
                                        </p:tav>
                                      </p:tavLst>
                                    </p:anim>
                                    <p:anim calcmode="lin" valueType="num">
                                      <p:cBhvr>
                                        <p:cTn id="44" dur="500" fill="hold"/>
                                        <p:tgtEl>
                                          <p:spTgt spid="1368073"/>
                                        </p:tgtEl>
                                        <p:attrNameLst>
                                          <p:attrName>ppt_h</p:attrName>
                                        </p:attrNameLst>
                                      </p:cBhvr>
                                      <p:tavLst>
                                        <p:tav tm="0">
                                          <p:val>
                                            <p:fltVal val="0"/>
                                          </p:val>
                                        </p:tav>
                                        <p:tav tm="100000">
                                          <p:val>
                                            <p:strVal val="#ppt_h"/>
                                          </p:val>
                                        </p:tav>
                                      </p:tavLst>
                                    </p:anim>
                                    <p:animEffect transition="in" filter="fade">
                                      <p:cBhvr>
                                        <p:cTn id="45" dur="500"/>
                                        <p:tgtEl>
                                          <p:spTgt spid="136807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6" fill="hold">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1368074"/>
                                        </p:tgtEl>
                                        <p:attrNameLst>
                                          <p:attrName>style.visibility</p:attrName>
                                        </p:attrNameLst>
                                      </p:cBhvr>
                                      <p:to>
                                        <p:strVal val="visible"/>
                                      </p:to>
                                    </p:set>
                                    <p:anim calcmode="lin" valueType="num">
                                      <p:cBhvr>
                                        <p:cTn id="49" dur="500" fill="hold"/>
                                        <p:tgtEl>
                                          <p:spTgt spid="1368074"/>
                                        </p:tgtEl>
                                        <p:attrNameLst>
                                          <p:attrName>ppt_w</p:attrName>
                                        </p:attrNameLst>
                                      </p:cBhvr>
                                      <p:tavLst>
                                        <p:tav tm="0">
                                          <p:val>
                                            <p:fltVal val="0"/>
                                          </p:val>
                                        </p:tav>
                                        <p:tav tm="100000">
                                          <p:val>
                                            <p:strVal val="#ppt_w"/>
                                          </p:val>
                                        </p:tav>
                                      </p:tavLst>
                                    </p:anim>
                                    <p:anim calcmode="lin" valueType="num">
                                      <p:cBhvr>
                                        <p:cTn id="50" dur="500" fill="hold"/>
                                        <p:tgtEl>
                                          <p:spTgt spid="1368074"/>
                                        </p:tgtEl>
                                        <p:attrNameLst>
                                          <p:attrName>ppt_h</p:attrName>
                                        </p:attrNameLst>
                                      </p:cBhvr>
                                      <p:tavLst>
                                        <p:tav tm="0">
                                          <p:val>
                                            <p:fltVal val="0"/>
                                          </p:val>
                                        </p:tav>
                                        <p:tav tm="100000">
                                          <p:val>
                                            <p:strVal val="#ppt_h"/>
                                          </p:val>
                                        </p:tav>
                                      </p:tavLst>
                                    </p:anim>
                                    <p:animEffect transition="in" filter="fade">
                                      <p:cBhvr>
                                        <p:cTn id="51" dur="500"/>
                                        <p:tgtEl>
                                          <p:spTgt spid="136807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2" fill="hold">
                            <p:stCondLst>
                              <p:cond delay="1500"/>
                            </p:stCondLst>
                            <p:childTnLst>
                              <p:par>
                                <p:cTn id="53" presetID="53" presetClass="entr" presetSubtype="0" fill="hold" grpId="0" nodeType="afterEffect">
                                  <p:stCondLst>
                                    <p:cond delay="0"/>
                                  </p:stCondLst>
                                  <p:childTnLst>
                                    <p:set>
                                      <p:cBhvr>
                                        <p:cTn id="54" dur="1" fill="hold">
                                          <p:stCondLst>
                                            <p:cond delay="0"/>
                                          </p:stCondLst>
                                        </p:cTn>
                                        <p:tgtEl>
                                          <p:spTgt spid="1368075"/>
                                        </p:tgtEl>
                                        <p:attrNameLst>
                                          <p:attrName>style.visibility</p:attrName>
                                        </p:attrNameLst>
                                      </p:cBhvr>
                                      <p:to>
                                        <p:strVal val="visible"/>
                                      </p:to>
                                    </p:set>
                                    <p:anim calcmode="lin" valueType="num">
                                      <p:cBhvr>
                                        <p:cTn id="55" dur="500" fill="hold"/>
                                        <p:tgtEl>
                                          <p:spTgt spid="1368075"/>
                                        </p:tgtEl>
                                        <p:attrNameLst>
                                          <p:attrName>ppt_w</p:attrName>
                                        </p:attrNameLst>
                                      </p:cBhvr>
                                      <p:tavLst>
                                        <p:tav tm="0">
                                          <p:val>
                                            <p:fltVal val="0"/>
                                          </p:val>
                                        </p:tav>
                                        <p:tav tm="100000">
                                          <p:val>
                                            <p:strVal val="#ppt_w"/>
                                          </p:val>
                                        </p:tav>
                                      </p:tavLst>
                                    </p:anim>
                                    <p:anim calcmode="lin" valueType="num">
                                      <p:cBhvr>
                                        <p:cTn id="56" dur="500" fill="hold"/>
                                        <p:tgtEl>
                                          <p:spTgt spid="1368075"/>
                                        </p:tgtEl>
                                        <p:attrNameLst>
                                          <p:attrName>ppt_h</p:attrName>
                                        </p:attrNameLst>
                                      </p:cBhvr>
                                      <p:tavLst>
                                        <p:tav tm="0">
                                          <p:val>
                                            <p:fltVal val="0"/>
                                          </p:val>
                                        </p:tav>
                                        <p:tav tm="100000">
                                          <p:val>
                                            <p:strVal val="#ppt_h"/>
                                          </p:val>
                                        </p:tav>
                                      </p:tavLst>
                                    </p:anim>
                                    <p:animEffect transition="in" filter="fade">
                                      <p:cBhvr>
                                        <p:cTn id="57" dur="500"/>
                                        <p:tgtEl>
                                          <p:spTgt spid="1368075"/>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8" fill="hold">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1368076"/>
                                        </p:tgtEl>
                                        <p:attrNameLst>
                                          <p:attrName>style.visibility</p:attrName>
                                        </p:attrNameLst>
                                      </p:cBhvr>
                                      <p:to>
                                        <p:strVal val="visible"/>
                                      </p:to>
                                    </p:set>
                                    <p:anim calcmode="lin" valueType="num">
                                      <p:cBhvr>
                                        <p:cTn id="61" dur="500" fill="hold"/>
                                        <p:tgtEl>
                                          <p:spTgt spid="1368076"/>
                                        </p:tgtEl>
                                        <p:attrNameLst>
                                          <p:attrName>ppt_w</p:attrName>
                                        </p:attrNameLst>
                                      </p:cBhvr>
                                      <p:tavLst>
                                        <p:tav tm="0">
                                          <p:val>
                                            <p:fltVal val="0"/>
                                          </p:val>
                                        </p:tav>
                                        <p:tav tm="100000">
                                          <p:val>
                                            <p:strVal val="#ppt_w"/>
                                          </p:val>
                                        </p:tav>
                                      </p:tavLst>
                                    </p:anim>
                                    <p:anim calcmode="lin" valueType="num">
                                      <p:cBhvr>
                                        <p:cTn id="62" dur="500" fill="hold"/>
                                        <p:tgtEl>
                                          <p:spTgt spid="1368076"/>
                                        </p:tgtEl>
                                        <p:attrNameLst>
                                          <p:attrName>ppt_h</p:attrName>
                                        </p:attrNameLst>
                                      </p:cBhvr>
                                      <p:tavLst>
                                        <p:tav tm="0">
                                          <p:val>
                                            <p:fltVal val="0"/>
                                          </p:val>
                                        </p:tav>
                                        <p:tav tm="100000">
                                          <p:val>
                                            <p:strVal val="#ppt_h"/>
                                          </p:val>
                                        </p:tav>
                                      </p:tavLst>
                                    </p:anim>
                                    <p:animEffect transition="in" filter="fade">
                                      <p:cBhvr>
                                        <p:cTn id="63" dur="500"/>
                                        <p:tgtEl>
                                          <p:spTgt spid="1368076"/>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4" fill="hold">
                            <p:stCondLst>
                              <p:cond delay="2500"/>
                            </p:stCondLst>
                            <p:childTnLst>
                              <p:par>
                                <p:cTn id="65" presetID="53" presetClass="entr" presetSubtype="0" fill="hold" grpId="0" nodeType="afterEffect">
                                  <p:stCondLst>
                                    <p:cond delay="0"/>
                                  </p:stCondLst>
                                  <p:childTnLst>
                                    <p:set>
                                      <p:cBhvr>
                                        <p:cTn id="66" dur="1" fill="hold">
                                          <p:stCondLst>
                                            <p:cond delay="0"/>
                                          </p:stCondLst>
                                        </p:cTn>
                                        <p:tgtEl>
                                          <p:spTgt spid="1368077"/>
                                        </p:tgtEl>
                                        <p:attrNameLst>
                                          <p:attrName>style.visibility</p:attrName>
                                        </p:attrNameLst>
                                      </p:cBhvr>
                                      <p:to>
                                        <p:strVal val="visible"/>
                                      </p:to>
                                    </p:set>
                                    <p:anim calcmode="lin" valueType="num">
                                      <p:cBhvr>
                                        <p:cTn id="67" dur="500" fill="hold"/>
                                        <p:tgtEl>
                                          <p:spTgt spid="1368077"/>
                                        </p:tgtEl>
                                        <p:attrNameLst>
                                          <p:attrName>ppt_w</p:attrName>
                                        </p:attrNameLst>
                                      </p:cBhvr>
                                      <p:tavLst>
                                        <p:tav tm="0">
                                          <p:val>
                                            <p:fltVal val="0"/>
                                          </p:val>
                                        </p:tav>
                                        <p:tav tm="100000">
                                          <p:val>
                                            <p:strVal val="#ppt_w"/>
                                          </p:val>
                                        </p:tav>
                                      </p:tavLst>
                                    </p:anim>
                                    <p:anim calcmode="lin" valueType="num">
                                      <p:cBhvr>
                                        <p:cTn id="68" dur="500" fill="hold"/>
                                        <p:tgtEl>
                                          <p:spTgt spid="1368077"/>
                                        </p:tgtEl>
                                        <p:attrNameLst>
                                          <p:attrName>ppt_h</p:attrName>
                                        </p:attrNameLst>
                                      </p:cBhvr>
                                      <p:tavLst>
                                        <p:tav tm="0">
                                          <p:val>
                                            <p:fltVal val="0"/>
                                          </p:val>
                                        </p:tav>
                                        <p:tav tm="100000">
                                          <p:val>
                                            <p:strVal val="#ppt_h"/>
                                          </p:val>
                                        </p:tav>
                                      </p:tavLst>
                                    </p:anim>
                                    <p:animEffect transition="in" filter="fade">
                                      <p:cBhvr>
                                        <p:cTn id="69" dur="500"/>
                                        <p:tgtEl>
                                          <p:spTgt spid="1368077"/>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70" fill="hold">
                            <p:stCondLst>
                              <p:cond delay="3000"/>
                            </p:stCondLst>
                            <p:childTnLst>
                              <p:par>
                                <p:cTn id="71" presetID="53" presetClass="entr" presetSubtype="0" fill="hold" grpId="0" nodeType="afterEffect">
                                  <p:stCondLst>
                                    <p:cond delay="0"/>
                                  </p:stCondLst>
                                  <p:childTnLst>
                                    <p:set>
                                      <p:cBhvr>
                                        <p:cTn id="72" dur="1" fill="hold">
                                          <p:stCondLst>
                                            <p:cond delay="0"/>
                                          </p:stCondLst>
                                        </p:cTn>
                                        <p:tgtEl>
                                          <p:spTgt spid="1368086"/>
                                        </p:tgtEl>
                                        <p:attrNameLst>
                                          <p:attrName>style.visibility</p:attrName>
                                        </p:attrNameLst>
                                      </p:cBhvr>
                                      <p:to>
                                        <p:strVal val="visible"/>
                                      </p:to>
                                    </p:set>
                                    <p:anim calcmode="lin" valueType="num">
                                      <p:cBhvr>
                                        <p:cTn id="73" dur="500" fill="hold"/>
                                        <p:tgtEl>
                                          <p:spTgt spid="1368086"/>
                                        </p:tgtEl>
                                        <p:attrNameLst>
                                          <p:attrName>ppt_w</p:attrName>
                                        </p:attrNameLst>
                                      </p:cBhvr>
                                      <p:tavLst>
                                        <p:tav tm="0">
                                          <p:val>
                                            <p:fltVal val="0"/>
                                          </p:val>
                                        </p:tav>
                                        <p:tav tm="100000">
                                          <p:val>
                                            <p:strVal val="#ppt_w"/>
                                          </p:val>
                                        </p:tav>
                                      </p:tavLst>
                                    </p:anim>
                                    <p:anim calcmode="lin" valueType="num">
                                      <p:cBhvr>
                                        <p:cTn id="74" dur="500" fill="hold"/>
                                        <p:tgtEl>
                                          <p:spTgt spid="1368086"/>
                                        </p:tgtEl>
                                        <p:attrNameLst>
                                          <p:attrName>ppt_h</p:attrName>
                                        </p:attrNameLst>
                                      </p:cBhvr>
                                      <p:tavLst>
                                        <p:tav tm="0">
                                          <p:val>
                                            <p:fltVal val="0"/>
                                          </p:val>
                                        </p:tav>
                                        <p:tav tm="100000">
                                          <p:val>
                                            <p:strVal val="#ppt_h"/>
                                          </p:val>
                                        </p:tav>
                                      </p:tavLst>
                                    </p:anim>
                                    <p:animEffect transition="in" filter="fade">
                                      <p:cBhvr>
                                        <p:cTn id="75" dur="500"/>
                                        <p:tgtEl>
                                          <p:spTgt spid="136808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6" fill="hold">
                            <p:stCondLst>
                              <p:cond delay="3500"/>
                            </p:stCondLst>
                            <p:childTnLst>
                              <p:par>
                                <p:cTn id="77" presetID="53" presetClass="entr" presetSubtype="0" fill="hold" grpId="0" nodeType="afterEffect">
                                  <p:stCondLst>
                                    <p:cond delay="0"/>
                                  </p:stCondLst>
                                  <p:childTnLst>
                                    <p:set>
                                      <p:cBhvr>
                                        <p:cTn id="78" dur="1" fill="hold">
                                          <p:stCondLst>
                                            <p:cond delay="0"/>
                                          </p:stCondLst>
                                        </p:cTn>
                                        <p:tgtEl>
                                          <p:spTgt spid="1368087"/>
                                        </p:tgtEl>
                                        <p:attrNameLst>
                                          <p:attrName>style.visibility</p:attrName>
                                        </p:attrNameLst>
                                      </p:cBhvr>
                                      <p:to>
                                        <p:strVal val="visible"/>
                                      </p:to>
                                    </p:set>
                                    <p:anim calcmode="lin" valueType="num">
                                      <p:cBhvr>
                                        <p:cTn id="79" dur="500" fill="hold"/>
                                        <p:tgtEl>
                                          <p:spTgt spid="1368087"/>
                                        </p:tgtEl>
                                        <p:attrNameLst>
                                          <p:attrName>ppt_w</p:attrName>
                                        </p:attrNameLst>
                                      </p:cBhvr>
                                      <p:tavLst>
                                        <p:tav tm="0">
                                          <p:val>
                                            <p:fltVal val="0"/>
                                          </p:val>
                                        </p:tav>
                                        <p:tav tm="100000">
                                          <p:val>
                                            <p:strVal val="#ppt_w"/>
                                          </p:val>
                                        </p:tav>
                                      </p:tavLst>
                                    </p:anim>
                                    <p:anim calcmode="lin" valueType="num">
                                      <p:cBhvr>
                                        <p:cTn id="80" dur="500" fill="hold"/>
                                        <p:tgtEl>
                                          <p:spTgt spid="1368087"/>
                                        </p:tgtEl>
                                        <p:attrNameLst>
                                          <p:attrName>ppt_h</p:attrName>
                                        </p:attrNameLst>
                                      </p:cBhvr>
                                      <p:tavLst>
                                        <p:tav tm="0">
                                          <p:val>
                                            <p:fltVal val="0"/>
                                          </p:val>
                                        </p:tav>
                                        <p:tav tm="100000">
                                          <p:val>
                                            <p:strVal val="#ppt_h"/>
                                          </p:val>
                                        </p:tav>
                                      </p:tavLst>
                                    </p:anim>
                                    <p:animEffect transition="in" filter="fade">
                                      <p:cBhvr>
                                        <p:cTn id="81" dur="500"/>
                                        <p:tgtEl>
                                          <p:spTgt spid="1368087"/>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2" fill="hold">
                            <p:stCondLst>
                              <p:cond delay="4000"/>
                            </p:stCondLst>
                            <p:childTnLst>
                              <p:par>
                                <p:cTn id="83" presetID="53" presetClass="entr" presetSubtype="0" fill="hold" grpId="0" nodeType="afterEffect">
                                  <p:stCondLst>
                                    <p:cond delay="0"/>
                                  </p:stCondLst>
                                  <p:childTnLst>
                                    <p:set>
                                      <p:cBhvr>
                                        <p:cTn id="84" dur="1" fill="hold">
                                          <p:stCondLst>
                                            <p:cond delay="0"/>
                                          </p:stCondLst>
                                        </p:cTn>
                                        <p:tgtEl>
                                          <p:spTgt spid="1368098"/>
                                        </p:tgtEl>
                                        <p:attrNameLst>
                                          <p:attrName>style.visibility</p:attrName>
                                        </p:attrNameLst>
                                      </p:cBhvr>
                                      <p:to>
                                        <p:strVal val="visible"/>
                                      </p:to>
                                    </p:set>
                                    <p:anim calcmode="lin" valueType="num">
                                      <p:cBhvr>
                                        <p:cTn id="85" dur="500" fill="hold"/>
                                        <p:tgtEl>
                                          <p:spTgt spid="1368098"/>
                                        </p:tgtEl>
                                        <p:attrNameLst>
                                          <p:attrName>ppt_w</p:attrName>
                                        </p:attrNameLst>
                                      </p:cBhvr>
                                      <p:tavLst>
                                        <p:tav tm="0">
                                          <p:val>
                                            <p:fltVal val="0"/>
                                          </p:val>
                                        </p:tav>
                                        <p:tav tm="100000">
                                          <p:val>
                                            <p:strVal val="#ppt_w"/>
                                          </p:val>
                                        </p:tav>
                                      </p:tavLst>
                                    </p:anim>
                                    <p:anim calcmode="lin" valueType="num">
                                      <p:cBhvr>
                                        <p:cTn id="86" dur="500" fill="hold"/>
                                        <p:tgtEl>
                                          <p:spTgt spid="1368098"/>
                                        </p:tgtEl>
                                        <p:attrNameLst>
                                          <p:attrName>ppt_h</p:attrName>
                                        </p:attrNameLst>
                                      </p:cBhvr>
                                      <p:tavLst>
                                        <p:tav tm="0">
                                          <p:val>
                                            <p:fltVal val="0"/>
                                          </p:val>
                                        </p:tav>
                                        <p:tav tm="100000">
                                          <p:val>
                                            <p:strVal val="#ppt_h"/>
                                          </p:val>
                                        </p:tav>
                                      </p:tavLst>
                                    </p:anim>
                                    <p:animEffect transition="in" filter="fade">
                                      <p:cBhvr>
                                        <p:cTn id="87" dur="500"/>
                                        <p:tgtEl>
                                          <p:spTgt spid="13680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8" fill="hold">
                            <p:stCondLst>
                              <p:cond delay="4500"/>
                            </p:stCondLst>
                            <p:childTnLst>
                              <p:par>
                                <p:cTn id="89" presetID="53" presetClass="entr" presetSubtype="0" fill="hold" grpId="0" nodeType="afterEffect">
                                  <p:stCondLst>
                                    <p:cond delay="0"/>
                                  </p:stCondLst>
                                  <p:childTnLst>
                                    <p:set>
                                      <p:cBhvr>
                                        <p:cTn id="90" dur="1" fill="hold">
                                          <p:stCondLst>
                                            <p:cond delay="0"/>
                                          </p:stCondLst>
                                        </p:cTn>
                                        <p:tgtEl>
                                          <p:spTgt spid="1368099"/>
                                        </p:tgtEl>
                                        <p:attrNameLst>
                                          <p:attrName>style.visibility</p:attrName>
                                        </p:attrNameLst>
                                      </p:cBhvr>
                                      <p:to>
                                        <p:strVal val="visible"/>
                                      </p:to>
                                    </p:set>
                                    <p:anim calcmode="lin" valueType="num">
                                      <p:cBhvr>
                                        <p:cTn id="91" dur="500" fill="hold"/>
                                        <p:tgtEl>
                                          <p:spTgt spid="1368099"/>
                                        </p:tgtEl>
                                        <p:attrNameLst>
                                          <p:attrName>ppt_w</p:attrName>
                                        </p:attrNameLst>
                                      </p:cBhvr>
                                      <p:tavLst>
                                        <p:tav tm="0">
                                          <p:val>
                                            <p:fltVal val="0"/>
                                          </p:val>
                                        </p:tav>
                                        <p:tav tm="100000">
                                          <p:val>
                                            <p:strVal val="#ppt_w"/>
                                          </p:val>
                                        </p:tav>
                                      </p:tavLst>
                                    </p:anim>
                                    <p:anim calcmode="lin" valueType="num">
                                      <p:cBhvr>
                                        <p:cTn id="92" dur="500" fill="hold"/>
                                        <p:tgtEl>
                                          <p:spTgt spid="1368099"/>
                                        </p:tgtEl>
                                        <p:attrNameLst>
                                          <p:attrName>ppt_h</p:attrName>
                                        </p:attrNameLst>
                                      </p:cBhvr>
                                      <p:tavLst>
                                        <p:tav tm="0">
                                          <p:val>
                                            <p:fltVal val="0"/>
                                          </p:val>
                                        </p:tav>
                                        <p:tav tm="100000">
                                          <p:val>
                                            <p:strVal val="#ppt_h"/>
                                          </p:val>
                                        </p:tav>
                                      </p:tavLst>
                                    </p:anim>
                                    <p:animEffect transition="in" filter="fade">
                                      <p:cBhvr>
                                        <p:cTn id="93" dur="500"/>
                                        <p:tgtEl>
                                          <p:spTgt spid="136809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368100"/>
                                        </p:tgtEl>
                                        <p:attrNameLst>
                                          <p:attrName>style.visibility</p:attrName>
                                        </p:attrNameLst>
                                      </p:cBhvr>
                                      <p:to>
                                        <p:strVal val="visible"/>
                                      </p:to>
                                    </p:set>
                                    <p:anim calcmode="lin" valueType="num">
                                      <p:cBhvr>
                                        <p:cTn id="98" dur="500" fill="hold"/>
                                        <p:tgtEl>
                                          <p:spTgt spid="1368100"/>
                                        </p:tgtEl>
                                        <p:attrNameLst>
                                          <p:attrName>ppt_w</p:attrName>
                                        </p:attrNameLst>
                                      </p:cBhvr>
                                      <p:tavLst>
                                        <p:tav tm="0">
                                          <p:val>
                                            <p:fltVal val="0"/>
                                          </p:val>
                                        </p:tav>
                                        <p:tav tm="100000">
                                          <p:val>
                                            <p:strVal val="#ppt_w"/>
                                          </p:val>
                                        </p:tav>
                                      </p:tavLst>
                                    </p:anim>
                                    <p:anim calcmode="lin" valueType="num">
                                      <p:cBhvr>
                                        <p:cTn id="99" dur="500" fill="hold"/>
                                        <p:tgtEl>
                                          <p:spTgt spid="1368100"/>
                                        </p:tgtEl>
                                        <p:attrNameLst>
                                          <p:attrName>ppt_h</p:attrName>
                                        </p:attrNameLst>
                                      </p:cBhvr>
                                      <p:tavLst>
                                        <p:tav tm="0">
                                          <p:val>
                                            <p:fltVal val="0"/>
                                          </p:val>
                                        </p:tav>
                                        <p:tav tm="100000">
                                          <p:val>
                                            <p:strVal val="#ppt_h"/>
                                          </p:val>
                                        </p:tav>
                                      </p:tavLst>
                                    </p:anim>
                                    <p:animEffect transition="in" filter="fade">
                                      <p:cBhvr>
                                        <p:cTn id="100" dur="500"/>
                                        <p:tgtEl>
                                          <p:spTgt spid="1368100"/>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1368101"/>
                                        </p:tgtEl>
                                        <p:attrNameLst>
                                          <p:attrName>style.visibility</p:attrName>
                                        </p:attrNameLst>
                                      </p:cBhvr>
                                      <p:to>
                                        <p:strVal val="visible"/>
                                      </p:to>
                                    </p:set>
                                    <p:anim calcmode="lin" valueType="num">
                                      <p:cBhvr>
                                        <p:cTn id="104" dur="500" fill="hold"/>
                                        <p:tgtEl>
                                          <p:spTgt spid="1368101"/>
                                        </p:tgtEl>
                                        <p:attrNameLst>
                                          <p:attrName>ppt_w</p:attrName>
                                        </p:attrNameLst>
                                      </p:cBhvr>
                                      <p:tavLst>
                                        <p:tav tm="0">
                                          <p:val>
                                            <p:fltVal val="0"/>
                                          </p:val>
                                        </p:tav>
                                        <p:tav tm="100000">
                                          <p:val>
                                            <p:strVal val="#ppt_w"/>
                                          </p:val>
                                        </p:tav>
                                      </p:tavLst>
                                    </p:anim>
                                    <p:anim calcmode="lin" valueType="num">
                                      <p:cBhvr>
                                        <p:cTn id="105" dur="500" fill="hold"/>
                                        <p:tgtEl>
                                          <p:spTgt spid="1368101"/>
                                        </p:tgtEl>
                                        <p:attrNameLst>
                                          <p:attrName>ppt_h</p:attrName>
                                        </p:attrNameLst>
                                      </p:cBhvr>
                                      <p:tavLst>
                                        <p:tav tm="0">
                                          <p:val>
                                            <p:fltVal val="0"/>
                                          </p:val>
                                        </p:tav>
                                        <p:tav tm="100000">
                                          <p:val>
                                            <p:strVal val="#ppt_h"/>
                                          </p:val>
                                        </p:tav>
                                      </p:tavLst>
                                    </p:anim>
                                    <p:animEffect transition="in" filter="fade">
                                      <p:cBhvr>
                                        <p:cTn id="106" dur="500"/>
                                        <p:tgtEl>
                                          <p:spTgt spid="1368101"/>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7" fill="hold">
                            <p:stCondLst>
                              <p:cond delay="1000"/>
                            </p:stCondLst>
                            <p:childTnLst>
                              <p:par>
                                <p:cTn id="108" presetID="53" presetClass="entr" presetSubtype="0" fill="hold" grpId="0" nodeType="afterEffect">
                                  <p:stCondLst>
                                    <p:cond delay="0"/>
                                  </p:stCondLst>
                                  <p:childTnLst>
                                    <p:set>
                                      <p:cBhvr>
                                        <p:cTn id="109" dur="1" fill="hold">
                                          <p:stCondLst>
                                            <p:cond delay="0"/>
                                          </p:stCondLst>
                                        </p:cTn>
                                        <p:tgtEl>
                                          <p:spTgt spid="1368082"/>
                                        </p:tgtEl>
                                        <p:attrNameLst>
                                          <p:attrName>style.visibility</p:attrName>
                                        </p:attrNameLst>
                                      </p:cBhvr>
                                      <p:to>
                                        <p:strVal val="visible"/>
                                      </p:to>
                                    </p:set>
                                    <p:anim calcmode="lin" valueType="num">
                                      <p:cBhvr>
                                        <p:cTn id="110" dur="500" fill="hold"/>
                                        <p:tgtEl>
                                          <p:spTgt spid="1368082"/>
                                        </p:tgtEl>
                                        <p:attrNameLst>
                                          <p:attrName>ppt_w</p:attrName>
                                        </p:attrNameLst>
                                      </p:cBhvr>
                                      <p:tavLst>
                                        <p:tav tm="0">
                                          <p:val>
                                            <p:fltVal val="0"/>
                                          </p:val>
                                        </p:tav>
                                        <p:tav tm="100000">
                                          <p:val>
                                            <p:strVal val="#ppt_w"/>
                                          </p:val>
                                        </p:tav>
                                      </p:tavLst>
                                    </p:anim>
                                    <p:anim calcmode="lin" valueType="num">
                                      <p:cBhvr>
                                        <p:cTn id="111" dur="500" fill="hold"/>
                                        <p:tgtEl>
                                          <p:spTgt spid="1368082"/>
                                        </p:tgtEl>
                                        <p:attrNameLst>
                                          <p:attrName>ppt_h</p:attrName>
                                        </p:attrNameLst>
                                      </p:cBhvr>
                                      <p:tavLst>
                                        <p:tav tm="0">
                                          <p:val>
                                            <p:fltVal val="0"/>
                                          </p:val>
                                        </p:tav>
                                        <p:tav tm="100000">
                                          <p:val>
                                            <p:strVal val="#ppt_h"/>
                                          </p:val>
                                        </p:tav>
                                      </p:tavLst>
                                    </p:anim>
                                    <p:animEffect transition="in" filter="fade">
                                      <p:cBhvr>
                                        <p:cTn id="112" dur="500"/>
                                        <p:tgtEl>
                                          <p:spTgt spid="1368082"/>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3" fill="hold">
                            <p:stCondLst>
                              <p:cond delay="1500"/>
                            </p:stCondLst>
                            <p:childTnLst>
                              <p:par>
                                <p:cTn id="114" presetID="53" presetClass="entr" presetSubtype="0" fill="hold" grpId="0" nodeType="afterEffect">
                                  <p:stCondLst>
                                    <p:cond delay="0"/>
                                  </p:stCondLst>
                                  <p:childTnLst>
                                    <p:set>
                                      <p:cBhvr>
                                        <p:cTn id="115" dur="1" fill="hold">
                                          <p:stCondLst>
                                            <p:cond delay="0"/>
                                          </p:stCondLst>
                                        </p:cTn>
                                        <p:tgtEl>
                                          <p:spTgt spid="1368083"/>
                                        </p:tgtEl>
                                        <p:attrNameLst>
                                          <p:attrName>style.visibility</p:attrName>
                                        </p:attrNameLst>
                                      </p:cBhvr>
                                      <p:to>
                                        <p:strVal val="visible"/>
                                      </p:to>
                                    </p:set>
                                    <p:anim calcmode="lin" valueType="num">
                                      <p:cBhvr>
                                        <p:cTn id="116" dur="500" fill="hold"/>
                                        <p:tgtEl>
                                          <p:spTgt spid="1368083"/>
                                        </p:tgtEl>
                                        <p:attrNameLst>
                                          <p:attrName>ppt_w</p:attrName>
                                        </p:attrNameLst>
                                      </p:cBhvr>
                                      <p:tavLst>
                                        <p:tav tm="0">
                                          <p:val>
                                            <p:fltVal val="0"/>
                                          </p:val>
                                        </p:tav>
                                        <p:tav tm="100000">
                                          <p:val>
                                            <p:strVal val="#ppt_w"/>
                                          </p:val>
                                        </p:tav>
                                      </p:tavLst>
                                    </p:anim>
                                    <p:anim calcmode="lin" valueType="num">
                                      <p:cBhvr>
                                        <p:cTn id="117" dur="500" fill="hold"/>
                                        <p:tgtEl>
                                          <p:spTgt spid="1368083"/>
                                        </p:tgtEl>
                                        <p:attrNameLst>
                                          <p:attrName>ppt_h</p:attrName>
                                        </p:attrNameLst>
                                      </p:cBhvr>
                                      <p:tavLst>
                                        <p:tav tm="0">
                                          <p:val>
                                            <p:fltVal val="0"/>
                                          </p:val>
                                        </p:tav>
                                        <p:tav tm="100000">
                                          <p:val>
                                            <p:strVal val="#ppt_h"/>
                                          </p:val>
                                        </p:tav>
                                      </p:tavLst>
                                    </p:anim>
                                    <p:animEffect transition="in" filter="fade">
                                      <p:cBhvr>
                                        <p:cTn id="118" dur="500"/>
                                        <p:tgtEl>
                                          <p:spTgt spid="1368083"/>
                                        </p:tgtEl>
                                      </p:cBhvr>
                                    </p:animEffect>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par>
                          <p:cTn id="119" fill="hold">
                            <p:stCondLst>
                              <p:cond delay="2000"/>
                            </p:stCondLst>
                            <p:childTnLst>
                              <p:par>
                                <p:cTn id="120" presetID="53" presetClass="entr" presetSubtype="0" fill="hold" grpId="0" nodeType="afterEffect">
                                  <p:stCondLst>
                                    <p:cond delay="0"/>
                                  </p:stCondLst>
                                  <p:childTnLst>
                                    <p:set>
                                      <p:cBhvr>
                                        <p:cTn id="121" dur="1" fill="hold">
                                          <p:stCondLst>
                                            <p:cond delay="0"/>
                                          </p:stCondLst>
                                        </p:cTn>
                                        <p:tgtEl>
                                          <p:spTgt spid="1368084"/>
                                        </p:tgtEl>
                                        <p:attrNameLst>
                                          <p:attrName>style.visibility</p:attrName>
                                        </p:attrNameLst>
                                      </p:cBhvr>
                                      <p:to>
                                        <p:strVal val="visible"/>
                                      </p:to>
                                    </p:set>
                                    <p:anim calcmode="lin" valueType="num">
                                      <p:cBhvr>
                                        <p:cTn id="122" dur="500" fill="hold"/>
                                        <p:tgtEl>
                                          <p:spTgt spid="1368084"/>
                                        </p:tgtEl>
                                        <p:attrNameLst>
                                          <p:attrName>ppt_w</p:attrName>
                                        </p:attrNameLst>
                                      </p:cBhvr>
                                      <p:tavLst>
                                        <p:tav tm="0">
                                          <p:val>
                                            <p:fltVal val="0"/>
                                          </p:val>
                                        </p:tav>
                                        <p:tav tm="100000">
                                          <p:val>
                                            <p:strVal val="#ppt_w"/>
                                          </p:val>
                                        </p:tav>
                                      </p:tavLst>
                                    </p:anim>
                                    <p:anim calcmode="lin" valueType="num">
                                      <p:cBhvr>
                                        <p:cTn id="123" dur="500" fill="hold"/>
                                        <p:tgtEl>
                                          <p:spTgt spid="1368084"/>
                                        </p:tgtEl>
                                        <p:attrNameLst>
                                          <p:attrName>ppt_h</p:attrName>
                                        </p:attrNameLst>
                                      </p:cBhvr>
                                      <p:tavLst>
                                        <p:tav tm="0">
                                          <p:val>
                                            <p:fltVal val="0"/>
                                          </p:val>
                                        </p:tav>
                                        <p:tav tm="100000">
                                          <p:val>
                                            <p:strVal val="#ppt_h"/>
                                          </p:val>
                                        </p:tav>
                                      </p:tavLst>
                                    </p:anim>
                                    <p:animEffect transition="in" filter="fade">
                                      <p:cBhvr>
                                        <p:cTn id="124" dur="500"/>
                                        <p:tgtEl>
                                          <p:spTgt spid="1368084"/>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5" fill="hold">
                            <p:stCondLst>
                              <p:cond delay="2500"/>
                            </p:stCondLst>
                            <p:childTnLst>
                              <p:par>
                                <p:cTn id="126" presetID="53" presetClass="entr" presetSubtype="0" fill="hold" grpId="0" nodeType="afterEffect">
                                  <p:stCondLst>
                                    <p:cond delay="0"/>
                                  </p:stCondLst>
                                  <p:childTnLst>
                                    <p:set>
                                      <p:cBhvr>
                                        <p:cTn id="127" dur="1" fill="hold">
                                          <p:stCondLst>
                                            <p:cond delay="0"/>
                                          </p:stCondLst>
                                        </p:cTn>
                                        <p:tgtEl>
                                          <p:spTgt spid="1368085"/>
                                        </p:tgtEl>
                                        <p:attrNameLst>
                                          <p:attrName>style.visibility</p:attrName>
                                        </p:attrNameLst>
                                      </p:cBhvr>
                                      <p:to>
                                        <p:strVal val="visible"/>
                                      </p:to>
                                    </p:set>
                                    <p:anim calcmode="lin" valueType="num">
                                      <p:cBhvr>
                                        <p:cTn id="128" dur="500" fill="hold"/>
                                        <p:tgtEl>
                                          <p:spTgt spid="1368085"/>
                                        </p:tgtEl>
                                        <p:attrNameLst>
                                          <p:attrName>ppt_w</p:attrName>
                                        </p:attrNameLst>
                                      </p:cBhvr>
                                      <p:tavLst>
                                        <p:tav tm="0">
                                          <p:val>
                                            <p:fltVal val="0"/>
                                          </p:val>
                                        </p:tav>
                                        <p:tav tm="100000">
                                          <p:val>
                                            <p:strVal val="#ppt_w"/>
                                          </p:val>
                                        </p:tav>
                                      </p:tavLst>
                                    </p:anim>
                                    <p:anim calcmode="lin" valueType="num">
                                      <p:cBhvr>
                                        <p:cTn id="129" dur="500" fill="hold"/>
                                        <p:tgtEl>
                                          <p:spTgt spid="1368085"/>
                                        </p:tgtEl>
                                        <p:attrNameLst>
                                          <p:attrName>ppt_h</p:attrName>
                                        </p:attrNameLst>
                                      </p:cBhvr>
                                      <p:tavLst>
                                        <p:tav tm="0">
                                          <p:val>
                                            <p:fltVal val="0"/>
                                          </p:val>
                                        </p:tav>
                                        <p:tav tm="100000">
                                          <p:val>
                                            <p:strVal val="#ppt_h"/>
                                          </p:val>
                                        </p:tav>
                                      </p:tavLst>
                                    </p:anim>
                                    <p:animEffect transition="in" filter="fade">
                                      <p:cBhvr>
                                        <p:cTn id="130" dur="500"/>
                                        <p:tgtEl>
                                          <p:spTgt spid="1368085"/>
                                        </p:tgtEl>
                                      </p:cBhvr>
                                    </p:animEffect>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1" fill="hold">
                            <p:stCondLst>
                              <p:cond delay="3000"/>
                            </p:stCondLst>
                            <p:childTnLst>
                              <p:par>
                                <p:cTn id="132" presetID="53" presetClass="entr" presetSubtype="0" fill="hold" grpId="0" nodeType="afterEffect">
                                  <p:stCondLst>
                                    <p:cond delay="0"/>
                                  </p:stCondLst>
                                  <p:childTnLst>
                                    <p:set>
                                      <p:cBhvr>
                                        <p:cTn id="133" dur="1" fill="hold">
                                          <p:stCondLst>
                                            <p:cond delay="0"/>
                                          </p:stCondLst>
                                        </p:cTn>
                                        <p:tgtEl>
                                          <p:spTgt spid="1368078"/>
                                        </p:tgtEl>
                                        <p:attrNameLst>
                                          <p:attrName>style.visibility</p:attrName>
                                        </p:attrNameLst>
                                      </p:cBhvr>
                                      <p:to>
                                        <p:strVal val="visible"/>
                                      </p:to>
                                    </p:set>
                                    <p:anim calcmode="lin" valueType="num">
                                      <p:cBhvr>
                                        <p:cTn id="134" dur="500" fill="hold"/>
                                        <p:tgtEl>
                                          <p:spTgt spid="1368078"/>
                                        </p:tgtEl>
                                        <p:attrNameLst>
                                          <p:attrName>ppt_w</p:attrName>
                                        </p:attrNameLst>
                                      </p:cBhvr>
                                      <p:tavLst>
                                        <p:tav tm="0">
                                          <p:val>
                                            <p:fltVal val="0"/>
                                          </p:val>
                                        </p:tav>
                                        <p:tav tm="100000">
                                          <p:val>
                                            <p:strVal val="#ppt_w"/>
                                          </p:val>
                                        </p:tav>
                                      </p:tavLst>
                                    </p:anim>
                                    <p:anim calcmode="lin" valueType="num">
                                      <p:cBhvr>
                                        <p:cTn id="135" dur="500" fill="hold"/>
                                        <p:tgtEl>
                                          <p:spTgt spid="1368078"/>
                                        </p:tgtEl>
                                        <p:attrNameLst>
                                          <p:attrName>ppt_h</p:attrName>
                                        </p:attrNameLst>
                                      </p:cBhvr>
                                      <p:tavLst>
                                        <p:tav tm="0">
                                          <p:val>
                                            <p:fltVal val="0"/>
                                          </p:val>
                                        </p:tav>
                                        <p:tav tm="100000">
                                          <p:val>
                                            <p:strVal val="#ppt_h"/>
                                          </p:val>
                                        </p:tav>
                                      </p:tavLst>
                                    </p:anim>
                                    <p:animEffect transition="in" filter="fade">
                                      <p:cBhvr>
                                        <p:cTn id="136" dur="500"/>
                                        <p:tgtEl>
                                          <p:spTgt spid="1368078"/>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par>
                          <p:cTn id="137" fill="hold">
                            <p:stCondLst>
                              <p:cond delay="3500"/>
                            </p:stCondLst>
                            <p:childTnLst>
                              <p:par>
                                <p:cTn id="138" presetID="53" presetClass="entr" presetSubtype="0" fill="hold" grpId="0" nodeType="afterEffect">
                                  <p:stCondLst>
                                    <p:cond delay="0"/>
                                  </p:stCondLst>
                                  <p:childTnLst>
                                    <p:set>
                                      <p:cBhvr>
                                        <p:cTn id="139" dur="1" fill="hold">
                                          <p:stCondLst>
                                            <p:cond delay="0"/>
                                          </p:stCondLst>
                                        </p:cTn>
                                        <p:tgtEl>
                                          <p:spTgt spid="1368079"/>
                                        </p:tgtEl>
                                        <p:attrNameLst>
                                          <p:attrName>style.visibility</p:attrName>
                                        </p:attrNameLst>
                                      </p:cBhvr>
                                      <p:to>
                                        <p:strVal val="visible"/>
                                      </p:to>
                                    </p:set>
                                    <p:anim calcmode="lin" valueType="num">
                                      <p:cBhvr>
                                        <p:cTn id="140" dur="500" fill="hold"/>
                                        <p:tgtEl>
                                          <p:spTgt spid="1368079"/>
                                        </p:tgtEl>
                                        <p:attrNameLst>
                                          <p:attrName>ppt_w</p:attrName>
                                        </p:attrNameLst>
                                      </p:cBhvr>
                                      <p:tavLst>
                                        <p:tav tm="0">
                                          <p:val>
                                            <p:fltVal val="0"/>
                                          </p:val>
                                        </p:tav>
                                        <p:tav tm="100000">
                                          <p:val>
                                            <p:strVal val="#ppt_w"/>
                                          </p:val>
                                        </p:tav>
                                      </p:tavLst>
                                    </p:anim>
                                    <p:anim calcmode="lin" valueType="num">
                                      <p:cBhvr>
                                        <p:cTn id="141" dur="500" fill="hold"/>
                                        <p:tgtEl>
                                          <p:spTgt spid="1368079"/>
                                        </p:tgtEl>
                                        <p:attrNameLst>
                                          <p:attrName>ppt_h</p:attrName>
                                        </p:attrNameLst>
                                      </p:cBhvr>
                                      <p:tavLst>
                                        <p:tav tm="0">
                                          <p:val>
                                            <p:fltVal val="0"/>
                                          </p:val>
                                        </p:tav>
                                        <p:tav tm="100000">
                                          <p:val>
                                            <p:strVal val="#ppt_h"/>
                                          </p:val>
                                        </p:tav>
                                      </p:tavLst>
                                    </p:anim>
                                    <p:animEffect transition="in" filter="fade">
                                      <p:cBhvr>
                                        <p:cTn id="142" dur="500"/>
                                        <p:tgtEl>
                                          <p:spTgt spid="1368079"/>
                                        </p:tgtEl>
                                      </p:cBhvr>
                                    </p:animEffect>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3" fill="hold">
                            <p:stCondLst>
                              <p:cond delay="4000"/>
                            </p:stCondLst>
                            <p:childTnLst>
                              <p:par>
                                <p:cTn id="144" presetID="53" presetClass="entr" presetSubtype="0" fill="hold" grpId="0" nodeType="afterEffect">
                                  <p:stCondLst>
                                    <p:cond delay="0"/>
                                  </p:stCondLst>
                                  <p:childTnLst>
                                    <p:set>
                                      <p:cBhvr>
                                        <p:cTn id="145" dur="1" fill="hold">
                                          <p:stCondLst>
                                            <p:cond delay="0"/>
                                          </p:stCondLst>
                                        </p:cTn>
                                        <p:tgtEl>
                                          <p:spTgt spid="1368080"/>
                                        </p:tgtEl>
                                        <p:attrNameLst>
                                          <p:attrName>style.visibility</p:attrName>
                                        </p:attrNameLst>
                                      </p:cBhvr>
                                      <p:to>
                                        <p:strVal val="visible"/>
                                      </p:to>
                                    </p:set>
                                    <p:anim calcmode="lin" valueType="num">
                                      <p:cBhvr>
                                        <p:cTn id="146" dur="500" fill="hold"/>
                                        <p:tgtEl>
                                          <p:spTgt spid="1368080"/>
                                        </p:tgtEl>
                                        <p:attrNameLst>
                                          <p:attrName>ppt_w</p:attrName>
                                        </p:attrNameLst>
                                      </p:cBhvr>
                                      <p:tavLst>
                                        <p:tav tm="0">
                                          <p:val>
                                            <p:fltVal val="0"/>
                                          </p:val>
                                        </p:tav>
                                        <p:tav tm="100000">
                                          <p:val>
                                            <p:strVal val="#ppt_w"/>
                                          </p:val>
                                        </p:tav>
                                      </p:tavLst>
                                    </p:anim>
                                    <p:anim calcmode="lin" valueType="num">
                                      <p:cBhvr>
                                        <p:cTn id="147" dur="500" fill="hold"/>
                                        <p:tgtEl>
                                          <p:spTgt spid="1368080"/>
                                        </p:tgtEl>
                                        <p:attrNameLst>
                                          <p:attrName>ppt_h</p:attrName>
                                        </p:attrNameLst>
                                      </p:cBhvr>
                                      <p:tavLst>
                                        <p:tav tm="0">
                                          <p:val>
                                            <p:fltVal val="0"/>
                                          </p:val>
                                        </p:tav>
                                        <p:tav tm="100000">
                                          <p:val>
                                            <p:strVal val="#ppt_h"/>
                                          </p:val>
                                        </p:tav>
                                      </p:tavLst>
                                    </p:anim>
                                    <p:animEffect transition="in" filter="fade">
                                      <p:cBhvr>
                                        <p:cTn id="148" dur="500"/>
                                        <p:tgtEl>
                                          <p:spTgt spid="1368080"/>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9" fill="hold">
                            <p:stCondLst>
                              <p:cond delay="4500"/>
                            </p:stCondLst>
                            <p:childTnLst>
                              <p:par>
                                <p:cTn id="150" presetID="53" presetClass="entr" presetSubtype="0" fill="hold" grpId="0" nodeType="afterEffect">
                                  <p:stCondLst>
                                    <p:cond delay="0"/>
                                  </p:stCondLst>
                                  <p:childTnLst>
                                    <p:set>
                                      <p:cBhvr>
                                        <p:cTn id="151" dur="1" fill="hold">
                                          <p:stCondLst>
                                            <p:cond delay="0"/>
                                          </p:stCondLst>
                                        </p:cTn>
                                        <p:tgtEl>
                                          <p:spTgt spid="1368081"/>
                                        </p:tgtEl>
                                        <p:attrNameLst>
                                          <p:attrName>style.visibility</p:attrName>
                                        </p:attrNameLst>
                                      </p:cBhvr>
                                      <p:to>
                                        <p:strVal val="visible"/>
                                      </p:to>
                                    </p:set>
                                    <p:anim calcmode="lin" valueType="num">
                                      <p:cBhvr>
                                        <p:cTn id="152" dur="500" fill="hold"/>
                                        <p:tgtEl>
                                          <p:spTgt spid="1368081"/>
                                        </p:tgtEl>
                                        <p:attrNameLst>
                                          <p:attrName>ppt_w</p:attrName>
                                        </p:attrNameLst>
                                      </p:cBhvr>
                                      <p:tavLst>
                                        <p:tav tm="0">
                                          <p:val>
                                            <p:fltVal val="0"/>
                                          </p:val>
                                        </p:tav>
                                        <p:tav tm="100000">
                                          <p:val>
                                            <p:strVal val="#ppt_w"/>
                                          </p:val>
                                        </p:tav>
                                      </p:tavLst>
                                    </p:anim>
                                    <p:anim calcmode="lin" valueType="num">
                                      <p:cBhvr>
                                        <p:cTn id="153" dur="500" fill="hold"/>
                                        <p:tgtEl>
                                          <p:spTgt spid="1368081"/>
                                        </p:tgtEl>
                                        <p:attrNameLst>
                                          <p:attrName>ppt_h</p:attrName>
                                        </p:attrNameLst>
                                      </p:cBhvr>
                                      <p:tavLst>
                                        <p:tav tm="0">
                                          <p:val>
                                            <p:fltVal val="0"/>
                                          </p:val>
                                        </p:tav>
                                        <p:tav tm="100000">
                                          <p:val>
                                            <p:strVal val="#ppt_h"/>
                                          </p:val>
                                        </p:tav>
                                      </p:tavLst>
                                    </p:anim>
                                    <p:animEffect transition="in" filter="fade">
                                      <p:cBhvr>
                                        <p:cTn id="154" dur="500"/>
                                        <p:tgtEl>
                                          <p:spTgt spid="1368081"/>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1368102"/>
                                        </p:tgtEl>
                                        <p:attrNameLst>
                                          <p:attrName>style.visibility</p:attrName>
                                        </p:attrNameLst>
                                      </p:cBhvr>
                                      <p:to>
                                        <p:strVal val="visible"/>
                                      </p:to>
                                    </p:set>
                                    <p:anim calcmode="lin" valueType="num">
                                      <p:cBhvr>
                                        <p:cTn id="159" dur="500" fill="hold"/>
                                        <p:tgtEl>
                                          <p:spTgt spid="1368102"/>
                                        </p:tgtEl>
                                        <p:attrNameLst>
                                          <p:attrName>ppt_w</p:attrName>
                                        </p:attrNameLst>
                                      </p:cBhvr>
                                      <p:tavLst>
                                        <p:tav tm="0">
                                          <p:val>
                                            <p:fltVal val="0"/>
                                          </p:val>
                                        </p:tav>
                                        <p:tav tm="100000">
                                          <p:val>
                                            <p:strVal val="#ppt_w"/>
                                          </p:val>
                                        </p:tav>
                                      </p:tavLst>
                                    </p:anim>
                                    <p:anim calcmode="lin" valueType="num">
                                      <p:cBhvr>
                                        <p:cTn id="160" dur="500" fill="hold"/>
                                        <p:tgtEl>
                                          <p:spTgt spid="1368102"/>
                                        </p:tgtEl>
                                        <p:attrNameLst>
                                          <p:attrName>ppt_h</p:attrName>
                                        </p:attrNameLst>
                                      </p:cBhvr>
                                      <p:tavLst>
                                        <p:tav tm="0">
                                          <p:val>
                                            <p:fltVal val="0"/>
                                          </p:val>
                                        </p:tav>
                                        <p:tav tm="100000">
                                          <p:val>
                                            <p:strVal val="#ppt_h"/>
                                          </p:val>
                                        </p:tav>
                                      </p:tavLst>
                                    </p:anim>
                                    <p:animEffect transition="in" filter="fade">
                                      <p:cBhvr>
                                        <p:cTn id="161" dur="500"/>
                                        <p:tgtEl>
                                          <p:spTgt spid="1368102"/>
                                        </p:tgtEl>
                                      </p:cBhvr>
                                    </p:animEffect>
                                  </p:childTnLst>
                                  <p:subTnLst>
                                    <p:audio>
                                      <p:cMediaNode>
                                        <p:cTn display="0" masterRel="sameClick">
                                          <p:stCondLst>
                                            <p:cond evt="begin" delay="0">
                                              <p:tn val="157"/>
                                            </p:cond>
                                          </p:stCondLst>
                                          <p:endCondLst>
                                            <p:cond evt="onStopAudio" delay="0">
                                              <p:tgtEl>
                                                <p:sldTgt/>
                                              </p:tgtEl>
                                            </p:cond>
                                          </p:endCondLst>
                                        </p:cTn>
                                        <p:tgtEl>
                                          <p:sndTgt r:embed="rId3" name="camera.wav"/>
                                        </p:tgtEl>
                                      </p:cMediaNode>
                                    </p:audio>
                                  </p:subTnLst>
                                </p:cTn>
                              </p:par>
                            </p:childTnLst>
                          </p:cTn>
                        </p:par>
                        <p:par>
                          <p:cTn id="162" fill="hold">
                            <p:stCondLst>
                              <p:cond delay="500"/>
                            </p:stCondLst>
                            <p:childTnLst>
                              <p:par>
                                <p:cTn id="163" presetID="53" presetClass="entr" presetSubtype="0" fill="hold" grpId="0" nodeType="afterEffect">
                                  <p:stCondLst>
                                    <p:cond delay="0"/>
                                  </p:stCondLst>
                                  <p:childTnLst>
                                    <p:set>
                                      <p:cBhvr>
                                        <p:cTn id="164" dur="1" fill="hold">
                                          <p:stCondLst>
                                            <p:cond delay="0"/>
                                          </p:stCondLst>
                                        </p:cTn>
                                        <p:tgtEl>
                                          <p:spTgt spid="1368103"/>
                                        </p:tgtEl>
                                        <p:attrNameLst>
                                          <p:attrName>style.visibility</p:attrName>
                                        </p:attrNameLst>
                                      </p:cBhvr>
                                      <p:to>
                                        <p:strVal val="visible"/>
                                      </p:to>
                                    </p:set>
                                    <p:anim calcmode="lin" valueType="num">
                                      <p:cBhvr>
                                        <p:cTn id="165" dur="500" fill="hold"/>
                                        <p:tgtEl>
                                          <p:spTgt spid="1368103"/>
                                        </p:tgtEl>
                                        <p:attrNameLst>
                                          <p:attrName>ppt_w</p:attrName>
                                        </p:attrNameLst>
                                      </p:cBhvr>
                                      <p:tavLst>
                                        <p:tav tm="0">
                                          <p:val>
                                            <p:fltVal val="0"/>
                                          </p:val>
                                        </p:tav>
                                        <p:tav tm="100000">
                                          <p:val>
                                            <p:strVal val="#ppt_w"/>
                                          </p:val>
                                        </p:tav>
                                      </p:tavLst>
                                    </p:anim>
                                    <p:anim calcmode="lin" valueType="num">
                                      <p:cBhvr>
                                        <p:cTn id="166" dur="500" fill="hold"/>
                                        <p:tgtEl>
                                          <p:spTgt spid="1368103"/>
                                        </p:tgtEl>
                                        <p:attrNameLst>
                                          <p:attrName>ppt_h</p:attrName>
                                        </p:attrNameLst>
                                      </p:cBhvr>
                                      <p:tavLst>
                                        <p:tav tm="0">
                                          <p:val>
                                            <p:fltVal val="0"/>
                                          </p:val>
                                        </p:tav>
                                        <p:tav tm="100000">
                                          <p:val>
                                            <p:strVal val="#ppt_h"/>
                                          </p:val>
                                        </p:tav>
                                      </p:tavLst>
                                    </p:anim>
                                    <p:animEffect transition="in" filter="fade">
                                      <p:cBhvr>
                                        <p:cTn id="167" dur="500"/>
                                        <p:tgtEl>
                                          <p:spTgt spid="1368103"/>
                                        </p:tgtEl>
                                      </p:cBhvr>
                                    </p:animEffect>
                                  </p:childTnLst>
                                  <p:subTnLst>
                                    <p:audio>
                                      <p:cMediaNode>
                                        <p:cTn display="0" masterRel="sameClick">
                                          <p:stCondLst>
                                            <p:cond evt="begin" delay="0">
                                              <p:tn val="163"/>
                                            </p:cond>
                                          </p:stCondLst>
                                          <p:endCondLst>
                                            <p:cond evt="onStopAudio" delay="0">
                                              <p:tgtEl>
                                                <p:sldTgt/>
                                              </p:tgtEl>
                                            </p:cond>
                                          </p:endCondLst>
                                        </p:cTn>
                                        <p:tgtEl>
                                          <p:sndTgt r:embed="rId3" name="camera.wav"/>
                                        </p:tgtEl>
                                      </p:cMediaNode>
                                    </p:audio>
                                  </p:subTnLst>
                                </p:cTn>
                              </p:par>
                            </p:childTnLst>
                          </p:cTn>
                        </p:par>
                        <p:par>
                          <p:cTn id="168" fill="hold">
                            <p:stCondLst>
                              <p:cond delay="1000"/>
                            </p:stCondLst>
                            <p:childTnLst>
                              <p:par>
                                <p:cTn id="169" presetID="53" presetClass="entr" presetSubtype="0" fill="hold" grpId="0" nodeType="afterEffect">
                                  <p:stCondLst>
                                    <p:cond delay="0"/>
                                  </p:stCondLst>
                                  <p:childTnLst>
                                    <p:set>
                                      <p:cBhvr>
                                        <p:cTn id="170" dur="1" fill="hold">
                                          <p:stCondLst>
                                            <p:cond delay="0"/>
                                          </p:stCondLst>
                                        </p:cTn>
                                        <p:tgtEl>
                                          <p:spTgt spid="1368088"/>
                                        </p:tgtEl>
                                        <p:attrNameLst>
                                          <p:attrName>style.visibility</p:attrName>
                                        </p:attrNameLst>
                                      </p:cBhvr>
                                      <p:to>
                                        <p:strVal val="visible"/>
                                      </p:to>
                                    </p:set>
                                    <p:anim calcmode="lin" valueType="num">
                                      <p:cBhvr>
                                        <p:cTn id="171" dur="500" fill="hold"/>
                                        <p:tgtEl>
                                          <p:spTgt spid="1368088"/>
                                        </p:tgtEl>
                                        <p:attrNameLst>
                                          <p:attrName>ppt_w</p:attrName>
                                        </p:attrNameLst>
                                      </p:cBhvr>
                                      <p:tavLst>
                                        <p:tav tm="0">
                                          <p:val>
                                            <p:fltVal val="0"/>
                                          </p:val>
                                        </p:tav>
                                        <p:tav tm="100000">
                                          <p:val>
                                            <p:strVal val="#ppt_w"/>
                                          </p:val>
                                        </p:tav>
                                      </p:tavLst>
                                    </p:anim>
                                    <p:anim calcmode="lin" valueType="num">
                                      <p:cBhvr>
                                        <p:cTn id="172" dur="500" fill="hold"/>
                                        <p:tgtEl>
                                          <p:spTgt spid="1368088"/>
                                        </p:tgtEl>
                                        <p:attrNameLst>
                                          <p:attrName>ppt_h</p:attrName>
                                        </p:attrNameLst>
                                      </p:cBhvr>
                                      <p:tavLst>
                                        <p:tav tm="0">
                                          <p:val>
                                            <p:fltVal val="0"/>
                                          </p:val>
                                        </p:tav>
                                        <p:tav tm="100000">
                                          <p:val>
                                            <p:strVal val="#ppt_h"/>
                                          </p:val>
                                        </p:tav>
                                      </p:tavLst>
                                    </p:anim>
                                    <p:animEffect transition="in" filter="fade">
                                      <p:cBhvr>
                                        <p:cTn id="173" dur="500"/>
                                        <p:tgtEl>
                                          <p:spTgt spid="1368088"/>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4" fill="hold">
                            <p:stCondLst>
                              <p:cond delay="1500"/>
                            </p:stCondLst>
                            <p:childTnLst>
                              <p:par>
                                <p:cTn id="175" presetID="53" presetClass="entr" presetSubtype="0" fill="hold" grpId="0" nodeType="afterEffect">
                                  <p:stCondLst>
                                    <p:cond delay="0"/>
                                  </p:stCondLst>
                                  <p:childTnLst>
                                    <p:set>
                                      <p:cBhvr>
                                        <p:cTn id="176" dur="1" fill="hold">
                                          <p:stCondLst>
                                            <p:cond delay="0"/>
                                          </p:stCondLst>
                                        </p:cTn>
                                        <p:tgtEl>
                                          <p:spTgt spid="1368089"/>
                                        </p:tgtEl>
                                        <p:attrNameLst>
                                          <p:attrName>style.visibility</p:attrName>
                                        </p:attrNameLst>
                                      </p:cBhvr>
                                      <p:to>
                                        <p:strVal val="visible"/>
                                      </p:to>
                                    </p:set>
                                    <p:anim calcmode="lin" valueType="num">
                                      <p:cBhvr>
                                        <p:cTn id="177" dur="500" fill="hold"/>
                                        <p:tgtEl>
                                          <p:spTgt spid="1368089"/>
                                        </p:tgtEl>
                                        <p:attrNameLst>
                                          <p:attrName>ppt_w</p:attrName>
                                        </p:attrNameLst>
                                      </p:cBhvr>
                                      <p:tavLst>
                                        <p:tav tm="0">
                                          <p:val>
                                            <p:fltVal val="0"/>
                                          </p:val>
                                        </p:tav>
                                        <p:tav tm="100000">
                                          <p:val>
                                            <p:strVal val="#ppt_w"/>
                                          </p:val>
                                        </p:tav>
                                      </p:tavLst>
                                    </p:anim>
                                    <p:anim calcmode="lin" valueType="num">
                                      <p:cBhvr>
                                        <p:cTn id="178" dur="500" fill="hold"/>
                                        <p:tgtEl>
                                          <p:spTgt spid="1368089"/>
                                        </p:tgtEl>
                                        <p:attrNameLst>
                                          <p:attrName>ppt_h</p:attrName>
                                        </p:attrNameLst>
                                      </p:cBhvr>
                                      <p:tavLst>
                                        <p:tav tm="0">
                                          <p:val>
                                            <p:fltVal val="0"/>
                                          </p:val>
                                        </p:tav>
                                        <p:tav tm="100000">
                                          <p:val>
                                            <p:strVal val="#ppt_h"/>
                                          </p:val>
                                        </p:tav>
                                      </p:tavLst>
                                    </p:anim>
                                    <p:animEffect transition="in" filter="fade">
                                      <p:cBhvr>
                                        <p:cTn id="179" dur="500"/>
                                        <p:tgtEl>
                                          <p:spTgt spid="1368089"/>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80" fill="hold">
                            <p:stCondLst>
                              <p:cond delay="2000"/>
                            </p:stCondLst>
                            <p:childTnLst>
                              <p:par>
                                <p:cTn id="181" presetID="53" presetClass="entr" presetSubtype="0" fill="hold" grpId="0" nodeType="afterEffect">
                                  <p:stCondLst>
                                    <p:cond delay="0"/>
                                  </p:stCondLst>
                                  <p:childTnLst>
                                    <p:set>
                                      <p:cBhvr>
                                        <p:cTn id="182" dur="1" fill="hold">
                                          <p:stCondLst>
                                            <p:cond delay="0"/>
                                          </p:stCondLst>
                                        </p:cTn>
                                        <p:tgtEl>
                                          <p:spTgt spid="1368090"/>
                                        </p:tgtEl>
                                        <p:attrNameLst>
                                          <p:attrName>style.visibility</p:attrName>
                                        </p:attrNameLst>
                                      </p:cBhvr>
                                      <p:to>
                                        <p:strVal val="visible"/>
                                      </p:to>
                                    </p:set>
                                    <p:anim calcmode="lin" valueType="num">
                                      <p:cBhvr>
                                        <p:cTn id="183" dur="500" fill="hold"/>
                                        <p:tgtEl>
                                          <p:spTgt spid="1368090"/>
                                        </p:tgtEl>
                                        <p:attrNameLst>
                                          <p:attrName>ppt_w</p:attrName>
                                        </p:attrNameLst>
                                      </p:cBhvr>
                                      <p:tavLst>
                                        <p:tav tm="0">
                                          <p:val>
                                            <p:fltVal val="0"/>
                                          </p:val>
                                        </p:tav>
                                        <p:tav tm="100000">
                                          <p:val>
                                            <p:strVal val="#ppt_w"/>
                                          </p:val>
                                        </p:tav>
                                      </p:tavLst>
                                    </p:anim>
                                    <p:anim calcmode="lin" valueType="num">
                                      <p:cBhvr>
                                        <p:cTn id="184" dur="500" fill="hold"/>
                                        <p:tgtEl>
                                          <p:spTgt spid="1368090"/>
                                        </p:tgtEl>
                                        <p:attrNameLst>
                                          <p:attrName>ppt_h</p:attrName>
                                        </p:attrNameLst>
                                      </p:cBhvr>
                                      <p:tavLst>
                                        <p:tav tm="0">
                                          <p:val>
                                            <p:fltVal val="0"/>
                                          </p:val>
                                        </p:tav>
                                        <p:tav tm="100000">
                                          <p:val>
                                            <p:strVal val="#ppt_h"/>
                                          </p:val>
                                        </p:tav>
                                      </p:tavLst>
                                    </p:anim>
                                    <p:animEffect transition="in" filter="fade">
                                      <p:cBhvr>
                                        <p:cTn id="185" dur="500"/>
                                        <p:tgtEl>
                                          <p:spTgt spid="1368090"/>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6" fill="hold">
                            <p:stCondLst>
                              <p:cond delay="2500"/>
                            </p:stCondLst>
                            <p:childTnLst>
                              <p:par>
                                <p:cTn id="187" presetID="53" presetClass="entr" presetSubtype="0" fill="hold" grpId="0" nodeType="afterEffect">
                                  <p:stCondLst>
                                    <p:cond delay="0"/>
                                  </p:stCondLst>
                                  <p:childTnLst>
                                    <p:set>
                                      <p:cBhvr>
                                        <p:cTn id="188" dur="1" fill="hold">
                                          <p:stCondLst>
                                            <p:cond delay="0"/>
                                          </p:stCondLst>
                                        </p:cTn>
                                        <p:tgtEl>
                                          <p:spTgt spid="1368091"/>
                                        </p:tgtEl>
                                        <p:attrNameLst>
                                          <p:attrName>style.visibility</p:attrName>
                                        </p:attrNameLst>
                                      </p:cBhvr>
                                      <p:to>
                                        <p:strVal val="visible"/>
                                      </p:to>
                                    </p:set>
                                    <p:anim calcmode="lin" valueType="num">
                                      <p:cBhvr>
                                        <p:cTn id="189" dur="500" fill="hold"/>
                                        <p:tgtEl>
                                          <p:spTgt spid="1368091"/>
                                        </p:tgtEl>
                                        <p:attrNameLst>
                                          <p:attrName>ppt_w</p:attrName>
                                        </p:attrNameLst>
                                      </p:cBhvr>
                                      <p:tavLst>
                                        <p:tav tm="0">
                                          <p:val>
                                            <p:fltVal val="0"/>
                                          </p:val>
                                        </p:tav>
                                        <p:tav tm="100000">
                                          <p:val>
                                            <p:strVal val="#ppt_w"/>
                                          </p:val>
                                        </p:tav>
                                      </p:tavLst>
                                    </p:anim>
                                    <p:anim calcmode="lin" valueType="num">
                                      <p:cBhvr>
                                        <p:cTn id="190" dur="500" fill="hold"/>
                                        <p:tgtEl>
                                          <p:spTgt spid="1368091"/>
                                        </p:tgtEl>
                                        <p:attrNameLst>
                                          <p:attrName>ppt_h</p:attrName>
                                        </p:attrNameLst>
                                      </p:cBhvr>
                                      <p:tavLst>
                                        <p:tav tm="0">
                                          <p:val>
                                            <p:fltVal val="0"/>
                                          </p:val>
                                        </p:tav>
                                        <p:tav tm="100000">
                                          <p:val>
                                            <p:strVal val="#ppt_h"/>
                                          </p:val>
                                        </p:tav>
                                      </p:tavLst>
                                    </p:anim>
                                    <p:animEffect transition="in" filter="fade">
                                      <p:cBhvr>
                                        <p:cTn id="191" dur="500"/>
                                        <p:tgtEl>
                                          <p:spTgt spid="1368091"/>
                                        </p:tgtEl>
                                      </p:cBhvr>
                                    </p:animEffect>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childTnLst>
                          </p:cTn>
                        </p:par>
                        <p:par>
                          <p:cTn id="192" fill="hold">
                            <p:stCondLst>
                              <p:cond delay="3000"/>
                            </p:stCondLst>
                            <p:childTnLst>
                              <p:par>
                                <p:cTn id="193" presetID="53" presetClass="entr" presetSubtype="0" fill="hold" grpId="0" nodeType="afterEffect">
                                  <p:stCondLst>
                                    <p:cond delay="0"/>
                                  </p:stCondLst>
                                  <p:childTnLst>
                                    <p:set>
                                      <p:cBhvr>
                                        <p:cTn id="194" dur="1" fill="hold">
                                          <p:stCondLst>
                                            <p:cond delay="0"/>
                                          </p:stCondLst>
                                        </p:cTn>
                                        <p:tgtEl>
                                          <p:spTgt spid="1368092"/>
                                        </p:tgtEl>
                                        <p:attrNameLst>
                                          <p:attrName>style.visibility</p:attrName>
                                        </p:attrNameLst>
                                      </p:cBhvr>
                                      <p:to>
                                        <p:strVal val="visible"/>
                                      </p:to>
                                    </p:set>
                                    <p:anim calcmode="lin" valueType="num">
                                      <p:cBhvr>
                                        <p:cTn id="195" dur="500" fill="hold"/>
                                        <p:tgtEl>
                                          <p:spTgt spid="1368092"/>
                                        </p:tgtEl>
                                        <p:attrNameLst>
                                          <p:attrName>ppt_w</p:attrName>
                                        </p:attrNameLst>
                                      </p:cBhvr>
                                      <p:tavLst>
                                        <p:tav tm="0">
                                          <p:val>
                                            <p:fltVal val="0"/>
                                          </p:val>
                                        </p:tav>
                                        <p:tav tm="100000">
                                          <p:val>
                                            <p:strVal val="#ppt_w"/>
                                          </p:val>
                                        </p:tav>
                                      </p:tavLst>
                                    </p:anim>
                                    <p:anim calcmode="lin" valueType="num">
                                      <p:cBhvr>
                                        <p:cTn id="196" dur="500" fill="hold"/>
                                        <p:tgtEl>
                                          <p:spTgt spid="1368092"/>
                                        </p:tgtEl>
                                        <p:attrNameLst>
                                          <p:attrName>ppt_h</p:attrName>
                                        </p:attrNameLst>
                                      </p:cBhvr>
                                      <p:tavLst>
                                        <p:tav tm="0">
                                          <p:val>
                                            <p:fltVal val="0"/>
                                          </p:val>
                                        </p:tav>
                                        <p:tav tm="100000">
                                          <p:val>
                                            <p:strVal val="#ppt_h"/>
                                          </p:val>
                                        </p:tav>
                                      </p:tavLst>
                                    </p:anim>
                                    <p:animEffect transition="in" filter="fade">
                                      <p:cBhvr>
                                        <p:cTn id="197" dur="500"/>
                                        <p:tgtEl>
                                          <p:spTgt spid="1368092"/>
                                        </p:tgtEl>
                                      </p:cBhvr>
                                    </p:animEffect>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8" fill="hold">
                            <p:stCondLst>
                              <p:cond delay="3500"/>
                            </p:stCondLst>
                            <p:childTnLst>
                              <p:par>
                                <p:cTn id="199" presetID="53" presetClass="entr" presetSubtype="0" fill="hold" grpId="0" nodeType="afterEffect">
                                  <p:stCondLst>
                                    <p:cond delay="0"/>
                                  </p:stCondLst>
                                  <p:childTnLst>
                                    <p:set>
                                      <p:cBhvr>
                                        <p:cTn id="200" dur="1" fill="hold">
                                          <p:stCondLst>
                                            <p:cond delay="0"/>
                                          </p:stCondLst>
                                        </p:cTn>
                                        <p:tgtEl>
                                          <p:spTgt spid="1368093"/>
                                        </p:tgtEl>
                                        <p:attrNameLst>
                                          <p:attrName>style.visibility</p:attrName>
                                        </p:attrNameLst>
                                      </p:cBhvr>
                                      <p:to>
                                        <p:strVal val="visible"/>
                                      </p:to>
                                    </p:set>
                                    <p:anim calcmode="lin" valueType="num">
                                      <p:cBhvr>
                                        <p:cTn id="201" dur="500" fill="hold"/>
                                        <p:tgtEl>
                                          <p:spTgt spid="1368093"/>
                                        </p:tgtEl>
                                        <p:attrNameLst>
                                          <p:attrName>ppt_w</p:attrName>
                                        </p:attrNameLst>
                                      </p:cBhvr>
                                      <p:tavLst>
                                        <p:tav tm="0">
                                          <p:val>
                                            <p:fltVal val="0"/>
                                          </p:val>
                                        </p:tav>
                                        <p:tav tm="100000">
                                          <p:val>
                                            <p:strVal val="#ppt_w"/>
                                          </p:val>
                                        </p:tav>
                                      </p:tavLst>
                                    </p:anim>
                                    <p:anim calcmode="lin" valueType="num">
                                      <p:cBhvr>
                                        <p:cTn id="202" dur="500" fill="hold"/>
                                        <p:tgtEl>
                                          <p:spTgt spid="1368093"/>
                                        </p:tgtEl>
                                        <p:attrNameLst>
                                          <p:attrName>ppt_h</p:attrName>
                                        </p:attrNameLst>
                                      </p:cBhvr>
                                      <p:tavLst>
                                        <p:tav tm="0">
                                          <p:val>
                                            <p:fltVal val="0"/>
                                          </p:val>
                                        </p:tav>
                                        <p:tav tm="100000">
                                          <p:val>
                                            <p:strVal val="#ppt_h"/>
                                          </p:val>
                                        </p:tav>
                                      </p:tavLst>
                                    </p:anim>
                                    <p:animEffect transition="in" filter="fade">
                                      <p:cBhvr>
                                        <p:cTn id="203" dur="500"/>
                                        <p:tgtEl>
                                          <p:spTgt spid="1368093"/>
                                        </p:tgtEl>
                                      </p:cBhvr>
                                    </p:animEffect>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childTnLst>
                          </p:cTn>
                        </p:par>
                        <p:par>
                          <p:cTn id="204" fill="hold">
                            <p:stCondLst>
                              <p:cond delay="4000"/>
                            </p:stCondLst>
                            <p:childTnLst>
                              <p:par>
                                <p:cTn id="205" presetID="53" presetClass="entr" presetSubtype="0" fill="hold" grpId="0" nodeType="afterEffect">
                                  <p:stCondLst>
                                    <p:cond delay="0"/>
                                  </p:stCondLst>
                                  <p:childTnLst>
                                    <p:set>
                                      <p:cBhvr>
                                        <p:cTn id="206" dur="1" fill="hold">
                                          <p:stCondLst>
                                            <p:cond delay="0"/>
                                          </p:stCondLst>
                                        </p:cTn>
                                        <p:tgtEl>
                                          <p:spTgt spid="1368094"/>
                                        </p:tgtEl>
                                        <p:attrNameLst>
                                          <p:attrName>style.visibility</p:attrName>
                                        </p:attrNameLst>
                                      </p:cBhvr>
                                      <p:to>
                                        <p:strVal val="visible"/>
                                      </p:to>
                                    </p:set>
                                    <p:anim calcmode="lin" valueType="num">
                                      <p:cBhvr>
                                        <p:cTn id="207" dur="500" fill="hold"/>
                                        <p:tgtEl>
                                          <p:spTgt spid="1368094"/>
                                        </p:tgtEl>
                                        <p:attrNameLst>
                                          <p:attrName>ppt_w</p:attrName>
                                        </p:attrNameLst>
                                      </p:cBhvr>
                                      <p:tavLst>
                                        <p:tav tm="0">
                                          <p:val>
                                            <p:fltVal val="0"/>
                                          </p:val>
                                        </p:tav>
                                        <p:tav tm="100000">
                                          <p:val>
                                            <p:strVal val="#ppt_w"/>
                                          </p:val>
                                        </p:tav>
                                      </p:tavLst>
                                    </p:anim>
                                    <p:anim calcmode="lin" valueType="num">
                                      <p:cBhvr>
                                        <p:cTn id="208" dur="500" fill="hold"/>
                                        <p:tgtEl>
                                          <p:spTgt spid="1368094"/>
                                        </p:tgtEl>
                                        <p:attrNameLst>
                                          <p:attrName>ppt_h</p:attrName>
                                        </p:attrNameLst>
                                      </p:cBhvr>
                                      <p:tavLst>
                                        <p:tav tm="0">
                                          <p:val>
                                            <p:fltVal val="0"/>
                                          </p:val>
                                        </p:tav>
                                        <p:tav tm="100000">
                                          <p:val>
                                            <p:strVal val="#ppt_h"/>
                                          </p:val>
                                        </p:tav>
                                      </p:tavLst>
                                    </p:anim>
                                    <p:animEffect transition="in" filter="fade">
                                      <p:cBhvr>
                                        <p:cTn id="209" dur="500"/>
                                        <p:tgtEl>
                                          <p:spTgt spid="1368094"/>
                                        </p:tgtEl>
                                      </p:cBhvr>
                                    </p:animEffect>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10" fill="hold">
                            <p:stCondLst>
                              <p:cond delay="4500"/>
                            </p:stCondLst>
                            <p:childTnLst>
                              <p:par>
                                <p:cTn id="211" presetID="53" presetClass="entr" presetSubtype="0" fill="hold" grpId="0" nodeType="afterEffect">
                                  <p:stCondLst>
                                    <p:cond delay="0"/>
                                  </p:stCondLst>
                                  <p:childTnLst>
                                    <p:set>
                                      <p:cBhvr>
                                        <p:cTn id="212" dur="1" fill="hold">
                                          <p:stCondLst>
                                            <p:cond delay="0"/>
                                          </p:stCondLst>
                                        </p:cTn>
                                        <p:tgtEl>
                                          <p:spTgt spid="1368095"/>
                                        </p:tgtEl>
                                        <p:attrNameLst>
                                          <p:attrName>style.visibility</p:attrName>
                                        </p:attrNameLst>
                                      </p:cBhvr>
                                      <p:to>
                                        <p:strVal val="visible"/>
                                      </p:to>
                                    </p:set>
                                    <p:anim calcmode="lin" valueType="num">
                                      <p:cBhvr>
                                        <p:cTn id="213" dur="500" fill="hold"/>
                                        <p:tgtEl>
                                          <p:spTgt spid="1368095"/>
                                        </p:tgtEl>
                                        <p:attrNameLst>
                                          <p:attrName>ppt_w</p:attrName>
                                        </p:attrNameLst>
                                      </p:cBhvr>
                                      <p:tavLst>
                                        <p:tav tm="0">
                                          <p:val>
                                            <p:fltVal val="0"/>
                                          </p:val>
                                        </p:tav>
                                        <p:tav tm="100000">
                                          <p:val>
                                            <p:strVal val="#ppt_w"/>
                                          </p:val>
                                        </p:tav>
                                      </p:tavLst>
                                    </p:anim>
                                    <p:anim calcmode="lin" valueType="num">
                                      <p:cBhvr>
                                        <p:cTn id="214" dur="500" fill="hold"/>
                                        <p:tgtEl>
                                          <p:spTgt spid="1368095"/>
                                        </p:tgtEl>
                                        <p:attrNameLst>
                                          <p:attrName>ppt_h</p:attrName>
                                        </p:attrNameLst>
                                      </p:cBhvr>
                                      <p:tavLst>
                                        <p:tav tm="0">
                                          <p:val>
                                            <p:fltVal val="0"/>
                                          </p:val>
                                        </p:tav>
                                        <p:tav tm="100000">
                                          <p:val>
                                            <p:strVal val="#ppt_h"/>
                                          </p:val>
                                        </p:tav>
                                      </p:tavLst>
                                    </p:anim>
                                    <p:animEffect transition="in" filter="fade">
                                      <p:cBhvr>
                                        <p:cTn id="215" dur="500"/>
                                        <p:tgtEl>
                                          <p:spTgt spid="1368095"/>
                                        </p:tgtEl>
                                      </p:cBhvr>
                                    </p:animEffect>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4" fill="hold" nodeType="clickEffect">
                                  <p:stCondLst>
                                    <p:cond delay="0"/>
                                  </p:stCondLst>
                                  <p:childTnLst>
                                    <p:set>
                                      <p:cBhvr>
                                        <p:cTn id="219" dur="1" fill="hold">
                                          <p:stCondLst>
                                            <p:cond delay="0"/>
                                          </p:stCondLst>
                                        </p:cTn>
                                        <p:tgtEl>
                                          <p:spTgt spid="1368104">
                                            <p:txEl>
                                              <p:pRg st="1" end="1"/>
                                            </p:txEl>
                                          </p:spTgt>
                                        </p:tgtEl>
                                        <p:attrNameLst>
                                          <p:attrName>style.visibility</p:attrName>
                                        </p:attrNameLst>
                                      </p:cBhvr>
                                      <p:to>
                                        <p:strVal val="visible"/>
                                      </p:to>
                                    </p:set>
                                    <p:anim calcmode="lin" valueType="num">
                                      <p:cBhvr additive="base">
                                        <p:cTn id="220" dur="500" fill="hold"/>
                                        <p:tgtEl>
                                          <p:spTgt spid="1368104">
                                            <p:txEl>
                                              <p:pRg st="1" end="1"/>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3681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2" grpId="0" animBg="1"/>
      <p:bldP spid="1368073" grpId="0" animBg="1"/>
      <p:bldP spid="1368074" grpId="0" animBg="1"/>
      <p:bldP spid="1368075" grpId="0" animBg="1"/>
      <p:bldP spid="1368076" grpId="0" animBg="1"/>
      <p:bldP spid="1368077" grpId="0" animBg="1"/>
      <p:bldP spid="1368078" grpId="0" animBg="1"/>
      <p:bldP spid="1368079" grpId="0" animBg="1"/>
      <p:bldP spid="1368080" grpId="0" animBg="1"/>
      <p:bldP spid="1368081" grpId="0" animBg="1"/>
      <p:bldP spid="1368082" grpId="0" animBg="1"/>
      <p:bldP spid="1368083" grpId="0" animBg="1"/>
      <p:bldP spid="1368084" grpId="0" animBg="1"/>
      <p:bldP spid="1368085" grpId="0" animBg="1"/>
      <p:bldP spid="1368086" grpId="0" animBg="1"/>
      <p:bldP spid="1368087" grpId="0" animBg="1"/>
      <p:bldP spid="1368088" grpId="0" animBg="1"/>
      <p:bldP spid="1368089" grpId="0" animBg="1"/>
      <p:bldP spid="1368090" grpId="0" animBg="1"/>
      <p:bldP spid="1368091" grpId="0" animBg="1"/>
      <p:bldP spid="1368092" grpId="0" animBg="1"/>
      <p:bldP spid="1368093" grpId="0" animBg="1"/>
      <p:bldP spid="1368094" grpId="0" animBg="1"/>
      <p:bldP spid="1368095" grpId="0" animBg="1"/>
      <p:bldP spid="1368098" grpId="0" animBg="1"/>
      <p:bldP spid="1368099" grpId="0" animBg="1"/>
      <p:bldP spid="1368100" grpId="0" animBg="1"/>
      <p:bldP spid="1368101" grpId="0" animBg="1"/>
      <p:bldP spid="1368102" grpId="0" animBg="1"/>
      <p:bldP spid="1368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73" name="Rectangle 61"/>
          <p:cNvSpPr>
            <a:spLocks noChangeArrowheads="1"/>
          </p:cNvSpPr>
          <p:nvPr/>
        </p:nvSpPr>
        <p:spPr bwMode="auto">
          <a:xfrm>
            <a:off x="673100" y="5667375"/>
            <a:ext cx="3395663" cy="1190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proton is uud and a neutron is udd.</a:t>
            </a:r>
          </a:p>
        </p:txBody>
      </p:sp>
      <p:sp>
        <p:nvSpPr>
          <p:cNvPr id="1370114" name="Rectangle 2"/>
          <p:cNvSpPr>
            <a:spLocks noChangeArrowheads="1"/>
          </p:cNvSpPr>
          <p:nvPr/>
        </p:nvSpPr>
        <p:spPr bwMode="auto">
          <a:xfrm>
            <a:off x="685800" y="1338263"/>
            <a:ext cx="7772400" cy="43529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Quarks and their antiparticles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In 1964 the particle model was looking quite             complex and unsatisfying.  Murray Gell-Mann           proposed a model where all the strong-force             particles were made up of three fundamental            particles called </a:t>
            </a:r>
            <a:r>
              <a:rPr lang="en-US" sz="2400" b="1">
                <a:solidFill>
                  <a:srgbClr val="000000"/>
                </a:solidFill>
                <a:latin typeface="Arial" pitchFamily="34" charset="0"/>
                <a:cs typeface="Times New Roman" pitchFamily="18" charset="0"/>
              </a:rPr>
              <a:t>quarks</a:t>
            </a:r>
            <a:r>
              <a:rPr lang="en-US" sz="2400">
                <a:solidFill>
                  <a:srgbClr val="000000"/>
                </a:solidFill>
                <a:latin typeface="Arial" pitchFamily="34" charset="0"/>
                <a:cs typeface="Times New Roman" pitchFamily="18" charset="0"/>
              </a:rPr>
              <a:t>.</a:t>
            </a:r>
          </a:p>
        </p:txBody>
      </p:sp>
      <p:sp>
        <p:nvSpPr>
          <p:cNvPr id="10243" name="Rectangle 3"/>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0271" name="Text Box 63"/>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0280" name="Picture 40"/>
          <p:cNvPicPr>
            <a:picLocks noChangeAspect="1" noChangeArrowheads="1"/>
          </p:cNvPicPr>
          <p:nvPr/>
        </p:nvPicPr>
        <p:blipFill>
          <a:blip r:embed="rId9" cstate="print"/>
          <a:srcRect/>
          <a:stretch>
            <a:fillRect/>
          </a:stretch>
        </p:blipFill>
        <p:spPr bwMode="auto">
          <a:xfrm>
            <a:off x="766763" y="3736975"/>
            <a:ext cx="7058025" cy="1820863"/>
          </a:xfrm>
          <a:prstGeom prst="rect">
            <a:avLst/>
          </a:prstGeom>
          <a:ln>
            <a:noFill/>
          </a:ln>
          <a:effectLst>
            <a:outerShdw blurRad="292100" dist="139700" dir="2700000" algn="tl" rotWithShape="0">
              <a:srgbClr val="333333">
                <a:alpha val="65000"/>
              </a:srgbClr>
            </a:outerShdw>
          </a:effectLst>
        </p:spPr>
      </p:pic>
      <p:pic>
        <p:nvPicPr>
          <p:cNvPr id="1370174" name="Picture 62" descr="1-visualisation-of-quark-structure-of-neutron-arscimed"/>
          <p:cNvPicPr>
            <a:picLocks noChangeAspect="1" noChangeArrowheads="1"/>
          </p:cNvPicPr>
          <p:nvPr/>
        </p:nvPicPr>
        <p:blipFill>
          <a:blip r:embed="rId10" cstate="print">
            <a:clrChange>
              <a:clrFrom>
                <a:srgbClr val="010101"/>
              </a:clrFrom>
              <a:clrTo>
                <a:srgbClr val="010101">
                  <a:alpha val="0"/>
                </a:srgbClr>
              </a:clrTo>
            </a:clrChange>
          </a:blip>
          <a:srcRect/>
          <a:stretch>
            <a:fillRect/>
          </a:stretch>
        </p:blipFill>
        <p:spPr bwMode="auto">
          <a:xfrm>
            <a:off x="5695950" y="5541963"/>
            <a:ext cx="1323975" cy="1316037"/>
          </a:xfrm>
          <a:prstGeom prst="rect">
            <a:avLst/>
          </a:prstGeom>
          <a:noFill/>
          <a:ln w="9525">
            <a:noFill/>
            <a:miter lim="800000"/>
            <a:headEnd/>
            <a:tailEnd/>
          </a:ln>
        </p:spPr>
      </p:pic>
      <p:sp>
        <p:nvSpPr>
          <p:cNvPr id="1370176" name="Text Box 64"/>
          <p:cNvSpPr txBox="1">
            <a:spLocks noChangeArrowheads="1"/>
          </p:cNvSpPr>
          <p:nvPr/>
        </p:nvSpPr>
        <p:spPr bwMode="auto">
          <a:xfrm>
            <a:off x="5878513" y="5908675"/>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6238875" y="6197600"/>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6335713" y="5770563"/>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5732463" y="5589588"/>
            <a:ext cx="1216025" cy="121602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4691063" y="5984875"/>
            <a:ext cx="1049337"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pic>
        <p:nvPicPr>
          <p:cNvPr id="1370150" name="Picture 38" descr="Gell-Mann"/>
          <p:cNvPicPr>
            <a:picLocks noChangeAspect="1" noChangeArrowheads="1"/>
          </p:cNvPicPr>
          <p:nvPr/>
        </p:nvPicPr>
        <p:blipFill>
          <a:blip r:embed="rId11" cstate="print"/>
          <a:srcRect/>
          <a:stretch>
            <a:fillRect/>
          </a:stretch>
        </p:blipFill>
        <p:spPr bwMode="auto">
          <a:xfrm>
            <a:off x="7216775" y="4629150"/>
            <a:ext cx="1724025" cy="2068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1" end="1"/>
                                            </p:txEl>
                                          </p:spTgt>
                                        </p:tgtEl>
                                        <p:attrNameLst>
                                          <p:attrName>style.visibility</p:attrName>
                                        </p:attrNameLst>
                                      </p:cBhvr>
                                      <p:to>
                                        <p:strVal val="visible"/>
                                      </p:to>
                                    </p:set>
                                    <p:anim calcmode="lin" valueType="num">
                                      <p:cBhvr additive="base">
                                        <p:cTn id="7"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70150"/>
                                        </p:tgtEl>
                                        <p:attrNameLst>
                                          <p:attrName>style.visibility</p:attrName>
                                        </p:attrNameLst>
                                      </p:cBhvr>
                                      <p:to>
                                        <p:strVal val="visible"/>
                                      </p:to>
                                    </p:set>
                                    <p:animEffect transition="in" filter="fade">
                                      <p:cBhvr>
                                        <p:cTn id="11" dur="1000"/>
                                        <p:tgtEl>
                                          <p:spTgt spid="137015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0280"/>
                                        </p:tgtEl>
                                        <p:attrNameLst>
                                          <p:attrName>style.visibility</p:attrName>
                                        </p:attrNameLst>
                                      </p:cBhvr>
                                      <p:to>
                                        <p:strVal val="visible"/>
                                      </p:to>
                                    </p:set>
                                    <p:anim calcmode="lin" valueType="num">
                                      <p:cBhvr>
                                        <p:cTn id="16" dur="500" fill="hold"/>
                                        <p:tgtEl>
                                          <p:spTgt spid="10280"/>
                                        </p:tgtEl>
                                        <p:attrNameLst>
                                          <p:attrName>ppt_w</p:attrName>
                                        </p:attrNameLst>
                                      </p:cBhvr>
                                      <p:tavLst>
                                        <p:tav tm="0">
                                          <p:val>
                                            <p:fltVal val="0"/>
                                          </p:val>
                                        </p:tav>
                                        <p:tav tm="100000">
                                          <p:val>
                                            <p:strVal val="#ppt_w"/>
                                          </p:val>
                                        </p:tav>
                                      </p:tavLst>
                                    </p:anim>
                                    <p:anim calcmode="lin" valueType="num">
                                      <p:cBhvr>
                                        <p:cTn id="17" dur="500" fill="hold"/>
                                        <p:tgtEl>
                                          <p:spTgt spid="10280"/>
                                        </p:tgtEl>
                                        <p:attrNameLst>
                                          <p:attrName>ppt_h</p:attrName>
                                        </p:attrNameLst>
                                      </p:cBhvr>
                                      <p:tavLst>
                                        <p:tav tm="0">
                                          <p:val>
                                            <p:fltVal val="0"/>
                                          </p:val>
                                        </p:tav>
                                        <p:tav tm="100000">
                                          <p:val>
                                            <p:strVal val="#ppt_h"/>
                                          </p:val>
                                        </p:tav>
                                      </p:tavLst>
                                    </p:anim>
                                    <p:animEffect transition="in" filter="fade">
                                      <p:cBhvr>
                                        <p:cTn id="18" dur="500"/>
                                        <p:tgtEl>
                                          <p:spTgt spid="10280"/>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70173">
                                            <p:txEl>
                                              <p:pRg st="1" end="1"/>
                                            </p:txEl>
                                          </p:spTgt>
                                        </p:tgtEl>
                                        <p:attrNameLst>
                                          <p:attrName>style.visibility</p:attrName>
                                        </p:attrNameLst>
                                      </p:cBhvr>
                                      <p:to>
                                        <p:strVal val="visible"/>
                                      </p:to>
                                    </p:set>
                                    <p:anim calcmode="lin" valueType="num">
                                      <p:cBhvr additive="base">
                                        <p:cTn id="23" dur="500" fill="hold"/>
                                        <p:tgtEl>
                                          <p:spTgt spid="137017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7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1370174"/>
                                        </p:tgtEl>
                                        <p:attrNameLst>
                                          <p:attrName>style.visibility</p:attrName>
                                        </p:attrNameLst>
                                      </p:cBhvr>
                                      <p:to>
                                        <p:strVal val="visible"/>
                                      </p:to>
                                    </p:set>
                                    <p:animEffect transition="in" filter="fade">
                                      <p:cBhvr>
                                        <p:cTn id="27" dur="2000"/>
                                        <p:tgtEl>
                                          <p:spTgt spid="137017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370176"/>
                                        </p:tgtEl>
                                        <p:attrNameLst>
                                          <p:attrName>style.visibility</p:attrName>
                                        </p:attrNameLst>
                                      </p:cBhvr>
                                      <p:to>
                                        <p:strVal val="visible"/>
                                      </p:to>
                                    </p:set>
                                    <p:anim calcmode="lin" valueType="num">
                                      <p:cBhvr>
                                        <p:cTn id="31" dur="500" fill="hold"/>
                                        <p:tgtEl>
                                          <p:spTgt spid="1370176"/>
                                        </p:tgtEl>
                                        <p:attrNameLst>
                                          <p:attrName>ppt_w</p:attrName>
                                        </p:attrNameLst>
                                      </p:cBhvr>
                                      <p:tavLst>
                                        <p:tav tm="0">
                                          <p:val>
                                            <p:fltVal val="0"/>
                                          </p:val>
                                        </p:tav>
                                        <p:tav tm="100000">
                                          <p:val>
                                            <p:strVal val="#ppt_w"/>
                                          </p:val>
                                        </p:tav>
                                      </p:tavLst>
                                    </p:anim>
                                    <p:anim calcmode="lin" valueType="num">
                                      <p:cBhvr>
                                        <p:cTn id="32" dur="500" fill="hold"/>
                                        <p:tgtEl>
                                          <p:spTgt spid="1370176"/>
                                        </p:tgtEl>
                                        <p:attrNameLst>
                                          <p:attrName>ppt_h</p:attrName>
                                        </p:attrNameLst>
                                      </p:cBhvr>
                                      <p:tavLst>
                                        <p:tav tm="0">
                                          <p:val>
                                            <p:fltVal val="0"/>
                                          </p:val>
                                        </p:tav>
                                        <p:tav tm="100000">
                                          <p:val>
                                            <p:strVal val="#ppt_h"/>
                                          </p:val>
                                        </p:tav>
                                      </p:tavLst>
                                    </p:anim>
                                    <p:animEffect transition="in" filter="fade">
                                      <p:cBhvr>
                                        <p:cTn id="33" dur="500"/>
                                        <p:tgtEl>
                                          <p:spTgt spid="1370176"/>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370177"/>
                                        </p:tgtEl>
                                        <p:attrNameLst>
                                          <p:attrName>style.visibility</p:attrName>
                                        </p:attrNameLst>
                                      </p:cBhvr>
                                      <p:to>
                                        <p:strVal val="visible"/>
                                      </p:to>
                                    </p:set>
                                    <p:anim calcmode="lin" valueType="num">
                                      <p:cBhvr>
                                        <p:cTn id="37" dur="500" fill="hold"/>
                                        <p:tgtEl>
                                          <p:spTgt spid="1370177"/>
                                        </p:tgtEl>
                                        <p:attrNameLst>
                                          <p:attrName>ppt_w</p:attrName>
                                        </p:attrNameLst>
                                      </p:cBhvr>
                                      <p:tavLst>
                                        <p:tav tm="0">
                                          <p:val>
                                            <p:fltVal val="0"/>
                                          </p:val>
                                        </p:tav>
                                        <p:tav tm="100000">
                                          <p:val>
                                            <p:strVal val="#ppt_w"/>
                                          </p:val>
                                        </p:tav>
                                      </p:tavLst>
                                    </p:anim>
                                    <p:anim calcmode="lin" valueType="num">
                                      <p:cBhvr>
                                        <p:cTn id="38" dur="500" fill="hold"/>
                                        <p:tgtEl>
                                          <p:spTgt spid="1370177"/>
                                        </p:tgtEl>
                                        <p:attrNameLst>
                                          <p:attrName>ppt_h</p:attrName>
                                        </p:attrNameLst>
                                      </p:cBhvr>
                                      <p:tavLst>
                                        <p:tav tm="0">
                                          <p:val>
                                            <p:fltVal val="0"/>
                                          </p:val>
                                        </p:tav>
                                        <p:tav tm="100000">
                                          <p:val>
                                            <p:strVal val="#ppt_h"/>
                                          </p:val>
                                        </p:tav>
                                      </p:tavLst>
                                    </p:anim>
                                    <p:animEffect transition="in" filter="fade">
                                      <p:cBhvr>
                                        <p:cTn id="39" dur="500"/>
                                        <p:tgtEl>
                                          <p:spTgt spid="1370177"/>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370178"/>
                                        </p:tgtEl>
                                        <p:attrNameLst>
                                          <p:attrName>style.visibility</p:attrName>
                                        </p:attrNameLst>
                                      </p:cBhvr>
                                      <p:to>
                                        <p:strVal val="visible"/>
                                      </p:to>
                                    </p:set>
                                    <p:anim calcmode="lin" valueType="num">
                                      <p:cBhvr>
                                        <p:cTn id="43" dur="500" fill="hold"/>
                                        <p:tgtEl>
                                          <p:spTgt spid="1370178"/>
                                        </p:tgtEl>
                                        <p:attrNameLst>
                                          <p:attrName>ppt_w</p:attrName>
                                        </p:attrNameLst>
                                      </p:cBhvr>
                                      <p:tavLst>
                                        <p:tav tm="0">
                                          <p:val>
                                            <p:fltVal val="0"/>
                                          </p:val>
                                        </p:tav>
                                        <p:tav tm="100000">
                                          <p:val>
                                            <p:strVal val="#ppt_w"/>
                                          </p:val>
                                        </p:tav>
                                      </p:tavLst>
                                    </p:anim>
                                    <p:anim calcmode="lin" valueType="num">
                                      <p:cBhvr>
                                        <p:cTn id="44" dur="500" fill="hold"/>
                                        <p:tgtEl>
                                          <p:spTgt spid="1370178"/>
                                        </p:tgtEl>
                                        <p:attrNameLst>
                                          <p:attrName>ppt_h</p:attrName>
                                        </p:attrNameLst>
                                      </p:cBhvr>
                                      <p:tavLst>
                                        <p:tav tm="0">
                                          <p:val>
                                            <p:fltVal val="0"/>
                                          </p:val>
                                        </p:tav>
                                        <p:tav tm="100000">
                                          <p:val>
                                            <p:strVal val="#ppt_h"/>
                                          </p:val>
                                        </p:tav>
                                      </p:tavLst>
                                    </p:anim>
                                    <p:animEffect transition="in" filter="fade">
                                      <p:cBhvr>
                                        <p:cTn id="45" dur="500"/>
                                        <p:tgtEl>
                                          <p:spTgt spid="137017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370179"/>
                                        </p:tgtEl>
                                        <p:attrNameLst>
                                          <p:attrName>style.visibility</p:attrName>
                                        </p:attrNameLst>
                                      </p:cBhvr>
                                      <p:to>
                                        <p:strVal val="visible"/>
                                      </p:to>
                                    </p:set>
                                    <p:animEffect transition="in" filter="wheel(1)">
                                      <p:cBhvr>
                                        <p:cTn id="50" dur="1000"/>
                                        <p:tgtEl>
                                          <p:spTgt spid="1370179"/>
                                        </p:tgtEl>
                                      </p:cBhvr>
                                    </p:animEffect>
                                  </p:childTnLst>
                                  <p:subTnLst>
                                    <p:audio>
                                      <p:cMediaNode>
                                        <p:cTn display="0" masterRel="sameClick">
                                          <p:stCondLst>
                                            <p:cond evt="begin" delay="0">
                                              <p:tn val="48"/>
                                            </p:cond>
                                          </p:stCondLst>
                                          <p:endCondLst>
                                            <p:cond evt="onStopAudio" delay="0">
                                              <p:tgtEl>
                                                <p:sldTgt/>
                                              </p:tgtEl>
                                            </p:cond>
                                          </p:endCondLst>
                                        </p:cTn>
                                        <p:tgtEl>
                                          <p:sndTgt r:embed="rId5"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70180"/>
                                        </p:tgtEl>
                                        <p:attrNameLst>
                                          <p:attrName>style.visibility</p:attrName>
                                        </p:attrNameLst>
                                      </p:cBhvr>
                                      <p:to>
                                        <p:strVal val="visible"/>
                                      </p:to>
                                    </p:set>
                                    <p:anim calcmode="lin" valueType="num">
                                      <p:cBhvr additive="base">
                                        <p:cTn id="55" dur="500" fill="hold"/>
                                        <p:tgtEl>
                                          <p:spTgt spid="1370180"/>
                                        </p:tgtEl>
                                        <p:attrNameLst>
                                          <p:attrName>ppt_x</p:attrName>
                                        </p:attrNameLst>
                                      </p:cBhvr>
                                      <p:tavLst>
                                        <p:tav tm="0">
                                          <p:val>
                                            <p:strVal val="1+#ppt_w/2"/>
                                          </p:val>
                                        </p:tav>
                                        <p:tav tm="100000">
                                          <p:val>
                                            <p:strVal val="#ppt_x"/>
                                          </p:val>
                                        </p:tav>
                                      </p:tavLst>
                                    </p:anim>
                                    <p:anim calcmode="lin" valueType="num">
                                      <p:cBhvr additive="base">
                                        <p:cTn id="56"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502" name="Rectangle 6"/>
          <p:cNvSpPr>
            <a:spLocks noChangeArrowheads="1"/>
          </p:cNvSpPr>
          <p:nvPr/>
        </p:nvSpPr>
        <p:spPr bwMode="auto">
          <a:xfrm>
            <a:off x="673100" y="5681663"/>
            <a:ext cx="7764463" cy="11763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When matter meets antimatter both                        annihilate each other to become energy!</a:t>
            </a:r>
          </a:p>
        </p:txBody>
      </p:sp>
      <p:sp>
        <p:nvSpPr>
          <p:cNvPr id="1386498" name="Rectangle 2"/>
          <p:cNvSpPr>
            <a:spLocks noChangeArrowheads="1"/>
          </p:cNvSpPr>
          <p:nvPr/>
        </p:nvSpPr>
        <p:spPr bwMode="auto">
          <a:xfrm>
            <a:off x="685800" y="1338263"/>
            <a:ext cx="7772400" cy="4367212"/>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Every particle has an antiparticle which                         has the same mass but all of its quantum                  numbers are the opposite.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antiproton (p) has the same                              mass as a proton (p), but the opposite                         charge (-1).</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t>
            </a:r>
            <a:r>
              <a:rPr lang="en-US" sz="2400" dirty="0" err="1">
                <a:solidFill>
                  <a:srgbClr val="000000"/>
                </a:solidFill>
                <a:latin typeface="Arial" pitchFamily="34" charset="0"/>
                <a:cs typeface="Times New Roman" pitchFamily="18" charset="0"/>
              </a:rPr>
              <a:t>antielectron</a:t>
            </a:r>
            <a:r>
              <a:rPr lang="en-US" sz="2400" dirty="0">
                <a:solidFill>
                  <a:srgbClr val="000000"/>
                </a:solidFill>
                <a:latin typeface="Arial" pitchFamily="34" charset="0"/>
                <a:cs typeface="Times New Roman" pitchFamily="18" charset="0"/>
              </a:rPr>
              <a:t> (e</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or </a:t>
            </a:r>
            <a:r>
              <a:rPr lang="en-US" sz="2400" dirty="0" smtClean="0">
                <a:solidFill>
                  <a:srgbClr val="000000"/>
                </a:solidFill>
                <a:latin typeface="Arial" pitchFamily="34" charset="0"/>
                <a:cs typeface="Times New Roman" pitchFamily="18" charset="0"/>
              </a:rPr>
              <a:t>e</a:t>
            </a:r>
            <a:r>
              <a:rPr lang="en-US" sz="2400" baseline="30000" dirty="0" smtClean="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has the                         same mass as an electron but the                              opposite charge (+1). 	</a:t>
            </a:r>
          </a:p>
        </p:txBody>
      </p:sp>
      <p:sp>
        <p:nvSpPr>
          <p:cNvPr id="191491" name="Rectangle 3"/>
          <p:cNvSpPr>
            <a:spLocks noGrp="1" noChangeArrowheads="1"/>
          </p:cNvSpPr>
          <p:nvPr>
            <p:ph type="ctrTitle" idx="4294967295"/>
          </p:nvPr>
        </p:nvSpPr>
        <p:spPr>
          <a:xfrm>
            <a:off x="685800" y="438150"/>
            <a:ext cx="81565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86500" name="Line 4"/>
          <p:cNvSpPr>
            <a:spLocks noChangeShapeType="1"/>
          </p:cNvSpPr>
          <p:nvPr/>
        </p:nvSpPr>
        <p:spPr bwMode="auto">
          <a:xfrm>
            <a:off x="3664242" y="3065414"/>
            <a:ext cx="96838" cy="0"/>
          </a:xfrm>
          <a:prstGeom prst="line">
            <a:avLst/>
          </a:prstGeom>
          <a:noFill/>
          <a:ln w="19050">
            <a:solidFill>
              <a:schemeClr val="tx1"/>
            </a:solidFill>
            <a:round/>
            <a:headEnd/>
            <a:tailEnd/>
          </a:ln>
        </p:spPr>
        <p:txBody>
          <a:bodyPr/>
          <a:lstStyle/>
          <a:p>
            <a:endParaRPr lang="en-US"/>
          </a:p>
        </p:txBody>
      </p:sp>
      <p:sp>
        <p:nvSpPr>
          <p:cNvPr id="1386501" name="Line 5"/>
          <p:cNvSpPr>
            <a:spLocks noChangeShapeType="1"/>
          </p:cNvSpPr>
          <p:nvPr/>
        </p:nvSpPr>
        <p:spPr bwMode="auto">
          <a:xfrm>
            <a:off x="4595080" y="4227782"/>
            <a:ext cx="96837" cy="0"/>
          </a:xfrm>
          <a:prstGeom prst="line">
            <a:avLst/>
          </a:prstGeom>
          <a:noFill/>
          <a:ln w="19050">
            <a:solidFill>
              <a:schemeClr val="tx1"/>
            </a:solidFill>
            <a:round/>
            <a:headEnd/>
            <a:tailEnd/>
          </a:ln>
        </p:spPr>
        <p:txBody>
          <a:bodyPr/>
          <a:lstStyle/>
          <a:p>
            <a:endParaRPr lang="en-US"/>
          </a:p>
        </p:txBody>
      </p:sp>
      <p:pic>
        <p:nvPicPr>
          <p:cNvPr id="1386504" name="Picture 8" descr="dirac_equatio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65350" y="5332413"/>
            <a:ext cx="3421063" cy="831850"/>
          </a:xfrm>
          <a:prstGeom prst="rect">
            <a:avLst/>
          </a:prstGeom>
          <a:noFill/>
          <a:ln w="9525">
            <a:noFill/>
            <a:miter lim="800000"/>
            <a:headEnd/>
            <a:tailEnd/>
          </a:ln>
        </p:spPr>
      </p:pic>
      <p:pic>
        <p:nvPicPr>
          <p:cNvPr id="1386508" name="Picture 12" descr="page5a"/>
          <p:cNvPicPr>
            <a:picLocks noChangeAspect="1" noChangeArrowheads="1"/>
          </p:cNvPicPr>
          <p:nvPr/>
        </p:nvPicPr>
        <p:blipFill>
          <a:blip r:embed="rId8" cstate="print"/>
          <a:srcRect/>
          <a:stretch>
            <a:fillRect/>
          </a:stretch>
        </p:blipFill>
        <p:spPr bwMode="auto">
          <a:xfrm>
            <a:off x="6697663" y="1357313"/>
            <a:ext cx="2193925" cy="1817687"/>
          </a:xfrm>
          <a:prstGeom prst="rect">
            <a:avLst/>
          </a:prstGeom>
          <a:ln>
            <a:noFill/>
          </a:ln>
          <a:effectLst>
            <a:outerShdw blurRad="292100" dist="139700" dir="2700000" algn="tl" rotWithShape="0">
              <a:srgbClr val="333333">
                <a:alpha val="65000"/>
              </a:srgbClr>
            </a:outerShdw>
          </a:effectLst>
        </p:spPr>
      </p:pic>
      <p:pic>
        <p:nvPicPr>
          <p:cNvPr id="1386510" name="Picture 14" descr="Dirac"/>
          <p:cNvPicPr>
            <a:picLocks noChangeAspect="1" noChangeArrowheads="1"/>
          </p:cNvPicPr>
          <p:nvPr/>
        </p:nvPicPr>
        <p:blipFill>
          <a:blip r:embed="rId9" cstate="print"/>
          <a:srcRect/>
          <a:stretch>
            <a:fillRect/>
          </a:stretch>
        </p:blipFill>
        <p:spPr bwMode="auto">
          <a:xfrm>
            <a:off x="6691313" y="3421063"/>
            <a:ext cx="2198687" cy="3246437"/>
          </a:xfrm>
          <a:prstGeom prst="rect">
            <a:avLst/>
          </a:prstGeom>
          <a:ln>
            <a:noFill/>
          </a:ln>
          <a:effectLst>
            <a:outerShdw blurRad="292100" dist="139700" dir="2700000" algn="tl" rotWithShape="0">
              <a:srgbClr val="333333">
                <a:alpha val="65000"/>
              </a:srgbClr>
            </a:outerShdw>
          </a:effectLst>
        </p:spPr>
      </p:pic>
      <p:sp>
        <p:nvSpPr>
          <p:cNvPr id="1386511" name="Text Box 15"/>
          <p:cNvSpPr txBox="1">
            <a:spLocks noChangeArrowheads="1"/>
          </p:cNvSpPr>
          <p:nvPr/>
        </p:nvSpPr>
        <p:spPr bwMode="auto">
          <a:xfrm>
            <a:off x="6716713" y="1362075"/>
            <a:ext cx="2174875" cy="822325"/>
          </a:xfrm>
          <a:prstGeom prst="rect">
            <a:avLst/>
          </a:prstGeom>
          <a:noFill/>
          <a:ln w="9525">
            <a:noFill/>
            <a:miter lim="800000"/>
            <a:headEnd/>
            <a:tailEnd/>
          </a:ln>
        </p:spPr>
        <p:txBody>
          <a:bodyPr>
            <a:spAutoFit/>
          </a:bodyPr>
          <a:lstStyle/>
          <a:p>
            <a:r>
              <a:rPr lang="en-US" sz="2400" i="1">
                <a:solidFill>
                  <a:schemeClr val="bg1"/>
                </a:solidFill>
                <a:latin typeface="Arial" pitchFamily="34" charset="0"/>
              </a:rPr>
              <a:t>Angels and Demons</a:t>
            </a:r>
          </a:p>
        </p:txBody>
      </p:sp>
      <p:sp>
        <p:nvSpPr>
          <p:cNvPr id="1386512" name="Text Box 16"/>
          <p:cNvSpPr txBox="1">
            <a:spLocks noChangeArrowheads="1"/>
          </p:cNvSpPr>
          <p:nvPr/>
        </p:nvSpPr>
        <p:spPr bwMode="auto">
          <a:xfrm>
            <a:off x="6715125" y="6207125"/>
            <a:ext cx="2174875" cy="457200"/>
          </a:xfrm>
          <a:prstGeom prst="rect">
            <a:avLst/>
          </a:prstGeom>
          <a:noFill/>
          <a:ln w="9525">
            <a:noFill/>
            <a:miter lim="800000"/>
            <a:headEnd/>
            <a:tailEnd/>
          </a:ln>
        </p:spPr>
        <p:txBody>
          <a:bodyPr>
            <a:spAutoFit/>
          </a:bodyPr>
          <a:lstStyle/>
          <a:p>
            <a:pPr algn="ctr"/>
            <a:r>
              <a:rPr lang="en-US" sz="2400" i="1">
                <a:solidFill>
                  <a:schemeClr val="bg1"/>
                </a:solidFill>
                <a:latin typeface="Arial" pitchFamily="34" charset="0"/>
              </a:rPr>
              <a:t>Paul Dirac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6498">
                                            <p:txEl>
                                              <p:pRg st="1" end="1"/>
                                            </p:txEl>
                                          </p:spTgt>
                                        </p:tgtEl>
                                        <p:attrNameLst>
                                          <p:attrName>style.visibility</p:attrName>
                                        </p:attrNameLst>
                                      </p:cBhvr>
                                      <p:to>
                                        <p:strVal val="visible"/>
                                      </p:to>
                                    </p:set>
                                    <p:anim calcmode="lin" valueType="num">
                                      <p:cBhvr additive="base">
                                        <p:cTn id="7" dur="500" fill="hold"/>
                                        <p:tgtEl>
                                          <p:spTgt spid="138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6510"/>
                                        </p:tgtEl>
                                        <p:attrNameLst>
                                          <p:attrName>style.visibility</p:attrName>
                                        </p:attrNameLst>
                                      </p:cBhvr>
                                      <p:to>
                                        <p:strVal val="visible"/>
                                      </p:to>
                                    </p:set>
                                    <p:anim calcmode="lin" valueType="num">
                                      <p:cBhvr>
                                        <p:cTn id="11" dur="500" fill="hold"/>
                                        <p:tgtEl>
                                          <p:spTgt spid="1386510"/>
                                        </p:tgtEl>
                                        <p:attrNameLst>
                                          <p:attrName>ppt_w</p:attrName>
                                        </p:attrNameLst>
                                      </p:cBhvr>
                                      <p:tavLst>
                                        <p:tav tm="0">
                                          <p:val>
                                            <p:fltVal val="0"/>
                                          </p:val>
                                        </p:tav>
                                        <p:tav tm="100000">
                                          <p:val>
                                            <p:strVal val="#ppt_w"/>
                                          </p:val>
                                        </p:tav>
                                      </p:tavLst>
                                    </p:anim>
                                    <p:anim calcmode="lin" valueType="num">
                                      <p:cBhvr>
                                        <p:cTn id="12" dur="500" fill="hold"/>
                                        <p:tgtEl>
                                          <p:spTgt spid="1386510"/>
                                        </p:tgtEl>
                                        <p:attrNameLst>
                                          <p:attrName>ppt_h</p:attrName>
                                        </p:attrNameLst>
                                      </p:cBhvr>
                                      <p:tavLst>
                                        <p:tav tm="0">
                                          <p:val>
                                            <p:fltVal val="0"/>
                                          </p:val>
                                        </p:tav>
                                        <p:tav tm="100000">
                                          <p:val>
                                            <p:strVal val="#ppt_h"/>
                                          </p:val>
                                        </p:tav>
                                      </p:tavLst>
                                    </p:anim>
                                    <p:animEffect transition="in" filter="fade">
                                      <p:cBhvr>
                                        <p:cTn id="13" dur="500"/>
                                        <p:tgtEl>
                                          <p:spTgt spid="1386510"/>
                                        </p:tgtEl>
                                      </p:cBhvr>
                                    </p:animEffect>
                                  </p:childTnLst>
                                </p:cTn>
                              </p:par>
                            </p:childTnLst>
                          </p:cTn>
                        </p:par>
                        <p:par>
                          <p:cTn id="14" fill="hold">
                            <p:stCondLst>
                              <p:cond delay="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86512"/>
                                        </p:tgtEl>
                                        <p:attrNameLst>
                                          <p:attrName>style.visibility</p:attrName>
                                        </p:attrNameLst>
                                      </p:cBhvr>
                                      <p:to>
                                        <p:strVal val="visible"/>
                                      </p:to>
                                    </p:set>
                                    <p:anim calcmode="lin" valueType="num">
                                      <p:cBhvr additive="base">
                                        <p:cTn id="17" dur="500" fill="hold"/>
                                        <p:tgtEl>
                                          <p:spTgt spid="1386512"/>
                                        </p:tgtEl>
                                        <p:attrNameLst>
                                          <p:attrName>ppt_x</p:attrName>
                                        </p:attrNameLst>
                                      </p:cBhvr>
                                      <p:tavLst>
                                        <p:tav tm="0">
                                          <p:val>
                                            <p:strVal val="1+#ppt_w/2"/>
                                          </p:val>
                                        </p:tav>
                                        <p:tav tm="100000">
                                          <p:val>
                                            <p:strVal val="#ppt_x"/>
                                          </p:val>
                                        </p:tav>
                                      </p:tavLst>
                                    </p:anim>
                                    <p:anim calcmode="lin" valueType="num">
                                      <p:cBhvr additive="base">
                                        <p:cTn id="18" dur="500" fill="hold"/>
                                        <p:tgtEl>
                                          <p:spTgt spid="1386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86498">
                                            <p:txEl>
                                              <p:pRg st="2" end="2"/>
                                            </p:txEl>
                                          </p:spTgt>
                                        </p:tgtEl>
                                        <p:attrNameLst>
                                          <p:attrName>style.visibility</p:attrName>
                                        </p:attrNameLst>
                                      </p:cBhvr>
                                      <p:to>
                                        <p:strVal val="visible"/>
                                      </p:to>
                                    </p:set>
                                    <p:anim calcmode="lin" valueType="num">
                                      <p:cBhvr additive="base">
                                        <p:cTn id="23" dur="500" fill="hold"/>
                                        <p:tgtEl>
                                          <p:spTgt spid="138649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8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1386500"/>
                                        </p:tgtEl>
                                        <p:attrNameLst>
                                          <p:attrName>style.visibility</p:attrName>
                                        </p:attrNameLst>
                                      </p:cBhvr>
                                      <p:to>
                                        <p:strVal val="visible"/>
                                      </p:to>
                                    </p:set>
                                    <p:anim calcmode="lin" valueType="num">
                                      <p:cBhvr additive="base">
                                        <p:cTn id="27" dur="500" fill="hold"/>
                                        <p:tgtEl>
                                          <p:spTgt spid="1386500"/>
                                        </p:tgtEl>
                                        <p:attrNameLst>
                                          <p:attrName>ppt_x</p:attrName>
                                        </p:attrNameLst>
                                      </p:cBhvr>
                                      <p:tavLst>
                                        <p:tav tm="0">
                                          <p:val>
                                            <p:strVal val="#ppt_x"/>
                                          </p:val>
                                        </p:tav>
                                        <p:tav tm="100000">
                                          <p:val>
                                            <p:strVal val="#ppt_x"/>
                                          </p:val>
                                        </p:tav>
                                      </p:tavLst>
                                    </p:anim>
                                    <p:anim calcmode="lin" valueType="num">
                                      <p:cBhvr additive="base">
                                        <p:cTn id="28" dur="500" fill="hold"/>
                                        <p:tgtEl>
                                          <p:spTgt spid="13865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86498">
                                            <p:txEl>
                                              <p:pRg st="3" end="3"/>
                                            </p:txEl>
                                          </p:spTgt>
                                        </p:tgtEl>
                                        <p:attrNameLst>
                                          <p:attrName>style.visibility</p:attrName>
                                        </p:attrNameLst>
                                      </p:cBhvr>
                                      <p:to>
                                        <p:strVal val="visible"/>
                                      </p:to>
                                    </p:set>
                                    <p:anim calcmode="lin" valueType="num">
                                      <p:cBhvr additive="base">
                                        <p:cTn id="33" dur="500" fill="hold"/>
                                        <p:tgtEl>
                                          <p:spTgt spid="138649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86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2" presetClass="entr" presetSubtype="4" fill="hold" grpId="0" nodeType="withEffect">
                                  <p:stCondLst>
                                    <p:cond delay="0"/>
                                  </p:stCondLst>
                                  <p:childTnLst>
                                    <p:set>
                                      <p:cBhvr>
                                        <p:cTn id="36" dur="1" fill="hold">
                                          <p:stCondLst>
                                            <p:cond delay="0"/>
                                          </p:stCondLst>
                                        </p:cTn>
                                        <p:tgtEl>
                                          <p:spTgt spid="1386501"/>
                                        </p:tgtEl>
                                        <p:attrNameLst>
                                          <p:attrName>style.visibility</p:attrName>
                                        </p:attrNameLst>
                                      </p:cBhvr>
                                      <p:to>
                                        <p:strVal val="visible"/>
                                      </p:to>
                                    </p:set>
                                    <p:anim calcmode="lin" valueType="num">
                                      <p:cBhvr additive="base">
                                        <p:cTn id="37" dur="500" fill="hold"/>
                                        <p:tgtEl>
                                          <p:spTgt spid="1386501"/>
                                        </p:tgtEl>
                                        <p:attrNameLst>
                                          <p:attrName>ppt_x</p:attrName>
                                        </p:attrNameLst>
                                      </p:cBhvr>
                                      <p:tavLst>
                                        <p:tav tm="0">
                                          <p:val>
                                            <p:strVal val="#ppt_x"/>
                                          </p:val>
                                        </p:tav>
                                        <p:tav tm="100000">
                                          <p:val>
                                            <p:strVal val="#ppt_x"/>
                                          </p:val>
                                        </p:tav>
                                      </p:tavLst>
                                    </p:anim>
                                    <p:anim calcmode="lin" valueType="num">
                                      <p:cBhvr additive="base">
                                        <p:cTn id="38" dur="500" fill="hold"/>
                                        <p:tgtEl>
                                          <p:spTgt spid="13865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86502">
                                            <p:txEl>
                                              <p:pRg st="1" end="1"/>
                                            </p:txEl>
                                          </p:spTgt>
                                        </p:tgtEl>
                                        <p:attrNameLst>
                                          <p:attrName>style.visibility</p:attrName>
                                        </p:attrNameLst>
                                      </p:cBhvr>
                                      <p:to>
                                        <p:strVal val="visible"/>
                                      </p:to>
                                    </p:set>
                                    <p:anim calcmode="lin" valueType="num">
                                      <p:cBhvr additive="base">
                                        <p:cTn id="43" dur="500" fill="hold"/>
                                        <p:tgtEl>
                                          <p:spTgt spid="138650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865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53" presetClass="entr" presetSubtype="0" fill="hold" nodeType="withEffect">
                                  <p:stCondLst>
                                    <p:cond delay="0"/>
                                  </p:stCondLst>
                                  <p:childTnLst>
                                    <p:set>
                                      <p:cBhvr>
                                        <p:cTn id="46" dur="1" fill="hold">
                                          <p:stCondLst>
                                            <p:cond delay="0"/>
                                          </p:stCondLst>
                                        </p:cTn>
                                        <p:tgtEl>
                                          <p:spTgt spid="1386508"/>
                                        </p:tgtEl>
                                        <p:attrNameLst>
                                          <p:attrName>style.visibility</p:attrName>
                                        </p:attrNameLst>
                                      </p:cBhvr>
                                      <p:to>
                                        <p:strVal val="visible"/>
                                      </p:to>
                                    </p:set>
                                    <p:anim calcmode="lin" valueType="num">
                                      <p:cBhvr>
                                        <p:cTn id="47" dur="500" fill="hold"/>
                                        <p:tgtEl>
                                          <p:spTgt spid="1386508"/>
                                        </p:tgtEl>
                                        <p:attrNameLst>
                                          <p:attrName>ppt_w</p:attrName>
                                        </p:attrNameLst>
                                      </p:cBhvr>
                                      <p:tavLst>
                                        <p:tav tm="0">
                                          <p:val>
                                            <p:fltVal val="0"/>
                                          </p:val>
                                        </p:tav>
                                        <p:tav tm="100000">
                                          <p:val>
                                            <p:strVal val="#ppt_w"/>
                                          </p:val>
                                        </p:tav>
                                      </p:tavLst>
                                    </p:anim>
                                    <p:anim calcmode="lin" valueType="num">
                                      <p:cBhvr>
                                        <p:cTn id="48" dur="500" fill="hold"/>
                                        <p:tgtEl>
                                          <p:spTgt spid="1386508"/>
                                        </p:tgtEl>
                                        <p:attrNameLst>
                                          <p:attrName>ppt_h</p:attrName>
                                        </p:attrNameLst>
                                      </p:cBhvr>
                                      <p:tavLst>
                                        <p:tav tm="0">
                                          <p:val>
                                            <p:fltVal val="0"/>
                                          </p:val>
                                        </p:tav>
                                        <p:tav tm="100000">
                                          <p:val>
                                            <p:strVal val="#ppt_h"/>
                                          </p:val>
                                        </p:tav>
                                      </p:tavLst>
                                    </p:anim>
                                    <p:animEffect transition="in" filter="fade">
                                      <p:cBhvr>
                                        <p:cTn id="49" dur="500"/>
                                        <p:tgtEl>
                                          <p:spTgt spid="138650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86511"/>
                                        </p:tgtEl>
                                        <p:attrNameLst>
                                          <p:attrName>style.visibility</p:attrName>
                                        </p:attrNameLst>
                                      </p:cBhvr>
                                      <p:to>
                                        <p:strVal val="visible"/>
                                      </p:to>
                                    </p:set>
                                    <p:anim calcmode="lin" valueType="num">
                                      <p:cBhvr additive="base">
                                        <p:cTn id="54" dur="500" fill="hold"/>
                                        <p:tgtEl>
                                          <p:spTgt spid="1386511"/>
                                        </p:tgtEl>
                                        <p:attrNameLst>
                                          <p:attrName>ppt_x</p:attrName>
                                        </p:attrNameLst>
                                      </p:cBhvr>
                                      <p:tavLst>
                                        <p:tav tm="0">
                                          <p:val>
                                            <p:strVal val="1+#ppt_w/2"/>
                                          </p:val>
                                        </p:tav>
                                        <p:tav tm="100000">
                                          <p:val>
                                            <p:strVal val="#ppt_x"/>
                                          </p:val>
                                        </p:tav>
                                      </p:tavLst>
                                    </p:anim>
                                    <p:anim calcmode="lin" valueType="num">
                                      <p:cBhvr additive="base">
                                        <p:cTn id="55" dur="500" fill="hold"/>
                                        <p:tgtEl>
                                          <p:spTgt spid="13865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86504"/>
                                        </p:tgtEl>
                                        <p:attrNameLst>
                                          <p:attrName>style.visibility</p:attrName>
                                        </p:attrNameLst>
                                      </p:cBhvr>
                                      <p:to>
                                        <p:strVal val="visible"/>
                                      </p:to>
                                    </p:set>
                                    <p:animEffect transition="in" filter="wipe(left)">
                                      <p:cBhvr>
                                        <p:cTn id="60" dur="5000"/>
                                        <p:tgtEl>
                                          <p:spTgt spid="1386504"/>
                                        </p:tgtEl>
                                      </p:cBhvr>
                                    </p:animEffect>
                                  </p:childTnLst>
                                  <p:subTnLst>
                                    <p:audio>
                                      <p:cMediaNode>
                                        <p:cTn display="0" masterRel="sameClick">
                                          <p:stCondLst>
                                            <p:cond evt="begin" delay="0">
                                              <p:tn val="58"/>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0" grpId="0" animBg="1"/>
      <p:bldP spid="1386501" grpId="0" animBg="1"/>
      <p:bldP spid="1386511" grpId="0"/>
      <p:bldP spid="13865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685800" y="4600136"/>
            <a:ext cx="7764463" cy="2257864"/>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t>
            </a:r>
            <a:r>
              <a:rPr lang="en-US" sz="2400" dirty="0" err="1" smtClean="0">
                <a:latin typeface="Arial" pitchFamily="34" charset="0"/>
                <a:sym typeface="Symbol" pitchFamily="18" charset="2"/>
              </a:rPr>
              <a:t>antiquark</a:t>
            </a:r>
            <a:r>
              <a:rPr lang="en-US" sz="2400" dirty="0" smtClean="0">
                <a:latin typeface="Arial" pitchFamily="34" charset="0"/>
                <a:sym typeface="Symbol" pitchFamily="18" charset="2"/>
              </a:rPr>
              <a:t> has the quark symbol, with a bar over it.</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Thus an anti-up quark looks like this: u.</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alternate way to represent the anti-up quark would be to write “u-bar.” </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Incidentally, this is how you would actually </a:t>
            </a:r>
            <a:r>
              <a:rPr lang="en-US" sz="2400" i="1" dirty="0" smtClean="0">
                <a:latin typeface="Arial" pitchFamily="34" charset="0"/>
                <a:sym typeface="Symbol" pitchFamily="18" charset="2"/>
              </a:rPr>
              <a:t>say</a:t>
            </a:r>
            <a:r>
              <a:rPr lang="en-US" sz="2400" dirty="0" smtClean="0">
                <a:latin typeface="Arial" pitchFamily="34" charset="0"/>
                <a:sym typeface="Symbol" pitchFamily="18" charset="2"/>
              </a:rPr>
              <a:t> it.</a:t>
            </a:r>
            <a:endParaRPr lang="en-US" sz="2400" dirty="0">
              <a:latin typeface="Arial" pitchFamily="34" charset="0"/>
              <a:sym typeface="Symbol" pitchFamily="18" charset="2"/>
            </a:endParaRPr>
          </a:p>
        </p:txBody>
      </p:sp>
      <p:sp>
        <p:nvSpPr>
          <p:cNvPr id="1372162" name="Rectangle 2"/>
          <p:cNvSpPr>
            <a:spLocks noChangeArrowheads="1"/>
          </p:cNvSpPr>
          <p:nvPr/>
        </p:nvSpPr>
        <p:spPr bwMode="auto">
          <a:xfrm>
            <a:off x="685800" y="1338263"/>
            <a:ext cx="7772400" cy="3318143"/>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Each quark has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which has the             opposite charge as the corresponding quark</a:t>
            </a:r>
            <a:r>
              <a:rPr lang="en-US" sz="2400" dirty="0" smtClean="0">
                <a:solidFill>
                  <a:srgbClr val="000000"/>
                </a:solidFill>
                <a:latin typeface="Arial" pitchFamily="34" charset="0"/>
                <a:cs typeface="Times New Roman" pitchFamily="18" charset="0"/>
              </a:rPr>
              <a:t>.</a:t>
            </a:r>
          </a:p>
          <a:p>
            <a:r>
              <a:rPr lang="en-US" sz="2400" dirty="0" smtClean="0">
                <a:solidFill>
                  <a:srgbClr val="000000"/>
                </a:solidFill>
                <a:latin typeface="Arial" pitchFamily="34" charset="0"/>
                <a:cs typeface="Times New Roman" pitchFamily="18" charset="0"/>
                <a:sym typeface="Symbol" pitchFamily="18" charset="2"/>
              </a:rPr>
              <a:t>Here are the names of the 6 quarks:</a:t>
            </a:r>
            <a:endParaRPr lang="en-US" sz="2400" dirty="0">
              <a:solidFill>
                <a:srgbClr val="000000"/>
              </a:solidFill>
              <a:latin typeface="Arial" pitchFamily="34" charset="0"/>
              <a:cs typeface="Times New Roman" pitchFamily="18" charset="0"/>
            </a:endParaRPr>
          </a:p>
        </p:txBody>
      </p:sp>
      <p:sp>
        <p:nvSpPr>
          <p:cNvPr id="11267" name="Rectangle 3"/>
          <p:cNvSpPr>
            <a:spLocks noGrp="1" noChangeArrowheads="1"/>
          </p:cNvSpPr>
          <p:nvPr>
            <p:ph type="ctrTitle"/>
          </p:nvPr>
        </p:nvSpPr>
        <p:spPr>
          <a:xfrm>
            <a:off x="685800" y="438150"/>
            <a:ext cx="80914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1270" name="Text Box 31"/>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127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00113" y="3108090"/>
            <a:ext cx="7343775" cy="1485900"/>
          </a:xfrm>
          <a:prstGeom prst="rect">
            <a:avLst/>
          </a:prstGeom>
          <a:noFill/>
          <a:ln w="9525">
            <a:noFill/>
            <a:miter lim="800000"/>
            <a:headEnd/>
            <a:tailEnd/>
          </a:ln>
        </p:spPr>
      </p:pic>
      <p:sp>
        <p:nvSpPr>
          <p:cNvPr id="11" name="Line 8"/>
          <p:cNvSpPr>
            <a:spLocks noChangeShapeType="1"/>
          </p:cNvSpPr>
          <p:nvPr/>
        </p:nvSpPr>
        <p:spPr bwMode="auto">
          <a:xfrm>
            <a:off x="5949369" y="5452322"/>
            <a:ext cx="90488"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62">
                                            <p:txEl>
                                              <p:pRg st="1" end="1"/>
                                            </p:txEl>
                                          </p:spTgt>
                                        </p:tgtEl>
                                        <p:attrNameLst>
                                          <p:attrName>style.visibility</p:attrName>
                                        </p:attrNameLst>
                                      </p:cBhvr>
                                      <p:to>
                                        <p:strVal val="visible"/>
                                      </p:to>
                                    </p:set>
                                    <p:anim calcmode="lin" valueType="num">
                                      <p:cBhvr additive="base">
                                        <p:cTn id="7" dur="500" fill="hold"/>
                                        <p:tgtEl>
                                          <p:spTgt spid="137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62">
                                            <p:txEl>
                                              <p:pRg st="2" end="2"/>
                                            </p:txEl>
                                          </p:spTgt>
                                        </p:tgtEl>
                                        <p:attrNameLst>
                                          <p:attrName>style.visibility</p:attrName>
                                        </p:attrNameLst>
                                      </p:cBhvr>
                                      <p:to>
                                        <p:strVal val="visible"/>
                                      </p:to>
                                    </p:set>
                                    <p:anim calcmode="lin" valueType="num">
                                      <p:cBhvr additive="base">
                                        <p:cTn id="13" dur="500" fill="hold"/>
                                        <p:tgtEl>
                                          <p:spTgt spid="13721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animEffect transition="in" filter="wipe(left)">
                                      <p:cBhvr>
                                        <p:cTn id="19" dur="500"/>
                                        <p:tgtEl>
                                          <p:spTgt spid="1127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additive="base">
                                        <p:cTn id="4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 calcmode="lin" valueType="num">
                                      <p:cBhvr additive="base">
                                        <p:cTn id="4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79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Nature of science: </a:t>
            </a:r>
            <a:r>
              <a:rPr lang="en-US" sz="2400">
                <a:solidFill>
                  <a:srgbClr val="000000"/>
                </a:solidFill>
                <a:latin typeface="Arial" pitchFamily="34" charset="0"/>
                <a:ea typeface="Calibri" pitchFamily="34" charset="0"/>
                <a:cs typeface="Arial" pitchFamily="34" charset="0"/>
              </a:rPr>
              <a:t>(1) Predictions: Our present understanding of matter is called the standard model, consisting of six quarks and six leptons. Quarks were postulated on a completely mathematical basis in order to explain patterns in properties of particles. (2) Collaboration: It was much later that large-scale collaborative experimentation led to the discovery of the predicted fundamental particles.</a:t>
            </a:r>
            <a:endParaRPr lang="en-US" sz="2400" b="1">
              <a:solidFill>
                <a:srgbClr val="000000"/>
              </a:solidFill>
              <a:latin typeface="Arial" pitchFamily="34" charset="0"/>
              <a:ea typeface="Calibri" pitchFamily="34" charset="0"/>
              <a:cs typeface="Arial" pitchFamily="34" charset="0"/>
            </a:endParaRPr>
          </a:p>
        </p:txBody>
      </p:sp>
      <p:sp>
        <p:nvSpPr>
          <p:cNvPr id="183299"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8" name="Rectangle 10"/>
          <p:cNvSpPr>
            <a:spLocks noChangeArrowheads="1"/>
          </p:cNvSpPr>
          <p:nvPr/>
        </p:nvSpPr>
        <p:spPr bwMode="auto">
          <a:xfrm>
            <a:off x="685800" y="5019675"/>
            <a:ext cx="7764463" cy="1571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a:t>
            </a:r>
            <a:r>
              <a:rPr lang="en-US" sz="2400" i="1">
                <a:latin typeface="Arial" pitchFamily="34" charset="0"/>
                <a:sym typeface="Symbol" pitchFamily="18" charset="2"/>
              </a:rPr>
              <a:t>single</a:t>
            </a:r>
            <a:r>
              <a:rPr lang="en-US" sz="2400">
                <a:latin typeface="Arial" pitchFamily="34" charset="0"/>
                <a:sym typeface="Symbol" pitchFamily="18" charset="2"/>
              </a:rPr>
              <a:t> quark cannot be isolated. We will talk about </a:t>
            </a:r>
            <a:r>
              <a:rPr lang="en-US" sz="2400" i="1">
                <a:latin typeface="Arial" pitchFamily="34" charset="0"/>
                <a:sym typeface="Symbol" pitchFamily="18" charset="2"/>
              </a:rPr>
              <a:t>quark confinement</a:t>
            </a:r>
            <a:r>
              <a:rPr lang="en-US" sz="2400">
                <a:latin typeface="Arial" pitchFamily="34" charset="0"/>
                <a:sym typeface="Symbol" pitchFamily="18" charset="2"/>
              </a:rPr>
              <a:t> later. Basically, confinement states that you cannot separate a single quark from a hadron.</a:t>
            </a:r>
          </a:p>
        </p:txBody>
      </p:sp>
      <p:sp>
        <p:nvSpPr>
          <p:cNvPr id="1445890" name="Rectangle 2"/>
          <p:cNvSpPr>
            <a:spLocks noChangeArrowheads="1"/>
          </p:cNvSpPr>
          <p:nvPr/>
        </p:nvSpPr>
        <p:spPr bwMode="auto">
          <a:xfrm>
            <a:off x="685800" y="1338263"/>
            <a:ext cx="7772400" cy="37036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Hadrons, baryons, and mesons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err="1">
                <a:solidFill>
                  <a:srgbClr val="000000"/>
                </a:solidFill>
                <a:latin typeface="Arial" pitchFamily="34" charset="0"/>
                <a:cs typeface="Times New Roman" pitchFamily="18" charset="0"/>
              </a:rPr>
              <a:t>hadron</a:t>
            </a:r>
            <a:r>
              <a:rPr lang="en-US" sz="2400" dirty="0">
                <a:solidFill>
                  <a:srgbClr val="000000"/>
                </a:solidFill>
                <a:latin typeface="Arial" pitchFamily="34" charset="0"/>
                <a:cs typeface="Times New Roman" pitchFamily="18" charset="0"/>
              </a:rPr>
              <a:t> is a particle that participates </a:t>
            </a:r>
            <a:r>
              <a:rPr lang="en-US" sz="2400" dirty="0" smtClean="0">
                <a:solidFill>
                  <a:srgbClr val="000000"/>
                </a:solidFill>
                <a:latin typeface="Arial" pitchFamily="34" charset="0"/>
                <a:cs typeface="Times New Roman" pitchFamily="18" charset="0"/>
              </a:rPr>
              <a:t>                                        in </a:t>
            </a:r>
            <a:r>
              <a:rPr lang="en-US" sz="2400" dirty="0">
                <a:solidFill>
                  <a:srgbClr val="000000"/>
                </a:solidFill>
                <a:latin typeface="Arial" pitchFamily="34" charset="0"/>
                <a:cs typeface="Times New Roman" pitchFamily="18" charset="0"/>
              </a:rPr>
              <a:t>the strong force.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a:solidFill>
                  <a:srgbClr val="000000"/>
                </a:solidFill>
                <a:latin typeface="Arial" pitchFamily="34" charset="0"/>
                <a:cs typeface="Times New Roman" pitchFamily="18" charset="0"/>
              </a:rPr>
              <a:t>baryon</a:t>
            </a:r>
            <a:r>
              <a:rPr lang="en-US" sz="2400" dirty="0">
                <a:solidFill>
                  <a:srgbClr val="000000"/>
                </a:solidFill>
                <a:latin typeface="Arial" pitchFamily="34" charset="0"/>
                <a:cs typeface="Times New Roman" pitchFamily="18" charset="0"/>
              </a:rPr>
              <a:t> is made of three quarks (</a:t>
            </a:r>
            <a:r>
              <a:rPr lang="en-US" sz="2400" dirty="0" err="1">
                <a:solidFill>
                  <a:srgbClr val="000000"/>
                </a:solidFill>
                <a:latin typeface="Arial" pitchFamily="34" charset="0"/>
                <a:cs typeface="Times New Roman" pitchFamily="18" charset="0"/>
              </a:rPr>
              <a:t>qqq</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An </a:t>
            </a:r>
            <a:r>
              <a:rPr lang="en-US" sz="2400" dirty="0" err="1">
                <a:solidFill>
                  <a:srgbClr val="000000"/>
                </a:solidFill>
                <a:latin typeface="Arial" pitchFamily="34" charset="0"/>
                <a:cs typeface="Times New Roman" pitchFamily="18" charset="0"/>
              </a:rPr>
              <a:t>antibaryon</a:t>
            </a:r>
            <a:r>
              <a:rPr lang="en-US" sz="2400" dirty="0">
                <a:solidFill>
                  <a:srgbClr val="000000"/>
                </a:solidFill>
                <a:latin typeface="Arial" pitchFamily="34" charset="0"/>
                <a:cs typeface="Times New Roman" pitchFamily="18" charset="0"/>
              </a:rPr>
              <a:t> is made of three </a:t>
            </a:r>
            <a:r>
              <a:rPr lang="en-US" sz="2400" dirty="0" err="1">
                <a:solidFill>
                  <a:srgbClr val="000000"/>
                </a:solidFill>
                <a:latin typeface="Arial" pitchFamily="34" charset="0"/>
                <a:cs typeface="Times New Roman" pitchFamily="18" charset="0"/>
              </a:rPr>
              <a:t>antiquarks</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qqq</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a:solidFill>
                  <a:srgbClr val="000000"/>
                </a:solidFill>
                <a:latin typeface="Arial" pitchFamily="34" charset="0"/>
                <a:cs typeface="Times New Roman" pitchFamily="18" charset="0"/>
              </a:rPr>
              <a:t>meson</a:t>
            </a:r>
            <a:r>
              <a:rPr lang="en-US" sz="2400" dirty="0">
                <a:solidFill>
                  <a:srgbClr val="000000"/>
                </a:solidFill>
                <a:latin typeface="Arial" pitchFamily="34" charset="0"/>
                <a:cs typeface="Times New Roman" pitchFamily="18" charset="0"/>
              </a:rPr>
              <a:t> is made up of a quark and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qq</a:t>
            </a:r>
            <a:r>
              <a:rPr lang="en-US" sz="2400" dirty="0" smtClean="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Since quarks participate in the strong force, </a:t>
            </a:r>
            <a:r>
              <a:rPr lang="en-US" sz="2400" dirty="0" smtClean="0">
                <a:solidFill>
                  <a:srgbClr val="000000"/>
                </a:solidFill>
                <a:latin typeface="Arial" pitchFamily="34" charset="0"/>
                <a:cs typeface="Times New Roman" pitchFamily="18" charset="0"/>
              </a:rPr>
              <a:t>                      and </a:t>
            </a:r>
            <a:r>
              <a:rPr lang="en-US" sz="2400" dirty="0">
                <a:solidFill>
                  <a:srgbClr val="000000"/>
                </a:solidFill>
                <a:latin typeface="Arial" pitchFamily="34" charset="0"/>
                <a:cs typeface="Times New Roman" pitchFamily="18" charset="0"/>
              </a:rPr>
              <a:t>since baryons and mesons are made of </a:t>
            </a:r>
            <a:r>
              <a:rPr lang="en-US" sz="2400" dirty="0" smtClean="0">
                <a:solidFill>
                  <a:srgbClr val="000000"/>
                </a:solidFill>
                <a:latin typeface="Arial" pitchFamily="34" charset="0"/>
                <a:cs typeface="Times New Roman" pitchFamily="18" charset="0"/>
              </a:rPr>
              <a:t>                      quarks</a:t>
            </a:r>
            <a:r>
              <a:rPr lang="en-US" sz="2400" dirty="0">
                <a:solidFill>
                  <a:srgbClr val="000000"/>
                </a:solidFill>
                <a:latin typeface="Arial" pitchFamily="34" charset="0"/>
                <a:cs typeface="Times New Roman" pitchFamily="18" charset="0"/>
              </a:rPr>
              <a:t>, baryons and mesons are hadrons.</a:t>
            </a:r>
          </a:p>
        </p:txBody>
      </p:sp>
      <p:sp>
        <p:nvSpPr>
          <p:cNvPr id="15363" name="Rectangle 3"/>
          <p:cNvSpPr>
            <a:spLocks noGrp="1" noChangeArrowheads="1"/>
          </p:cNvSpPr>
          <p:nvPr>
            <p:ph type="ctrTitle"/>
          </p:nvPr>
        </p:nvSpPr>
        <p:spPr>
          <a:xfrm>
            <a:off x="685800" y="438150"/>
            <a:ext cx="8102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 name="Group 9"/>
          <p:cNvGrpSpPr>
            <a:grpSpLocks/>
          </p:cNvGrpSpPr>
          <p:nvPr/>
        </p:nvGrpSpPr>
        <p:grpSpPr bwMode="auto">
          <a:xfrm>
            <a:off x="6621334" y="3052151"/>
            <a:ext cx="414338" cy="9526"/>
            <a:chOff x="4343" y="2751"/>
            <a:chExt cx="261" cy="6"/>
          </a:xfrm>
        </p:grpSpPr>
        <p:sp>
          <p:nvSpPr>
            <p:cNvPr id="15367" name="Line 4"/>
            <p:cNvSpPr>
              <a:spLocks noChangeShapeType="1"/>
            </p:cNvSpPr>
            <p:nvPr/>
          </p:nvSpPr>
          <p:spPr bwMode="auto">
            <a:xfrm>
              <a:off x="4343" y="2757"/>
              <a:ext cx="58" cy="0"/>
            </a:xfrm>
            <a:prstGeom prst="line">
              <a:avLst/>
            </a:prstGeom>
            <a:noFill/>
            <a:ln w="19050">
              <a:solidFill>
                <a:schemeClr val="tx1"/>
              </a:solidFill>
              <a:round/>
              <a:headEnd/>
              <a:tailEnd/>
            </a:ln>
          </p:spPr>
          <p:txBody>
            <a:bodyPr/>
            <a:lstStyle/>
            <a:p>
              <a:endParaRPr lang="en-US"/>
            </a:p>
          </p:txBody>
        </p:sp>
        <p:sp>
          <p:nvSpPr>
            <p:cNvPr id="15368" name="Line 5"/>
            <p:cNvSpPr>
              <a:spLocks noChangeShapeType="1"/>
            </p:cNvSpPr>
            <p:nvPr/>
          </p:nvSpPr>
          <p:spPr bwMode="auto">
            <a:xfrm>
              <a:off x="4444" y="2751"/>
              <a:ext cx="58" cy="0"/>
            </a:xfrm>
            <a:prstGeom prst="line">
              <a:avLst/>
            </a:prstGeom>
            <a:noFill/>
            <a:ln w="19050">
              <a:solidFill>
                <a:schemeClr val="tx1"/>
              </a:solidFill>
              <a:round/>
              <a:headEnd/>
              <a:tailEnd/>
            </a:ln>
          </p:spPr>
          <p:txBody>
            <a:bodyPr/>
            <a:lstStyle/>
            <a:p>
              <a:endParaRPr lang="en-US"/>
            </a:p>
          </p:txBody>
        </p:sp>
        <p:sp>
          <p:nvSpPr>
            <p:cNvPr id="15369" name="Line 6"/>
            <p:cNvSpPr>
              <a:spLocks noChangeShapeType="1"/>
            </p:cNvSpPr>
            <p:nvPr/>
          </p:nvSpPr>
          <p:spPr bwMode="auto">
            <a:xfrm>
              <a:off x="4546" y="2751"/>
              <a:ext cx="58" cy="0"/>
            </a:xfrm>
            <a:prstGeom prst="line">
              <a:avLst/>
            </a:prstGeom>
            <a:noFill/>
            <a:ln w="19050">
              <a:solidFill>
                <a:schemeClr val="tx1"/>
              </a:solidFill>
              <a:round/>
              <a:headEnd/>
              <a:tailEnd/>
            </a:ln>
          </p:spPr>
          <p:txBody>
            <a:bodyPr/>
            <a:lstStyle/>
            <a:p>
              <a:endParaRPr lang="en-US"/>
            </a:p>
          </p:txBody>
        </p:sp>
      </p:grpSp>
      <p:sp>
        <p:nvSpPr>
          <p:cNvPr id="1445896" name="Line 8"/>
          <p:cNvSpPr>
            <a:spLocks noChangeShapeType="1"/>
          </p:cNvSpPr>
          <p:nvPr/>
        </p:nvSpPr>
        <p:spPr bwMode="auto">
          <a:xfrm>
            <a:off x="7890753" y="3482802"/>
            <a:ext cx="90488" cy="0"/>
          </a:xfrm>
          <a:prstGeom prst="line">
            <a:avLst/>
          </a:prstGeom>
          <a:noFill/>
          <a:ln w="19050">
            <a:solidFill>
              <a:schemeClr val="tx1"/>
            </a:solidFill>
            <a:round/>
            <a:headEnd/>
            <a:tailEnd/>
          </a:ln>
        </p:spPr>
        <p:txBody>
          <a:bodyPr/>
          <a:lstStyle/>
          <a:p>
            <a:endParaRPr lang="en-US"/>
          </a:p>
        </p:txBody>
      </p:sp>
      <p:pic>
        <p:nvPicPr>
          <p:cNvPr id="10" name="Picture 4"/>
          <p:cNvPicPr>
            <a:picLocks noChangeAspect="1" noChangeArrowheads="1"/>
          </p:cNvPicPr>
          <p:nvPr/>
        </p:nvPicPr>
        <p:blipFill>
          <a:blip r:embed="rId6" cstate="print"/>
          <a:srcRect/>
          <a:stretch>
            <a:fillRect/>
          </a:stretch>
        </p:blipFill>
        <p:spPr bwMode="auto">
          <a:xfrm>
            <a:off x="6853592" y="970597"/>
            <a:ext cx="1960208" cy="1702265"/>
          </a:xfrm>
          <a:prstGeom prst="rect">
            <a:avLst/>
          </a:prstGeom>
          <a:ln>
            <a:noFill/>
          </a:ln>
          <a:effectLst>
            <a:outerShdw blurRad="292100" dist="139700" dir="2700000" algn="tl" rotWithShape="0">
              <a:srgbClr val="333333">
                <a:alpha val="65000"/>
              </a:srgbClr>
            </a:outerShdw>
          </a:effectLst>
        </p:spPr>
      </p:pic>
      <p:pic>
        <p:nvPicPr>
          <p:cNvPr id="11"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65034" y="1557119"/>
            <a:ext cx="1932722" cy="11109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5890">
                                            <p:txEl>
                                              <p:pRg st="0" end="0"/>
                                            </p:txEl>
                                          </p:spTgt>
                                        </p:tgtEl>
                                        <p:attrNameLst>
                                          <p:attrName>style.visibility</p:attrName>
                                        </p:attrNameLst>
                                      </p:cBhvr>
                                      <p:to>
                                        <p:strVal val="visible"/>
                                      </p:to>
                                    </p:set>
                                    <p:anim calcmode="lin" valueType="num">
                                      <p:cBhvr additive="base">
                                        <p:cTn id="7" dur="500" fill="hold"/>
                                        <p:tgtEl>
                                          <p:spTgt spid="144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5890">
                                            <p:txEl>
                                              <p:pRg st="1" end="1"/>
                                            </p:txEl>
                                          </p:spTgt>
                                        </p:tgtEl>
                                        <p:attrNameLst>
                                          <p:attrName>style.visibility</p:attrName>
                                        </p:attrNameLst>
                                      </p:cBhvr>
                                      <p:to>
                                        <p:strVal val="visible"/>
                                      </p:to>
                                    </p:set>
                                    <p:anim calcmode="lin" valueType="num">
                                      <p:cBhvr additive="base">
                                        <p:cTn id="13" dur="500" fill="hold"/>
                                        <p:tgtEl>
                                          <p:spTgt spid="1445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58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5890">
                                            <p:txEl>
                                              <p:pRg st="2" end="2"/>
                                            </p:txEl>
                                          </p:spTgt>
                                        </p:tgtEl>
                                        <p:attrNameLst>
                                          <p:attrName>style.visibility</p:attrName>
                                        </p:attrNameLst>
                                      </p:cBhvr>
                                      <p:to>
                                        <p:strVal val="visible"/>
                                      </p:to>
                                    </p:set>
                                    <p:anim calcmode="lin" valueType="num">
                                      <p:cBhvr additive="base">
                                        <p:cTn id="19" dur="500" fill="hold"/>
                                        <p:tgtEl>
                                          <p:spTgt spid="144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58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5890">
                                            <p:txEl>
                                              <p:pRg st="3" end="3"/>
                                            </p:txEl>
                                          </p:spTgt>
                                        </p:tgtEl>
                                        <p:attrNameLst>
                                          <p:attrName>style.visibility</p:attrName>
                                        </p:attrNameLst>
                                      </p:cBhvr>
                                      <p:to>
                                        <p:strVal val="visible"/>
                                      </p:to>
                                    </p:set>
                                    <p:anim calcmode="lin" valueType="num">
                                      <p:cBhvr additive="base">
                                        <p:cTn id="38" dur="500" fill="hold"/>
                                        <p:tgtEl>
                                          <p:spTgt spid="144589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58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2" presetClass="entr" presetSubtype="4" fill="hold" grpId="0" nodeType="withEffect">
                                  <p:stCondLst>
                                    <p:cond delay="0"/>
                                  </p:stCondLst>
                                  <p:childTnLst>
                                    <p:set>
                                      <p:cBhvr>
                                        <p:cTn id="41" dur="1" fill="hold">
                                          <p:stCondLst>
                                            <p:cond delay="0"/>
                                          </p:stCondLst>
                                        </p:cTn>
                                        <p:tgtEl>
                                          <p:spTgt spid="1445896"/>
                                        </p:tgtEl>
                                        <p:attrNameLst>
                                          <p:attrName>style.visibility</p:attrName>
                                        </p:attrNameLst>
                                      </p:cBhvr>
                                      <p:to>
                                        <p:strVal val="visible"/>
                                      </p:to>
                                    </p:set>
                                    <p:anim calcmode="lin" valueType="num">
                                      <p:cBhvr additive="base">
                                        <p:cTn id="42" dur="500" fill="hold"/>
                                        <p:tgtEl>
                                          <p:spTgt spid="1445896"/>
                                        </p:tgtEl>
                                        <p:attrNameLst>
                                          <p:attrName>ppt_x</p:attrName>
                                        </p:attrNameLst>
                                      </p:cBhvr>
                                      <p:tavLst>
                                        <p:tav tm="0">
                                          <p:val>
                                            <p:strVal val="#ppt_x"/>
                                          </p:val>
                                        </p:tav>
                                        <p:tav tm="100000">
                                          <p:val>
                                            <p:strVal val="#ppt_x"/>
                                          </p:val>
                                        </p:tav>
                                      </p:tavLst>
                                    </p:anim>
                                    <p:anim calcmode="lin" valueType="num">
                                      <p:cBhvr additive="base">
                                        <p:cTn id="43" dur="500" fill="hold"/>
                                        <p:tgtEl>
                                          <p:spTgt spid="144589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 0  L 0 0.33302  E" pathEditMode="relative" ptsTypes="">
                                      <p:cBhvr>
                                        <p:cTn id="47" dur="2000" fill="hold"/>
                                        <p:tgtEl>
                                          <p:spTgt spid="11"/>
                                        </p:tgtEl>
                                        <p:attrNameLst>
                                          <p:attrName>ppt_x</p:attrName>
                                          <p:attrName>ppt_y</p:attrName>
                                        </p:attrNameLst>
                                      </p:cBhvr>
                                    </p:animMotion>
                                  </p:childTnLst>
                                  <p:subTnLst>
                                    <p:audio>
                                      <p:cMediaNode>
                                        <p:cTn display="0" masterRel="sameClick">
                                          <p:stCondLst>
                                            <p:cond evt="begin" delay="0">
                                              <p:tn val="46"/>
                                            </p:cond>
                                          </p:stCondLst>
                                          <p:endCondLst>
                                            <p:cond evt="onStopAudio" delay="0">
                                              <p:tgtEl>
                                                <p:sldTgt/>
                                              </p:tgtEl>
                                            </p:cond>
                                          </p:endCondLst>
                                        </p:cTn>
                                        <p:tgtEl>
                                          <p:sndTgt r:embed="rId5" name="push.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45890">
                                            <p:txEl>
                                              <p:pRg st="4" end="4"/>
                                            </p:txEl>
                                          </p:spTgt>
                                        </p:tgtEl>
                                        <p:attrNameLst>
                                          <p:attrName>style.visibility</p:attrName>
                                        </p:attrNameLst>
                                      </p:cBhvr>
                                      <p:to>
                                        <p:strVal val="visible"/>
                                      </p:to>
                                    </p:set>
                                    <p:anim calcmode="lin" valueType="num">
                                      <p:cBhvr additive="base">
                                        <p:cTn id="52" dur="500" fill="hold"/>
                                        <p:tgtEl>
                                          <p:spTgt spid="1445890">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458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45898">
                                            <p:txEl>
                                              <p:pRg st="1" end="1"/>
                                            </p:txEl>
                                          </p:spTgt>
                                        </p:tgtEl>
                                        <p:attrNameLst>
                                          <p:attrName>style.visibility</p:attrName>
                                        </p:attrNameLst>
                                      </p:cBhvr>
                                      <p:to>
                                        <p:strVal val="visible"/>
                                      </p:to>
                                    </p:set>
                                    <p:anim calcmode="lin" valueType="num">
                                      <p:cBhvr additive="base">
                                        <p:cTn id="58" dur="500" fill="hold"/>
                                        <p:tgtEl>
                                          <p:spTgt spid="1445898">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45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40" name="Rectangle 4"/>
          <p:cNvSpPr>
            <a:spLocks noChangeArrowheads="1"/>
          </p:cNvSpPr>
          <p:nvPr/>
        </p:nvSpPr>
        <p:spPr bwMode="auto">
          <a:xfrm>
            <a:off x="674688" y="3363913"/>
            <a:ext cx="7772400" cy="3494087"/>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Show that the charge of a proton is +1, and that the charge of a neutron is 0.</a:t>
            </a:r>
          </a:p>
          <a:p>
            <a:pPr>
              <a:spcBef>
                <a:spcPct val="20000"/>
              </a:spcBef>
            </a:pPr>
            <a:r>
              <a:rPr lang="en-US" sz="2400" dirty="0">
                <a:solidFill>
                  <a:srgbClr val="000000"/>
                </a:solidFill>
                <a:latin typeface="Arial" pitchFamily="34" charset="0"/>
                <a:cs typeface="Times New Roman" pitchFamily="18" charset="0"/>
              </a:rPr>
              <a:t>SOLUTION: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charge of an up quark is +2/3.</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charge of a down quark is -1/3.</a:t>
            </a:r>
          </a:p>
          <a:p>
            <a:pPr>
              <a:spcBef>
                <a:spcPct val="20000"/>
              </a:spcBef>
            </a:pPr>
            <a:r>
              <a:rPr lang="en-US" sz="2400" dirty="0">
                <a:solidFill>
                  <a:srgbClr val="000000"/>
                </a:solidFill>
                <a:latin typeface="Arial" pitchFamily="34" charset="0"/>
                <a:cs typeface="Times New Roman" pitchFamily="18" charset="0"/>
              </a:rPr>
              <a:t>Thus</a:t>
            </a:r>
          </a:p>
          <a:p>
            <a:pPr>
              <a:spcBef>
                <a:spcPct val="20000"/>
              </a:spcBef>
            </a:pP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Proton = </a:t>
            </a:r>
            <a:r>
              <a:rPr lang="en-US" sz="2400" dirty="0" err="1">
                <a:solidFill>
                  <a:srgbClr val="000000"/>
                </a:solidFill>
                <a:latin typeface="Arial" pitchFamily="34" charset="0"/>
                <a:cs typeface="Times New Roman" pitchFamily="18" charset="0"/>
              </a:rPr>
              <a:t>uud</a:t>
            </a:r>
            <a:r>
              <a:rPr lang="en-US" sz="2400" dirty="0">
                <a:solidFill>
                  <a:srgbClr val="000000"/>
                </a:solidFill>
                <a:latin typeface="Arial" pitchFamily="34" charset="0"/>
                <a:cs typeface="Times New Roman" pitchFamily="18" charset="0"/>
              </a:rPr>
              <a:t> : </a:t>
            </a:r>
            <a:r>
              <a:rPr lang="en-US" sz="2400" dirty="0" smtClean="0">
                <a:solidFill>
                  <a:srgbClr val="000000"/>
                </a:solidFill>
                <a:latin typeface="Arial" pitchFamily="34" charset="0"/>
                <a:cs typeface="Times New Roman" pitchFamily="18" charset="0"/>
              </a:rPr>
              <a:t>(+2/3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(+2/3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Neutron </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udd</a:t>
            </a:r>
            <a:r>
              <a:rPr lang="en-US" sz="2400" dirty="0">
                <a:solidFill>
                  <a:srgbClr val="000000"/>
                </a:solidFill>
                <a:latin typeface="Arial" pitchFamily="34" charset="0"/>
                <a:cs typeface="Times New Roman" pitchFamily="18" charset="0"/>
              </a:rPr>
              <a:t> : </a:t>
            </a:r>
            <a:r>
              <a:rPr lang="en-US" sz="2400" dirty="0" smtClean="0">
                <a:solidFill>
                  <a:srgbClr val="000000"/>
                </a:solidFill>
                <a:latin typeface="Arial" pitchFamily="34" charset="0"/>
                <a:cs typeface="Times New Roman" pitchFamily="18" charset="0"/>
              </a:rPr>
              <a:t>(+2/3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baseline="30000" dirty="0">
                <a:solidFill>
                  <a:srgbClr val="000000"/>
                </a:solidFill>
                <a:latin typeface="Arial" pitchFamily="34" charset="0"/>
                <a:cs typeface="Times New Roman" pitchFamily="18" charset="0"/>
              </a:rPr>
              <a:t> </a:t>
            </a:r>
            <a:r>
              <a:rPr lang="en-US" sz="2400" baseline="-25000" dirty="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0.</a:t>
            </a:r>
          </a:p>
        </p:txBody>
      </p:sp>
      <p:sp>
        <p:nvSpPr>
          <p:cNvPr id="1447938" name="Rectangle 2"/>
          <p:cNvSpPr>
            <a:spLocks noChangeArrowheads="1"/>
          </p:cNvSpPr>
          <p:nvPr/>
        </p:nvSpPr>
        <p:spPr bwMode="auto">
          <a:xfrm>
            <a:off x="685800" y="1338263"/>
            <a:ext cx="7772400" cy="20542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Protons and neutrons in terms of quarks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proton is a baryon made </a:t>
            </a:r>
            <a:r>
              <a:rPr lang="en-US" sz="2400" dirty="0" smtClean="0">
                <a:solidFill>
                  <a:srgbClr val="000000"/>
                </a:solidFill>
                <a:latin typeface="Arial" pitchFamily="34" charset="0"/>
                <a:cs typeface="Times New Roman" pitchFamily="18" charset="0"/>
              </a:rPr>
              <a:t>out of </a:t>
            </a:r>
            <a:r>
              <a:rPr lang="en-US" sz="2400" dirty="0">
                <a:solidFill>
                  <a:srgbClr val="000000"/>
                </a:solidFill>
                <a:latin typeface="Arial" pitchFamily="34" charset="0"/>
                <a:cs typeface="Times New Roman" pitchFamily="18" charset="0"/>
              </a:rPr>
              <a:t>two up quarks and a down quark. </a:t>
            </a:r>
            <a:r>
              <a:rPr lang="en-US" sz="2400" i="1" dirty="0">
                <a:solidFill>
                  <a:srgbClr val="000000"/>
                </a:solidFill>
                <a:latin typeface="Arial" pitchFamily="34" charset="0"/>
                <a:cs typeface="Times New Roman" pitchFamily="18" charset="0"/>
              </a:rPr>
              <a:t>p</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uud</a:t>
            </a:r>
            <a:r>
              <a:rPr lang="en-US" sz="2400" dirty="0" smtClean="0">
                <a:solidFill>
                  <a:srgbClr val="000000"/>
                </a:solidFill>
                <a:latin typeface="Arial" pitchFamily="34" charset="0"/>
                <a:cs typeface="Times New Roman" pitchFamily="18" charset="0"/>
              </a:rPr>
              <a:t>). A proton is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 Why?</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neutron is a baryon made </a:t>
            </a:r>
            <a:r>
              <a:rPr lang="en-US" sz="2400" dirty="0" smtClean="0">
                <a:solidFill>
                  <a:srgbClr val="000000"/>
                </a:solidFill>
                <a:latin typeface="Arial" pitchFamily="34" charset="0"/>
                <a:cs typeface="Times New Roman" pitchFamily="18" charset="0"/>
              </a:rPr>
              <a:t>out of </a:t>
            </a:r>
            <a:r>
              <a:rPr lang="en-US" sz="2400" dirty="0">
                <a:solidFill>
                  <a:srgbClr val="000000"/>
                </a:solidFill>
                <a:latin typeface="Arial" pitchFamily="34" charset="0"/>
                <a:cs typeface="Times New Roman" pitchFamily="18" charset="0"/>
              </a:rPr>
              <a:t>one up quark and two down quarks. </a:t>
            </a:r>
            <a:r>
              <a:rPr lang="en-US" sz="2400" i="1" dirty="0">
                <a:solidFill>
                  <a:srgbClr val="000000"/>
                </a:solidFill>
                <a:latin typeface="Arial" pitchFamily="34" charset="0"/>
                <a:cs typeface="Times New Roman" pitchFamily="18" charset="0"/>
              </a:rPr>
              <a:t>n</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udd</a:t>
            </a:r>
            <a:r>
              <a:rPr lang="en-US" sz="2400" dirty="0" smtClean="0">
                <a:solidFill>
                  <a:srgbClr val="000000"/>
                </a:solidFill>
                <a:latin typeface="Arial" pitchFamily="34" charset="0"/>
                <a:cs typeface="Times New Roman" pitchFamily="18" charset="0"/>
              </a:rPr>
              <a:t>). A neutron is also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16387" name="Rectangle 3"/>
          <p:cNvSpPr>
            <a:spLocks noGrp="1" noChangeArrowheads="1"/>
          </p:cNvSpPr>
          <p:nvPr>
            <p:ph type="ctrTitle"/>
          </p:nvPr>
        </p:nvSpPr>
        <p:spPr>
          <a:xfrm>
            <a:off x="685800" y="438150"/>
            <a:ext cx="8093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0174" name="Picture 62"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6462713" y="4159250"/>
            <a:ext cx="1689100" cy="1679575"/>
          </a:xfrm>
          <a:prstGeom prst="rect">
            <a:avLst/>
          </a:prstGeom>
          <a:noFill/>
          <a:ln w="9525">
            <a:noFill/>
            <a:miter lim="800000"/>
            <a:headEnd/>
            <a:tailEnd/>
          </a:ln>
        </p:spPr>
      </p:pic>
      <p:sp>
        <p:nvSpPr>
          <p:cNvPr id="1370176" name="Text Box 64"/>
          <p:cNvSpPr txBox="1">
            <a:spLocks noChangeArrowheads="1"/>
          </p:cNvSpPr>
          <p:nvPr/>
        </p:nvSpPr>
        <p:spPr bwMode="auto">
          <a:xfrm>
            <a:off x="6805613" y="4678363"/>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7213600" y="5033963"/>
            <a:ext cx="72231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7310438" y="4511675"/>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6527800" y="4206875"/>
            <a:ext cx="1552575" cy="155257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6800850" y="5837238"/>
            <a:ext cx="1049338"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7938">
                                            <p:txEl>
                                              <p:pRg st="0" end="0"/>
                                            </p:txEl>
                                          </p:spTgt>
                                        </p:tgtEl>
                                        <p:attrNameLst>
                                          <p:attrName>style.visibility</p:attrName>
                                        </p:attrNameLst>
                                      </p:cBhvr>
                                      <p:to>
                                        <p:strVal val="visible"/>
                                      </p:to>
                                    </p:set>
                                    <p:anim calcmode="lin" valueType="num">
                                      <p:cBhvr additive="base">
                                        <p:cTn id="7" dur="500" fill="hold"/>
                                        <p:tgtEl>
                                          <p:spTgt spid="144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7938">
                                            <p:txEl>
                                              <p:pRg st="1" end="1"/>
                                            </p:txEl>
                                          </p:spTgt>
                                        </p:tgtEl>
                                        <p:attrNameLst>
                                          <p:attrName>style.visibility</p:attrName>
                                        </p:attrNameLst>
                                      </p:cBhvr>
                                      <p:to>
                                        <p:strVal val="visible"/>
                                      </p:to>
                                    </p:set>
                                    <p:anim calcmode="lin" valueType="num">
                                      <p:cBhvr additive="base">
                                        <p:cTn id="13" dur="500" fill="hold"/>
                                        <p:tgtEl>
                                          <p:spTgt spid="144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7938">
                                            <p:txEl>
                                              <p:pRg st="2" end="2"/>
                                            </p:txEl>
                                          </p:spTgt>
                                        </p:tgtEl>
                                        <p:attrNameLst>
                                          <p:attrName>style.visibility</p:attrName>
                                        </p:attrNameLst>
                                      </p:cBhvr>
                                      <p:to>
                                        <p:strVal val="visible"/>
                                      </p:to>
                                    </p:set>
                                    <p:anim calcmode="lin" valueType="num">
                                      <p:cBhvr additive="base">
                                        <p:cTn id="19" dur="500" fill="hold"/>
                                        <p:tgtEl>
                                          <p:spTgt spid="144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7940">
                                            <p:txEl>
                                              <p:pRg st="0" end="0"/>
                                            </p:txEl>
                                          </p:spTgt>
                                        </p:tgtEl>
                                        <p:attrNameLst>
                                          <p:attrName>style.visibility</p:attrName>
                                        </p:attrNameLst>
                                      </p:cBhvr>
                                      <p:to>
                                        <p:strVal val="visible"/>
                                      </p:to>
                                    </p:set>
                                    <p:anim calcmode="lin" valueType="num">
                                      <p:cBhvr additive="base">
                                        <p:cTn id="25" dur="500" fill="hold"/>
                                        <p:tgtEl>
                                          <p:spTgt spid="14479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79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370174"/>
                                        </p:tgtEl>
                                        <p:attrNameLst>
                                          <p:attrName>style.visibility</p:attrName>
                                        </p:attrNameLst>
                                      </p:cBhvr>
                                      <p:to>
                                        <p:strVal val="visible"/>
                                      </p:to>
                                    </p:set>
                                    <p:animEffect transition="in" filter="fade">
                                      <p:cBhvr>
                                        <p:cTn id="29" dur="2000"/>
                                        <p:tgtEl>
                                          <p:spTgt spid="1370174"/>
                                        </p:tgtEl>
                                      </p:cBhvr>
                                    </p:animEffect>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370176"/>
                                        </p:tgtEl>
                                        <p:attrNameLst>
                                          <p:attrName>style.visibility</p:attrName>
                                        </p:attrNameLst>
                                      </p:cBhvr>
                                      <p:to>
                                        <p:strVal val="visible"/>
                                      </p:to>
                                    </p:set>
                                    <p:anim calcmode="lin" valueType="num">
                                      <p:cBhvr>
                                        <p:cTn id="33" dur="500" fill="hold"/>
                                        <p:tgtEl>
                                          <p:spTgt spid="1370176"/>
                                        </p:tgtEl>
                                        <p:attrNameLst>
                                          <p:attrName>ppt_w</p:attrName>
                                        </p:attrNameLst>
                                      </p:cBhvr>
                                      <p:tavLst>
                                        <p:tav tm="0">
                                          <p:val>
                                            <p:fltVal val="0"/>
                                          </p:val>
                                        </p:tav>
                                        <p:tav tm="100000">
                                          <p:val>
                                            <p:strVal val="#ppt_w"/>
                                          </p:val>
                                        </p:tav>
                                      </p:tavLst>
                                    </p:anim>
                                    <p:anim calcmode="lin" valueType="num">
                                      <p:cBhvr>
                                        <p:cTn id="34" dur="500" fill="hold"/>
                                        <p:tgtEl>
                                          <p:spTgt spid="1370176"/>
                                        </p:tgtEl>
                                        <p:attrNameLst>
                                          <p:attrName>ppt_h</p:attrName>
                                        </p:attrNameLst>
                                      </p:cBhvr>
                                      <p:tavLst>
                                        <p:tav tm="0">
                                          <p:val>
                                            <p:fltVal val="0"/>
                                          </p:val>
                                        </p:tav>
                                        <p:tav tm="100000">
                                          <p:val>
                                            <p:strVal val="#ppt_h"/>
                                          </p:val>
                                        </p:tav>
                                      </p:tavLst>
                                    </p:anim>
                                    <p:animEffect transition="in" filter="fade">
                                      <p:cBhvr>
                                        <p:cTn id="35" dur="500"/>
                                        <p:tgtEl>
                                          <p:spTgt spid="1370176"/>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1370177"/>
                                        </p:tgtEl>
                                        <p:attrNameLst>
                                          <p:attrName>style.visibility</p:attrName>
                                        </p:attrNameLst>
                                      </p:cBhvr>
                                      <p:to>
                                        <p:strVal val="visible"/>
                                      </p:to>
                                    </p:set>
                                    <p:anim calcmode="lin" valueType="num">
                                      <p:cBhvr>
                                        <p:cTn id="39" dur="500" fill="hold"/>
                                        <p:tgtEl>
                                          <p:spTgt spid="1370177"/>
                                        </p:tgtEl>
                                        <p:attrNameLst>
                                          <p:attrName>ppt_w</p:attrName>
                                        </p:attrNameLst>
                                      </p:cBhvr>
                                      <p:tavLst>
                                        <p:tav tm="0">
                                          <p:val>
                                            <p:fltVal val="0"/>
                                          </p:val>
                                        </p:tav>
                                        <p:tav tm="100000">
                                          <p:val>
                                            <p:strVal val="#ppt_w"/>
                                          </p:val>
                                        </p:tav>
                                      </p:tavLst>
                                    </p:anim>
                                    <p:anim calcmode="lin" valueType="num">
                                      <p:cBhvr>
                                        <p:cTn id="40" dur="500" fill="hold"/>
                                        <p:tgtEl>
                                          <p:spTgt spid="1370177"/>
                                        </p:tgtEl>
                                        <p:attrNameLst>
                                          <p:attrName>ppt_h</p:attrName>
                                        </p:attrNameLst>
                                      </p:cBhvr>
                                      <p:tavLst>
                                        <p:tav tm="0">
                                          <p:val>
                                            <p:fltVal val="0"/>
                                          </p:val>
                                        </p:tav>
                                        <p:tav tm="100000">
                                          <p:val>
                                            <p:strVal val="#ppt_h"/>
                                          </p:val>
                                        </p:tav>
                                      </p:tavLst>
                                    </p:anim>
                                    <p:animEffect transition="in" filter="fade">
                                      <p:cBhvr>
                                        <p:cTn id="41" dur="500"/>
                                        <p:tgtEl>
                                          <p:spTgt spid="1370177"/>
                                        </p:tgtEl>
                                      </p:cBhvr>
                                    </p:animEffect>
                                  </p:childTnLst>
                                </p:cTn>
                              </p:par>
                            </p:childTnLst>
                          </p:cTn>
                        </p:par>
                        <p:par>
                          <p:cTn id="42" fill="hold">
                            <p:stCondLst>
                              <p:cond delay="3000"/>
                            </p:stCondLst>
                            <p:childTnLst>
                              <p:par>
                                <p:cTn id="43" presetID="53" presetClass="entr" presetSubtype="0" fill="hold" grpId="0" nodeType="afterEffect">
                                  <p:stCondLst>
                                    <p:cond delay="0"/>
                                  </p:stCondLst>
                                  <p:childTnLst>
                                    <p:set>
                                      <p:cBhvr>
                                        <p:cTn id="44" dur="1" fill="hold">
                                          <p:stCondLst>
                                            <p:cond delay="0"/>
                                          </p:stCondLst>
                                        </p:cTn>
                                        <p:tgtEl>
                                          <p:spTgt spid="1370178"/>
                                        </p:tgtEl>
                                        <p:attrNameLst>
                                          <p:attrName>style.visibility</p:attrName>
                                        </p:attrNameLst>
                                      </p:cBhvr>
                                      <p:to>
                                        <p:strVal val="visible"/>
                                      </p:to>
                                    </p:set>
                                    <p:anim calcmode="lin" valueType="num">
                                      <p:cBhvr>
                                        <p:cTn id="45" dur="500" fill="hold"/>
                                        <p:tgtEl>
                                          <p:spTgt spid="1370178"/>
                                        </p:tgtEl>
                                        <p:attrNameLst>
                                          <p:attrName>ppt_w</p:attrName>
                                        </p:attrNameLst>
                                      </p:cBhvr>
                                      <p:tavLst>
                                        <p:tav tm="0">
                                          <p:val>
                                            <p:fltVal val="0"/>
                                          </p:val>
                                        </p:tav>
                                        <p:tav tm="100000">
                                          <p:val>
                                            <p:strVal val="#ppt_w"/>
                                          </p:val>
                                        </p:tav>
                                      </p:tavLst>
                                    </p:anim>
                                    <p:anim calcmode="lin" valueType="num">
                                      <p:cBhvr>
                                        <p:cTn id="46" dur="500" fill="hold"/>
                                        <p:tgtEl>
                                          <p:spTgt spid="1370178"/>
                                        </p:tgtEl>
                                        <p:attrNameLst>
                                          <p:attrName>ppt_h</p:attrName>
                                        </p:attrNameLst>
                                      </p:cBhvr>
                                      <p:tavLst>
                                        <p:tav tm="0">
                                          <p:val>
                                            <p:fltVal val="0"/>
                                          </p:val>
                                        </p:tav>
                                        <p:tav tm="100000">
                                          <p:val>
                                            <p:strVal val="#ppt_h"/>
                                          </p:val>
                                        </p:tav>
                                      </p:tavLst>
                                    </p:anim>
                                    <p:animEffect transition="in" filter="fade">
                                      <p:cBhvr>
                                        <p:cTn id="47" dur="500"/>
                                        <p:tgtEl>
                                          <p:spTgt spid="137017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70179"/>
                                        </p:tgtEl>
                                        <p:attrNameLst>
                                          <p:attrName>style.visibility</p:attrName>
                                        </p:attrNameLst>
                                      </p:cBhvr>
                                      <p:to>
                                        <p:strVal val="visible"/>
                                      </p:to>
                                    </p:set>
                                    <p:animEffect transition="in" filter="wheel(1)">
                                      <p:cBhvr>
                                        <p:cTn id="52" dur="1000"/>
                                        <p:tgtEl>
                                          <p:spTgt spid="1370179"/>
                                        </p:tgtEl>
                                      </p:cBhvr>
                                    </p:animEffect>
                                  </p:childTnLst>
                                  <p:subTnLst>
                                    <p:audio>
                                      <p:cMediaNode>
                                        <p:cTn display="0" masterRel="sameClick">
                                          <p:stCondLst>
                                            <p:cond evt="begin" delay="0">
                                              <p:tn val="50"/>
                                            </p:cond>
                                          </p:stCondLst>
                                          <p:endCondLst>
                                            <p:cond evt="onStopAudio" delay="0">
                                              <p:tgtEl>
                                                <p:sldTgt/>
                                              </p:tgtEl>
                                            </p:cond>
                                          </p:endCondLst>
                                        </p:cTn>
                                        <p:tgtEl>
                                          <p:sndTgt r:embed="rId5"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iterate type="lt">
                                    <p:tmPct val="10000"/>
                                  </p:iterate>
                                  <p:childTnLst>
                                    <p:set>
                                      <p:cBhvr>
                                        <p:cTn id="56" dur="1" fill="hold">
                                          <p:stCondLst>
                                            <p:cond delay="0"/>
                                          </p:stCondLst>
                                        </p:cTn>
                                        <p:tgtEl>
                                          <p:spTgt spid="1370180"/>
                                        </p:tgtEl>
                                        <p:attrNameLst>
                                          <p:attrName>style.visibility</p:attrName>
                                        </p:attrNameLst>
                                      </p:cBhvr>
                                      <p:to>
                                        <p:strVal val="visible"/>
                                      </p:to>
                                    </p:set>
                                    <p:anim calcmode="lin" valueType="num">
                                      <p:cBhvr additive="base">
                                        <p:cTn id="57" dur="500" fill="hold"/>
                                        <p:tgtEl>
                                          <p:spTgt spid="1370180"/>
                                        </p:tgtEl>
                                        <p:attrNameLst>
                                          <p:attrName>ppt_x</p:attrName>
                                        </p:attrNameLst>
                                      </p:cBhvr>
                                      <p:tavLst>
                                        <p:tav tm="0">
                                          <p:val>
                                            <p:strVal val="1+#ppt_w/2"/>
                                          </p:val>
                                        </p:tav>
                                        <p:tav tm="100000">
                                          <p:val>
                                            <p:strVal val="#ppt_x"/>
                                          </p:val>
                                        </p:tav>
                                      </p:tavLst>
                                    </p:anim>
                                    <p:anim calcmode="lin" valueType="num">
                                      <p:cBhvr additive="base">
                                        <p:cTn id="58"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typ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47940">
                                            <p:txEl>
                                              <p:pRg st="1" end="1"/>
                                            </p:txEl>
                                          </p:spTgt>
                                        </p:tgtEl>
                                        <p:attrNameLst>
                                          <p:attrName>style.visibility</p:attrName>
                                        </p:attrNameLst>
                                      </p:cBhvr>
                                      <p:to>
                                        <p:strVal val="visible"/>
                                      </p:to>
                                    </p:set>
                                    <p:anim calcmode="lin" valueType="num">
                                      <p:cBhvr additive="base">
                                        <p:cTn id="63" dur="500" fill="hold"/>
                                        <p:tgtEl>
                                          <p:spTgt spid="1447940">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4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47940">
                                            <p:txEl>
                                              <p:pRg st="2" end="2"/>
                                            </p:txEl>
                                          </p:spTgt>
                                        </p:tgtEl>
                                        <p:attrNameLst>
                                          <p:attrName>style.visibility</p:attrName>
                                        </p:attrNameLst>
                                      </p:cBhvr>
                                      <p:to>
                                        <p:strVal val="visible"/>
                                      </p:to>
                                    </p:set>
                                    <p:anim calcmode="lin" valueType="num">
                                      <p:cBhvr additive="base">
                                        <p:cTn id="69" dur="500" fill="hold"/>
                                        <p:tgtEl>
                                          <p:spTgt spid="1447940">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4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47940">
                                            <p:txEl>
                                              <p:pRg st="3" end="3"/>
                                            </p:txEl>
                                          </p:spTgt>
                                        </p:tgtEl>
                                        <p:attrNameLst>
                                          <p:attrName>style.visibility</p:attrName>
                                        </p:attrNameLst>
                                      </p:cBhvr>
                                      <p:to>
                                        <p:strVal val="visible"/>
                                      </p:to>
                                    </p:set>
                                    <p:anim calcmode="lin" valueType="num">
                                      <p:cBhvr additive="base">
                                        <p:cTn id="75" dur="500" fill="hold"/>
                                        <p:tgtEl>
                                          <p:spTgt spid="1447940">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4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47940">
                                            <p:txEl>
                                              <p:pRg st="4" end="4"/>
                                            </p:txEl>
                                          </p:spTgt>
                                        </p:tgtEl>
                                        <p:attrNameLst>
                                          <p:attrName>style.visibility</p:attrName>
                                        </p:attrNameLst>
                                      </p:cBhvr>
                                      <p:to>
                                        <p:strVal val="visible"/>
                                      </p:to>
                                    </p:set>
                                    <p:anim calcmode="lin" valueType="num">
                                      <p:cBhvr additive="base">
                                        <p:cTn id="81" dur="500" fill="hold"/>
                                        <p:tgtEl>
                                          <p:spTgt spid="1447940">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4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47940">
                                            <p:txEl>
                                              <p:pRg st="5" end="5"/>
                                            </p:txEl>
                                          </p:spTgt>
                                        </p:tgtEl>
                                        <p:attrNameLst>
                                          <p:attrName>style.visibility</p:attrName>
                                        </p:attrNameLst>
                                      </p:cBhvr>
                                      <p:to>
                                        <p:strVal val="visible"/>
                                      </p:to>
                                    </p:set>
                                    <p:anim calcmode="lin" valueType="num">
                                      <p:cBhvr additive="base">
                                        <p:cTn id="87" dur="500" fill="hold"/>
                                        <p:tgtEl>
                                          <p:spTgt spid="1447940">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4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447940">
                                            <p:txEl>
                                              <p:pRg st="6" end="6"/>
                                            </p:txEl>
                                          </p:spTgt>
                                        </p:tgtEl>
                                        <p:attrNameLst>
                                          <p:attrName>style.visibility</p:attrName>
                                        </p:attrNameLst>
                                      </p:cBhvr>
                                      <p:to>
                                        <p:strVal val="visible"/>
                                      </p:to>
                                    </p:set>
                                    <p:anim calcmode="lin" valueType="num">
                                      <p:cBhvr additive="base">
                                        <p:cTn id="93" dur="500" fill="hold"/>
                                        <p:tgtEl>
                                          <p:spTgt spid="1447940">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4479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003" name="Rectangle 19"/>
          <p:cNvSpPr>
            <a:spLocks noChangeArrowheads="1"/>
          </p:cNvSpPr>
          <p:nvPr/>
        </p:nvSpPr>
        <p:spPr bwMode="auto">
          <a:xfrm>
            <a:off x="685800" y="6081713"/>
            <a:ext cx="7764463" cy="776287"/>
          </a:xfrm>
          <a:prstGeom prst="rect">
            <a:avLst/>
          </a:prstGeom>
          <a:solidFill>
            <a:srgbClr val="FFCCCC"/>
          </a:solidFill>
          <a:ln w="9525">
            <a:noFill/>
            <a:miter lim="800000"/>
            <a:headEnd/>
            <a:tailEnd/>
          </a:ln>
        </p:spPr>
        <p:txBody>
          <a:bodyPr/>
          <a:lstStyle/>
          <a:p>
            <a:r>
              <a:rPr lang="en-US" sz="2400" b="1" i="1" dirty="0" smtClean="0">
                <a:latin typeface="Arial" pitchFamily="34" charset="0"/>
              </a:rPr>
              <a:t>FYI   </a:t>
            </a:r>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Like charge, baryon </a:t>
            </a:r>
            <a:r>
              <a:rPr lang="en-US" sz="2400" dirty="0">
                <a:latin typeface="Arial" pitchFamily="34" charset="0"/>
                <a:sym typeface="Symbol" pitchFamily="18" charset="2"/>
              </a:rPr>
              <a:t>number is conserved in all reactions.</a:t>
            </a:r>
          </a:p>
        </p:txBody>
      </p:sp>
      <p:sp>
        <p:nvSpPr>
          <p:cNvPr id="1449997" name="Rectangle 13"/>
          <p:cNvSpPr>
            <a:spLocks noChangeArrowheads="1"/>
          </p:cNvSpPr>
          <p:nvPr/>
        </p:nvSpPr>
        <p:spPr bwMode="auto">
          <a:xfrm>
            <a:off x="681038" y="3435350"/>
            <a:ext cx="7772400" cy="2665413"/>
          </a:xfrm>
          <a:prstGeom prst="rect">
            <a:avLst/>
          </a:prstGeom>
          <a:solidFill>
            <a:srgbClr val="CCFFCC"/>
          </a:solidFill>
          <a:ln w="9525">
            <a:noFill/>
            <a:miter lim="800000"/>
            <a:headEnd/>
            <a:tailEnd/>
          </a:ln>
        </p:spPr>
        <p:txBody>
          <a:bodyPr/>
          <a:lstStyle/>
          <a:p>
            <a:r>
              <a:rPr lang="en-US" sz="2400" dirty="0">
                <a:latin typeface="Arial" pitchFamily="34" charset="0"/>
              </a:rPr>
              <a:t>PRACTICE: What is the baryon number of a proton and an antiproton? What is the baryon number of a meson?</a:t>
            </a:r>
          </a:p>
          <a:p>
            <a:r>
              <a:rPr lang="en-US" sz="2400" dirty="0">
                <a:latin typeface="Arial" pitchFamily="34" charset="0"/>
              </a:rPr>
              <a:t>SOLUTION:</a:t>
            </a:r>
          </a:p>
          <a:p>
            <a:r>
              <a:rPr lang="en-US" sz="2400" dirty="0">
                <a:solidFill>
                  <a:srgbClr val="000000"/>
                </a:solidFill>
                <a:latin typeface="Arial" pitchFamily="34" charset="0"/>
                <a:cs typeface="Times New Roman" pitchFamily="18" charset="0"/>
              </a:rPr>
              <a:t>      Proton = </a:t>
            </a:r>
            <a:r>
              <a:rPr lang="en-US" sz="2400" dirty="0" err="1">
                <a:solidFill>
                  <a:srgbClr val="000000"/>
                </a:solidFill>
                <a:latin typeface="Arial" pitchFamily="34" charset="0"/>
                <a:cs typeface="Times New Roman" pitchFamily="18" charset="0"/>
              </a:rPr>
              <a:t>uud</a:t>
            </a:r>
            <a:r>
              <a:rPr lang="en-US" sz="2400" dirty="0">
                <a:solidFill>
                  <a:srgbClr val="000000"/>
                </a:solidFill>
                <a:latin typeface="Arial" pitchFamily="34" charset="0"/>
                <a:cs typeface="Times New Roman" pitchFamily="18" charset="0"/>
              </a:rPr>
              <a:t> : </a:t>
            </a:r>
            <a:r>
              <a:rPr lang="en-US" sz="2400" dirty="0" smtClean="0">
                <a:solidFill>
                  <a:srgbClr val="000000"/>
                </a:solidFill>
                <a:latin typeface="Arial" pitchFamily="34" charset="0"/>
                <a:cs typeface="Times New Roman" pitchFamily="18" charset="0"/>
              </a:rPr>
              <a:t>(+1/3)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a:t>
            </a:r>
            <a:r>
              <a:rPr lang="en-US" sz="2400" dirty="0" smtClean="0">
                <a:solidFill>
                  <a:srgbClr val="000000"/>
                </a:solidFill>
                <a:latin typeface="Arial" pitchFamily="34" charset="0"/>
                <a:cs typeface="Times New Roman" pitchFamily="18" charset="0"/>
              </a:rPr>
              <a:t>. </a:t>
            </a:r>
            <a:endParaRPr lang="en-US" sz="2400" dirty="0">
              <a:solidFill>
                <a:srgbClr val="000000"/>
              </a:solidFill>
              <a:latin typeface="Arial" pitchFamily="34" charset="0"/>
              <a:cs typeface="Times New Roman" pitchFamily="18" charset="0"/>
            </a:endParaRPr>
          </a:p>
          <a:p>
            <a:r>
              <a:rPr lang="en-US" sz="2400" dirty="0">
                <a:solidFill>
                  <a:srgbClr val="000000"/>
                </a:solidFill>
                <a:latin typeface="Arial" pitchFamily="34" charset="0"/>
              </a:rPr>
              <a:t>Antiproton = </a:t>
            </a:r>
            <a:r>
              <a:rPr lang="en-US" sz="2400" dirty="0" err="1">
                <a:solidFill>
                  <a:srgbClr val="000000"/>
                </a:solidFill>
                <a:latin typeface="Arial" pitchFamily="34" charset="0"/>
              </a:rPr>
              <a:t>uud</a:t>
            </a:r>
            <a:r>
              <a:rPr lang="en-US" sz="2400" dirty="0">
                <a:solidFill>
                  <a:srgbClr val="000000"/>
                </a:solidFill>
                <a:latin typeface="Arial" pitchFamily="34" charset="0"/>
              </a:rPr>
              <a:t> : </a:t>
            </a:r>
            <a:r>
              <a:rPr lang="en-US" sz="2400" dirty="0" smtClean="0">
                <a:solidFill>
                  <a:srgbClr val="000000"/>
                </a:solidFill>
                <a:latin typeface="Arial" pitchFamily="34" charset="0"/>
              </a:rPr>
              <a:t>(-1/3</a:t>
            </a:r>
            <a:r>
              <a:rPr lang="en-US" sz="2400" dirty="0" smtClean="0">
                <a:solidFill>
                  <a:srgbClr val="000000"/>
                </a:solidFill>
                <a:latin typeface="Arial" pitchFamily="34" charset="0"/>
              </a:rPr>
              <a:t>) </a:t>
            </a:r>
            <a:r>
              <a:rPr lang="en-US" sz="2400" dirty="0">
                <a:solidFill>
                  <a:srgbClr val="000000"/>
                </a:solidFill>
                <a:latin typeface="Arial" pitchFamily="34" charset="0"/>
              </a:rPr>
              <a:t>+ </a:t>
            </a:r>
            <a:r>
              <a:rPr lang="en-US" sz="2400" dirty="0" smtClean="0">
                <a:solidFill>
                  <a:srgbClr val="000000"/>
                </a:solidFill>
                <a:latin typeface="Arial" pitchFamily="34" charset="0"/>
              </a:rPr>
              <a:t>(-</a:t>
            </a:r>
            <a:r>
              <a:rPr lang="en-US" sz="2400" baseline="30000" dirty="0" smtClean="0">
                <a:solidFill>
                  <a:srgbClr val="000000"/>
                </a:solidFill>
                <a:latin typeface="Arial" pitchFamily="34" charset="0"/>
              </a:rPr>
              <a:t> </a:t>
            </a:r>
            <a:r>
              <a:rPr lang="en-US" sz="2400" dirty="0" smtClean="0">
                <a:solidFill>
                  <a:srgbClr val="000000"/>
                </a:solidFill>
                <a:latin typeface="Arial" pitchFamily="34" charset="0"/>
              </a:rPr>
              <a:t>1/3) </a:t>
            </a:r>
            <a:r>
              <a:rPr lang="en-US" sz="2400" dirty="0">
                <a:solidFill>
                  <a:srgbClr val="000000"/>
                </a:solidFill>
                <a:latin typeface="Arial" pitchFamily="34" charset="0"/>
              </a:rPr>
              <a:t>+ </a:t>
            </a:r>
            <a:r>
              <a:rPr lang="en-US" sz="2400" dirty="0" smtClean="0">
                <a:solidFill>
                  <a:srgbClr val="000000"/>
                </a:solidFill>
                <a:latin typeface="Arial" pitchFamily="34" charset="0"/>
              </a:rPr>
              <a:t>(-</a:t>
            </a:r>
            <a:r>
              <a:rPr lang="en-US" sz="2400" baseline="30000" dirty="0" smtClean="0">
                <a:solidFill>
                  <a:srgbClr val="000000"/>
                </a:solidFill>
                <a:latin typeface="Arial" pitchFamily="34" charset="0"/>
              </a:rPr>
              <a:t> </a:t>
            </a:r>
            <a:r>
              <a:rPr lang="en-US" sz="2400" dirty="0" smtClean="0">
                <a:solidFill>
                  <a:srgbClr val="000000"/>
                </a:solidFill>
                <a:latin typeface="Arial" pitchFamily="34" charset="0"/>
              </a:rPr>
              <a:t>1/3) </a:t>
            </a:r>
            <a:r>
              <a:rPr lang="en-US" sz="2400" dirty="0">
                <a:solidFill>
                  <a:srgbClr val="000000"/>
                </a:solidFill>
                <a:latin typeface="Arial" pitchFamily="34" charset="0"/>
              </a:rPr>
              <a:t>= </a:t>
            </a:r>
            <a:r>
              <a:rPr lang="en-US" sz="2400" dirty="0" smtClean="0">
                <a:solidFill>
                  <a:srgbClr val="000000"/>
                </a:solidFill>
                <a:latin typeface="Arial" pitchFamily="34" charset="0"/>
              </a:rPr>
              <a:t>-1</a:t>
            </a:r>
            <a:r>
              <a:rPr lang="en-US" sz="2400" dirty="0">
                <a:solidFill>
                  <a:srgbClr val="000000"/>
                </a:solidFill>
                <a:latin typeface="Arial" pitchFamily="34" charset="0"/>
              </a:rPr>
              <a:t>.</a:t>
            </a:r>
          </a:p>
          <a:p>
            <a:r>
              <a:rPr lang="en-US" sz="2400" dirty="0">
                <a:latin typeface="Arial" pitchFamily="34" charset="0"/>
              </a:rPr>
              <a:t>A meson has the quark makeup (</a:t>
            </a:r>
            <a:r>
              <a:rPr lang="en-US" sz="2400" dirty="0" err="1">
                <a:latin typeface="Arial" pitchFamily="34" charset="0"/>
              </a:rPr>
              <a:t>qq</a:t>
            </a:r>
            <a:r>
              <a:rPr lang="en-US" sz="2400" dirty="0">
                <a:latin typeface="Arial" pitchFamily="34" charset="0"/>
              </a:rPr>
              <a:t>) so that it has a baryon number of </a:t>
            </a:r>
            <a:r>
              <a:rPr lang="en-US" sz="2400" dirty="0" smtClean="0">
                <a:latin typeface="Arial" pitchFamily="34" charset="0"/>
              </a:rPr>
              <a:t>(+</a:t>
            </a:r>
            <a:r>
              <a:rPr lang="en-US" sz="2400" dirty="0" smtClean="0">
                <a:solidFill>
                  <a:srgbClr val="000000"/>
                </a:solidFill>
                <a:latin typeface="Arial" pitchFamily="34" charset="0"/>
              </a:rPr>
              <a:t>1/3</a:t>
            </a:r>
            <a:r>
              <a:rPr lang="en-US" sz="2400" dirty="0" smtClean="0">
                <a:solidFill>
                  <a:srgbClr val="000000"/>
                </a:solidFill>
                <a:latin typeface="Arial" pitchFamily="34" charset="0"/>
              </a:rPr>
              <a:t>) </a:t>
            </a:r>
            <a:r>
              <a:rPr lang="en-US" sz="2400" dirty="0">
                <a:solidFill>
                  <a:srgbClr val="000000"/>
                </a:solidFill>
                <a:latin typeface="Arial" pitchFamily="34" charset="0"/>
              </a:rPr>
              <a:t>+ </a:t>
            </a:r>
            <a:r>
              <a:rPr lang="en-US" sz="2400" dirty="0" smtClean="0">
                <a:solidFill>
                  <a:srgbClr val="000000"/>
                </a:solidFill>
                <a:latin typeface="Arial" pitchFamily="34" charset="0"/>
              </a:rPr>
              <a:t>(-1/3</a:t>
            </a:r>
            <a:r>
              <a:rPr lang="en-US" sz="2400" dirty="0" smtClean="0">
                <a:solidFill>
                  <a:srgbClr val="000000"/>
                </a:solidFill>
                <a:latin typeface="Arial" pitchFamily="34" charset="0"/>
              </a:rPr>
              <a:t>) </a:t>
            </a:r>
            <a:r>
              <a:rPr lang="en-US" sz="2400" dirty="0">
                <a:solidFill>
                  <a:srgbClr val="000000"/>
                </a:solidFill>
                <a:latin typeface="Arial" pitchFamily="34" charset="0"/>
              </a:rPr>
              <a:t>= 0.</a:t>
            </a:r>
          </a:p>
        </p:txBody>
      </p:sp>
      <p:sp>
        <p:nvSpPr>
          <p:cNvPr id="1449986" name="Rectangle 2"/>
          <p:cNvSpPr>
            <a:spLocks noChangeArrowheads="1"/>
          </p:cNvSpPr>
          <p:nvPr/>
        </p:nvSpPr>
        <p:spPr bwMode="auto">
          <a:xfrm>
            <a:off x="685800" y="1338263"/>
            <a:ext cx="7772400" cy="21034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baryon number</a:t>
            </a:r>
            <a:r>
              <a:rPr lang="en-US" sz="2400" dirty="0">
                <a:solidFill>
                  <a:schemeClr val="accent2"/>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baryon number </a:t>
            </a:r>
            <a:r>
              <a:rPr lang="en-US" sz="2400" dirty="0" smtClean="0">
                <a:solidFill>
                  <a:srgbClr val="000000"/>
                </a:solidFill>
                <a:latin typeface="Arial" pitchFamily="34" charset="0"/>
                <a:cs typeface="Times New Roman" pitchFamily="18" charset="0"/>
              </a:rPr>
              <a:t>B of </a:t>
            </a:r>
            <a:r>
              <a:rPr lang="en-US" sz="2400" dirty="0">
                <a:solidFill>
                  <a:srgbClr val="000000"/>
                </a:solidFill>
                <a:latin typeface="Arial" pitchFamily="34" charset="0"/>
                <a:cs typeface="Times New Roman" pitchFamily="18" charset="0"/>
              </a:rPr>
              <a:t>a quark is </a:t>
            </a:r>
            <a:r>
              <a:rPr lang="en-US" sz="2400" dirty="0" smtClean="0">
                <a:solidFill>
                  <a:srgbClr val="000000"/>
                </a:solidFill>
                <a:latin typeface="Arial" pitchFamily="34" charset="0"/>
                <a:cs typeface="Times New Roman" pitchFamily="18" charset="0"/>
              </a:rPr>
              <a:t>+1/3</a:t>
            </a:r>
            <a:r>
              <a:rPr lang="en-US" sz="2400" dirty="0">
                <a:solidFill>
                  <a:srgbClr val="000000"/>
                </a:solidFill>
                <a:latin typeface="Arial" pitchFamily="34" charset="0"/>
                <a:cs typeface="Times New Roman" pitchFamily="18" charset="0"/>
              </a:rPr>
              <a:t>. The baryon number of an antiquark is </a:t>
            </a:r>
            <a:r>
              <a:rPr lang="en-US" sz="2400" dirty="0" smtClean="0">
                <a:solidFill>
                  <a:srgbClr val="000000"/>
                </a:solidFill>
                <a:latin typeface="Arial" pitchFamily="34" charset="0"/>
                <a:cs typeface="Times New Roman" pitchFamily="18" charset="0"/>
              </a:rPr>
              <a:t>-1/3</a:t>
            </a:r>
            <a:r>
              <a:rPr lang="en-US" sz="2400" dirty="0">
                <a:solidFill>
                  <a:srgbClr val="000000"/>
                </a:solidFill>
                <a:latin typeface="Arial" pitchFamily="34" charset="0"/>
                <a:cs typeface="Times New Roman" pitchFamily="18" charset="0"/>
              </a:rPr>
              <a:t>.</a:t>
            </a:r>
          </a:p>
        </p:txBody>
      </p:sp>
      <p:sp>
        <p:nvSpPr>
          <p:cNvPr id="17411" name="Rectangle 3"/>
          <p:cNvSpPr>
            <a:spLocks noGrp="1" noChangeArrowheads="1"/>
          </p:cNvSpPr>
          <p:nvPr>
            <p:ph type="ctrTitle"/>
          </p:nvPr>
        </p:nvSpPr>
        <p:spPr>
          <a:xfrm>
            <a:off x="685800" y="438150"/>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7427" name="Group 19"/>
          <p:cNvGrpSpPr>
            <a:grpSpLocks/>
          </p:cNvGrpSpPr>
          <p:nvPr/>
        </p:nvGrpSpPr>
        <p:grpSpPr bwMode="auto">
          <a:xfrm>
            <a:off x="989013" y="2573338"/>
            <a:ext cx="7358062" cy="822325"/>
            <a:chOff x="623" y="1621"/>
            <a:chExt cx="4635" cy="518"/>
          </a:xfrm>
        </p:grpSpPr>
        <p:sp>
          <p:nvSpPr>
            <p:cNvPr id="17420" name="Text Box 6"/>
            <p:cNvSpPr txBox="1">
              <a:spLocks noChangeArrowheads="1"/>
            </p:cNvSpPr>
            <p:nvPr/>
          </p:nvSpPr>
          <p:spPr bwMode="auto">
            <a:xfrm>
              <a:off x="3120" y="1621"/>
              <a:ext cx="213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quark (q) or antiquark (q) baryon number B</a:t>
              </a:r>
            </a:p>
          </p:txBody>
        </p:sp>
        <p:sp>
          <p:nvSpPr>
            <p:cNvPr id="17421" name="Rectangle 7"/>
            <p:cNvSpPr>
              <a:spLocks noChangeArrowheads="1"/>
            </p:cNvSpPr>
            <p:nvPr/>
          </p:nvSpPr>
          <p:spPr bwMode="auto">
            <a:xfrm>
              <a:off x="623" y="1623"/>
              <a:ext cx="4635" cy="511"/>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17422" name="Rectangle 8"/>
            <p:cNvSpPr>
              <a:spLocks noChangeArrowheads="1"/>
            </p:cNvSpPr>
            <p:nvPr/>
          </p:nvSpPr>
          <p:spPr bwMode="auto">
            <a:xfrm>
              <a:off x="792" y="1630"/>
              <a:ext cx="2297" cy="202"/>
            </a:xfrm>
            <a:prstGeom prst="rect">
              <a:avLst/>
            </a:prstGeom>
            <a:noFill/>
            <a:ln w="9525">
              <a:noFill/>
              <a:miter lim="800000"/>
              <a:headEnd/>
              <a:tailEnd/>
            </a:ln>
          </p:spPr>
          <p:txBody>
            <a:bodyPr/>
            <a:lstStyle/>
            <a:p>
              <a:pPr>
                <a:lnSpc>
                  <a:spcPct val="90000"/>
                </a:lnSpc>
                <a:spcBef>
                  <a:spcPct val="20000"/>
                </a:spcBef>
              </a:pPr>
              <a:r>
                <a:rPr lang="en-US" sz="2400" dirty="0">
                  <a:solidFill>
                    <a:srgbClr val="000000"/>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Quark: B = </a:t>
              </a:r>
              <a:r>
                <a:rPr lang="en-US" sz="2400" dirty="0" smtClean="0">
                  <a:solidFill>
                    <a:schemeClr val="accent2"/>
                  </a:solidFill>
                  <a:latin typeface="Arial" pitchFamily="34" charset="0"/>
                  <a:ea typeface="Times New Roman" pitchFamily="18" charset="0"/>
                  <a:cs typeface="Courier New" pitchFamily="49" charset="0"/>
                </a:rPr>
                <a:t>+1/3</a:t>
              </a:r>
              <a:endParaRPr lang="en-US" sz="2400" baseline="30000" dirty="0">
                <a:solidFill>
                  <a:schemeClr val="accent2"/>
                </a:solidFill>
                <a:latin typeface="Arial" pitchFamily="34" charset="0"/>
                <a:ea typeface="Times New Roman" pitchFamily="18" charset="0"/>
                <a:cs typeface="Courier New" pitchFamily="49" charset="0"/>
              </a:endParaRPr>
            </a:p>
          </p:txBody>
        </p:sp>
        <p:sp>
          <p:nvSpPr>
            <p:cNvPr id="17423" name="Rectangle 9"/>
            <p:cNvSpPr>
              <a:spLocks noChangeArrowheads="1"/>
            </p:cNvSpPr>
            <p:nvPr/>
          </p:nvSpPr>
          <p:spPr bwMode="auto">
            <a:xfrm>
              <a:off x="722" y="1829"/>
              <a:ext cx="2297" cy="202"/>
            </a:xfrm>
            <a:prstGeom prst="rect">
              <a:avLst/>
            </a:prstGeom>
            <a:noFill/>
            <a:ln w="9525">
              <a:noFill/>
              <a:miter lim="800000"/>
              <a:headEnd/>
              <a:tailEnd/>
            </a:ln>
          </p:spPr>
          <p:txBody>
            <a:bodyPr/>
            <a:lstStyle/>
            <a:p>
              <a:pPr>
                <a:lnSpc>
                  <a:spcPct val="90000"/>
                </a:lnSpc>
                <a:spcBef>
                  <a:spcPct val="20000"/>
                </a:spcBef>
              </a:pPr>
              <a:r>
                <a:rPr lang="en-US" sz="2400" dirty="0">
                  <a:solidFill>
                    <a:schemeClr val="accent2"/>
                  </a:solidFill>
                  <a:latin typeface="Arial" pitchFamily="34" charset="0"/>
                  <a:ea typeface="Times New Roman" pitchFamily="18" charset="0"/>
                  <a:cs typeface="Courier New" pitchFamily="49" charset="0"/>
                </a:rPr>
                <a:t>Antiquark: B = </a:t>
              </a:r>
              <a:r>
                <a:rPr lang="en-US" sz="2400" dirty="0" smtClean="0">
                  <a:solidFill>
                    <a:schemeClr val="accent2"/>
                  </a:solidFill>
                  <a:latin typeface="Arial" pitchFamily="34" charset="0"/>
                  <a:ea typeface="Times New Roman" pitchFamily="18" charset="0"/>
                  <a:cs typeface="Courier New" pitchFamily="49" charset="0"/>
                </a:rPr>
                <a:t>-1/3</a:t>
              </a:r>
              <a:endParaRPr lang="en-US" sz="2400" dirty="0">
                <a:solidFill>
                  <a:schemeClr val="accent2"/>
                </a:solidFill>
                <a:latin typeface="Arial" pitchFamily="34" charset="0"/>
                <a:ea typeface="Times New Roman" pitchFamily="18" charset="0"/>
                <a:cs typeface="Courier New" pitchFamily="49" charset="0"/>
              </a:endParaRPr>
            </a:p>
          </p:txBody>
        </p:sp>
        <p:sp>
          <p:nvSpPr>
            <p:cNvPr id="17424" name="Line 10"/>
            <p:cNvSpPr>
              <a:spLocks noChangeShapeType="1"/>
            </p:cNvSpPr>
            <p:nvPr/>
          </p:nvSpPr>
          <p:spPr bwMode="auto">
            <a:xfrm>
              <a:off x="3397" y="1934"/>
              <a:ext cx="46" cy="0"/>
            </a:xfrm>
            <a:prstGeom prst="line">
              <a:avLst/>
            </a:prstGeom>
            <a:noFill/>
            <a:ln w="28575">
              <a:solidFill>
                <a:schemeClr val="bg1"/>
              </a:solidFill>
              <a:round/>
              <a:headEnd/>
              <a:tailEnd/>
            </a:ln>
          </p:spPr>
          <p:txBody>
            <a:bodyPr/>
            <a:lstStyle/>
            <a:p>
              <a:endParaRPr lang="en-US"/>
            </a:p>
          </p:txBody>
        </p:sp>
      </p:grpSp>
      <p:grpSp>
        <p:nvGrpSpPr>
          <p:cNvPr id="3" name="Group 17"/>
          <p:cNvGrpSpPr>
            <a:grpSpLocks/>
          </p:cNvGrpSpPr>
          <p:nvPr/>
        </p:nvGrpSpPr>
        <p:grpSpPr bwMode="auto">
          <a:xfrm>
            <a:off x="2541588" y="4964113"/>
            <a:ext cx="430212" cy="34925"/>
            <a:chOff x="1751" y="3161"/>
            <a:chExt cx="271" cy="22"/>
          </a:xfrm>
        </p:grpSpPr>
        <p:sp>
          <p:nvSpPr>
            <p:cNvPr id="17417" name="Line 14"/>
            <p:cNvSpPr>
              <a:spLocks noChangeShapeType="1"/>
            </p:cNvSpPr>
            <p:nvPr/>
          </p:nvSpPr>
          <p:spPr bwMode="auto">
            <a:xfrm>
              <a:off x="1751" y="3183"/>
              <a:ext cx="53" cy="0"/>
            </a:xfrm>
            <a:prstGeom prst="line">
              <a:avLst/>
            </a:prstGeom>
            <a:noFill/>
            <a:ln w="19050">
              <a:solidFill>
                <a:schemeClr val="tx1"/>
              </a:solidFill>
              <a:round/>
              <a:headEnd/>
              <a:tailEnd/>
            </a:ln>
          </p:spPr>
          <p:txBody>
            <a:bodyPr/>
            <a:lstStyle/>
            <a:p>
              <a:endParaRPr lang="en-US"/>
            </a:p>
          </p:txBody>
        </p:sp>
        <p:sp>
          <p:nvSpPr>
            <p:cNvPr id="17418" name="Line 15"/>
            <p:cNvSpPr>
              <a:spLocks noChangeShapeType="1"/>
            </p:cNvSpPr>
            <p:nvPr/>
          </p:nvSpPr>
          <p:spPr bwMode="auto">
            <a:xfrm>
              <a:off x="1864" y="3176"/>
              <a:ext cx="53" cy="0"/>
            </a:xfrm>
            <a:prstGeom prst="line">
              <a:avLst/>
            </a:prstGeom>
            <a:noFill/>
            <a:ln w="19050">
              <a:solidFill>
                <a:schemeClr val="tx1"/>
              </a:solidFill>
              <a:round/>
              <a:headEnd/>
              <a:tailEnd/>
            </a:ln>
          </p:spPr>
          <p:txBody>
            <a:bodyPr/>
            <a:lstStyle/>
            <a:p>
              <a:endParaRPr lang="en-US"/>
            </a:p>
          </p:txBody>
        </p:sp>
        <p:sp>
          <p:nvSpPr>
            <p:cNvPr id="17419" name="Line 16"/>
            <p:cNvSpPr>
              <a:spLocks noChangeShapeType="1"/>
            </p:cNvSpPr>
            <p:nvPr/>
          </p:nvSpPr>
          <p:spPr bwMode="auto">
            <a:xfrm>
              <a:off x="1969" y="3161"/>
              <a:ext cx="53" cy="0"/>
            </a:xfrm>
            <a:prstGeom prst="line">
              <a:avLst/>
            </a:prstGeom>
            <a:noFill/>
            <a:ln w="19050">
              <a:solidFill>
                <a:schemeClr val="tx1"/>
              </a:solidFill>
              <a:round/>
              <a:headEnd/>
              <a:tailEnd/>
            </a:ln>
          </p:spPr>
          <p:txBody>
            <a:bodyPr/>
            <a:lstStyle/>
            <a:p>
              <a:endParaRPr lang="en-US"/>
            </a:p>
          </p:txBody>
        </p:sp>
      </p:grpSp>
      <p:sp>
        <p:nvSpPr>
          <p:cNvPr id="1450002" name="Line 18"/>
          <p:cNvSpPr>
            <a:spLocks noChangeShapeType="1"/>
          </p:cNvSpPr>
          <p:nvPr/>
        </p:nvSpPr>
        <p:spPr bwMode="auto">
          <a:xfrm>
            <a:off x="5433084" y="5376863"/>
            <a:ext cx="84137"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9986">
                                            <p:txEl>
                                              <p:pRg st="0" end="0"/>
                                            </p:txEl>
                                          </p:spTgt>
                                        </p:tgtEl>
                                        <p:attrNameLst>
                                          <p:attrName>style.visibility</p:attrName>
                                        </p:attrNameLst>
                                      </p:cBhvr>
                                      <p:to>
                                        <p:strVal val="visible"/>
                                      </p:to>
                                    </p:set>
                                    <p:anim calcmode="lin" valueType="num">
                                      <p:cBhvr additive="base">
                                        <p:cTn id="7" dur="500" fill="hold"/>
                                        <p:tgtEl>
                                          <p:spTgt spid="144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9986">
                                            <p:txEl>
                                              <p:pRg st="1" end="1"/>
                                            </p:txEl>
                                          </p:spTgt>
                                        </p:tgtEl>
                                        <p:attrNameLst>
                                          <p:attrName>style.visibility</p:attrName>
                                        </p:attrNameLst>
                                      </p:cBhvr>
                                      <p:to>
                                        <p:strVal val="visible"/>
                                      </p:to>
                                    </p:set>
                                    <p:anim calcmode="lin" valueType="num">
                                      <p:cBhvr additive="base">
                                        <p:cTn id="13" dur="500" fill="hold"/>
                                        <p:tgtEl>
                                          <p:spTgt spid="144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27"/>
                                        </p:tgtEl>
                                        <p:attrNameLst>
                                          <p:attrName>style.visibility</p:attrName>
                                        </p:attrNameLst>
                                      </p:cBhvr>
                                      <p:to>
                                        <p:strVal val="visible"/>
                                      </p:to>
                                    </p:set>
                                    <p:anim calcmode="lin" valueType="num">
                                      <p:cBhvr>
                                        <p:cTn id="19" dur="500" fill="hold"/>
                                        <p:tgtEl>
                                          <p:spTgt spid="17427"/>
                                        </p:tgtEl>
                                        <p:attrNameLst>
                                          <p:attrName>ppt_w</p:attrName>
                                        </p:attrNameLst>
                                      </p:cBhvr>
                                      <p:tavLst>
                                        <p:tav tm="0">
                                          <p:val>
                                            <p:fltVal val="0"/>
                                          </p:val>
                                        </p:tav>
                                        <p:tav tm="100000">
                                          <p:val>
                                            <p:strVal val="#ppt_w"/>
                                          </p:val>
                                        </p:tav>
                                      </p:tavLst>
                                    </p:anim>
                                    <p:anim calcmode="lin" valueType="num">
                                      <p:cBhvr>
                                        <p:cTn id="20" dur="500" fill="hold"/>
                                        <p:tgtEl>
                                          <p:spTgt spid="17427"/>
                                        </p:tgtEl>
                                        <p:attrNameLst>
                                          <p:attrName>ppt_h</p:attrName>
                                        </p:attrNameLst>
                                      </p:cBhvr>
                                      <p:tavLst>
                                        <p:tav tm="0">
                                          <p:val>
                                            <p:fltVal val="0"/>
                                          </p:val>
                                        </p:tav>
                                        <p:tav tm="100000">
                                          <p:val>
                                            <p:strVal val="#ppt_h"/>
                                          </p:val>
                                        </p:tav>
                                      </p:tavLst>
                                    </p:anim>
                                    <p:animEffect transition="in" filter="fade">
                                      <p:cBhvr>
                                        <p:cTn id="21" dur="500"/>
                                        <p:tgtEl>
                                          <p:spTgt spid="1742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9997">
                                            <p:txEl>
                                              <p:pRg st="0" end="0"/>
                                            </p:txEl>
                                          </p:spTgt>
                                        </p:tgtEl>
                                        <p:attrNameLst>
                                          <p:attrName>style.visibility</p:attrName>
                                        </p:attrNameLst>
                                      </p:cBhvr>
                                      <p:to>
                                        <p:strVal val="visible"/>
                                      </p:to>
                                    </p:set>
                                    <p:anim calcmode="lin" valueType="num">
                                      <p:cBhvr additive="base">
                                        <p:cTn id="26" dur="500" fill="hold"/>
                                        <p:tgtEl>
                                          <p:spTgt spid="144999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9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9997">
                                            <p:txEl>
                                              <p:pRg st="1" end="1"/>
                                            </p:txEl>
                                          </p:spTgt>
                                        </p:tgtEl>
                                        <p:attrNameLst>
                                          <p:attrName>style.visibility</p:attrName>
                                        </p:attrNameLst>
                                      </p:cBhvr>
                                      <p:to>
                                        <p:strVal val="visible"/>
                                      </p:to>
                                    </p:set>
                                    <p:anim calcmode="lin" valueType="num">
                                      <p:cBhvr additive="base">
                                        <p:cTn id="32" dur="500" fill="hold"/>
                                        <p:tgtEl>
                                          <p:spTgt spid="144999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499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9997">
                                            <p:txEl>
                                              <p:pRg st="2" end="2"/>
                                            </p:txEl>
                                          </p:spTgt>
                                        </p:tgtEl>
                                        <p:attrNameLst>
                                          <p:attrName>style.visibility</p:attrName>
                                        </p:attrNameLst>
                                      </p:cBhvr>
                                      <p:to>
                                        <p:strVal val="visible"/>
                                      </p:to>
                                    </p:set>
                                    <p:anim calcmode="lin" valueType="num">
                                      <p:cBhvr additive="base">
                                        <p:cTn id="38" dur="500" fill="hold"/>
                                        <p:tgtEl>
                                          <p:spTgt spid="144999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99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49997">
                                            <p:txEl>
                                              <p:pRg st="3" end="3"/>
                                            </p:txEl>
                                          </p:spTgt>
                                        </p:tgtEl>
                                        <p:attrNameLst>
                                          <p:attrName>style.visibility</p:attrName>
                                        </p:attrNameLst>
                                      </p:cBhvr>
                                      <p:to>
                                        <p:strVal val="visible"/>
                                      </p:to>
                                    </p:set>
                                    <p:anim calcmode="lin" valueType="num">
                                      <p:cBhvr additive="base">
                                        <p:cTn id="44" dur="500" fill="hold"/>
                                        <p:tgtEl>
                                          <p:spTgt spid="1449997">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499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49997">
                                            <p:txEl>
                                              <p:pRg st="4" end="4"/>
                                            </p:txEl>
                                          </p:spTgt>
                                        </p:tgtEl>
                                        <p:attrNameLst>
                                          <p:attrName>style.visibility</p:attrName>
                                        </p:attrNameLst>
                                      </p:cBhvr>
                                      <p:to>
                                        <p:strVal val="visible"/>
                                      </p:to>
                                    </p:set>
                                    <p:anim calcmode="lin" valueType="num">
                                      <p:cBhvr additive="base">
                                        <p:cTn id="54" dur="500" fill="hold"/>
                                        <p:tgtEl>
                                          <p:spTgt spid="1449997">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49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4" fill="hold" grpId="0" nodeType="withEffect">
                                  <p:stCondLst>
                                    <p:cond delay="0"/>
                                  </p:stCondLst>
                                  <p:childTnLst>
                                    <p:set>
                                      <p:cBhvr>
                                        <p:cTn id="57" dur="1" fill="hold">
                                          <p:stCondLst>
                                            <p:cond delay="0"/>
                                          </p:stCondLst>
                                        </p:cTn>
                                        <p:tgtEl>
                                          <p:spTgt spid="1450002"/>
                                        </p:tgtEl>
                                        <p:attrNameLst>
                                          <p:attrName>style.visibility</p:attrName>
                                        </p:attrNameLst>
                                      </p:cBhvr>
                                      <p:to>
                                        <p:strVal val="visible"/>
                                      </p:to>
                                    </p:set>
                                    <p:anim calcmode="lin" valueType="num">
                                      <p:cBhvr additive="base">
                                        <p:cTn id="58" dur="500" fill="hold"/>
                                        <p:tgtEl>
                                          <p:spTgt spid="1450002"/>
                                        </p:tgtEl>
                                        <p:attrNameLst>
                                          <p:attrName>ppt_x</p:attrName>
                                        </p:attrNameLst>
                                      </p:cBhvr>
                                      <p:tavLst>
                                        <p:tav tm="0">
                                          <p:val>
                                            <p:strVal val="#ppt_x"/>
                                          </p:val>
                                        </p:tav>
                                        <p:tav tm="100000">
                                          <p:val>
                                            <p:strVal val="#ppt_x"/>
                                          </p:val>
                                        </p:tav>
                                      </p:tavLst>
                                    </p:anim>
                                    <p:anim calcmode="lin" valueType="num">
                                      <p:cBhvr additive="base">
                                        <p:cTn id="59" dur="500" fill="hold"/>
                                        <p:tgtEl>
                                          <p:spTgt spid="145000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50003">
                                            <p:txEl>
                                              <p:pRg st="0" end="0"/>
                                            </p:txEl>
                                          </p:spTgt>
                                        </p:tgtEl>
                                        <p:attrNameLst>
                                          <p:attrName>style.visibility</p:attrName>
                                        </p:attrNameLst>
                                      </p:cBhvr>
                                      <p:to>
                                        <p:strVal val="visible"/>
                                      </p:to>
                                    </p:set>
                                    <p:anim calcmode="lin" valueType="num">
                                      <p:cBhvr additive="base">
                                        <p:cTn id="64" dur="500" fill="hold"/>
                                        <p:tgtEl>
                                          <p:spTgt spid="145000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500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8" name="Rectangle 12"/>
          <p:cNvSpPr>
            <a:spLocks noChangeArrowheads="1"/>
          </p:cNvSpPr>
          <p:nvPr/>
        </p:nvSpPr>
        <p:spPr bwMode="auto">
          <a:xfrm>
            <a:off x="674688" y="3424238"/>
            <a:ext cx="7772400" cy="3433762"/>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The lambda zero particle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sym typeface="Symbol" pitchFamily="18" charset="2"/>
              </a:rPr>
              <a:t>0</a:t>
            </a:r>
            <a:r>
              <a:rPr lang="en-US" sz="2400" dirty="0">
                <a:solidFill>
                  <a:srgbClr val="000000"/>
                </a:solidFill>
                <a:latin typeface="Arial" pitchFamily="34" charset="0"/>
                <a:cs typeface="Times New Roman" pitchFamily="18" charset="0"/>
              </a:rPr>
              <a:t>) is a baryon having the quark combo of (</a:t>
            </a:r>
            <a:r>
              <a:rPr lang="en-US" sz="2400" dirty="0" err="1">
                <a:solidFill>
                  <a:srgbClr val="000000"/>
                </a:solidFill>
                <a:latin typeface="Arial" pitchFamily="34" charset="0"/>
                <a:cs typeface="Times New Roman" pitchFamily="18" charset="0"/>
              </a:rPr>
              <a:t>uds</a:t>
            </a:r>
            <a:r>
              <a:rPr lang="en-US" sz="2400" dirty="0">
                <a:solidFill>
                  <a:srgbClr val="000000"/>
                </a:solidFill>
                <a:latin typeface="Arial" pitchFamily="34" charset="0"/>
                <a:cs typeface="Times New Roman" pitchFamily="18" charset="0"/>
              </a:rPr>
              <a:t>). What is its charge? What is its strangeness?</a:t>
            </a:r>
          </a:p>
          <a:p>
            <a:pPr>
              <a:spcBef>
                <a:spcPct val="20000"/>
              </a:spcBef>
            </a:pPr>
            <a:r>
              <a:rPr lang="en-US" sz="2400" dirty="0">
                <a:solidFill>
                  <a:srgbClr val="000000"/>
                </a:solidFill>
                <a:latin typeface="Arial" pitchFamily="34" charset="0"/>
                <a:cs typeface="Times New Roman" pitchFamily="18" charset="0"/>
              </a:rPr>
              <a:t>SOLUTION: From the table the charges are u = </a:t>
            </a:r>
            <a:r>
              <a:rPr lang="en-US" sz="2400" dirty="0" smtClean="0">
                <a:solidFill>
                  <a:srgbClr val="000000"/>
                </a:solidFill>
                <a:latin typeface="Arial" pitchFamily="34" charset="0"/>
                <a:cs typeface="Times New Roman" pitchFamily="18" charset="0"/>
              </a:rPr>
              <a:t>+2/3</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d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 </a:t>
            </a:r>
            <a:r>
              <a:rPr lang="en-US" sz="2400" dirty="0">
                <a:solidFill>
                  <a:srgbClr val="000000"/>
                </a:solidFill>
                <a:latin typeface="Arial" pitchFamily="34" charset="0"/>
                <a:cs typeface="Times New Roman" pitchFamily="18" charset="0"/>
              </a:rPr>
              <a:t>and s = </a:t>
            </a:r>
            <a:r>
              <a:rPr lang="en-US" sz="2400" dirty="0" smtClean="0">
                <a:solidFill>
                  <a:srgbClr val="000000"/>
                </a:solidFill>
                <a:latin typeface="Arial" pitchFamily="34" charset="0"/>
                <a:cs typeface="Times New Roman" pitchFamily="18" charset="0"/>
              </a:rPr>
              <a:t>-1/3 </a:t>
            </a:r>
            <a:r>
              <a:rPr lang="en-US" sz="2400" dirty="0">
                <a:solidFill>
                  <a:srgbClr val="000000"/>
                </a:solidFill>
                <a:latin typeface="Arial" pitchFamily="34" charset="0"/>
                <a:cs typeface="Times New Roman" pitchFamily="18" charset="0"/>
              </a:rPr>
              <a:t>so that the total charge is 0.</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From the above formula </a:t>
            </a:r>
          </a:p>
          <a:p>
            <a:pPr>
              <a:spcBef>
                <a:spcPct val="20000"/>
              </a:spcBef>
            </a:pPr>
            <a:r>
              <a:rPr lang="en-US" sz="2400" dirty="0">
                <a:solidFill>
                  <a:srgbClr val="000000"/>
                </a:solidFill>
                <a:latin typeface="Arial" pitchFamily="34" charset="0"/>
                <a:cs typeface="Times New Roman" pitchFamily="18" charset="0"/>
              </a:rPr>
              <a:t>     S = </a:t>
            </a:r>
            <a:r>
              <a:rPr lang="en-US" sz="2400" dirty="0">
                <a:solidFill>
                  <a:srgbClr val="000000"/>
                </a:solidFill>
                <a:latin typeface="Arial" pitchFamily="34" charset="0"/>
                <a:ea typeface="Times New Roman" pitchFamily="18" charset="0"/>
                <a:cs typeface="Courier New" pitchFamily="49" charset="0"/>
                <a:sym typeface="Symbol" pitchFamily="18" charset="2"/>
              </a:rPr>
              <a:t># </a:t>
            </a:r>
            <a:r>
              <a:rPr lang="en-US" sz="2400" dirty="0" err="1">
                <a:solidFill>
                  <a:srgbClr val="000000"/>
                </a:solidFill>
                <a:latin typeface="Arial" pitchFamily="34" charset="0"/>
                <a:ea typeface="Times New Roman" pitchFamily="18" charset="0"/>
                <a:cs typeface="Courier New" pitchFamily="49" charset="0"/>
                <a:sym typeface="Symbol" pitchFamily="18" charset="2"/>
              </a:rPr>
              <a:t>antistrange</a:t>
            </a:r>
            <a:r>
              <a:rPr lang="en-US" sz="2400" dirty="0">
                <a:solidFill>
                  <a:srgbClr val="000000"/>
                </a:solidFill>
                <a:latin typeface="Arial" pitchFamily="34" charset="0"/>
                <a:ea typeface="Times New Roman" pitchFamily="18" charset="0"/>
                <a:cs typeface="Courier New" pitchFamily="49" charset="0"/>
                <a:sym typeface="Symbol" pitchFamily="18" charset="2"/>
              </a:rPr>
              <a:t> quarks  –  # strange quarks</a:t>
            </a:r>
          </a:p>
          <a:p>
            <a:pPr>
              <a:spcBef>
                <a:spcPct val="20000"/>
              </a:spcBef>
            </a:pPr>
            <a:r>
              <a:rPr lang="en-US" sz="2400" dirty="0">
                <a:solidFill>
                  <a:srgbClr val="000000"/>
                </a:solidFill>
                <a:latin typeface="Arial" pitchFamily="34" charset="0"/>
                <a:ea typeface="Times New Roman" pitchFamily="18" charset="0"/>
                <a:cs typeface="Courier New" pitchFamily="49" charset="0"/>
                <a:sym typeface="Symbol" pitchFamily="18" charset="2"/>
              </a:rPr>
              <a:t>        = 0 – 1 = </a:t>
            </a:r>
            <a:r>
              <a:rPr lang="en-US" sz="2400" dirty="0" smtClean="0">
                <a:solidFill>
                  <a:srgbClr val="000000"/>
                </a:solidFill>
                <a:latin typeface="Arial" pitchFamily="34" charset="0"/>
                <a:ea typeface="Times New Roman" pitchFamily="18" charset="0"/>
                <a:cs typeface="Courier New" pitchFamily="49" charset="0"/>
                <a:sym typeface="Symbol" pitchFamily="18" charset="2"/>
              </a:rPr>
              <a:t>-1</a:t>
            </a:r>
            <a:r>
              <a:rPr lang="en-US" sz="2400" dirty="0">
                <a:solidFill>
                  <a:srgbClr val="000000"/>
                </a:solidFill>
                <a:latin typeface="Arial" pitchFamily="34" charset="0"/>
                <a:ea typeface="Times New Roman" pitchFamily="18" charset="0"/>
                <a:cs typeface="Courier New" pitchFamily="49" charset="0"/>
                <a:sym typeface="Symbol" pitchFamily="18" charset="2"/>
              </a:rPr>
              <a:t>.</a:t>
            </a:r>
          </a:p>
        </p:txBody>
      </p:sp>
      <p:sp>
        <p:nvSpPr>
          <p:cNvPr id="1458178" name="Rectangle 2"/>
          <p:cNvSpPr>
            <a:spLocks noChangeArrowheads="1"/>
          </p:cNvSpPr>
          <p:nvPr/>
        </p:nvSpPr>
        <p:spPr bwMode="auto">
          <a:xfrm>
            <a:off x="685800" y="1338263"/>
            <a:ext cx="7772400" cy="21383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strangeness</a:t>
            </a:r>
            <a:r>
              <a:rPr lang="en-US" sz="2400" dirty="0">
                <a:solidFill>
                  <a:schemeClr val="accent2"/>
                </a:solidFill>
                <a:latin typeface="Arial" pitchFamily="34" charset="0"/>
                <a:cs typeface="Times New Roman" pitchFamily="18" charset="0"/>
              </a:rPr>
              <a:t>	</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strangeness number </a:t>
            </a:r>
            <a:r>
              <a:rPr lang="en-US" sz="2400" dirty="0">
                <a:solidFill>
                  <a:srgbClr val="000000"/>
                </a:solidFill>
                <a:latin typeface="Arial" pitchFamily="34" charset="0"/>
                <a:cs typeface="Times New Roman" pitchFamily="18" charset="0"/>
              </a:rPr>
              <a:t>S of a baryon is related to the number of strange quarks the particle </a:t>
            </a:r>
            <a:r>
              <a:rPr lang="en-US" sz="2400" dirty="0" smtClean="0">
                <a:solidFill>
                  <a:srgbClr val="000000"/>
                </a:solidFill>
                <a:latin typeface="Arial" pitchFamily="34" charset="0"/>
                <a:cs typeface="Times New Roman" pitchFamily="18" charset="0"/>
              </a:rPr>
              <a:t>has.</a:t>
            </a:r>
            <a:r>
              <a:rPr lang="en-US" sz="2400" dirty="0">
                <a:solidFill>
                  <a:srgbClr val="000000"/>
                </a:solidFill>
                <a:latin typeface="Arial" pitchFamily="34" charset="0"/>
                <a:cs typeface="Times New Roman" pitchFamily="18" charset="0"/>
              </a:rPr>
              <a:t>	</a:t>
            </a:r>
          </a:p>
        </p:txBody>
      </p:sp>
      <p:sp>
        <p:nvSpPr>
          <p:cNvPr id="25603"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5610" name="Group 10"/>
          <p:cNvGrpSpPr>
            <a:grpSpLocks/>
          </p:cNvGrpSpPr>
          <p:nvPr/>
        </p:nvGrpSpPr>
        <p:grpSpPr bwMode="auto">
          <a:xfrm>
            <a:off x="981076" y="2571750"/>
            <a:ext cx="7373938" cy="822325"/>
            <a:chOff x="618" y="1636"/>
            <a:chExt cx="4645" cy="518"/>
          </a:xfrm>
        </p:grpSpPr>
        <p:sp>
          <p:nvSpPr>
            <p:cNvPr id="25606" name="Text Box 6"/>
            <p:cNvSpPr txBox="1">
              <a:spLocks noChangeArrowheads="1"/>
            </p:cNvSpPr>
            <p:nvPr/>
          </p:nvSpPr>
          <p:spPr bwMode="auto">
            <a:xfrm>
              <a:off x="3936" y="1636"/>
              <a:ext cx="132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strangeness S</a:t>
              </a:r>
            </a:p>
          </p:txBody>
        </p:sp>
        <p:sp>
          <p:nvSpPr>
            <p:cNvPr id="25607" name="Rectangle 7"/>
            <p:cNvSpPr>
              <a:spLocks noChangeArrowheads="1"/>
            </p:cNvSpPr>
            <p:nvPr/>
          </p:nvSpPr>
          <p:spPr bwMode="auto">
            <a:xfrm>
              <a:off x="623" y="1638"/>
              <a:ext cx="4635" cy="510"/>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25608" name="Rectangle 8"/>
            <p:cNvSpPr>
              <a:spLocks noChangeArrowheads="1"/>
            </p:cNvSpPr>
            <p:nvPr/>
          </p:nvSpPr>
          <p:spPr bwMode="auto">
            <a:xfrm>
              <a:off x="618" y="1773"/>
              <a:ext cx="3313" cy="325"/>
            </a:xfrm>
            <a:prstGeom prst="rect">
              <a:avLst/>
            </a:prstGeom>
            <a:noFill/>
            <a:ln w="9525">
              <a:noFill/>
              <a:miter lim="800000"/>
              <a:headEnd/>
              <a:tailEnd/>
            </a:ln>
          </p:spPr>
          <p:txBody>
            <a:bodyPr/>
            <a:lstStyle/>
            <a:p>
              <a:pPr>
                <a:lnSpc>
                  <a:spcPct val="80000"/>
                </a:lnSpc>
                <a:spcBef>
                  <a:spcPts val="300"/>
                </a:spcBef>
              </a:pPr>
              <a:r>
                <a:rPr lang="en-US" dirty="0">
                  <a:solidFill>
                    <a:schemeClr val="accent2"/>
                  </a:solidFill>
                  <a:latin typeface="Arial" pitchFamily="34" charset="0"/>
                  <a:ea typeface="Times New Roman" pitchFamily="18" charset="0"/>
                  <a:cs typeface="Courier New" pitchFamily="49" charset="0"/>
                  <a:sym typeface="Symbol" pitchFamily="18" charset="2"/>
                </a:rPr>
                <a:t>S = # </a:t>
              </a:r>
              <a:r>
                <a:rPr lang="en-US" dirty="0" err="1">
                  <a:solidFill>
                    <a:schemeClr val="accent2"/>
                  </a:solidFill>
                  <a:latin typeface="Arial" pitchFamily="34" charset="0"/>
                  <a:ea typeface="Times New Roman" pitchFamily="18" charset="0"/>
                  <a:cs typeface="Courier New" pitchFamily="49" charset="0"/>
                  <a:sym typeface="Symbol" pitchFamily="18" charset="2"/>
                </a:rPr>
                <a:t>antistrange</a:t>
              </a:r>
              <a:r>
                <a:rPr lang="en-US" dirty="0">
                  <a:solidFill>
                    <a:schemeClr val="accent2"/>
                  </a:solidFill>
                  <a:latin typeface="Arial" pitchFamily="34" charset="0"/>
                  <a:ea typeface="Times New Roman" pitchFamily="18" charset="0"/>
                  <a:cs typeface="Courier New" pitchFamily="49" charset="0"/>
                  <a:sym typeface="Symbol" pitchFamily="18" charset="2"/>
                </a:rPr>
                <a:t> quarks </a:t>
              </a:r>
              <a:r>
                <a:rPr lang="en-US" dirty="0" smtClean="0">
                  <a:solidFill>
                    <a:schemeClr val="accent2"/>
                  </a:solidFill>
                  <a:latin typeface="Arial" pitchFamily="34" charset="0"/>
                  <a:ea typeface="Times New Roman" pitchFamily="18" charset="0"/>
                  <a:cs typeface="Courier New" pitchFamily="49" charset="0"/>
                  <a:sym typeface="Symbol" pitchFamily="18" charset="2"/>
                </a:rPr>
                <a:t>–  </a:t>
              </a:r>
              <a:r>
                <a:rPr lang="en-US" dirty="0">
                  <a:solidFill>
                    <a:schemeClr val="accent2"/>
                  </a:solidFill>
                  <a:latin typeface="Arial" pitchFamily="34" charset="0"/>
                  <a:ea typeface="Times New Roman" pitchFamily="18" charset="0"/>
                  <a:cs typeface="Courier New" pitchFamily="49" charset="0"/>
                  <a:sym typeface="Symbol" pitchFamily="18" charset="2"/>
                </a:rPr>
                <a:t># strange quarks</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8178">
                                            <p:txEl>
                                              <p:pRg st="0" end="0"/>
                                            </p:txEl>
                                          </p:spTgt>
                                        </p:tgtEl>
                                        <p:attrNameLst>
                                          <p:attrName>style.visibility</p:attrName>
                                        </p:attrNameLst>
                                      </p:cBhvr>
                                      <p:to>
                                        <p:strVal val="visible"/>
                                      </p:to>
                                    </p:set>
                                    <p:anim calcmode="lin" valueType="num">
                                      <p:cBhvr additive="base">
                                        <p:cTn id="7" dur="500" fill="hold"/>
                                        <p:tgtEl>
                                          <p:spTgt spid="145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8178">
                                            <p:txEl>
                                              <p:pRg st="1" end="1"/>
                                            </p:txEl>
                                          </p:spTgt>
                                        </p:tgtEl>
                                        <p:attrNameLst>
                                          <p:attrName>style.visibility</p:attrName>
                                        </p:attrNameLst>
                                      </p:cBhvr>
                                      <p:to>
                                        <p:strVal val="visible"/>
                                      </p:to>
                                    </p:set>
                                    <p:anim calcmode="lin" valueType="num">
                                      <p:cBhvr additive="base">
                                        <p:cTn id="13" dur="500" fill="hold"/>
                                        <p:tgtEl>
                                          <p:spTgt spid="145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5610"/>
                                        </p:tgtEl>
                                        <p:attrNameLst>
                                          <p:attrName>style.visibility</p:attrName>
                                        </p:attrNameLst>
                                      </p:cBhvr>
                                      <p:to>
                                        <p:strVal val="visible"/>
                                      </p:to>
                                    </p:set>
                                    <p:anim calcmode="lin" valueType="num">
                                      <p:cBhvr>
                                        <p:cTn id="19" dur="500" fill="hold"/>
                                        <p:tgtEl>
                                          <p:spTgt spid="25610"/>
                                        </p:tgtEl>
                                        <p:attrNameLst>
                                          <p:attrName>ppt_w</p:attrName>
                                        </p:attrNameLst>
                                      </p:cBhvr>
                                      <p:tavLst>
                                        <p:tav tm="0">
                                          <p:val>
                                            <p:fltVal val="0"/>
                                          </p:val>
                                        </p:tav>
                                        <p:tav tm="100000">
                                          <p:val>
                                            <p:strVal val="#ppt_w"/>
                                          </p:val>
                                        </p:tav>
                                      </p:tavLst>
                                    </p:anim>
                                    <p:anim calcmode="lin" valueType="num">
                                      <p:cBhvr>
                                        <p:cTn id="20" dur="500" fill="hold"/>
                                        <p:tgtEl>
                                          <p:spTgt spid="25610"/>
                                        </p:tgtEl>
                                        <p:attrNameLst>
                                          <p:attrName>ppt_h</p:attrName>
                                        </p:attrNameLst>
                                      </p:cBhvr>
                                      <p:tavLst>
                                        <p:tav tm="0">
                                          <p:val>
                                            <p:fltVal val="0"/>
                                          </p:val>
                                        </p:tav>
                                        <p:tav tm="100000">
                                          <p:val>
                                            <p:strVal val="#ppt_h"/>
                                          </p:val>
                                        </p:tav>
                                      </p:tavLst>
                                    </p:anim>
                                    <p:animEffect transition="in" filter="fade">
                                      <p:cBhvr>
                                        <p:cTn id="21" dur="500"/>
                                        <p:tgtEl>
                                          <p:spTgt spid="2561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8188">
                                            <p:txEl>
                                              <p:pRg st="0" end="0"/>
                                            </p:txEl>
                                          </p:spTgt>
                                        </p:tgtEl>
                                        <p:attrNameLst>
                                          <p:attrName>style.visibility</p:attrName>
                                        </p:attrNameLst>
                                      </p:cBhvr>
                                      <p:to>
                                        <p:strVal val="visible"/>
                                      </p:to>
                                    </p:set>
                                    <p:anim calcmode="lin" valueType="num">
                                      <p:cBhvr additive="base">
                                        <p:cTn id="26" dur="500" fill="hold"/>
                                        <p:tgtEl>
                                          <p:spTgt spid="14581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81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8188">
                                            <p:txEl>
                                              <p:pRg st="1" end="1"/>
                                            </p:txEl>
                                          </p:spTgt>
                                        </p:tgtEl>
                                        <p:attrNameLst>
                                          <p:attrName>style.visibility</p:attrName>
                                        </p:attrNameLst>
                                      </p:cBhvr>
                                      <p:to>
                                        <p:strVal val="visible"/>
                                      </p:to>
                                    </p:set>
                                    <p:anim calcmode="lin" valueType="num">
                                      <p:cBhvr additive="base">
                                        <p:cTn id="32" dur="500" fill="hold"/>
                                        <p:tgtEl>
                                          <p:spTgt spid="145818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81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58188">
                                            <p:txEl>
                                              <p:pRg st="2" end="2"/>
                                            </p:txEl>
                                          </p:spTgt>
                                        </p:tgtEl>
                                        <p:attrNameLst>
                                          <p:attrName>style.visibility</p:attrName>
                                        </p:attrNameLst>
                                      </p:cBhvr>
                                      <p:to>
                                        <p:strVal val="visible"/>
                                      </p:to>
                                    </p:set>
                                    <p:anim calcmode="lin" valueType="num">
                                      <p:cBhvr additive="base">
                                        <p:cTn id="38" dur="500" fill="hold"/>
                                        <p:tgtEl>
                                          <p:spTgt spid="145818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81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58188">
                                            <p:txEl>
                                              <p:pRg st="3" end="3"/>
                                            </p:txEl>
                                          </p:spTgt>
                                        </p:tgtEl>
                                        <p:attrNameLst>
                                          <p:attrName>style.visibility</p:attrName>
                                        </p:attrNameLst>
                                      </p:cBhvr>
                                      <p:to>
                                        <p:strVal val="visible"/>
                                      </p:to>
                                    </p:set>
                                    <p:anim calcmode="lin" valueType="num">
                                      <p:cBhvr additive="base">
                                        <p:cTn id="44" dur="500" fill="hold"/>
                                        <p:tgtEl>
                                          <p:spTgt spid="1458188">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581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58188">
                                            <p:txEl>
                                              <p:pRg st="4" end="4"/>
                                            </p:txEl>
                                          </p:spTgt>
                                        </p:tgtEl>
                                        <p:attrNameLst>
                                          <p:attrName>style.visibility</p:attrName>
                                        </p:attrNameLst>
                                      </p:cBhvr>
                                      <p:to>
                                        <p:strVal val="visible"/>
                                      </p:to>
                                    </p:set>
                                    <p:anim calcmode="lin" valueType="num">
                                      <p:cBhvr additive="base">
                                        <p:cTn id="50" dur="500" fill="hold"/>
                                        <p:tgtEl>
                                          <p:spTgt spid="1458188">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581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338263"/>
            <a:ext cx="7772400" cy="492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6627" name="Rectangle 3"/>
          <p:cNvSpPr>
            <a:spLocks noGrp="1" noChangeArrowheads="1"/>
          </p:cNvSpPr>
          <p:nvPr>
            <p:ph type="ctrTitle"/>
          </p:nvPr>
        </p:nvSpPr>
        <p:spPr>
          <a:xfrm>
            <a:off x="685800" y="438150"/>
            <a:ext cx="8175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6628" name="Rectangle 4"/>
          <p:cNvSpPr>
            <a:spLocks noChangeArrowheads="1"/>
          </p:cNvSpPr>
          <p:nvPr/>
        </p:nvSpPr>
        <p:spPr bwMode="auto">
          <a:xfrm>
            <a:off x="681038" y="1789113"/>
            <a:ext cx="7772400" cy="5068887"/>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14725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251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3900" y="4394200"/>
            <a:ext cx="7747000" cy="2289175"/>
          </a:xfrm>
          <a:prstGeom prst="rect">
            <a:avLst/>
          </a:prstGeom>
          <a:noFill/>
          <a:ln w="9525">
            <a:noFill/>
            <a:miter lim="800000"/>
            <a:headEnd/>
            <a:tailEnd/>
          </a:ln>
        </p:spPr>
      </p:pic>
      <p:sp>
        <p:nvSpPr>
          <p:cNvPr id="1472519" name="Text Box 7"/>
          <p:cNvSpPr txBox="1">
            <a:spLocks noChangeArrowheads="1"/>
          </p:cNvSpPr>
          <p:nvPr/>
        </p:nvSpPr>
        <p:spPr bwMode="auto">
          <a:xfrm>
            <a:off x="1411288" y="5054600"/>
            <a:ext cx="6880225" cy="822325"/>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The </a:t>
            </a:r>
            <a:r>
              <a:rPr lang="en-US" sz="2400">
                <a:solidFill>
                  <a:schemeClr val="hlink"/>
                </a:solidFill>
                <a:latin typeface="Arial" pitchFamily="34" charset="0"/>
                <a:sym typeface="Symbol" pitchFamily="18" charset="2"/>
              </a:rPr>
              <a:t></a:t>
            </a:r>
            <a:r>
              <a:rPr lang="en-US" sz="2400" baseline="30000">
                <a:solidFill>
                  <a:schemeClr val="hlink"/>
                </a:solidFill>
                <a:latin typeface="Arial" pitchFamily="34" charset="0"/>
              </a:rPr>
              <a:t>–</a:t>
            </a:r>
            <a:r>
              <a:rPr lang="en-US" sz="2400">
                <a:solidFill>
                  <a:schemeClr val="hlink"/>
                </a:solidFill>
                <a:latin typeface="Arial" pitchFamily="34" charset="0"/>
              </a:rPr>
              <a:t> is a hadron because it is composed of quarks.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2517"/>
                                        </p:tgtEl>
                                        <p:attrNameLst>
                                          <p:attrName>style.visibility</p:attrName>
                                        </p:attrNameLst>
                                      </p:cBhvr>
                                      <p:to>
                                        <p:strVal val="visible"/>
                                      </p:to>
                                    </p:set>
                                    <p:anim calcmode="lin" valueType="num">
                                      <p:cBhvr additive="base">
                                        <p:cTn id="7" dur="500" fill="hold"/>
                                        <p:tgtEl>
                                          <p:spTgt spid="1472517"/>
                                        </p:tgtEl>
                                        <p:attrNameLst>
                                          <p:attrName>ppt_x</p:attrName>
                                        </p:attrNameLst>
                                      </p:cBhvr>
                                      <p:tavLst>
                                        <p:tav tm="0">
                                          <p:val>
                                            <p:strVal val="#ppt_x"/>
                                          </p:val>
                                        </p:tav>
                                        <p:tav tm="100000">
                                          <p:val>
                                            <p:strVal val="#ppt_x"/>
                                          </p:val>
                                        </p:tav>
                                      </p:tavLst>
                                    </p:anim>
                                    <p:anim calcmode="lin" valueType="num">
                                      <p:cBhvr additive="base">
                                        <p:cTn id="8" dur="500" fill="hold"/>
                                        <p:tgtEl>
                                          <p:spTgt spid="1472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2518"/>
                                        </p:tgtEl>
                                        <p:attrNameLst>
                                          <p:attrName>style.visibility</p:attrName>
                                        </p:attrNameLst>
                                      </p:cBhvr>
                                      <p:to>
                                        <p:strVal val="visible"/>
                                      </p:to>
                                    </p:set>
                                    <p:anim calcmode="lin" valueType="num">
                                      <p:cBhvr additive="base">
                                        <p:cTn id="13" dur="500" fill="hold"/>
                                        <p:tgtEl>
                                          <p:spTgt spid="1472518"/>
                                        </p:tgtEl>
                                        <p:attrNameLst>
                                          <p:attrName>ppt_x</p:attrName>
                                        </p:attrNameLst>
                                      </p:cBhvr>
                                      <p:tavLst>
                                        <p:tav tm="0">
                                          <p:val>
                                            <p:strVal val="#ppt_x"/>
                                          </p:val>
                                        </p:tav>
                                        <p:tav tm="100000">
                                          <p:val>
                                            <p:strVal val="#ppt_x"/>
                                          </p:val>
                                        </p:tav>
                                      </p:tavLst>
                                    </p:anim>
                                    <p:anim calcmode="lin" valueType="num">
                                      <p:cBhvr additive="base">
                                        <p:cTn id="14" dur="500" fill="hold"/>
                                        <p:tgtEl>
                                          <p:spTgt spid="14725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2519">
                                            <p:txEl>
                                              <p:pRg st="0" end="0"/>
                                            </p:txEl>
                                          </p:spTgt>
                                        </p:tgtEl>
                                        <p:attrNameLst>
                                          <p:attrName>style.visibility</p:attrName>
                                        </p:attrNameLst>
                                      </p:cBhvr>
                                      <p:to>
                                        <p:strVal val="visible"/>
                                      </p:to>
                                    </p:set>
                                    <p:anim calcmode="lin" valueType="num">
                                      <p:cBhvr additive="base">
                                        <p:cTn id="19" dur="500" fill="hold"/>
                                        <p:tgtEl>
                                          <p:spTgt spid="147251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25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7651" name="Rectangle 3"/>
          <p:cNvSpPr>
            <a:spLocks noGrp="1" noChangeArrowheads="1"/>
          </p:cNvSpPr>
          <p:nvPr>
            <p:ph type="ctrTitle"/>
          </p:nvPr>
        </p:nvSpPr>
        <p:spPr>
          <a:xfrm>
            <a:off x="685800" y="438150"/>
            <a:ext cx="80645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7652" name="Rectangle 4"/>
          <p:cNvSpPr>
            <a:spLocks noChangeArrowheads="1"/>
          </p:cNvSpPr>
          <p:nvPr/>
        </p:nvSpPr>
        <p:spPr bwMode="auto">
          <a:xfrm>
            <a:off x="681038" y="1793875"/>
            <a:ext cx="7772400" cy="50387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76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456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4850" y="4410075"/>
            <a:ext cx="7700963" cy="1962150"/>
          </a:xfrm>
          <a:prstGeom prst="rect">
            <a:avLst/>
          </a:prstGeom>
          <a:noFill/>
          <a:ln w="9525">
            <a:noFill/>
            <a:miter lim="800000"/>
            <a:headEnd/>
            <a:tailEnd/>
          </a:ln>
        </p:spPr>
      </p:pic>
      <p:sp>
        <p:nvSpPr>
          <p:cNvPr id="1474568" name="Text Box 8"/>
          <p:cNvSpPr txBox="1">
            <a:spLocks noChangeArrowheads="1"/>
          </p:cNvSpPr>
          <p:nvPr/>
        </p:nvSpPr>
        <p:spPr bwMode="auto">
          <a:xfrm>
            <a:off x="1411288" y="4727575"/>
            <a:ext cx="6880225"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The proton is composed of uud.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67"/>
                                        </p:tgtEl>
                                        <p:attrNameLst>
                                          <p:attrName>style.visibility</p:attrName>
                                        </p:attrNameLst>
                                      </p:cBhvr>
                                      <p:to>
                                        <p:strVal val="visible"/>
                                      </p:to>
                                    </p:set>
                                    <p:anim calcmode="lin" valueType="num">
                                      <p:cBhvr additive="base">
                                        <p:cTn id="7" dur="500" fill="hold"/>
                                        <p:tgtEl>
                                          <p:spTgt spid="1474567"/>
                                        </p:tgtEl>
                                        <p:attrNameLst>
                                          <p:attrName>ppt_x</p:attrName>
                                        </p:attrNameLst>
                                      </p:cBhvr>
                                      <p:tavLst>
                                        <p:tav tm="0">
                                          <p:val>
                                            <p:strVal val="#ppt_x"/>
                                          </p:val>
                                        </p:tav>
                                        <p:tav tm="100000">
                                          <p:val>
                                            <p:strVal val="#ppt_x"/>
                                          </p:val>
                                        </p:tav>
                                      </p:tavLst>
                                    </p:anim>
                                    <p:anim calcmode="lin" valueType="num">
                                      <p:cBhvr additive="base">
                                        <p:cTn id="8" dur="500" fill="hold"/>
                                        <p:tgtEl>
                                          <p:spTgt spid="14745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4568">
                                            <p:txEl>
                                              <p:pRg st="0" end="0"/>
                                            </p:txEl>
                                          </p:spTgt>
                                        </p:tgtEl>
                                        <p:attrNameLst>
                                          <p:attrName>style.visibility</p:attrName>
                                        </p:attrNameLst>
                                      </p:cBhvr>
                                      <p:to>
                                        <p:strVal val="visible"/>
                                      </p:to>
                                    </p:set>
                                    <p:anim calcmode="lin" valueType="num">
                                      <p:cBhvr additive="base">
                                        <p:cTn id="13" dur="500" fill="hold"/>
                                        <p:tgtEl>
                                          <p:spTgt spid="147456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45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8675" name="Rectangle 3"/>
          <p:cNvSpPr>
            <a:spLocks noGrp="1" noChangeArrowheads="1"/>
          </p:cNvSpPr>
          <p:nvPr>
            <p:ph type="ctrTitle"/>
          </p:nvPr>
        </p:nvSpPr>
        <p:spPr>
          <a:xfrm>
            <a:off x="685800" y="438150"/>
            <a:ext cx="8302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8676" name="Rectangle 4"/>
          <p:cNvSpPr>
            <a:spLocks noChangeArrowheads="1"/>
          </p:cNvSpPr>
          <p:nvPr/>
        </p:nvSpPr>
        <p:spPr bwMode="auto">
          <a:xfrm>
            <a:off x="681038" y="1793875"/>
            <a:ext cx="7772400" cy="50641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867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28678"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2313" y="4327525"/>
            <a:ext cx="7710487" cy="2263775"/>
          </a:xfrm>
          <a:prstGeom prst="rect">
            <a:avLst/>
          </a:prstGeom>
          <a:noFill/>
          <a:ln w="9525">
            <a:noFill/>
            <a:miter lim="800000"/>
            <a:headEnd/>
            <a:tailEnd/>
          </a:ln>
        </p:spPr>
      </p:pic>
      <p:sp>
        <p:nvSpPr>
          <p:cNvPr id="1476616" name="Text Box 8"/>
          <p:cNvSpPr txBox="1">
            <a:spLocks noChangeArrowheads="1"/>
          </p:cNvSpPr>
          <p:nvPr/>
        </p:nvSpPr>
        <p:spPr bwMode="auto">
          <a:xfrm>
            <a:off x="1411288" y="4908550"/>
            <a:ext cx="6880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pitchFamily="34" charset="0"/>
              </a:rPr>
              <a:t>If X is sss, then the reaction can be written</a:t>
            </a:r>
          </a:p>
        </p:txBody>
      </p:sp>
      <p:sp>
        <p:nvSpPr>
          <p:cNvPr id="1476617" name="Text Box 9"/>
          <p:cNvSpPr txBox="1">
            <a:spLocks noChangeArrowheads="1"/>
          </p:cNvSpPr>
          <p:nvPr/>
        </p:nvSpPr>
        <p:spPr bwMode="auto">
          <a:xfrm>
            <a:off x="2605088" y="5337175"/>
            <a:ext cx="4256087"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su + uud </a:t>
            </a:r>
            <a:r>
              <a:rPr lang="en-US" sz="2400">
                <a:solidFill>
                  <a:schemeClr val="hlink"/>
                </a:solidFill>
                <a:latin typeface="Arial" pitchFamily="34" charset="0"/>
                <a:sym typeface="Symbol" pitchFamily="18" charset="2"/>
              </a:rPr>
              <a:t> ds + us + sss.</a:t>
            </a:r>
          </a:p>
        </p:txBody>
      </p:sp>
      <p:sp>
        <p:nvSpPr>
          <p:cNvPr id="1476618" name="Line 10"/>
          <p:cNvSpPr>
            <a:spLocks noChangeShapeType="1"/>
          </p:cNvSpPr>
          <p:nvPr/>
        </p:nvSpPr>
        <p:spPr bwMode="auto">
          <a:xfrm>
            <a:off x="2863850" y="5456238"/>
            <a:ext cx="131763" cy="0"/>
          </a:xfrm>
          <a:prstGeom prst="line">
            <a:avLst/>
          </a:prstGeom>
          <a:noFill/>
          <a:ln w="19050">
            <a:solidFill>
              <a:schemeClr val="hlink"/>
            </a:solidFill>
            <a:round/>
            <a:headEnd/>
            <a:tailEnd/>
          </a:ln>
        </p:spPr>
        <p:txBody>
          <a:bodyPr/>
          <a:lstStyle/>
          <a:p>
            <a:endParaRPr lang="en-US"/>
          </a:p>
        </p:txBody>
      </p:sp>
      <p:sp>
        <p:nvSpPr>
          <p:cNvPr id="1476619" name="Line 11"/>
          <p:cNvSpPr>
            <a:spLocks noChangeShapeType="1"/>
          </p:cNvSpPr>
          <p:nvPr/>
        </p:nvSpPr>
        <p:spPr bwMode="auto">
          <a:xfrm>
            <a:off x="4511675" y="5457825"/>
            <a:ext cx="131763" cy="0"/>
          </a:xfrm>
          <a:prstGeom prst="line">
            <a:avLst/>
          </a:prstGeom>
          <a:noFill/>
          <a:ln w="19050">
            <a:solidFill>
              <a:schemeClr val="hlink"/>
            </a:solidFill>
            <a:round/>
            <a:headEnd/>
            <a:tailEnd/>
          </a:ln>
        </p:spPr>
        <p:txBody>
          <a:bodyPr/>
          <a:lstStyle/>
          <a:p>
            <a:endParaRPr lang="en-US"/>
          </a:p>
        </p:txBody>
      </p:sp>
      <p:sp>
        <p:nvSpPr>
          <p:cNvPr id="1476620" name="Line 12"/>
          <p:cNvSpPr>
            <a:spLocks noChangeShapeType="1"/>
          </p:cNvSpPr>
          <p:nvPr/>
        </p:nvSpPr>
        <p:spPr bwMode="auto">
          <a:xfrm>
            <a:off x="5173663" y="5454650"/>
            <a:ext cx="131762" cy="0"/>
          </a:xfrm>
          <a:prstGeom prst="line">
            <a:avLst/>
          </a:prstGeom>
          <a:noFill/>
          <a:ln w="19050">
            <a:solidFill>
              <a:schemeClr val="hlink"/>
            </a:solidFill>
            <a:round/>
            <a:headEnd/>
            <a:tailEnd/>
          </a:ln>
        </p:spPr>
        <p:txBody>
          <a:bodyPr/>
          <a:lstStyle/>
          <a:p>
            <a:endParaRPr lang="en-US"/>
          </a:p>
        </p:txBody>
      </p:sp>
      <p:sp>
        <p:nvSpPr>
          <p:cNvPr id="1476621" name="Text Box 13"/>
          <p:cNvSpPr txBox="1">
            <a:spLocks noChangeArrowheads="1"/>
          </p:cNvSpPr>
          <p:nvPr/>
        </p:nvSpPr>
        <p:spPr bwMode="auto">
          <a:xfrm>
            <a:off x="1415084" y="5834063"/>
            <a:ext cx="68802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sz="2400" dirty="0">
                <a:solidFill>
                  <a:schemeClr val="hlink"/>
                </a:solidFill>
                <a:latin typeface="Arial" pitchFamily="34" charset="0"/>
              </a:rPr>
              <a:t>The left has an s, u, and d left.</a:t>
            </a:r>
          </a:p>
        </p:txBody>
      </p:sp>
      <p:sp>
        <p:nvSpPr>
          <p:cNvPr id="1476622" name="Text Box 14"/>
          <p:cNvSpPr txBox="1">
            <a:spLocks noChangeArrowheads="1"/>
          </p:cNvSpPr>
          <p:nvPr/>
        </p:nvSpPr>
        <p:spPr bwMode="auto">
          <a:xfrm>
            <a:off x="1411287" y="6102351"/>
            <a:ext cx="68802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sz="2400" dirty="0">
                <a:solidFill>
                  <a:schemeClr val="hlink"/>
                </a:solidFill>
                <a:latin typeface="Arial" pitchFamily="34" charset="0"/>
              </a:rPr>
              <a:t>The right also has an s, u, and d left.</a:t>
            </a:r>
          </a:p>
        </p:txBody>
      </p:sp>
      <p:sp>
        <p:nvSpPr>
          <p:cNvPr id="1476623" name="Text Box 15"/>
          <p:cNvSpPr txBox="1">
            <a:spLocks noChangeArrowheads="1"/>
          </p:cNvSpPr>
          <p:nvPr/>
        </p:nvSpPr>
        <p:spPr bwMode="auto">
          <a:xfrm>
            <a:off x="1415084" y="6451600"/>
            <a:ext cx="68802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sz="2400" dirty="0">
                <a:solidFill>
                  <a:schemeClr val="hlink"/>
                </a:solidFill>
                <a:latin typeface="Arial" pitchFamily="34" charset="0"/>
              </a:rPr>
              <a:t>The quarks are balanced on each side.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6616">
                                            <p:txEl>
                                              <p:pRg st="0" end="0"/>
                                            </p:txEl>
                                          </p:spTgt>
                                        </p:tgtEl>
                                        <p:attrNameLst>
                                          <p:attrName>style.visibility</p:attrName>
                                        </p:attrNameLst>
                                      </p:cBhvr>
                                      <p:to>
                                        <p:strVal val="visible"/>
                                      </p:to>
                                    </p:set>
                                    <p:anim calcmode="lin" valueType="num">
                                      <p:cBhvr additive="base">
                                        <p:cTn id="13" dur="500" fill="hold"/>
                                        <p:tgtEl>
                                          <p:spTgt spid="147661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66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6617">
                                            <p:txEl>
                                              <p:pRg st="0" end="0"/>
                                            </p:txEl>
                                          </p:spTgt>
                                        </p:tgtEl>
                                        <p:attrNameLst>
                                          <p:attrName>style.visibility</p:attrName>
                                        </p:attrNameLst>
                                      </p:cBhvr>
                                      <p:to>
                                        <p:strVal val="visible"/>
                                      </p:to>
                                    </p:set>
                                    <p:anim calcmode="lin" valueType="num">
                                      <p:cBhvr additive="base">
                                        <p:cTn id="19" dur="500" fill="hold"/>
                                        <p:tgtEl>
                                          <p:spTgt spid="14766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66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76618"/>
                                        </p:tgtEl>
                                        <p:attrNameLst>
                                          <p:attrName>style.visibility</p:attrName>
                                        </p:attrNameLst>
                                      </p:cBhvr>
                                      <p:to>
                                        <p:strVal val="visible"/>
                                      </p:to>
                                    </p:set>
                                    <p:anim calcmode="lin" valueType="num">
                                      <p:cBhvr additive="base">
                                        <p:cTn id="25" dur="500" fill="hold"/>
                                        <p:tgtEl>
                                          <p:spTgt spid="1476618"/>
                                        </p:tgtEl>
                                        <p:attrNameLst>
                                          <p:attrName>ppt_x</p:attrName>
                                        </p:attrNameLst>
                                      </p:cBhvr>
                                      <p:tavLst>
                                        <p:tav tm="0">
                                          <p:val>
                                            <p:strVal val="1+#ppt_w/2"/>
                                          </p:val>
                                        </p:tav>
                                        <p:tav tm="100000">
                                          <p:val>
                                            <p:strVal val="#ppt_x"/>
                                          </p:val>
                                        </p:tav>
                                      </p:tavLst>
                                    </p:anim>
                                    <p:anim calcmode="lin" valueType="num">
                                      <p:cBhvr additive="base">
                                        <p:cTn id="26" dur="500" fill="hold"/>
                                        <p:tgtEl>
                                          <p:spTgt spid="1476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suction.wav"/>
                                        </p:tgtEl>
                                      </p:cMediaNode>
                                    </p:audio>
                                  </p:subTnLst>
                                </p:cTn>
                              </p:par>
                              <p:par>
                                <p:cTn id="27" presetID="2" presetClass="entr" presetSubtype="2" fill="hold" grpId="0" nodeType="withEffect">
                                  <p:stCondLst>
                                    <p:cond delay="0"/>
                                  </p:stCondLst>
                                  <p:childTnLst>
                                    <p:set>
                                      <p:cBhvr>
                                        <p:cTn id="28" dur="1" fill="hold">
                                          <p:stCondLst>
                                            <p:cond delay="0"/>
                                          </p:stCondLst>
                                        </p:cTn>
                                        <p:tgtEl>
                                          <p:spTgt spid="1476619"/>
                                        </p:tgtEl>
                                        <p:attrNameLst>
                                          <p:attrName>style.visibility</p:attrName>
                                        </p:attrNameLst>
                                      </p:cBhvr>
                                      <p:to>
                                        <p:strVal val="visible"/>
                                      </p:to>
                                    </p:set>
                                    <p:anim calcmode="lin" valueType="num">
                                      <p:cBhvr additive="base">
                                        <p:cTn id="29" dur="500" fill="hold"/>
                                        <p:tgtEl>
                                          <p:spTgt spid="1476619"/>
                                        </p:tgtEl>
                                        <p:attrNameLst>
                                          <p:attrName>ppt_x</p:attrName>
                                        </p:attrNameLst>
                                      </p:cBhvr>
                                      <p:tavLst>
                                        <p:tav tm="0">
                                          <p:val>
                                            <p:strVal val="1+#ppt_w/2"/>
                                          </p:val>
                                        </p:tav>
                                        <p:tav tm="100000">
                                          <p:val>
                                            <p:strVal val="#ppt_x"/>
                                          </p:val>
                                        </p:tav>
                                      </p:tavLst>
                                    </p:anim>
                                    <p:anim calcmode="lin" valueType="num">
                                      <p:cBhvr additive="base">
                                        <p:cTn id="30" dur="500" fill="hold"/>
                                        <p:tgtEl>
                                          <p:spTgt spid="14766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76620"/>
                                        </p:tgtEl>
                                        <p:attrNameLst>
                                          <p:attrName>style.visibility</p:attrName>
                                        </p:attrNameLst>
                                      </p:cBhvr>
                                      <p:to>
                                        <p:strVal val="visible"/>
                                      </p:to>
                                    </p:set>
                                    <p:anim calcmode="lin" valueType="num">
                                      <p:cBhvr additive="base">
                                        <p:cTn id="33" dur="500" fill="hold"/>
                                        <p:tgtEl>
                                          <p:spTgt spid="1476620"/>
                                        </p:tgtEl>
                                        <p:attrNameLst>
                                          <p:attrName>ppt_x</p:attrName>
                                        </p:attrNameLst>
                                      </p:cBhvr>
                                      <p:tavLst>
                                        <p:tav tm="0">
                                          <p:val>
                                            <p:strVal val="1+#ppt_w/2"/>
                                          </p:val>
                                        </p:tav>
                                        <p:tav tm="100000">
                                          <p:val>
                                            <p:strVal val="#ppt_x"/>
                                          </p:val>
                                        </p:tav>
                                      </p:tavLst>
                                    </p:anim>
                                    <p:anim calcmode="lin" valueType="num">
                                      <p:cBhvr additive="base">
                                        <p:cTn id="34" dur="500" fill="hold"/>
                                        <p:tgtEl>
                                          <p:spTgt spid="147662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476621">
                                            <p:txEl>
                                              <p:pRg st="0" end="0"/>
                                            </p:txEl>
                                          </p:spTgt>
                                        </p:tgtEl>
                                        <p:attrNameLst>
                                          <p:attrName>style.visibility</p:attrName>
                                        </p:attrNameLst>
                                      </p:cBhvr>
                                      <p:to>
                                        <p:strVal val="visible"/>
                                      </p:to>
                                    </p:set>
                                    <p:anim calcmode="lin" valueType="num">
                                      <p:cBhvr additive="base">
                                        <p:cTn id="39" dur="500" fill="hold"/>
                                        <p:tgtEl>
                                          <p:spTgt spid="1476621">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4766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iterate type="lt">
                                    <p:tmPct val="10000"/>
                                  </p:iterate>
                                  <p:childTnLst>
                                    <p:set>
                                      <p:cBhvr>
                                        <p:cTn id="44" dur="1" fill="hold">
                                          <p:stCondLst>
                                            <p:cond delay="0"/>
                                          </p:stCondLst>
                                        </p:cTn>
                                        <p:tgtEl>
                                          <p:spTgt spid="1476622">
                                            <p:txEl>
                                              <p:pRg st="0" end="0"/>
                                            </p:txEl>
                                          </p:spTgt>
                                        </p:tgtEl>
                                        <p:attrNameLst>
                                          <p:attrName>style.visibility</p:attrName>
                                        </p:attrNameLst>
                                      </p:cBhvr>
                                      <p:to>
                                        <p:strVal val="visible"/>
                                      </p:to>
                                    </p:set>
                                    <p:anim calcmode="lin" valueType="num">
                                      <p:cBhvr additive="base">
                                        <p:cTn id="45" dur="500" fill="hold"/>
                                        <p:tgtEl>
                                          <p:spTgt spid="1476622">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766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iterate type="lt">
                                    <p:tmPct val="10000"/>
                                  </p:iterate>
                                  <p:childTnLst>
                                    <p:set>
                                      <p:cBhvr>
                                        <p:cTn id="50" dur="1" fill="hold">
                                          <p:stCondLst>
                                            <p:cond delay="0"/>
                                          </p:stCondLst>
                                        </p:cTn>
                                        <p:tgtEl>
                                          <p:spTgt spid="1476623">
                                            <p:txEl>
                                              <p:pRg st="0" end="0"/>
                                            </p:txEl>
                                          </p:spTgt>
                                        </p:tgtEl>
                                        <p:attrNameLst>
                                          <p:attrName>style.visibility</p:attrName>
                                        </p:attrNameLst>
                                      </p:cBhvr>
                                      <p:to>
                                        <p:strVal val="visible"/>
                                      </p:to>
                                    </p:set>
                                    <p:anim calcmode="lin" valueType="num">
                                      <p:cBhvr additive="base">
                                        <p:cTn id="51" dur="500" fill="hold"/>
                                        <p:tgtEl>
                                          <p:spTgt spid="14766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4766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8" grpId="0" animBg="1"/>
      <p:bldP spid="1476619" grpId="0" animBg="1"/>
      <p:bldP spid="14766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 confinement</a:t>
            </a:r>
            <a:r>
              <a:rPr lang="en-US" sz="2400">
                <a:solidFill>
                  <a:srgbClr val="000000"/>
                </a:solidFill>
                <a:latin typeface="Arial" pitchFamily="34" charset="0"/>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Quark confinement means                                             that we cannot ever separate                                             a single quark from a baryon                                                 or a meson.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Because of the nature of the                                       strong force holding the                                                  quarks together we need to                                          provide an energy that is                                        proportional to the separation.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Eventually, that energy is so vast that a new quark-antiquark pair forms and all we have is a meson, instead of an isolated quark! 	</a:t>
            </a:r>
          </a:p>
        </p:txBody>
      </p:sp>
      <p:sp>
        <p:nvSpPr>
          <p:cNvPr id="29699"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4324" name="Picture 4"/>
          <p:cNvPicPr>
            <a:picLocks noChangeAspect="1" noChangeArrowheads="1"/>
          </p:cNvPicPr>
          <p:nvPr/>
        </p:nvPicPr>
        <p:blipFill>
          <a:blip r:embed="rId5" cstate="print"/>
          <a:srcRect/>
          <a:stretch>
            <a:fillRect/>
          </a:stretch>
        </p:blipFill>
        <p:spPr bwMode="auto">
          <a:xfrm>
            <a:off x="4929188" y="1519238"/>
            <a:ext cx="3884612" cy="3373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22">
                                            <p:txEl>
                                              <p:pRg st="0" end="0"/>
                                            </p:txEl>
                                          </p:spTgt>
                                        </p:tgtEl>
                                        <p:attrNameLst>
                                          <p:attrName>style.visibility</p:attrName>
                                        </p:attrNameLst>
                                      </p:cBhvr>
                                      <p:to>
                                        <p:strVal val="visible"/>
                                      </p:to>
                                    </p:set>
                                    <p:anim calcmode="lin" valueType="num">
                                      <p:cBhvr additive="base">
                                        <p:cTn id="7" dur="500" fill="hold"/>
                                        <p:tgtEl>
                                          <p:spTgt spid="146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22">
                                            <p:txEl>
                                              <p:pRg st="1" end="1"/>
                                            </p:txEl>
                                          </p:spTgt>
                                        </p:tgtEl>
                                        <p:attrNameLst>
                                          <p:attrName>style.visibility</p:attrName>
                                        </p:attrNameLst>
                                      </p:cBhvr>
                                      <p:to>
                                        <p:strVal val="visible"/>
                                      </p:to>
                                    </p:set>
                                    <p:anim calcmode="lin" valueType="num">
                                      <p:cBhvr additive="base">
                                        <p:cTn id="13" dur="500" fill="hold"/>
                                        <p:tgtEl>
                                          <p:spTgt spid="146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64324"/>
                                        </p:tgtEl>
                                        <p:attrNameLst>
                                          <p:attrName>style.visibility</p:attrName>
                                        </p:attrNameLst>
                                      </p:cBhvr>
                                      <p:to>
                                        <p:strVal val="visible"/>
                                      </p:to>
                                    </p:set>
                                    <p:anim calcmode="lin" valueType="num">
                                      <p:cBhvr>
                                        <p:cTn id="17" dur="500" fill="hold"/>
                                        <p:tgtEl>
                                          <p:spTgt spid="1464324"/>
                                        </p:tgtEl>
                                        <p:attrNameLst>
                                          <p:attrName>ppt_w</p:attrName>
                                        </p:attrNameLst>
                                      </p:cBhvr>
                                      <p:tavLst>
                                        <p:tav tm="0">
                                          <p:val>
                                            <p:fltVal val="0"/>
                                          </p:val>
                                        </p:tav>
                                        <p:tav tm="100000">
                                          <p:val>
                                            <p:strVal val="#ppt_w"/>
                                          </p:val>
                                        </p:tav>
                                      </p:tavLst>
                                    </p:anim>
                                    <p:anim calcmode="lin" valueType="num">
                                      <p:cBhvr>
                                        <p:cTn id="18" dur="500" fill="hold"/>
                                        <p:tgtEl>
                                          <p:spTgt spid="1464324"/>
                                        </p:tgtEl>
                                        <p:attrNameLst>
                                          <p:attrName>ppt_h</p:attrName>
                                        </p:attrNameLst>
                                      </p:cBhvr>
                                      <p:tavLst>
                                        <p:tav tm="0">
                                          <p:val>
                                            <p:fltVal val="0"/>
                                          </p:val>
                                        </p:tav>
                                        <p:tav tm="100000">
                                          <p:val>
                                            <p:strVal val="#ppt_h"/>
                                          </p:val>
                                        </p:tav>
                                      </p:tavLst>
                                    </p:anim>
                                    <p:animEffect transition="in" filter="fade">
                                      <p:cBhvr>
                                        <p:cTn id="19" dur="500"/>
                                        <p:tgtEl>
                                          <p:spTgt spid="14643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64322">
                                            <p:txEl>
                                              <p:pRg st="2" end="2"/>
                                            </p:txEl>
                                          </p:spTgt>
                                        </p:tgtEl>
                                        <p:attrNameLst>
                                          <p:attrName>style.visibility</p:attrName>
                                        </p:attrNameLst>
                                      </p:cBhvr>
                                      <p:to>
                                        <p:strVal val="visible"/>
                                      </p:to>
                                    </p:set>
                                    <p:anim calcmode="lin" valueType="num">
                                      <p:cBhvr additive="base">
                                        <p:cTn id="24" dur="500" fill="hold"/>
                                        <p:tgtEl>
                                          <p:spTgt spid="14643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6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64322">
                                            <p:txEl>
                                              <p:pRg st="3" end="3"/>
                                            </p:txEl>
                                          </p:spTgt>
                                        </p:tgtEl>
                                        <p:attrNameLst>
                                          <p:attrName>style.visibility</p:attrName>
                                        </p:attrNameLst>
                                      </p:cBhvr>
                                      <p:to>
                                        <p:strVal val="visible"/>
                                      </p:to>
                                    </p:set>
                                    <p:anim calcmode="lin" valueType="num">
                                      <p:cBhvr additive="base">
                                        <p:cTn id="30" dur="500" fill="hold"/>
                                        <p:tgtEl>
                                          <p:spTgt spid="14643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6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 confinement</a:t>
            </a:r>
            <a:r>
              <a:rPr lang="en-US" sz="2400">
                <a:solidFill>
                  <a:srgbClr val="000000"/>
                </a:solidFill>
                <a:latin typeface="Arial" pitchFamily="34" charset="0"/>
                <a:cs typeface="Times New Roman" pitchFamily="18" charset="0"/>
              </a:rPr>
              <a:t>	</a:t>
            </a:r>
            <a:r>
              <a:rPr lang="en-US">
                <a:solidFill>
                  <a:srgbClr val="000000"/>
                </a:solidFill>
                <a:cs typeface="Times New Roman" pitchFamily="18" charset="0"/>
              </a:rPr>
              <a:t>	</a:t>
            </a:r>
          </a:p>
        </p:txBody>
      </p:sp>
      <p:sp>
        <p:nvSpPr>
          <p:cNvPr id="30723"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842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94563" y="1535113"/>
            <a:ext cx="1409700" cy="1333500"/>
          </a:xfrm>
          <a:prstGeom prst="rect">
            <a:avLst/>
          </a:prstGeom>
          <a:noFill/>
          <a:ln w="9525">
            <a:noFill/>
            <a:miter lim="800000"/>
            <a:headEnd/>
            <a:tailEnd/>
          </a:ln>
        </p:spPr>
      </p:pic>
      <p:pic>
        <p:nvPicPr>
          <p:cNvPr id="1468422"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61050" y="1779588"/>
            <a:ext cx="2286000" cy="1428750"/>
          </a:xfrm>
          <a:prstGeom prst="rect">
            <a:avLst/>
          </a:prstGeom>
          <a:noFill/>
          <a:ln w="9525">
            <a:noFill/>
            <a:miter lim="800000"/>
            <a:headEnd/>
            <a:tailEnd/>
          </a:ln>
        </p:spPr>
      </p:pic>
      <p:pic>
        <p:nvPicPr>
          <p:cNvPr id="14684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4863" y="1543050"/>
            <a:ext cx="2800350" cy="1609725"/>
          </a:xfrm>
          <a:prstGeom prst="rect">
            <a:avLst/>
          </a:prstGeom>
          <a:noFill/>
          <a:ln w="9525">
            <a:noFill/>
            <a:miter lim="800000"/>
            <a:headEnd/>
            <a:tailEnd/>
          </a:ln>
        </p:spPr>
      </p:pic>
      <p:pic>
        <p:nvPicPr>
          <p:cNvPr id="1468423"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03300" y="2635250"/>
            <a:ext cx="4856163" cy="2790825"/>
          </a:xfrm>
          <a:prstGeom prst="rect">
            <a:avLst/>
          </a:prstGeom>
          <a:noFill/>
          <a:ln w="9525">
            <a:noFill/>
            <a:miter lim="800000"/>
            <a:headEnd/>
            <a:tailEnd/>
          </a:ln>
        </p:spPr>
      </p:pic>
      <p:sp>
        <p:nvSpPr>
          <p:cNvPr id="1468425" name="Text Box 9"/>
          <p:cNvSpPr txBox="1">
            <a:spLocks noChangeArrowheads="1"/>
          </p:cNvSpPr>
          <p:nvPr/>
        </p:nvSpPr>
        <p:spPr bwMode="auto">
          <a:xfrm rot="-1642662">
            <a:off x="7280275" y="2644775"/>
            <a:ext cx="186372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Original meson</a:t>
            </a:r>
          </a:p>
        </p:txBody>
      </p:sp>
      <p:sp>
        <p:nvSpPr>
          <p:cNvPr id="1468426" name="Text Box 10"/>
          <p:cNvSpPr txBox="1">
            <a:spLocks noChangeArrowheads="1"/>
          </p:cNvSpPr>
          <p:nvPr/>
        </p:nvSpPr>
        <p:spPr bwMode="auto">
          <a:xfrm rot="-1642662">
            <a:off x="2832100" y="4799013"/>
            <a:ext cx="247967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Newly-created meson</a:t>
            </a:r>
          </a:p>
        </p:txBody>
      </p:sp>
      <p:sp>
        <p:nvSpPr>
          <p:cNvPr id="1468427" name="Oval 11"/>
          <p:cNvSpPr>
            <a:spLocks noChangeArrowheads="1"/>
          </p:cNvSpPr>
          <p:nvPr/>
        </p:nvSpPr>
        <p:spPr bwMode="auto">
          <a:xfrm>
            <a:off x="4559300" y="1828800"/>
            <a:ext cx="2395538" cy="2214563"/>
          </a:xfrm>
          <a:prstGeom prst="ellipse">
            <a:avLst/>
          </a:prstGeom>
          <a:noFill/>
          <a:ln w="12700">
            <a:solidFill>
              <a:schemeClr val="hlink"/>
            </a:solidFill>
            <a:prstDash val="dash"/>
            <a:round/>
            <a:headEnd/>
            <a:tailEnd/>
          </a:ln>
        </p:spPr>
        <p:txBody>
          <a:bodyPr wrap="none" anchor="ctr"/>
          <a:lstStyle/>
          <a:p>
            <a:endParaRPr lang="en-US"/>
          </a:p>
        </p:txBody>
      </p:sp>
      <p:sp>
        <p:nvSpPr>
          <p:cNvPr id="1468428" name="Text Box 12"/>
          <p:cNvSpPr txBox="1">
            <a:spLocks noChangeArrowheads="1"/>
          </p:cNvSpPr>
          <p:nvPr/>
        </p:nvSpPr>
        <p:spPr bwMode="auto">
          <a:xfrm rot="-1642662">
            <a:off x="5464175" y="3916363"/>
            <a:ext cx="2333625" cy="1311275"/>
          </a:xfrm>
          <a:prstGeom prst="rect">
            <a:avLst/>
          </a:prstGeom>
          <a:noFill/>
          <a:ln w="9525">
            <a:noFill/>
            <a:miter lim="800000"/>
            <a:headEnd/>
            <a:tailEnd/>
          </a:ln>
        </p:spPr>
        <p:txBody>
          <a:bodyPr>
            <a:spAutoFit/>
          </a:bodyPr>
          <a:lstStyle/>
          <a:p>
            <a:r>
              <a:rPr lang="en-US" i="1">
                <a:solidFill>
                  <a:srgbClr val="5F5F5F"/>
                </a:solidFill>
                <a:latin typeface="Arial" pitchFamily="34" charset="0"/>
              </a:rPr>
              <a:t>Quark-antiquark pair created from energy needed for separation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421"/>
                                        </p:tgtEl>
                                        <p:attrNameLst>
                                          <p:attrName>style.visibility</p:attrName>
                                        </p:attrNameLst>
                                      </p:cBhvr>
                                      <p:to>
                                        <p:strVal val="visible"/>
                                      </p:to>
                                    </p:set>
                                    <p:animEffect transition="in" filter="fade">
                                      <p:cBhvr>
                                        <p:cTn id="7" dur="1000"/>
                                        <p:tgtEl>
                                          <p:spTgt spid="1468421"/>
                                        </p:tgtEl>
                                      </p:cBhvr>
                                    </p:animEffect>
                                  </p:childTnLst>
                                </p:cTn>
                              </p:par>
                              <p:par>
                                <p:cTn id="8" presetID="10" presetClass="entr" presetSubtype="0" fill="hold" nodeType="withEffect">
                                  <p:stCondLst>
                                    <p:cond delay="0"/>
                                  </p:stCondLst>
                                  <p:childTnLst>
                                    <p:set>
                                      <p:cBhvr>
                                        <p:cTn id="9" dur="1" fill="hold">
                                          <p:stCondLst>
                                            <p:cond delay="0"/>
                                          </p:stCondLst>
                                        </p:cTn>
                                        <p:tgtEl>
                                          <p:spTgt spid="1468422"/>
                                        </p:tgtEl>
                                        <p:attrNameLst>
                                          <p:attrName>style.visibility</p:attrName>
                                        </p:attrNameLst>
                                      </p:cBhvr>
                                      <p:to>
                                        <p:strVal val="visible"/>
                                      </p:to>
                                    </p:set>
                                    <p:animEffect transition="in" filter="fade">
                                      <p:cBhvr>
                                        <p:cTn id="10" dur="1000"/>
                                        <p:tgtEl>
                                          <p:spTgt spid="14684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iterate type="lt">
                                    <p:tmPct val="10000"/>
                                  </p:iterate>
                                  <p:childTnLst>
                                    <p:set>
                                      <p:cBhvr>
                                        <p:cTn id="14" dur="1" fill="hold">
                                          <p:stCondLst>
                                            <p:cond delay="0"/>
                                          </p:stCondLst>
                                        </p:cTn>
                                        <p:tgtEl>
                                          <p:spTgt spid="1468425">
                                            <p:txEl>
                                              <p:pRg st="0" end="0"/>
                                            </p:txEl>
                                          </p:spTgt>
                                        </p:tgtEl>
                                        <p:attrNameLst>
                                          <p:attrName>style.visibility</p:attrName>
                                        </p:attrNameLst>
                                      </p:cBhvr>
                                      <p:to>
                                        <p:strVal val="visible"/>
                                      </p:to>
                                    </p:set>
                                    <p:anim calcmode="lin" valueType="num">
                                      <p:cBhvr additive="base">
                                        <p:cTn id="15" dur="500" fill="hold"/>
                                        <p:tgtEl>
                                          <p:spTgt spid="146842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6842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72222E-6 4.44444E-6 L -0.05903 0.03495 " pathEditMode="relative" rAng="0" ptsTypes="AA">
                                      <p:cBhvr>
                                        <p:cTn id="20" dur="2000" fill="hold"/>
                                        <p:tgtEl>
                                          <p:spTgt spid="1468422"/>
                                        </p:tgtEl>
                                        <p:attrNameLst>
                                          <p:attrName>ppt_x</p:attrName>
                                          <p:attrName>ppt_y</p:attrName>
                                        </p:attrNameLst>
                                      </p:cBhvr>
                                      <p:rCtr x="-3000" y="1700"/>
                                    </p:animMotion>
                                  </p:childTnLst>
                                  <p:subTnLst>
                                    <p:audio>
                                      <p:cMediaNode>
                                        <p:cTn display="0" masterRel="sameClick">
                                          <p:stCondLst>
                                            <p:cond evt="begin" delay="0">
                                              <p:tn val="19"/>
                                            </p:cond>
                                          </p:stCondLst>
                                          <p:endCondLst>
                                            <p:cond evt="onStopAudio" delay="0">
                                              <p:tgtEl>
                                                <p:sldTgt/>
                                              </p:tgtEl>
                                            </p:cond>
                                          </p:endCondLst>
                                        </p:cTn>
                                        <p:tgtEl>
                                          <p:sndTgt r:embed="rId5" name="stretch.wav"/>
                                        </p:tgtEl>
                                      </p:cMediaNode>
                                    </p:audio>
                                  </p:subTnLst>
                                </p:cTn>
                              </p:par>
                              <p:par>
                                <p:cTn id="21" presetID="6" presetClass="emph" presetSubtype="0" fill="hold" nodeType="withEffect">
                                  <p:stCondLst>
                                    <p:cond delay="0"/>
                                  </p:stCondLst>
                                  <p:childTnLst>
                                    <p:animScale>
                                      <p:cBhvr>
                                        <p:cTn id="22" dur="2000" fill="hold"/>
                                        <p:tgtEl>
                                          <p:spTgt spid="1468422"/>
                                        </p:tgtEl>
                                      </p:cBhvr>
                                      <p:by x="150000" y="150000"/>
                                    </p:animScale>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68424"/>
                                        </p:tgtEl>
                                        <p:attrNameLst>
                                          <p:attrName>style.visibility</p:attrName>
                                        </p:attrNameLst>
                                      </p:cBhvr>
                                      <p:to>
                                        <p:strVal val="visible"/>
                                      </p:to>
                                    </p:set>
                                    <p:animEffect transition="in" filter="fade">
                                      <p:cBhvr>
                                        <p:cTn id="26" dur="500"/>
                                        <p:tgtEl>
                                          <p:spTgt spid="1468424"/>
                                        </p:tgtEl>
                                      </p:cBhvr>
                                    </p:animEffect>
                                  </p:childTnLst>
                                </p:cTn>
                              </p:par>
                              <p:par>
                                <p:cTn id="27" presetID="10" presetClass="exit" presetSubtype="0" fill="hold" nodeType="withEffect">
                                  <p:stCondLst>
                                    <p:cond delay="0"/>
                                  </p:stCondLst>
                                  <p:childTnLst>
                                    <p:animEffect transition="out" filter="fade">
                                      <p:cBhvr>
                                        <p:cTn id="28" dur="500"/>
                                        <p:tgtEl>
                                          <p:spTgt spid="1468422"/>
                                        </p:tgtEl>
                                      </p:cBhvr>
                                    </p:animEffect>
                                    <p:set>
                                      <p:cBhvr>
                                        <p:cTn id="29" dur="1" fill="hold">
                                          <p:stCondLst>
                                            <p:cond delay="499"/>
                                          </p:stCondLst>
                                        </p:cTn>
                                        <p:tgtEl>
                                          <p:spTgt spid="146842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468423"/>
                                        </p:tgtEl>
                                        <p:attrNameLst>
                                          <p:attrName>style.visibility</p:attrName>
                                        </p:attrNameLst>
                                      </p:cBhvr>
                                      <p:to>
                                        <p:strVal val="visible"/>
                                      </p:to>
                                    </p:set>
                                    <p:animEffect transition="in" filter="fade">
                                      <p:cBhvr>
                                        <p:cTn id="32" dur="500"/>
                                        <p:tgtEl>
                                          <p:spTgt spid="1468423"/>
                                        </p:tgtEl>
                                      </p:cBhvr>
                                    </p:animEffect>
                                  </p:childTnLst>
                                  <p:subTnLst>
                                    <p:audio>
                                      <p:cMediaNode>
                                        <p:cTn display="0" masterRel="sameClick">
                                          <p:stCondLst>
                                            <p:cond evt="begin" delay="0">
                                              <p:tn val="30"/>
                                            </p:cond>
                                          </p:stCondLst>
                                          <p:endCondLst>
                                            <p:cond evt="onStopAudio" delay="0">
                                              <p:tgtEl>
                                                <p:sldTgt/>
                                              </p:tgtEl>
                                            </p:cond>
                                          </p:endCondLst>
                                        </p:cTn>
                                        <p:tgtEl>
                                          <p:sndTgt r:embed="rId6" name="boin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iterate type="lt">
                                    <p:tmPct val="10000"/>
                                  </p:iterate>
                                  <p:childTnLst>
                                    <p:set>
                                      <p:cBhvr>
                                        <p:cTn id="36" dur="1" fill="hold">
                                          <p:stCondLst>
                                            <p:cond delay="0"/>
                                          </p:stCondLst>
                                        </p:cTn>
                                        <p:tgtEl>
                                          <p:spTgt spid="1468426">
                                            <p:txEl>
                                              <p:pRg st="0" end="0"/>
                                            </p:txEl>
                                          </p:spTgt>
                                        </p:tgtEl>
                                        <p:attrNameLst>
                                          <p:attrName>style.visibility</p:attrName>
                                        </p:attrNameLst>
                                      </p:cBhvr>
                                      <p:to>
                                        <p:strVal val="visible"/>
                                      </p:to>
                                    </p:set>
                                    <p:anim calcmode="lin" valueType="num">
                                      <p:cBhvr additive="base">
                                        <p:cTn id="37" dur="500" fill="hold"/>
                                        <p:tgtEl>
                                          <p:spTgt spid="146842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84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68427"/>
                                        </p:tgtEl>
                                        <p:attrNameLst>
                                          <p:attrName>style.visibility</p:attrName>
                                        </p:attrNameLst>
                                      </p:cBhvr>
                                      <p:to>
                                        <p:strVal val="visible"/>
                                      </p:to>
                                    </p:set>
                                    <p:animEffect transition="in" filter="wheel(1)">
                                      <p:cBhvr>
                                        <p:cTn id="43" dur="2000"/>
                                        <p:tgtEl>
                                          <p:spTgt spid="1468427"/>
                                        </p:tgtEl>
                                      </p:cBhvr>
                                    </p:animEffect>
                                  </p:childTnLst>
                                  <p:subTnLst>
                                    <p:audio>
                                      <p:cMediaNode>
                                        <p:cTn display="0" masterRel="sameClick">
                                          <p:stCondLst>
                                            <p:cond evt="begin" delay="0">
                                              <p:tn val="41"/>
                                            </p:cond>
                                          </p:stCondLst>
                                          <p:endCondLst>
                                            <p:cond evt="onStopAudio" delay="0">
                                              <p:tgtEl>
                                                <p:sldTgt/>
                                              </p:tgtEl>
                                            </p:cond>
                                          </p:endCondLst>
                                        </p:cTn>
                                        <p:tgtEl>
                                          <p:sndTgt r:embed="rId7"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iterate type="lt">
                                    <p:tmPct val="10000"/>
                                  </p:iterate>
                                  <p:childTnLst>
                                    <p:set>
                                      <p:cBhvr>
                                        <p:cTn id="47" dur="1" fill="hold">
                                          <p:stCondLst>
                                            <p:cond delay="0"/>
                                          </p:stCondLst>
                                        </p:cTn>
                                        <p:tgtEl>
                                          <p:spTgt spid="1468428">
                                            <p:txEl>
                                              <p:pRg st="0" end="0"/>
                                            </p:txEl>
                                          </p:spTgt>
                                        </p:tgtEl>
                                        <p:attrNameLst>
                                          <p:attrName>style.visibility</p:attrName>
                                        </p:attrNameLst>
                                      </p:cBhvr>
                                      <p:to>
                                        <p:strVal val="visible"/>
                                      </p:to>
                                    </p:set>
                                    <p:anim calcmode="lin" valueType="num">
                                      <p:cBhvr additive="base">
                                        <p:cTn id="48" dur="500" fill="hold"/>
                                        <p:tgtEl>
                                          <p:spTgt spid="1468428">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46842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61" name="Rectangle 53"/>
          <p:cNvSpPr>
            <a:spLocks noChangeArrowheads="1"/>
          </p:cNvSpPr>
          <p:nvPr/>
        </p:nvSpPr>
        <p:spPr bwMode="auto">
          <a:xfrm>
            <a:off x="695325" y="6021388"/>
            <a:ext cx="7764463" cy="836612"/>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Of course the leptons also have their antiparticles.</a:t>
            </a:r>
          </a:p>
        </p:txBody>
      </p:sp>
      <p:sp>
        <p:nvSpPr>
          <p:cNvPr id="1374210"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Leptons and their antiparticles</a:t>
            </a:r>
            <a:endParaRPr lang="en-US">
              <a:solidFill>
                <a:srgbClr val="000000"/>
              </a:solidFill>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You are already familiar with two of the six                 leptons: the </a:t>
            </a:r>
            <a:r>
              <a:rPr lang="en-US" sz="2400" b="1">
                <a:solidFill>
                  <a:srgbClr val="000000"/>
                </a:solidFill>
                <a:latin typeface="Arial" pitchFamily="34" charset="0"/>
                <a:cs typeface="Times New Roman" pitchFamily="18" charset="0"/>
              </a:rPr>
              <a:t>electron</a:t>
            </a:r>
            <a:r>
              <a:rPr lang="en-US" sz="2400">
                <a:solidFill>
                  <a:srgbClr val="000000"/>
                </a:solidFill>
                <a:latin typeface="Arial" pitchFamily="34" charset="0"/>
                <a:cs typeface="Times New Roman" pitchFamily="18" charset="0"/>
              </a:rPr>
              <a:t> and the </a:t>
            </a:r>
            <a:r>
              <a:rPr lang="en-US" sz="2400" b="1">
                <a:solidFill>
                  <a:srgbClr val="000000"/>
                </a:solidFill>
                <a:latin typeface="Arial" pitchFamily="34" charset="0"/>
                <a:cs typeface="Times New Roman" pitchFamily="18" charset="0"/>
              </a:rPr>
              <a:t>electron                      neutrino</a:t>
            </a:r>
            <a:r>
              <a:rPr lang="en-US" sz="2400">
                <a:solidFill>
                  <a:srgbClr val="000000"/>
                </a:solidFill>
                <a:latin typeface="Arial" pitchFamily="34" charset="0"/>
                <a:cs typeface="Times New Roman" pitchFamily="18" charset="0"/>
              </a:rPr>
              <a:t> (of the beta decay reaction).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Leptons, unlike hadrons (baryons and                     mesons), do NOT participate in the strong              interaction.</a:t>
            </a:r>
          </a:p>
        </p:txBody>
      </p:sp>
      <p:sp>
        <p:nvSpPr>
          <p:cNvPr id="32771"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pic>
        <p:nvPicPr>
          <p:cNvPr id="32794" name="Picture 26"/>
          <p:cNvPicPr>
            <a:picLocks noChangeAspect="1" noChangeArrowheads="1"/>
          </p:cNvPicPr>
          <p:nvPr/>
        </p:nvPicPr>
        <p:blipFill>
          <a:blip r:embed="rId9" cstate="print"/>
          <a:srcRect/>
          <a:stretch>
            <a:fillRect/>
          </a:stretch>
        </p:blipFill>
        <p:spPr bwMode="auto">
          <a:xfrm>
            <a:off x="2406650" y="3829050"/>
            <a:ext cx="5473700" cy="2538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4210">
                                            <p:txEl>
                                              <p:pRg st="0" end="0"/>
                                            </p:txEl>
                                          </p:spTgt>
                                        </p:tgtEl>
                                        <p:attrNameLst>
                                          <p:attrName>style.visibility</p:attrName>
                                        </p:attrNameLst>
                                      </p:cBhvr>
                                      <p:to>
                                        <p:strVal val="visible"/>
                                      </p:to>
                                    </p:set>
                                    <p:anim calcmode="lin" valueType="num">
                                      <p:cBhvr additive="base">
                                        <p:cTn id="7" dur="500" fill="hold"/>
                                        <p:tgtEl>
                                          <p:spTgt spid="1374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4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74210">
                                            <p:txEl>
                                              <p:pRg st="1" end="1"/>
                                            </p:txEl>
                                          </p:spTgt>
                                        </p:tgtEl>
                                        <p:attrNameLst>
                                          <p:attrName>style.visibility</p:attrName>
                                        </p:attrNameLst>
                                      </p:cBhvr>
                                      <p:to>
                                        <p:strVal val="visible"/>
                                      </p:to>
                                    </p:set>
                                    <p:anim calcmode="lin" valueType="num">
                                      <p:cBhvr additive="base">
                                        <p:cTn id="67" dur="500" fill="hold"/>
                                        <p:tgtEl>
                                          <p:spTgt spid="1374210">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74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74210">
                                            <p:txEl>
                                              <p:pRg st="2" end="2"/>
                                            </p:txEl>
                                          </p:spTgt>
                                        </p:tgtEl>
                                        <p:attrNameLst>
                                          <p:attrName>style.visibility</p:attrName>
                                        </p:attrNameLst>
                                      </p:cBhvr>
                                      <p:to>
                                        <p:strVal val="visible"/>
                                      </p:to>
                                    </p:set>
                                    <p:anim calcmode="lin" valueType="num">
                                      <p:cBhvr additive="base">
                                        <p:cTn id="73" dur="500" fill="hold"/>
                                        <p:tgtEl>
                                          <p:spTgt spid="1374210">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74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32794"/>
                                        </p:tgtEl>
                                        <p:attrNameLst>
                                          <p:attrName>style.visibility</p:attrName>
                                        </p:attrNameLst>
                                      </p:cBhvr>
                                      <p:to>
                                        <p:strVal val="visible"/>
                                      </p:to>
                                    </p:set>
                                    <p:anim calcmode="lin" valueType="num">
                                      <p:cBhvr>
                                        <p:cTn id="79" dur="500" fill="hold"/>
                                        <p:tgtEl>
                                          <p:spTgt spid="32794"/>
                                        </p:tgtEl>
                                        <p:attrNameLst>
                                          <p:attrName>ppt_w</p:attrName>
                                        </p:attrNameLst>
                                      </p:cBhvr>
                                      <p:tavLst>
                                        <p:tav tm="0">
                                          <p:val>
                                            <p:fltVal val="0"/>
                                          </p:val>
                                        </p:tav>
                                        <p:tav tm="100000">
                                          <p:val>
                                            <p:strVal val="#ppt_w"/>
                                          </p:val>
                                        </p:tav>
                                      </p:tavLst>
                                    </p:anim>
                                    <p:anim calcmode="lin" valueType="num">
                                      <p:cBhvr>
                                        <p:cTn id="80" dur="500" fill="hold"/>
                                        <p:tgtEl>
                                          <p:spTgt spid="32794"/>
                                        </p:tgtEl>
                                        <p:attrNameLst>
                                          <p:attrName>ppt_h</p:attrName>
                                        </p:attrNameLst>
                                      </p:cBhvr>
                                      <p:tavLst>
                                        <p:tav tm="0">
                                          <p:val>
                                            <p:fltVal val="0"/>
                                          </p:val>
                                        </p:tav>
                                        <p:tav tm="100000">
                                          <p:val>
                                            <p:strVal val="#ppt_h"/>
                                          </p:val>
                                        </p:tav>
                                      </p:tavLst>
                                    </p:anim>
                                    <p:animEffect transition="in" filter="fade">
                                      <p:cBhvr>
                                        <p:cTn id="81" dur="500"/>
                                        <p:tgtEl>
                                          <p:spTgt spid="32794"/>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74261">
                                            <p:txEl>
                                              <p:pRg st="1" end="1"/>
                                            </p:txEl>
                                          </p:spTgt>
                                        </p:tgtEl>
                                        <p:attrNameLst>
                                          <p:attrName>style.visibility</p:attrName>
                                        </p:attrNameLst>
                                      </p:cBhvr>
                                      <p:to>
                                        <p:strVal val="visible"/>
                                      </p:to>
                                    </p:set>
                                    <p:anim calcmode="lin" valueType="num">
                                      <p:cBhvr additive="base">
                                        <p:cTn id="86" dur="500" fill="hold"/>
                                        <p:tgtEl>
                                          <p:spTgt spid="1374261">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374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7069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Understandings: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Quarks, leptons and their antiparticles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Hadrons, baryons and mesons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conservation laws of charge, baryon number, lepton number and strangeness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nature and range of the strong nuclear force, weak nuclear force and electromagnetic force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Confinement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Higgs boson </a:t>
            </a:r>
            <a:endParaRPr lang="en-US" sz="2400" b="1">
              <a:solidFill>
                <a:schemeClr val="accent2"/>
              </a:solidFill>
              <a:latin typeface="Arial" pitchFamily="34" charset="0"/>
              <a:ea typeface="Calibri" pitchFamily="34" charset="0"/>
              <a:cs typeface="Arial" pitchFamily="34" charset="0"/>
            </a:endParaRPr>
          </a:p>
        </p:txBody>
      </p:sp>
      <p:sp>
        <p:nvSpPr>
          <p:cNvPr id="17510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41794">
                                            <p:txEl>
                                              <p:pRg st="8" end="8"/>
                                            </p:txEl>
                                          </p:spTgt>
                                        </p:tgtEl>
                                        <p:attrNameLst>
                                          <p:attrName>style.visibility</p:attrName>
                                        </p:attrNameLst>
                                      </p:cBhvr>
                                      <p:to>
                                        <p:strVal val="visible"/>
                                      </p:to>
                                    </p:set>
                                    <p:anim calcmode="lin" valueType="num">
                                      <p:cBhvr additive="base">
                                        <p:cTn id="55" dur="500" fill="hold"/>
                                        <p:tgtEl>
                                          <p:spTgt spid="14417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41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81" name="Rectangle 25"/>
          <p:cNvSpPr>
            <a:spLocks noChangeArrowheads="1"/>
          </p:cNvSpPr>
          <p:nvPr/>
        </p:nvSpPr>
        <p:spPr bwMode="auto">
          <a:xfrm>
            <a:off x="695325" y="6035041"/>
            <a:ext cx="7764463" cy="822960"/>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Leptons and quarks also react to gravitons.</a:t>
            </a:r>
          </a:p>
        </p:txBody>
      </p:sp>
      <p:sp>
        <p:nvSpPr>
          <p:cNvPr id="1376258" name="Rectangle 2"/>
          <p:cNvSpPr>
            <a:spLocks noChangeArrowheads="1"/>
          </p:cNvSpPr>
          <p:nvPr/>
        </p:nvSpPr>
        <p:spPr bwMode="auto">
          <a:xfrm>
            <a:off x="685800" y="1338264"/>
            <a:ext cx="7772400" cy="4753048"/>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leptons interact only via the                    electromagnetic force carrier, the photon.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Leptons, unlike quarks, do not react to the                     gluon.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Quarks react to both the gluon and the                      photon</a:t>
            </a:r>
            <a:r>
              <a:rPr lang="en-US" sz="2400" dirty="0" smtClean="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Here are the names of the 6 </a:t>
            </a:r>
            <a:r>
              <a:rPr lang="en-US" sz="2400" dirty="0" smtClean="0">
                <a:solidFill>
                  <a:srgbClr val="000000"/>
                </a:solidFill>
                <a:latin typeface="Arial" pitchFamily="34" charset="0"/>
                <a:cs typeface="Times New Roman" pitchFamily="18" charset="0"/>
                <a:sym typeface="Symbol" pitchFamily="18" charset="2"/>
              </a:rPr>
              <a:t>leptons:</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3795"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6280" name="Picture 24"/>
          <p:cNvPicPr>
            <a:picLocks noChangeAspect="1" noChangeArrowheads="1"/>
          </p:cNvPicPr>
          <p:nvPr/>
        </p:nvPicPr>
        <p:blipFill>
          <a:blip r:embed="rId6" cstate="print">
            <a:clrChange>
              <a:clrFrom>
                <a:srgbClr val="FFFFFF"/>
              </a:clrFrom>
              <a:clrTo>
                <a:srgbClr val="FFFFFF">
                  <a:alpha val="0"/>
                </a:srgbClr>
              </a:clrTo>
            </a:clrChange>
          </a:blip>
          <a:srcRect b="1645"/>
          <a:stretch>
            <a:fillRect/>
          </a:stretch>
        </p:blipFill>
        <p:spPr bwMode="auto">
          <a:xfrm>
            <a:off x="1049338" y="4636802"/>
            <a:ext cx="7021512" cy="1411287"/>
          </a:xfrm>
          <a:prstGeom prst="rect">
            <a:avLst/>
          </a:prstGeom>
          <a:noFill/>
          <a:ln w="9525">
            <a:noFill/>
            <a:miter lim="800000"/>
            <a:headEnd/>
            <a:tailEnd/>
          </a:ln>
        </p:spPr>
      </p:pic>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6258">
                                            <p:txEl>
                                              <p:pRg st="1" end="1"/>
                                            </p:txEl>
                                          </p:spTgt>
                                        </p:tgtEl>
                                        <p:attrNameLst>
                                          <p:attrName>style.visibility</p:attrName>
                                        </p:attrNameLst>
                                      </p:cBhvr>
                                      <p:to>
                                        <p:strVal val="visible"/>
                                      </p:to>
                                    </p:set>
                                    <p:anim calcmode="lin" valueType="num">
                                      <p:cBhvr additive="base">
                                        <p:cTn id="7" dur="500" fill="hold"/>
                                        <p:tgtEl>
                                          <p:spTgt spid="13762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6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6258">
                                            <p:txEl>
                                              <p:pRg st="2" end="2"/>
                                            </p:txEl>
                                          </p:spTgt>
                                        </p:tgtEl>
                                        <p:attrNameLst>
                                          <p:attrName>style.visibility</p:attrName>
                                        </p:attrNameLst>
                                      </p:cBhvr>
                                      <p:to>
                                        <p:strVal val="visible"/>
                                      </p:to>
                                    </p:set>
                                    <p:anim calcmode="lin" valueType="num">
                                      <p:cBhvr additive="base">
                                        <p:cTn id="13" dur="500" fill="hold"/>
                                        <p:tgtEl>
                                          <p:spTgt spid="13762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6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6258">
                                            <p:txEl>
                                              <p:pRg st="3" end="3"/>
                                            </p:txEl>
                                          </p:spTgt>
                                        </p:tgtEl>
                                        <p:attrNameLst>
                                          <p:attrName>style.visibility</p:attrName>
                                        </p:attrNameLst>
                                      </p:cBhvr>
                                      <p:to>
                                        <p:strVal val="visible"/>
                                      </p:to>
                                    </p:set>
                                    <p:anim calcmode="lin" valueType="num">
                                      <p:cBhvr additive="base">
                                        <p:cTn id="19" dur="500" fill="hold"/>
                                        <p:tgtEl>
                                          <p:spTgt spid="13762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6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6258">
                                            <p:txEl>
                                              <p:pRg st="4" end="4"/>
                                            </p:txEl>
                                          </p:spTgt>
                                        </p:tgtEl>
                                        <p:attrNameLst>
                                          <p:attrName>style.visibility</p:attrName>
                                        </p:attrNameLst>
                                      </p:cBhvr>
                                      <p:to>
                                        <p:strVal val="visible"/>
                                      </p:to>
                                    </p:set>
                                    <p:anim calcmode="lin" valueType="num">
                                      <p:cBhvr additive="base">
                                        <p:cTn id="25" dur="500" fill="hold"/>
                                        <p:tgtEl>
                                          <p:spTgt spid="13762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62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76280"/>
                                        </p:tgtEl>
                                        <p:attrNameLst>
                                          <p:attrName>style.visibility</p:attrName>
                                        </p:attrNameLst>
                                      </p:cBhvr>
                                      <p:to>
                                        <p:strVal val="visible"/>
                                      </p:to>
                                    </p:set>
                                    <p:animEffect transition="in" filter="wipe(left)">
                                      <p:cBhvr>
                                        <p:cTn id="31" dur="500"/>
                                        <p:tgtEl>
                                          <p:spTgt spid="137628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76281">
                                            <p:txEl>
                                              <p:pRg st="1" end="1"/>
                                            </p:txEl>
                                          </p:spTgt>
                                        </p:tgtEl>
                                        <p:attrNameLst>
                                          <p:attrName>style.visibility</p:attrName>
                                        </p:attrNameLst>
                                      </p:cBhvr>
                                      <p:to>
                                        <p:strVal val="visible"/>
                                      </p:to>
                                    </p:set>
                                    <p:anim calcmode="lin" valueType="num">
                                      <p:cBhvr additive="base">
                                        <p:cTn id="36" dur="500" fill="hold"/>
                                        <p:tgtEl>
                                          <p:spTgt spid="137628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762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8" name="Rectangle 58"/>
          <p:cNvSpPr>
            <a:spLocks noChangeArrowheads="1"/>
          </p:cNvSpPr>
          <p:nvPr/>
        </p:nvSpPr>
        <p:spPr bwMode="auto">
          <a:xfrm>
            <a:off x="685800" y="5672138"/>
            <a:ext cx="7764463" cy="1185862"/>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Particles are divided into “generations” or “families” of increasing mass.</a:t>
            </a:r>
          </a:p>
        </p:txBody>
      </p:sp>
      <p:sp>
        <p:nvSpPr>
          <p:cNvPr id="1443842"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standard model</a:t>
            </a:r>
            <a:r>
              <a:rPr lang="en-US" dirty="0">
                <a:solidFill>
                  <a:srgbClr val="000000"/>
                </a:solidFill>
                <a:cs typeface="Times New Roman" pitchFamily="18" charset="0"/>
              </a:rPr>
              <a:t> </a:t>
            </a: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a:solidFill>
                  <a:srgbClr val="000000"/>
                </a:solidFill>
                <a:latin typeface="Arial" pitchFamily="34" charset="0"/>
                <a:cs typeface="Times New Roman" pitchFamily="18" charset="0"/>
              </a:rPr>
              <a:t>standard model</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rPr>
              <a:t>●These are the quarks from which mesons and hadrons are formed.</a:t>
            </a:r>
          </a:p>
          <a:p>
            <a:pPr>
              <a:spcBef>
                <a:spcPct val="20000"/>
              </a:spcBef>
            </a:pPr>
            <a:endParaRPr lang="en-US" sz="2400" dirty="0">
              <a:solidFill>
                <a:srgbClr val="000000"/>
              </a:solidFill>
              <a:latin typeface="Arial" pitchFamily="34" charset="0"/>
              <a:cs typeface="Times New Roman" pitchFamily="18" charset="0"/>
            </a:endParaRPr>
          </a:p>
        </p:txBody>
      </p:sp>
      <p:sp>
        <p:nvSpPr>
          <p:cNvPr id="35843" name="Rectangle 3"/>
          <p:cNvSpPr>
            <a:spLocks noGrp="1" noChangeArrowheads="1"/>
          </p:cNvSpPr>
          <p:nvPr>
            <p:ph type="ctrTitle"/>
          </p:nvPr>
        </p:nvSpPr>
        <p:spPr>
          <a:xfrm>
            <a:off x="685800" y="438150"/>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3896" name="Picture 56"/>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336925"/>
            <a:ext cx="7007225" cy="809625"/>
          </a:xfrm>
          <a:prstGeom prst="rect">
            <a:avLst/>
          </a:prstGeom>
          <a:noFill/>
          <a:ln w="9525">
            <a:noFill/>
            <a:miter lim="800000"/>
            <a:headEnd/>
            <a:tailEnd/>
          </a:ln>
        </p:spPr>
      </p:pic>
      <p:pic>
        <p:nvPicPr>
          <p:cNvPr id="1443897"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11225" y="4210050"/>
            <a:ext cx="7021513" cy="14763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42">
                                            <p:txEl>
                                              <p:pRg st="0" end="0"/>
                                            </p:txEl>
                                          </p:spTgt>
                                        </p:tgtEl>
                                        <p:attrNameLst>
                                          <p:attrName>style.visibility</p:attrName>
                                        </p:attrNameLst>
                                      </p:cBhvr>
                                      <p:to>
                                        <p:strVal val="visible"/>
                                      </p:to>
                                    </p:set>
                                    <p:anim calcmode="lin" valueType="num">
                                      <p:cBhvr additive="base">
                                        <p:cTn id="7" dur="500" fill="hold"/>
                                        <p:tgtEl>
                                          <p:spTgt spid="144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842">
                                            <p:txEl>
                                              <p:pRg st="1" end="1"/>
                                            </p:txEl>
                                          </p:spTgt>
                                        </p:tgtEl>
                                        <p:attrNameLst>
                                          <p:attrName>style.visibility</p:attrName>
                                        </p:attrNameLst>
                                      </p:cBhvr>
                                      <p:to>
                                        <p:strVal val="visible"/>
                                      </p:to>
                                    </p:set>
                                    <p:anim calcmode="lin" valueType="num">
                                      <p:cBhvr additive="base">
                                        <p:cTn id="13" dur="500" fill="hold"/>
                                        <p:tgtEl>
                                          <p:spTgt spid="144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3842">
                                            <p:txEl>
                                              <p:pRg st="2" end="2"/>
                                            </p:txEl>
                                          </p:spTgt>
                                        </p:tgtEl>
                                        <p:attrNameLst>
                                          <p:attrName>style.visibility</p:attrName>
                                        </p:attrNameLst>
                                      </p:cBhvr>
                                      <p:to>
                                        <p:strVal val="visible"/>
                                      </p:to>
                                    </p:set>
                                    <p:anim calcmode="lin" valueType="num">
                                      <p:cBhvr additive="base">
                                        <p:cTn id="19" dur="500" fill="hold"/>
                                        <p:tgtEl>
                                          <p:spTgt spid="144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43897"/>
                                        </p:tgtEl>
                                        <p:attrNameLst>
                                          <p:attrName>style.visibility</p:attrName>
                                        </p:attrNameLst>
                                      </p:cBhvr>
                                      <p:to>
                                        <p:strVal val="visible"/>
                                      </p:to>
                                    </p:set>
                                    <p:animEffect transition="in" filter="dissolve">
                                      <p:cBhvr>
                                        <p:cTn id="25" dur="2000"/>
                                        <p:tgtEl>
                                          <p:spTgt spid="1443897"/>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43896"/>
                                        </p:tgtEl>
                                        <p:attrNameLst>
                                          <p:attrName>style.visibility</p:attrName>
                                        </p:attrNameLst>
                                      </p:cBhvr>
                                      <p:to>
                                        <p:strVal val="visible"/>
                                      </p:to>
                                    </p:set>
                                    <p:anim calcmode="lin" valueType="num">
                                      <p:cBhvr additive="base">
                                        <p:cTn id="30" dur="500" fill="hold"/>
                                        <p:tgtEl>
                                          <p:spTgt spid="1443896"/>
                                        </p:tgtEl>
                                        <p:attrNameLst>
                                          <p:attrName>ppt_x</p:attrName>
                                        </p:attrNameLst>
                                      </p:cBhvr>
                                      <p:tavLst>
                                        <p:tav tm="0">
                                          <p:val>
                                            <p:strVal val="1+#ppt_w/2"/>
                                          </p:val>
                                        </p:tav>
                                        <p:tav tm="100000">
                                          <p:val>
                                            <p:strVal val="#ppt_x"/>
                                          </p:val>
                                        </p:tav>
                                      </p:tavLst>
                                    </p:anim>
                                    <p:anim calcmode="lin" valueType="num">
                                      <p:cBhvr additive="base">
                                        <p:cTn id="31" dur="500" fill="hold"/>
                                        <p:tgtEl>
                                          <p:spTgt spid="1443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43898">
                                            <p:txEl>
                                              <p:pRg st="1" end="1"/>
                                            </p:txEl>
                                          </p:spTgt>
                                        </p:tgtEl>
                                        <p:attrNameLst>
                                          <p:attrName>style.visibility</p:attrName>
                                        </p:attrNameLst>
                                      </p:cBhvr>
                                      <p:to>
                                        <p:strVal val="visible"/>
                                      </p:to>
                                    </p:set>
                                    <p:anim calcmode="lin" valueType="num">
                                      <p:cBhvr additive="base">
                                        <p:cTn id="36" dur="500" fill="hold"/>
                                        <p:tgtEl>
                                          <p:spTgt spid="144389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43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695950"/>
            <a:ext cx="7764463" cy="1162050"/>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Muons are created in upper atmosphere by cosmic rays. Tau particles are created in the laboratory.</a:t>
            </a:r>
          </a:p>
        </p:txBody>
      </p:sp>
      <p:sp>
        <p:nvSpPr>
          <p:cNvPr id="1448962" name="Rectangle 2"/>
          <p:cNvSpPr>
            <a:spLocks noChangeArrowheads="1"/>
          </p:cNvSpPr>
          <p:nvPr/>
        </p:nvSpPr>
        <p:spPr bwMode="auto">
          <a:xfrm>
            <a:off x="685800" y="1338263"/>
            <a:ext cx="7772400" cy="43751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standard model</a:t>
            </a:r>
            <a:endParaRPr lang="en-US" dirty="0">
              <a:solidFill>
                <a:srgbClr val="000000"/>
              </a:solidFill>
              <a:cs typeface="Times New Roman" pitchFamily="18" charset="0"/>
            </a:endParaRP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a:solidFill>
                  <a:srgbClr val="000000"/>
                </a:solidFill>
                <a:latin typeface="Arial" pitchFamily="34" charset="0"/>
                <a:cs typeface="Times New Roman" pitchFamily="18" charset="0"/>
              </a:rPr>
              <a:t>standard model</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rPr>
              <a:t>●These are the leptons, the most common of which is the electron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6867"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413125"/>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06463" y="4300538"/>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8962">
                                            <p:txEl>
                                              <p:pRg st="2" end="2"/>
                                            </p:txEl>
                                          </p:spTgt>
                                        </p:tgtEl>
                                        <p:attrNameLst>
                                          <p:attrName>style.visibility</p:attrName>
                                        </p:attrNameLst>
                                      </p:cBhvr>
                                      <p:to>
                                        <p:strVal val="visible"/>
                                      </p:to>
                                    </p:set>
                                    <p:anim calcmode="lin" valueType="num">
                                      <p:cBhvr additive="base">
                                        <p:cTn id="7" dur="500" fill="hold"/>
                                        <p:tgtEl>
                                          <p:spTgt spid="14489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89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48967"/>
                                        </p:tgtEl>
                                        <p:attrNameLst>
                                          <p:attrName>style.visibility</p:attrName>
                                        </p:attrNameLst>
                                      </p:cBhvr>
                                      <p:to>
                                        <p:strVal val="visible"/>
                                      </p:to>
                                    </p:set>
                                    <p:animEffect transition="in" filter="dissolve">
                                      <p:cBhvr>
                                        <p:cTn id="13" dur="2000"/>
                                        <p:tgtEl>
                                          <p:spTgt spid="1448967"/>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448964"/>
                                        </p:tgtEl>
                                        <p:attrNameLst>
                                          <p:attrName>style.visibility</p:attrName>
                                        </p:attrNameLst>
                                      </p:cBhvr>
                                      <p:to>
                                        <p:strVal val="visible"/>
                                      </p:to>
                                    </p:set>
                                    <p:anim calcmode="lin" valueType="num">
                                      <p:cBhvr additive="base">
                                        <p:cTn id="18" dur="500" fill="hold"/>
                                        <p:tgtEl>
                                          <p:spTgt spid="1448964"/>
                                        </p:tgtEl>
                                        <p:attrNameLst>
                                          <p:attrName>ppt_x</p:attrName>
                                        </p:attrNameLst>
                                      </p:cBhvr>
                                      <p:tavLst>
                                        <p:tav tm="0">
                                          <p:val>
                                            <p:strVal val="1+#ppt_w/2"/>
                                          </p:val>
                                        </p:tav>
                                        <p:tav tm="100000">
                                          <p:val>
                                            <p:strVal val="#ppt_x"/>
                                          </p:val>
                                        </p:tav>
                                      </p:tavLst>
                                    </p:anim>
                                    <p:anim calcmode="lin" valueType="num">
                                      <p:cBhvr additive="base">
                                        <p:cTn id="19"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48966">
                                            <p:txEl>
                                              <p:pRg st="1" end="1"/>
                                            </p:txEl>
                                          </p:spTgt>
                                        </p:tgtEl>
                                        <p:attrNameLst>
                                          <p:attrName>style.visibility</p:attrName>
                                        </p:attrNameLst>
                                      </p:cBhvr>
                                      <p:to>
                                        <p:strVal val="visible"/>
                                      </p:to>
                                    </p:set>
                                    <p:anim calcmode="lin" valueType="num">
                                      <p:cBhvr additive="base">
                                        <p:cTn id="24"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●Like baryons, leptons also have </a:t>
            </a:r>
            <a:r>
              <a:rPr lang="en-US" sz="2400" b="1" dirty="0">
                <a:solidFill>
                  <a:srgbClr val="000000"/>
                </a:solidFill>
                <a:latin typeface="Arial" pitchFamily="34" charset="0"/>
                <a:cs typeface="Times New Roman" pitchFamily="18" charset="0"/>
              </a:rPr>
              <a:t>lepton numbers</a:t>
            </a:r>
            <a:r>
              <a:rPr lang="en-US" sz="2400" dirty="0">
                <a:solidFill>
                  <a:srgbClr val="000000"/>
                </a:solidFill>
                <a:latin typeface="Arial" pitchFamily="34" charset="0"/>
                <a:cs typeface="Times New Roman" pitchFamily="18" charset="0"/>
              </a:rPr>
              <a:t>.</a:t>
            </a: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r>
              <a:rPr lang="en-US" sz="2400" b="1" dirty="0">
                <a:latin typeface="Arial" pitchFamily="34" charset="0"/>
                <a:sym typeface="Symbol" pitchFamily="18" charset="2"/>
              </a:rPr>
              <a:t></a:t>
            </a:r>
            <a:r>
              <a:rPr lang="en-US" sz="2400" dirty="0">
                <a:latin typeface="Arial" pitchFamily="34" charset="0"/>
                <a:sym typeface="Symbol" pitchFamily="18" charset="2"/>
              </a:rPr>
              <a:t>Lepton number must be conserved </a:t>
            </a:r>
            <a:r>
              <a:rPr lang="en-US" sz="2400" b="1" dirty="0">
                <a:latin typeface="Arial" pitchFamily="34" charset="0"/>
                <a:sym typeface="Symbol" pitchFamily="18" charset="2"/>
              </a:rPr>
              <a:t>by generation</a:t>
            </a:r>
            <a:r>
              <a:rPr lang="en-US" sz="2400" dirty="0">
                <a:latin typeface="Arial" pitchFamily="34" charset="0"/>
                <a:sym typeface="Symbol" pitchFamily="18" charset="2"/>
              </a:rPr>
              <a:t>.</a:t>
            </a: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r>
              <a:rPr lang="en-US" sz="2400" b="1" dirty="0">
                <a:latin typeface="Arial" pitchFamily="34" charset="0"/>
                <a:sym typeface="Symbol" pitchFamily="18" charset="2"/>
              </a:rPr>
              <a:t></a:t>
            </a:r>
            <a:r>
              <a:rPr lang="en-US" sz="2400" dirty="0">
                <a:latin typeface="Arial" pitchFamily="34" charset="0"/>
                <a:sym typeface="Symbol" pitchFamily="18" charset="2"/>
              </a:rPr>
              <a:t>In any reaction involving leptons, the total number in each generation must remain the same.</a:t>
            </a:r>
          </a:p>
        </p:txBody>
      </p:sp>
      <p:sp>
        <p:nvSpPr>
          <p:cNvPr id="195587" name="Rectangle 3"/>
          <p:cNvSpPr>
            <a:spLocks noGrp="1" noChangeArrowheads="1"/>
          </p:cNvSpPr>
          <p:nvPr>
            <p:ph type="ctrTitle" idx="4294967295"/>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2" name="Group 11"/>
          <p:cNvGrpSpPr/>
          <p:nvPr/>
        </p:nvGrpSpPr>
        <p:grpSpPr>
          <a:xfrm>
            <a:off x="963613" y="2243138"/>
            <a:ext cx="7358062" cy="822325"/>
            <a:chOff x="963613" y="2243138"/>
            <a:chExt cx="7358062" cy="822325"/>
          </a:xfrm>
        </p:grpSpPr>
        <p:sp>
          <p:nvSpPr>
            <p:cNvPr id="195614" name="Text Box 6"/>
            <p:cNvSpPr txBox="1">
              <a:spLocks noChangeArrowheads="1"/>
            </p:cNvSpPr>
            <p:nvPr/>
          </p:nvSpPr>
          <p:spPr bwMode="auto">
            <a:xfrm>
              <a:off x="4927600" y="2243138"/>
              <a:ext cx="3392487" cy="82232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lepton and antilepton number L</a:t>
              </a:r>
            </a:p>
          </p:txBody>
        </p:sp>
        <p:sp>
          <p:nvSpPr>
            <p:cNvPr id="195615" name="Rectangle 7"/>
            <p:cNvSpPr>
              <a:spLocks noChangeArrowheads="1"/>
            </p:cNvSpPr>
            <p:nvPr/>
          </p:nvSpPr>
          <p:spPr bwMode="auto">
            <a:xfrm>
              <a:off x="963613" y="2246313"/>
              <a:ext cx="7358062" cy="811213"/>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195616" name="Rectangle 8"/>
            <p:cNvSpPr>
              <a:spLocks noChangeArrowheads="1"/>
            </p:cNvSpPr>
            <p:nvPr/>
          </p:nvSpPr>
          <p:spPr bwMode="auto">
            <a:xfrm>
              <a:off x="1231900" y="2257426"/>
              <a:ext cx="3646487" cy="320675"/>
            </a:xfrm>
            <a:prstGeom prst="rect">
              <a:avLst/>
            </a:prstGeom>
            <a:noFill/>
            <a:ln w="9525">
              <a:noFill/>
              <a:miter lim="800000"/>
              <a:headEnd/>
              <a:tailEnd/>
            </a:ln>
          </p:spPr>
          <p:txBody>
            <a:bodyPr/>
            <a:lstStyle/>
            <a:p>
              <a:pPr>
                <a:lnSpc>
                  <a:spcPct val="90000"/>
                </a:lnSpc>
                <a:spcBef>
                  <a:spcPct val="20000"/>
                </a:spcBef>
              </a:pPr>
              <a:r>
                <a:rPr lang="en-US" sz="2400" dirty="0">
                  <a:solidFill>
                    <a:srgbClr val="000000"/>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Lepton:</a:t>
              </a:r>
              <a:r>
                <a:rPr lang="en-US" sz="2400" baseline="-25000" dirty="0">
                  <a:solidFill>
                    <a:schemeClr val="accent2"/>
                  </a:solidFill>
                  <a:latin typeface="Arial" pitchFamily="34" charset="0"/>
                  <a:ea typeface="Times New Roman" pitchFamily="18" charset="0"/>
                  <a:cs typeface="Courier New" pitchFamily="49" charset="0"/>
                </a:rPr>
                <a:t> </a:t>
              </a:r>
              <a:r>
                <a:rPr lang="en-US" sz="2400" dirty="0">
                  <a:solidFill>
                    <a:schemeClr val="accent2"/>
                  </a:solidFill>
                  <a:latin typeface="Arial" pitchFamily="34" charset="0"/>
                  <a:ea typeface="Times New Roman" pitchFamily="18" charset="0"/>
                  <a:cs typeface="Courier New" pitchFamily="49" charset="0"/>
                </a:rPr>
                <a:t>L = </a:t>
              </a:r>
              <a:r>
                <a:rPr lang="en-US" sz="2400" dirty="0" smtClean="0">
                  <a:solidFill>
                    <a:schemeClr val="accent2"/>
                  </a:solidFill>
                  <a:latin typeface="Arial" pitchFamily="34" charset="0"/>
                  <a:ea typeface="Times New Roman" pitchFamily="18" charset="0"/>
                  <a:cs typeface="Courier New" pitchFamily="49" charset="0"/>
                </a:rPr>
                <a:t>+1</a:t>
              </a:r>
              <a:endParaRPr lang="en-US" sz="2400" baseline="30000" dirty="0">
                <a:solidFill>
                  <a:schemeClr val="accent2"/>
                </a:solidFill>
                <a:latin typeface="Arial" pitchFamily="34" charset="0"/>
                <a:ea typeface="Times New Roman" pitchFamily="18" charset="0"/>
                <a:cs typeface="Courier New" pitchFamily="49" charset="0"/>
              </a:endParaRPr>
            </a:p>
          </p:txBody>
        </p:sp>
        <p:sp>
          <p:nvSpPr>
            <p:cNvPr id="195617" name="Rectangle 9"/>
            <p:cNvSpPr>
              <a:spLocks noChangeArrowheads="1"/>
            </p:cNvSpPr>
            <p:nvPr/>
          </p:nvSpPr>
          <p:spPr bwMode="auto">
            <a:xfrm>
              <a:off x="1120775" y="2573338"/>
              <a:ext cx="3646487" cy="320675"/>
            </a:xfrm>
            <a:prstGeom prst="rect">
              <a:avLst/>
            </a:prstGeom>
            <a:noFill/>
            <a:ln w="9525">
              <a:noFill/>
              <a:miter lim="800000"/>
              <a:headEnd/>
              <a:tailEnd/>
            </a:ln>
          </p:spPr>
          <p:txBody>
            <a:bodyPr/>
            <a:lstStyle/>
            <a:p>
              <a:pPr>
                <a:lnSpc>
                  <a:spcPct val="90000"/>
                </a:lnSpc>
                <a:spcBef>
                  <a:spcPct val="20000"/>
                </a:spcBef>
              </a:pPr>
              <a:r>
                <a:rPr lang="en-US" sz="2400" dirty="0" smtClean="0">
                  <a:solidFill>
                    <a:schemeClr val="accent2"/>
                  </a:solidFill>
                  <a:latin typeface="Arial" pitchFamily="34" charset="0"/>
                  <a:ea typeface="Times New Roman" pitchFamily="18" charset="0"/>
                  <a:cs typeface="Courier New" pitchFamily="49" charset="0"/>
                </a:rPr>
                <a:t>Antilepton: L </a:t>
              </a:r>
              <a:r>
                <a:rPr lang="en-US" sz="2400" dirty="0">
                  <a:solidFill>
                    <a:schemeClr val="accent2"/>
                  </a:solidFill>
                  <a:latin typeface="Arial" pitchFamily="34" charset="0"/>
                  <a:ea typeface="Times New Roman" pitchFamily="18" charset="0"/>
                  <a:cs typeface="Courier New" pitchFamily="49" charset="0"/>
                </a:rPr>
                <a:t>= </a:t>
              </a:r>
              <a:r>
                <a:rPr lang="en-US" sz="2400" dirty="0" smtClean="0">
                  <a:solidFill>
                    <a:schemeClr val="accent2"/>
                  </a:solidFill>
                  <a:latin typeface="Arial" pitchFamily="34" charset="0"/>
                  <a:ea typeface="Times New Roman" pitchFamily="18" charset="0"/>
                  <a:cs typeface="Courier New" pitchFamily="49" charset="0"/>
                </a:rPr>
                <a:t>-1</a:t>
              </a:r>
              <a:endParaRPr lang="en-US" sz="2400" dirty="0">
                <a:solidFill>
                  <a:schemeClr val="accent2"/>
                </a:solidFill>
                <a:latin typeface="Arial" pitchFamily="34" charset="0"/>
                <a:ea typeface="Times New Roman" pitchFamily="18" charset="0"/>
                <a:cs typeface="Courier New" pitchFamily="49" charset="0"/>
              </a:endParaRPr>
            </a:p>
          </p:txBody>
        </p:sp>
      </p:gr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413125"/>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06463" y="4300538"/>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3058">
                                            <p:txEl>
                                              <p:pRg st="0" end="0"/>
                                            </p:txEl>
                                          </p:spTgt>
                                        </p:tgtEl>
                                        <p:attrNameLst>
                                          <p:attrName>style.visibility</p:attrName>
                                        </p:attrNameLst>
                                      </p:cBhvr>
                                      <p:to>
                                        <p:strVal val="visible"/>
                                      </p:to>
                                    </p:set>
                                    <p:anim calcmode="lin" valueType="num">
                                      <p:cBhvr additive="base">
                                        <p:cTn id="7" dur="500" fill="hold"/>
                                        <p:tgtEl>
                                          <p:spTgt spid="145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3058">
                                            <p:txEl>
                                              <p:pRg st="1" end="1"/>
                                            </p:txEl>
                                          </p:spTgt>
                                        </p:tgtEl>
                                        <p:attrNameLst>
                                          <p:attrName>style.visibility</p:attrName>
                                        </p:attrNameLst>
                                      </p:cBhvr>
                                      <p:to>
                                        <p:strVal val="visible"/>
                                      </p:to>
                                    </p:set>
                                    <p:anim calcmode="lin" valueType="num">
                                      <p:cBhvr additive="base">
                                        <p:cTn id="13" dur="500" fill="hold"/>
                                        <p:tgtEl>
                                          <p:spTgt spid="145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3058">
                                            <p:txEl>
                                              <p:pRg st="4" end="4"/>
                                            </p:txEl>
                                          </p:spTgt>
                                        </p:tgtEl>
                                        <p:attrNameLst>
                                          <p:attrName>style.visibility</p:attrName>
                                        </p:attrNameLst>
                                      </p:cBhvr>
                                      <p:to>
                                        <p:strVal val="visible"/>
                                      </p:to>
                                    </p:set>
                                    <p:anim calcmode="lin" valueType="num">
                                      <p:cBhvr additive="base">
                                        <p:cTn id="26" dur="500" fill="hold"/>
                                        <p:tgtEl>
                                          <p:spTgt spid="145305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30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48967"/>
                                        </p:tgtEl>
                                        <p:attrNameLst>
                                          <p:attrName>style.visibility</p:attrName>
                                        </p:attrNameLst>
                                      </p:cBhvr>
                                      <p:to>
                                        <p:strVal val="visible"/>
                                      </p:to>
                                    </p:set>
                                    <p:animEffect transition="in" filter="dissolve">
                                      <p:cBhvr>
                                        <p:cTn id="32" dur="2000"/>
                                        <p:tgtEl>
                                          <p:spTgt spid="1448967"/>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48964"/>
                                        </p:tgtEl>
                                        <p:attrNameLst>
                                          <p:attrName>style.visibility</p:attrName>
                                        </p:attrNameLst>
                                      </p:cBhvr>
                                      <p:to>
                                        <p:strVal val="visible"/>
                                      </p:to>
                                    </p:set>
                                    <p:anim calcmode="lin" valueType="num">
                                      <p:cBhvr additive="base">
                                        <p:cTn id="37" dur="500" fill="hold"/>
                                        <p:tgtEl>
                                          <p:spTgt spid="1448964"/>
                                        </p:tgtEl>
                                        <p:attrNameLst>
                                          <p:attrName>ppt_x</p:attrName>
                                        </p:attrNameLst>
                                      </p:cBhvr>
                                      <p:tavLst>
                                        <p:tav tm="0">
                                          <p:val>
                                            <p:strVal val="1+#ppt_w/2"/>
                                          </p:val>
                                        </p:tav>
                                        <p:tav tm="100000">
                                          <p:val>
                                            <p:strVal val="#ppt_x"/>
                                          </p:val>
                                        </p:tav>
                                      </p:tavLst>
                                    </p:anim>
                                    <p:anim calcmode="lin" valueType="num">
                                      <p:cBhvr additive="base">
                                        <p:cTn id="38"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3058">
                                            <p:txEl>
                                              <p:pRg st="10" end="10"/>
                                            </p:txEl>
                                          </p:spTgt>
                                        </p:tgtEl>
                                        <p:attrNameLst>
                                          <p:attrName>style.visibility</p:attrName>
                                        </p:attrNameLst>
                                      </p:cBhvr>
                                      <p:to>
                                        <p:strVal val="visible"/>
                                      </p:to>
                                    </p:set>
                                    <p:anim calcmode="lin" valueType="num">
                                      <p:cBhvr additive="base">
                                        <p:cTn id="43" dur="500" fill="hold"/>
                                        <p:tgtEl>
                                          <p:spTgt spid="145305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305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983288"/>
            <a:ext cx="7764463" cy="874712"/>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Note the </a:t>
            </a:r>
            <a:r>
              <a:rPr lang="en-US" sz="2400" dirty="0" smtClean="0">
                <a:latin typeface="Arial" pitchFamily="34" charset="0"/>
                <a:sym typeface="Symbol" pitchFamily="18" charset="2"/>
              </a:rPr>
              <a:t>family/generation-distinguishing </a:t>
            </a:r>
            <a:r>
              <a:rPr lang="en-US" sz="2400" dirty="0">
                <a:latin typeface="Arial" pitchFamily="34" charset="0"/>
                <a:sym typeface="Symbol" pitchFamily="18" charset="2"/>
              </a:rPr>
              <a:t>subscripts.</a:t>
            </a:r>
          </a:p>
        </p:txBody>
      </p:sp>
      <p:sp>
        <p:nvSpPr>
          <p:cNvPr id="1392650" name="Rectangle 10"/>
          <p:cNvSpPr>
            <a:spLocks noChangeArrowheads="1"/>
          </p:cNvSpPr>
          <p:nvPr/>
        </p:nvSpPr>
        <p:spPr bwMode="auto">
          <a:xfrm>
            <a:off x="681038" y="1816100"/>
            <a:ext cx="7772400" cy="4198938"/>
          </a:xfrm>
          <a:prstGeom prst="rect">
            <a:avLst/>
          </a:prstGeom>
          <a:solidFill>
            <a:srgbClr val="CCFFCC"/>
          </a:solidFill>
          <a:ln w="9525">
            <a:noFill/>
            <a:miter lim="800000"/>
            <a:headEnd/>
            <a:tailEnd/>
          </a:ln>
        </p:spPr>
        <p:txBody>
          <a:bodyPr/>
          <a:lstStyle/>
          <a:p>
            <a:r>
              <a:rPr lang="en-US" sz="2400" dirty="0">
                <a:latin typeface="Arial" pitchFamily="34" charset="0"/>
              </a:rPr>
              <a:t>PRACTICE: </a:t>
            </a:r>
          </a:p>
          <a:p>
            <a:r>
              <a:rPr lang="en-US" sz="2400" dirty="0">
                <a:latin typeface="Arial" pitchFamily="34" charset="0"/>
              </a:rPr>
              <a:t>Find the lepton number of an electron, a positron, an antielectron neutrino, an </a:t>
            </a:r>
            <a:r>
              <a:rPr lang="en-US" sz="2400" dirty="0" err="1">
                <a:latin typeface="Arial" pitchFamily="34" charset="0"/>
              </a:rPr>
              <a:t>antimuon</a:t>
            </a:r>
            <a:r>
              <a:rPr lang="en-US" sz="2400" dirty="0">
                <a:latin typeface="Arial" pitchFamily="34" charset="0"/>
              </a:rPr>
              <a:t> neutrino, a tau particle, and a proton:</a:t>
            </a:r>
          </a:p>
          <a:p>
            <a:r>
              <a:rPr lang="en-US" sz="2400" dirty="0">
                <a:latin typeface="Arial" pitchFamily="34" charset="0"/>
              </a:rPr>
              <a:t>SOLUTION:</a:t>
            </a:r>
          </a:p>
          <a:p>
            <a:r>
              <a:rPr lang="en-US" sz="2400" dirty="0">
                <a:latin typeface="Arial" pitchFamily="34" charset="0"/>
                <a:sym typeface="Symbol" pitchFamily="18" charset="2"/>
              </a:rPr>
              <a:t></a:t>
            </a:r>
            <a:r>
              <a:rPr lang="en-US" sz="2400" dirty="0">
                <a:latin typeface="Arial" pitchFamily="34" charset="0"/>
              </a:rPr>
              <a:t>An electron has a lepton number of L</a:t>
            </a:r>
            <a:r>
              <a:rPr lang="en-US" sz="2400" baseline="-25000" dirty="0">
                <a:latin typeface="Arial" pitchFamily="34" charset="0"/>
              </a:rPr>
              <a:t>I</a:t>
            </a:r>
            <a:r>
              <a:rPr lang="en-US" sz="2400" dirty="0">
                <a:latin typeface="Arial" pitchFamily="34" charset="0"/>
              </a:rPr>
              <a:t> = </a:t>
            </a:r>
            <a:r>
              <a:rPr lang="en-US" sz="2400" dirty="0" smtClean="0">
                <a:latin typeface="Arial" pitchFamily="34" charset="0"/>
              </a:rPr>
              <a:t>+1</a:t>
            </a:r>
            <a:r>
              <a:rPr lang="en-US" sz="2400" dirty="0">
                <a:latin typeface="Arial" pitchFamily="34" charset="0"/>
              </a:rPr>
              <a:t>.</a:t>
            </a:r>
          </a:p>
          <a:p>
            <a:r>
              <a:rPr lang="en-US" sz="2400" dirty="0">
                <a:latin typeface="Arial" pitchFamily="34" charset="0"/>
                <a:sym typeface="Symbol" pitchFamily="18" charset="2"/>
              </a:rPr>
              <a:t></a:t>
            </a:r>
            <a:r>
              <a:rPr lang="en-US" sz="2400" dirty="0">
                <a:latin typeface="Arial" pitchFamily="34" charset="0"/>
              </a:rPr>
              <a:t>A positron is an antiparticle and so has L</a:t>
            </a:r>
            <a:r>
              <a:rPr lang="en-US" sz="2400" baseline="-25000" dirty="0">
                <a:latin typeface="Arial" pitchFamily="34" charset="0"/>
              </a:rPr>
              <a:t>I</a:t>
            </a:r>
            <a:r>
              <a:rPr lang="en-US" sz="2400" dirty="0">
                <a:latin typeface="Arial" pitchFamily="34" charset="0"/>
              </a:rPr>
              <a:t> = </a:t>
            </a:r>
            <a:r>
              <a:rPr lang="en-US" sz="2400" dirty="0" smtClean="0">
                <a:latin typeface="Arial" pitchFamily="34" charset="0"/>
              </a:rPr>
              <a:t>-1</a:t>
            </a:r>
            <a:r>
              <a:rPr lang="en-US" sz="2400" dirty="0">
                <a:latin typeface="Arial" pitchFamily="34" charset="0"/>
              </a:rPr>
              <a:t>.</a:t>
            </a:r>
          </a:p>
          <a:p>
            <a:r>
              <a:rPr lang="en-US" sz="2400" dirty="0">
                <a:latin typeface="Arial" pitchFamily="34" charset="0"/>
                <a:sym typeface="Symbol" pitchFamily="18" charset="2"/>
              </a:rPr>
              <a:t></a:t>
            </a:r>
            <a:r>
              <a:rPr lang="en-US" sz="2400" dirty="0">
                <a:latin typeface="Arial" pitchFamily="34" charset="0"/>
              </a:rPr>
              <a:t>An antielectron neutrino has L</a:t>
            </a:r>
            <a:r>
              <a:rPr lang="en-US" sz="2400" baseline="-25000" dirty="0">
                <a:latin typeface="Arial" pitchFamily="34" charset="0"/>
              </a:rPr>
              <a:t>I</a:t>
            </a:r>
            <a:r>
              <a:rPr lang="en-US" sz="2400" dirty="0">
                <a:latin typeface="Arial" pitchFamily="34" charset="0"/>
              </a:rPr>
              <a:t> = </a:t>
            </a:r>
            <a:r>
              <a:rPr lang="en-US" sz="2400" dirty="0" smtClean="0">
                <a:latin typeface="Arial" pitchFamily="34" charset="0"/>
              </a:rPr>
              <a:t>-1</a:t>
            </a:r>
            <a:r>
              <a:rPr lang="en-US" sz="2400" dirty="0">
                <a:latin typeface="Arial" pitchFamily="34" charset="0"/>
              </a:rPr>
              <a:t>.</a:t>
            </a:r>
          </a:p>
          <a:p>
            <a:r>
              <a:rPr lang="en-US" sz="2400" dirty="0">
                <a:latin typeface="Arial" pitchFamily="34" charset="0"/>
                <a:sym typeface="Symbol" pitchFamily="18" charset="2"/>
              </a:rPr>
              <a:t></a:t>
            </a:r>
            <a:r>
              <a:rPr lang="en-US" sz="2400" dirty="0">
                <a:latin typeface="Arial" pitchFamily="34" charset="0"/>
              </a:rPr>
              <a:t>An </a:t>
            </a:r>
            <a:r>
              <a:rPr lang="en-US" sz="2400" dirty="0" err="1">
                <a:latin typeface="Arial" pitchFamily="34" charset="0"/>
              </a:rPr>
              <a:t>antimuon</a:t>
            </a:r>
            <a:r>
              <a:rPr lang="en-US" sz="2400" dirty="0">
                <a:latin typeface="Arial" pitchFamily="34" charset="0"/>
              </a:rPr>
              <a:t> neutrino has L</a:t>
            </a:r>
            <a:r>
              <a:rPr lang="en-US" sz="2400" baseline="-25000" dirty="0">
                <a:latin typeface="Arial" pitchFamily="34" charset="0"/>
              </a:rPr>
              <a:t>II</a:t>
            </a:r>
            <a:r>
              <a:rPr lang="en-US" sz="2400" dirty="0">
                <a:latin typeface="Arial" pitchFamily="34" charset="0"/>
              </a:rPr>
              <a:t> = </a:t>
            </a:r>
            <a:r>
              <a:rPr lang="en-US" sz="2400" dirty="0" smtClean="0">
                <a:latin typeface="Arial" pitchFamily="34" charset="0"/>
              </a:rPr>
              <a:t>-1</a:t>
            </a:r>
            <a:r>
              <a:rPr lang="en-US" sz="2400" dirty="0">
                <a:latin typeface="Arial" pitchFamily="34" charset="0"/>
              </a:rPr>
              <a:t>.</a:t>
            </a:r>
          </a:p>
          <a:p>
            <a:r>
              <a:rPr lang="en-US" sz="2400" dirty="0">
                <a:latin typeface="Arial" pitchFamily="34" charset="0"/>
                <a:sym typeface="Symbol" pitchFamily="18" charset="2"/>
              </a:rPr>
              <a:t></a:t>
            </a:r>
            <a:r>
              <a:rPr lang="en-US" sz="2400" dirty="0">
                <a:latin typeface="Arial" pitchFamily="34" charset="0"/>
              </a:rPr>
              <a:t>An tau particle has L</a:t>
            </a:r>
            <a:r>
              <a:rPr lang="en-US" sz="2400" baseline="-25000" dirty="0">
                <a:latin typeface="Arial" pitchFamily="34" charset="0"/>
              </a:rPr>
              <a:t>III</a:t>
            </a:r>
            <a:r>
              <a:rPr lang="en-US" sz="2400" dirty="0">
                <a:latin typeface="Arial" pitchFamily="34" charset="0"/>
              </a:rPr>
              <a:t> = </a:t>
            </a:r>
            <a:r>
              <a:rPr lang="en-US" sz="2400" dirty="0" smtClean="0">
                <a:latin typeface="Arial" pitchFamily="34" charset="0"/>
              </a:rPr>
              <a:t>+1</a:t>
            </a:r>
            <a:r>
              <a:rPr lang="en-US" sz="2400" dirty="0">
                <a:latin typeface="Arial" pitchFamily="34" charset="0"/>
              </a:rPr>
              <a:t>.</a:t>
            </a:r>
          </a:p>
          <a:p>
            <a:r>
              <a:rPr lang="en-US" sz="2400" dirty="0">
                <a:latin typeface="Arial" pitchFamily="34" charset="0"/>
                <a:sym typeface="Symbol" pitchFamily="18" charset="2"/>
              </a:rPr>
              <a:t></a:t>
            </a:r>
            <a:r>
              <a:rPr lang="en-US" sz="2400" dirty="0">
                <a:latin typeface="Arial" pitchFamily="34" charset="0"/>
              </a:rPr>
              <a:t>A proton is not a lepton and so has L = 0.</a:t>
            </a:r>
          </a:p>
        </p:txBody>
      </p:sp>
      <p:sp>
        <p:nvSpPr>
          <p:cNvPr id="1392642" name="Rectangle 2"/>
          <p:cNvSpPr>
            <a:spLocks noChangeArrowheads="1"/>
          </p:cNvSpPr>
          <p:nvPr/>
        </p:nvSpPr>
        <p:spPr bwMode="auto">
          <a:xfrm>
            <a:off x="685800" y="1338263"/>
            <a:ext cx="7772400" cy="4905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197635" name="Rectangle 3"/>
          <p:cNvSpPr>
            <a:spLocks noGrp="1" noChangeArrowheads="1"/>
          </p:cNvSpPr>
          <p:nvPr>
            <p:ph type="ctrTitle" idx="4294967295"/>
          </p:nvPr>
        </p:nvSpPr>
        <p:spPr>
          <a:xfrm>
            <a:off x="685800" y="428625"/>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42">
                                            <p:txEl>
                                              <p:pRg st="0" end="0"/>
                                            </p:txEl>
                                          </p:spTgt>
                                        </p:tgtEl>
                                        <p:attrNameLst>
                                          <p:attrName>style.visibility</p:attrName>
                                        </p:attrNameLst>
                                      </p:cBhvr>
                                      <p:to>
                                        <p:strVal val="visible"/>
                                      </p:to>
                                    </p:set>
                                    <p:anim calcmode="lin" valueType="num">
                                      <p:cBhvr additive="base">
                                        <p:cTn id="7" dur="500" fill="hold"/>
                                        <p:tgtEl>
                                          <p:spTgt spid="139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50">
                                            <p:txEl>
                                              <p:pRg st="0" end="0"/>
                                            </p:txEl>
                                          </p:spTgt>
                                        </p:tgtEl>
                                        <p:attrNameLst>
                                          <p:attrName>style.visibility</p:attrName>
                                        </p:attrNameLst>
                                      </p:cBhvr>
                                      <p:to>
                                        <p:strVal val="visible"/>
                                      </p:to>
                                    </p:set>
                                    <p:anim calcmode="lin" valueType="num">
                                      <p:cBhvr additive="base">
                                        <p:cTn id="13" dur="500" fill="hold"/>
                                        <p:tgtEl>
                                          <p:spTgt spid="13926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50">
                                            <p:txEl>
                                              <p:pRg st="1" end="1"/>
                                            </p:txEl>
                                          </p:spTgt>
                                        </p:tgtEl>
                                        <p:attrNameLst>
                                          <p:attrName>style.visibility</p:attrName>
                                        </p:attrNameLst>
                                      </p:cBhvr>
                                      <p:to>
                                        <p:strVal val="visible"/>
                                      </p:to>
                                    </p:set>
                                    <p:anim calcmode="lin" valueType="num">
                                      <p:cBhvr additive="base">
                                        <p:cTn id="19" dur="500" fill="hold"/>
                                        <p:tgtEl>
                                          <p:spTgt spid="13926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50">
                                            <p:txEl>
                                              <p:pRg st="2" end="2"/>
                                            </p:txEl>
                                          </p:spTgt>
                                        </p:tgtEl>
                                        <p:attrNameLst>
                                          <p:attrName>style.visibility</p:attrName>
                                        </p:attrNameLst>
                                      </p:cBhvr>
                                      <p:to>
                                        <p:strVal val="visible"/>
                                      </p:to>
                                    </p:set>
                                    <p:anim calcmode="lin" valueType="num">
                                      <p:cBhvr additive="base">
                                        <p:cTn id="25" dur="500" fill="hold"/>
                                        <p:tgtEl>
                                          <p:spTgt spid="13926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2650">
                                            <p:txEl>
                                              <p:pRg st="3" end="3"/>
                                            </p:txEl>
                                          </p:spTgt>
                                        </p:tgtEl>
                                        <p:attrNameLst>
                                          <p:attrName>style.visibility</p:attrName>
                                        </p:attrNameLst>
                                      </p:cBhvr>
                                      <p:to>
                                        <p:strVal val="visible"/>
                                      </p:to>
                                    </p:set>
                                    <p:anim calcmode="lin" valueType="num">
                                      <p:cBhvr additive="base">
                                        <p:cTn id="31" dur="500" fill="hold"/>
                                        <p:tgtEl>
                                          <p:spTgt spid="13926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2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2650">
                                            <p:txEl>
                                              <p:pRg st="4" end="4"/>
                                            </p:txEl>
                                          </p:spTgt>
                                        </p:tgtEl>
                                        <p:attrNameLst>
                                          <p:attrName>style.visibility</p:attrName>
                                        </p:attrNameLst>
                                      </p:cBhvr>
                                      <p:to>
                                        <p:strVal val="visible"/>
                                      </p:to>
                                    </p:set>
                                    <p:anim calcmode="lin" valueType="num">
                                      <p:cBhvr additive="base">
                                        <p:cTn id="37" dur="500" fill="hold"/>
                                        <p:tgtEl>
                                          <p:spTgt spid="13926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2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92650">
                                            <p:txEl>
                                              <p:pRg st="5" end="5"/>
                                            </p:txEl>
                                          </p:spTgt>
                                        </p:tgtEl>
                                        <p:attrNameLst>
                                          <p:attrName>style.visibility</p:attrName>
                                        </p:attrNameLst>
                                      </p:cBhvr>
                                      <p:to>
                                        <p:strVal val="visible"/>
                                      </p:to>
                                    </p:set>
                                    <p:anim calcmode="lin" valueType="num">
                                      <p:cBhvr additive="base">
                                        <p:cTn id="43" dur="500" fill="hold"/>
                                        <p:tgtEl>
                                          <p:spTgt spid="13926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92650">
                                            <p:txEl>
                                              <p:pRg st="6" end="6"/>
                                            </p:txEl>
                                          </p:spTgt>
                                        </p:tgtEl>
                                        <p:attrNameLst>
                                          <p:attrName>style.visibility</p:attrName>
                                        </p:attrNameLst>
                                      </p:cBhvr>
                                      <p:to>
                                        <p:strVal val="visible"/>
                                      </p:to>
                                    </p:set>
                                    <p:anim calcmode="lin" valueType="num">
                                      <p:cBhvr additive="base">
                                        <p:cTn id="49" dur="500" fill="hold"/>
                                        <p:tgtEl>
                                          <p:spTgt spid="139265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926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92650">
                                            <p:txEl>
                                              <p:pRg st="7" end="7"/>
                                            </p:txEl>
                                          </p:spTgt>
                                        </p:tgtEl>
                                        <p:attrNameLst>
                                          <p:attrName>style.visibility</p:attrName>
                                        </p:attrNameLst>
                                      </p:cBhvr>
                                      <p:to>
                                        <p:strVal val="visible"/>
                                      </p:to>
                                    </p:set>
                                    <p:anim calcmode="lin" valueType="num">
                                      <p:cBhvr additive="base">
                                        <p:cTn id="55" dur="500" fill="hold"/>
                                        <p:tgtEl>
                                          <p:spTgt spid="139265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926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92650">
                                            <p:txEl>
                                              <p:pRg st="8" end="8"/>
                                            </p:txEl>
                                          </p:spTgt>
                                        </p:tgtEl>
                                        <p:attrNameLst>
                                          <p:attrName>style.visibility</p:attrName>
                                        </p:attrNameLst>
                                      </p:cBhvr>
                                      <p:to>
                                        <p:strVal val="visible"/>
                                      </p:to>
                                    </p:set>
                                    <p:anim calcmode="lin" valueType="num">
                                      <p:cBhvr additive="base">
                                        <p:cTn id="61" dur="500" fill="hold"/>
                                        <p:tgtEl>
                                          <p:spTgt spid="139265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9265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48966">
                                            <p:txEl>
                                              <p:pRg st="1" end="1"/>
                                            </p:txEl>
                                          </p:spTgt>
                                        </p:tgtEl>
                                        <p:attrNameLst>
                                          <p:attrName>style.visibility</p:attrName>
                                        </p:attrNameLst>
                                      </p:cBhvr>
                                      <p:to>
                                        <p:strVal val="visible"/>
                                      </p:to>
                                    </p:set>
                                    <p:anim calcmode="lin" valueType="num">
                                      <p:cBhvr additive="base">
                                        <p:cTn id="67"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6" name="Rectangle 4"/>
          <p:cNvSpPr>
            <a:spLocks noChangeArrowheads="1"/>
          </p:cNvSpPr>
          <p:nvPr/>
        </p:nvSpPr>
        <p:spPr bwMode="auto">
          <a:xfrm>
            <a:off x="674688" y="1828800"/>
            <a:ext cx="7772400" cy="5029200"/>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Consider the following reactions. Assign </a:t>
            </a:r>
            <a:r>
              <a:rPr lang="en-US" sz="2400" dirty="0" smtClean="0">
                <a:solidFill>
                  <a:srgbClr val="000000"/>
                </a:solidFill>
                <a:latin typeface="Arial" pitchFamily="34" charset="0"/>
                <a:cs typeface="Times New Roman" pitchFamily="18" charset="0"/>
              </a:rPr>
              <a:t>charge, lepton </a:t>
            </a:r>
            <a:r>
              <a:rPr lang="en-US" sz="2400" dirty="0">
                <a:solidFill>
                  <a:srgbClr val="000000"/>
                </a:solidFill>
                <a:latin typeface="Arial" pitchFamily="34" charset="0"/>
                <a:cs typeface="Times New Roman" pitchFamily="18" charset="0"/>
              </a:rPr>
              <a:t>numbers and baryon numbers to each particle to determine the feasibility of </a:t>
            </a:r>
            <a:r>
              <a:rPr lang="en-US" sz="2400" dirty="0" smtClean="0">
                <a:solidFill>
                  <a:srgbClr val="000000"/>
                </a:solidFill>
                <a:latin typeface="Arial" pitchFamily="34" charset="0"/>
                <a:cs typeface="Times New Roman" pitchFamily="18" charset="0"/>
              </a:rPr>
              <a:t>each reaction.</a:t>
            </a:r>
            <a:endParaRPr lang="en-US" sz="2400" dirty="0">
              <a:solidFill>
                <a:srgbClr val="000000"/>
              </a:solidFill>
              <a:latin typeface="Arial" pitchFamily="34" charset="0"/>
              <a:cs typeface="Times New Roman" pitchFamily="18" charset="0"/>
            </a:endParaRPr>
          </a:p>
        </p:txBody>
      </p:sp>
      <p:sp>
        <p:nvSpPr>
          <p:cNvPr id="1457154"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39939"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8" name="Rectangle 6"/>
          <p:cNvSpPr>
            <a:spLocks noChangeArrowheads="1"/>
          </p:cNvSpPr>
          <p:nvPr/>
        </p:nvSpPr>
        <p:spPr bwMode="auto">
          <a:xfrm>
            <a:off x="3895725" y="2945083"/>
            <a:ext cx="2355850"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p </a:t>
            </a:r>
            <a:r>
              <a:rPr lang="en-US" sz="2400" dirty="0">
                <a:solidFill>
                  <a:schemeClr val="accent6"/>
                </a:solidFill>
                <a:latin typeface="Arial" pitchFamily="34" charset="0"/>
                <a:cs typeface="Courier New" pitchFamily="49" charset="0"/>
              </a:rPr>
              <a:t>→ n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e</a:t>
            </a:r>
            <a:endParaRPr lang="en-US" sz="2400" dirty="0">
              <a:solidFill>
                <a:schemeClr val="accent6"/>
              </a:solidFill>
              <a:latin typeface="Arial" pitchFamily="34" charset="0"/>
              <a:cs typeface="Courier New" pitchFamily="49" charset="0"/>
              <a:sym typeface="Symbol" pitchFamily="18" charset="2"/>
            </a:endParaRPr>
          </a:p>
        </p:txBody>
      </p:sp>
      <p:grpSp>
        <p:nvGrpSpPr>
          <p:cNvPr id="39966" name="Group 30"/>
          <p:cNvGrpSpPr>
            <a:grpSpLocks/>
          </p:cNvGrpSpPr>
          <p:nvPr/>
        </p:nvGrpSpPr>
        <p:grpSpPr bwMode="auto">
          <a:xfrm>
            <a:off x="3897313" y="4235721"/>
            <a:ext cx="2559050" cy="387350"/>
            <a:chOff x="3744" y="2196"/>
            <a:chExt cx="1612" cy="244"/>
          </a:xfrm>
        </p:grpSpPr>
        <p:sp>
          <p:nvSpPr>
            <p:cNvPr id="39963" name="Rectangle 7"/>
            <p:cNvSpPr>
              <a:spLocks noChangeArrowheads="1"/>
            </p:cNvSpPr>
            <p:nvPr/>
          </p:nvSpPr>
          <p:spPr bwMode="auto">
            <a:xfrm>
              <a:off x="3744" y="2196"/>
              <a:ext cx="1612" cy="244"/>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a:t>
              </a:r>
              <a:r>
                <a:rPr lang="en-US" sz="2400" dirty="0">
                  <a:solidFill>
                    <a:schemeClr val="accent6"/>
                  </a:solidFill>
                  <a:latin typeface="Arial" pitchFamily="34" charset="0"/>
                  <a:cs typeface="Courier New" pitchFamily="49" charset="0"/>
                </a:rPr>
                <a:t>→ p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baseline="-250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39964" name="Line 8"/>
            <p:cNvSpPr>
              <a:spLocks noChangeShapeType="1"/>
            </p:cNvSpPr>
            <p:nvPr/>
          </p:nvSpPr>
          <p:spPr bwMode="auto">
            <a:xfrm>
              <a:off x="4959" y="2268"/>
              <a:ext cx="74" cy="0"/>
            </a:xfrm>
            <a:prstGeom prst="line">
              <a:avLst/>
            </a:prstGeom>
            <a:noFill/>
            <a:ln w="9525">
              <a:solidFill>
                <a:schemeClr val="accent6"/>
              </a:solidFill>
              <a:round/>
              <a:headEnd/>
              <a:tailEnd/>
            </a:ln>
          </p:spPr>
          <p:txBody>
            <a:bodyPr/>
            <a:lstStyle/>
            <a:p>
              <a:endParaRPr lang="en-US"/>
            </a:p>
          </p:txBody>
        </p:sp>
      </p:grpSp>
      <p:sp>
        <p:nvSpPr>
          <p:cNvPr id="1457162" name="Rectangle 9"/>
          <p:cNvSpPr>
            <a:spLocks noChangeArrowheads="1"/>
          </p:cNvSpPr>
          <p:nvPr/>
        </p:nvSpPr>
        <p:spPr bwMode="auto">
          <a:xfrm>
            <a:off x="3389313" y="5459683"/>
            <a:ext cx="2620962"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 p </a:t>
            </a:r>
            <a:r>
              <a:rPr lang="en-US" sz="24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136205" name="Rectangle 13"/>
          <p:cNvSpPr>
            <a:spLocks noChangeArrowheads="1"/>
          </p:cNvSpPr>
          <p:nvPr/>
        </p:nvSpPr>
        <p:spPr bwMode="auto">
          <a:xfrm>
            <a:off x="701675" y="3218133"/>
            <a:ext cx="2405063" cy="1201738"/>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09" name="Rectangle 17"/>
          <p:cNvSpPr>
            <a:spLocks noChangeArrowheads="1"/>
          </p:cNvSpPr>
          <p:nvPr/>
        </p:nvSpPr>
        <p:spPr bwMode="auto">
          <a:xfrm>
            <a:off x="4216400" y="3003821"/>
            <a:ext cx="244475" cy="3773487"/>
          </a:xfrm>
          <a:prstGeom prst="rect">
            <a:avLst/>
          </a:prstGeom>
          <a:solidFill>
            <a:schemeClr val="accent1">
              <a:alpha val="36078"/>
            </a:schemeClr>
          </a:solidFill>
          <a:ln w="9525">
            <a:noFill/>
            <a:miter lim="800000"/>
            <a:headEnd/>
            <a:tailEnd/>
          </a:ln>
        </p:spPr>
        <p:txBody>
          <a:bodyPr wrap="none" anchor="ctr"/>
          <a:lstStyle/>
          <a:p>
            <a:endParaRPr lang="en-US"/>
          </a:p>
        </p:txBody>
      </p:sp>
      <p:sp>
        <p:nvSpPr>
          <p:cNvPr id="136210" name="Rectangle 18"/>
          <p:cNvSpPr>
            <a:spLocks noChangeArrowheads="1"/>
          </p:cNvSpPr>
          <p:nvPr/>
        </p:nvSpPr>
        <p:spPr bwMode="auto">
          <a:xfrm>
            <a:off x="720725" y="4454796"/>
            <a:ext cx="2405063" cy="1201737"/>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1" name="Rectangle 19"/>
          <p:cNvSpPr>
            <a:spLocks noChangeArrowheads="1"/>
          </p:cNvSpPr>
          <p:nvPr/>
        </p:nvSpPr>
        <p:spPr bwMode="auto">
          <a:xfrm>
            <a:off x="725488" y="5721621"/>
            <a:ext cx="2405062" cy="1084262"/>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2" name="Rectangle 20"/>
          <p:cNvSpPr>
            <a:spLocks noChangeArrowheads="1"/>
          </p:cNvSpPr>
          <p:nvPr/>
        </p:nvSpPr>
        <p:spPr bwMode="auto">
          <a:xfrm>
            <a:off x="3868738" y="3257821"/>
            <a:ext cx="2959100" cy="87947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a:t>
            </a:r>
            <a:r>
              <a:rPr lang="en-US" sz="2400" dirty="0" smtClean="0">
                <a:solidFill>
                  <a:srgbClr val="FF9900"/>
                </a:solidFill>
                <a:latin typeface="Arial" pitchFamily="34" charset="0"/>
              </a:rPr>
              <a:t>  1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 +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a:t>
            </a:r>
            <a:r>
              <a:rPr lang="en-US" sz="2400" dirty="0" smtClean="0">
                <a:solidFill>
                  <a:srgbClr val="33CC33"/>
                </a:solidFill>
                <a:latin typeface="Arial" pitchFamily="34" charset="0"/>
              </a:rPr>
              <a:t>  0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a:t>
            </a:r>
            <a:endParaRPr lang="en-US" sz="2400" dirty="0">
              <a:solidFill>
                <a:srgbClr val="33CC33"/>
              </a:solidFill>
              <a:latin typeface="Arial" pitchFamily="34" charset="0"/>
            </a:endParaRPr>
          </a:p>
          <a:p>
            <a:pPr>
              <a:lnSpc>
                <a:spcPct val="90000"/>
              </a:lnSpc>
            </a:pPr>
            <a:r>
              <a:rPr lang="en-US" sz="2400" dirty="0">
                <a:latin typeface="Arial" pitchFamily="34" charset="0"/>
              </a:rPr>
              <a:t>1    </a:t>
            </a:r>
            <a:r>
              <a:rPr lang="en-US" sz="2400" dirty="0" smtClean="0">
                <a:latin typeface="Arial" pitchFamily="34" charset="0"/>
              </a:rPr>
              <a:t>  0 </a:t>
            </a:r>
            <a:r>
              <a:rPr lang="en-US" sz="2400" dirty="0">
                <a:latin typeface="Arial" pitchFamily="34" charset="0"/>
              </a:rPr>
              <a:t>+ </a:t>
            </a:r>
            <a:r>
              <a:rPr lang="en-US" sz="2400" baseline="30000" dirty="0">
                <a:latin typeface="Arial" pitchFamily="34" charset="0"/>
              </a:rPr>
              <a:t>+</a:t>
            </a:r>
            <a:r>
              <a:rPr lang="en-US" sz="2400" dirty="0">
                <a:latin typeface="Arial" pitchFamily="34" charset="0"/>
              </a:rPr>
              <a:t>1 + </a:t>
            </a:r>
            <a:r>
              <a:rPr lang="en-US" sz="2400" baseline="30000" dirty="0">
                <a:latin typeface="Arial" pitchFamily="34" charset="0"/>
              </a:rPr>
              <a:t> </a:t>
            </a:r>
            <a:r>
              <a:rPr lang="en-US" sz="2400" dirty="0">
                <a:latin typeface="Arial" pitchFamily="34" charset="0"/>
              </a:rPr>
              <a:t>0</a:t>
            </a:r>
          </a:p>
        </p:txBody>
      </p:sp>
      <p:sp>
        <p:nvSpPr>
          <p:cNvPr id="136213" name="Rectangle 21"/>
          <p:cNvSpPr>
            <a:spLocks noChangeArrowheads="1"/>
          </p:cNvSpPr>
          <p:nvPr/>
        </p:nvSpPr>
        <p:spPr bwMode="auto">
          <a:xfrm>
            <a:off x="4159250" y="3286396"/>
            <a:ext cx="388938"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rPr>
              <a:t>=    </a:t>
            </a:r>
          </a:p>
          <a:p>
            <a:pPr>
              <a:lnSpc>
                <a:spcPct val="90000"/>
              </a:lnSpc>
              <a:spcBef>
                <a:spcPct val="20000"/>
              </a:spcBef>
            </a:pPr>
            <a:r>
              <a:rPr lang="en-US" b="1">
                <a:solidFill>
                  <a:srgbClr val="33CC33"/>
                </a:solidFill>
              </a:rPr>
              <a:t>=</a:t>
            </a:r>
          </a:p>
          <a:p>
            <a:pPr>
              <a:lnSpc>
                <a:spcPct val="90000"/>
              </a:lnSpc>
              <a:spcBef>
                <a:spcPct val="20000"/>
              </a:spcBef>
            </a:pPr>
            <a:r>
              <a:rPr lang="en-US" b="1"/>
              <a:t>=</a:t>
            </a:r>
          </a:p>
        </p:txBody>
      </p:sp>
      <p:sp>
        <p:nvSpPr>
          <p:cNvPr id="136214" name="Text Box 22"/>
          <p:cNvSpPr txBox="1">
            <a:spLocks noChangeArrowheads="1"/>
          </p:cNvSpPr>
          <p:nvPr/>
        </p:nvSpPr>
        <p:spPr bwMode="auto">
          <a:xfrm>
            <a:off x="6130925" y="2957125"/>
            <a:ext cx="1430338" cy="457200"/>
          </a:xfrm>
          <a:prstGeom prst="rect">
            <a:avLst/>
          </a:prstGeom>
          <a:noFill/>
          <a:ln w="9525">
            <a:noFill/>
            <a:miter lim="800000"/>
            <a:headEnd/>
            <a:tailEnd/>
          </a:ln>
        </p:spPr>
        <p:txBody>
          <a:bodyPr wrap="none">
            <a:spAutoFit/>
          </a:bodyPr>
          <a:lstStyle/>
          <a:p>
            <a:r>
              <a:rPr lang="en-US" sz="2400" dirty="0">
                <a:solidFill>
                  <a:srgbClr val="008000"/>
                </a:solidFill>
                <a:latin typeface="Arial" pitchFamily="34" charset="0"/>
              </a:rPr>
              <a:t>F</a:t>
            </a:r>
            <a:r>
              <a:rPr lang="en-US" dirty="0">
                <a:solidFill>
                  <a:srgbClr val="008000"/>
                </a:solidFill>
                <a:latin typeface="Arial" pitchFamily="34" charset="0"/>
              </a:rPr>
              <a:t>EASIBLE</a:t>
            </a:r>
          </a:p>
        </p:txBody>
      </p:sp>
      <p:sp>
        <p:nvSpPr>
          <p:cNvPr id="136215" name="Line 23"/>
          <p:cNvSpPr>
            <a:spLocks noChangeShapeType="1"/>
          </p:cNvSpPr>
          <p:nvPr/>
        </p:nvSpPr>
        <p:spPr bwMode="auto">
          <a:xfrm>
            <a:off x="1187450" y="4257236"/>
            <a:ext cx="6624638" cy="0"/>
          </a:xfrm>
          <a:prstGeom prst="line">
            <a:avLst/>
          </a:prstGeom>
          <a:noFill/>
          <a:ln w="9525">
            <a:solidFill>
              <a:schemeClr val="bg2"/>
            </a:solidFill>
            <a:round/>
            <a:headEnd/>
            <a:tailEnd/>
          </a:ln>
        </p:spPr>
        <p:txBody>
          <a:bodyPr/>
          <a:lstStyle/>
          <a:p>
            <a:r>
              <a:rPr lang="en-US" dirty="0" smtClean="0"/>
              <a:t> </a:t>
            </a:r>
            <a:endParaRPr lang="en-US" dirty="0"/>
          </a:p>
        </p:txBody>
      </p:sp>
      <p:sp>
        <p:nvSpPr>
          <p:cNvPr id="136217" name="Line 25"/>
          <p:cNvSpPr>
            <a:spLocks noChangeShapeType="1"/>
          </p:cNvSpPr>
          <p:nvPr/>
        </p:nvSpPr>
        <p:spPr bwMode="auto">
          <a:xfrm>
            <a:off x="1189038" y="5516833"/>
            <a:ext cx="6624637" cy="0"/>
          </a:xfrm>
          <a:prstGeom prst="line">
            <a:avLst/>
          </a:prstGeom>
          <a:noFill/>
          <a:ln w="9525">
            <a:solidFill>
              <a:schemeClr val="bg2"/>
            </a:solidFill>
            <a:round/>
            <a:headEnd/>
            <a:tailEnd/>
          </a:ln>
        </p:spPr>
        <p:txBody>
          <a:bodyPr/>
          <a:lstStyle/>
          <a:p>
            <a:endParaRPr lang="en-US"/>
          </a:p>
        </p:txBody>
      </p:sp>
      <p:sp>
        <p:nvSpPr>
          <p:cNvPr id="136218" name="Rectangle 26"/>
          <p:cNvSpPr>
            <a:spLocks noChangeArrowheads="1"/>
          </p:cNvSpPr>
          <p:nvPr/>
        </p:nvSpPr>
        <p:spPr bwMode="auto">
          <a:xfrm>
            <a:off x="3883025" y="4496071"/>
            <a:ext cx="2935288" cy="102552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a:t>
            </a:r>
            <a:r>
              <a:rPr lang="en-US" sz="2400" dirty="0" smtClean="0">
                <a:solidFill>
                  <a:srgbClr val="FF9900"/>
                </a:solidFill>
                <a:latin typeface="Arial" pitchFamily="34" charset="0"/>
              </a:rPr>
              <a:t>  1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 +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a:t>
            </a:r>
            <a:r>
              <a:rPr lang="en-US" sz="2400" dirty="0" smtClean="0">
                <a:solidFill>
                  <a:srgbClr val="33CC33"/>
                </a:solidFill>
                <a:latin typeface="Arial" pitchFamily="34" charset="0"/>
              </a:rPr>
              <a:t>  0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sym typeface="Symbol" pitchFamily="18" charset="2"/>
              </a:rPr>
              <a:t>II</a:t>
            </a:r>
            <a:endParaRPr lang="en-US" sz="2400" dirty="0">
              <a:solidFill>
                <a:srgbClr val="33CC33"/>
              </a:solidFill>
              <a:latin typeface="Arial" pitchFamily="34" charset="0"/>
              <a:sym typeface="Symbol" pitchFamily="18" charset="2"/>
            </a:endParaRPr>
          </a:p>
          <a:p>
            <a:pPr>
              <a:lnSpc>
                <a:spcPct val="90000"/>
              </a:lnSpc>
            </a:pPr>
            <a:r>
              <a:rPr lang="en-US" sz="2400" dirty="0">
                <a:latin typeface="Arial" pitchFamily="34" charset="0"/>
              </a:rPr>
              <a:t>0    </a:t>
            </a:r>
            <a:r>
              <a:rPr lang="en-US" sz="2400" dirty="0" smtClean="0">
                <a:latin typeface="Arial" pitchFamily="34" charset="0"/>
              </a:rPr>
              <a:t>  1 </a:t>
            </a:r>
            <a:r>
              <a:rPr lang="en-US" sz="2400" dirty="0">
                <a:latin typeface="Arial" pitchFamily="34" charset="0"/>
              </a:rPr>
              <a:t>+ </a:t>
            </a:r>
            <a:r>
              <a:rPr lang="en-US" sz="2400" baseline="30000" dirty="0">
                <a:latin typeface="Arial" pitchFamily="34" charset="0"/>
              </a:rPr>
              <a:t>-</a:t>
            </a:r>
            <a:r>
              <a:rPr lang="en-US" sz="2400" dirty="0">
                <a:latin typeface="Arial" pitchFamily="34" charset="0"/>
              </a:rPr>
              <a:t>1 + </a:t>
            </a:r>
            <a:r>
              <a:rPr lang="en-US" sz="2400" baseline="30000" dirty="0">
                <a:latin typeface="Arial" pitchFamily="34" charset="0"/>
              </a:rPr>
              <a:t> </a:t>
            </a:r>
            <a:r>
              <a:rPr lang="en-US" sz="2400" dirty="0">
                <a:latin typeface="Arial" pitchFamily="34" charset="0"/>
              </a:rPr>
              <a:t>0</a:t>
            </a:r>
          </a:p>
        </p:txBody>
      </p:sp>
      <p:sp>
        <p:nvSpPr>
          <p:cNvPr id="136219" name="Rectangle 27"/>
          <p:cNvSpPr>
            <a:spLocks noChangeArrowheads="1"/>
          </p:cNvSpPr>
          <p:nvPr/>
        </p:nvSpPr>
        <p:spPr bwMode="auto">
          <a:xfrm>
            <a:off x="4157663" y="4507183"/>
            <a:ext cx="388937"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rPr>
              <a:t>=    </a:t>
            </a:r>
          </a:p>
          <a:p>
            <a:pPr>
              <a:lnSpc>
                <a:spcPct val="90000"/>
              </a:lnSpc>
              <a:spcBef>
                <a:spcPct val="20000"/>
              </a:spcBef>
            </a:pPr>
            <a:r>
              <a:rPr lang="en-US" b="1">
                <a:solidFill>
                  <a:srgbClr val="33CC33"/>
                </a:solidFill>
                <a:sym typeface="Symbol" pitchFamily="18" charset="2"/>
              </a:rPr>
              <a:t></a:t>
            </a:r>
          </a:p>
          <a:p>
            <a:pPr>
              <a:lnSpc>
                <a:spcPct val="90000"/>
              </a:lnSpc>
              <a:spcBef>
                <a:spcPct val="20000"/>
              </a:spcBef>
            </a:pPr>
            <a:r>
              <a:rPr lang="en-US" b="1"/>
              <a:t>=</a:t>
            </a:r>
          </a:p>
        </p:txBody>
      </p:sp>
      <p:sp>
        <p:nvSpPr>
          <p:cNvPr id="136221" name="Rectangle 29"/>
          <p:cNvSpPr>
            <a:spLocks noChangeArrowheads="1"/>
          </p:cNvSpPr>
          <p:nvPr/>
        </p:nvSpPr>
        <p:spPr bwMode="auto">
          <a:xfrm>
            <a:off x="3346450" y="5750196"/>
            <a:ext cx="3043238" cy="102552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+ 1  </a:t>
            </a:r>
            <a:r>
              <a:rPr lang="en-US" sz="2400" baseline="-25000" dirty="0">
                <a:solidFill>
                  <a:srgbClr val="FF9900"/>
                </a:solidFill>
                <a:latin typeface="Arial" pitchFamily="34" charset="0"/>
              </a:rPr>
              <a:t>     </a:t>
            </a:r>
            <a:r>
              <a:rPr lang="en-US" sz="2400" baseline="-25000" dirty="0" smtClean="0">
                <a:solidFill>
                  <a:srgbClr val="FF9900"/>
                </a:solidFill>
                <a:latin typeface="Arial" pitchFamily="34" charset="0"/>
              </a:rPr>
              <a:t>  </a:t>
            </a:r>
            <a:r>
              <a:rPr lang="en-US" sz="2400" dirty="0" smtClean="0">
                <a:solidFill>
                  <a:srgbClr val="FF9900"/>
                </a:solidFill>
                <a:latin typeface="Arial" pitchFamily="34" charset="0"/>
              </a:rPr>
              <a:t>0 </a:t>
            </a:r>
            <a:r>
              <a:rPr lang="en-US" sz="2400" baseline="-25000" dirty="0" smtClean="0">
                <a:solidFill>
                  <a:srgbClr val="FF9900"/>
                </a:solidFill>
                <a:latin typeface="Arial" pitchFamily="34" charset="0"/>
              </a:rPr>
              <a:t>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+ 0     </a:t>
            </a:r>
            <a:r>
              <a:rPr lang="en-US" sz="2400" dirty="0" smtClean="0">
                <a:solidFill>
                  <a:srgbClr val="33CC33"/>
                </a:solidFill>
                <a:latin typeface="Arial" pitchFamily="34" charset="0"/>
              </a:rPr>
              <a:t> </a:t>
            </a:r>
            <a:r>
              <a:rPr lang="en-US" sz="2400" baseline="30000" dirty="0" smtClean="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II  </a:t>
            </a:r>
            <a:r>
              <a:rPr lang="en-US" sz="2400" dirty="0">
                <a:solidFill>
                  <a:srgbClr val="33CC33"/>
                </a:solidFill>
                <a:latin typeface="Arial" pitchFamily="34" charset="0"/>
              </a:rPr>
              <a:t>+  1</a:t>
            </a:r>
            <a:r>
              <a:rPr lang="en-US" sz="2400" baseline="-25000" dirty="0">
                <a:solidFill>
                  <a:srgbClr val="33CC33"/>
                </a:solidFill>
                <a:latin typeface="Arial" pitchFamily="34" charset="0"/>
              </a:rPr>
              <a:t>II</a:t>
            </a:r>
            <a:endParaRPr lang="en-US" sz="2400" dirty="0">
              <a:solidFill>
                <a:srgbClr val="33CC33"/>
              </a:solidFill>
              <a:latin typeface="Arial" pitchFamily="34" charset="0"/>
            </a:endParaRPr>
          </a:p>
          <a:p>
            <a:pPr>
              <a:lnSpc>
                <a:spcPct val="90000"/>
              </a:lnSpc>
            </a:pPr>
            <a:r>
              <a:rPr lang="en-US" sz="2400" dirty="0">
                <a:latin typeface="Arial" pitchFamily="34" charset="0"/>
              </a:rPr>
              <a:t>0 + 1    </a:t>
            </a:r>
            <a:r>
              <a:rPr lang="en-US" sz="2400" dirty="0" smtClean="0">
                <a:latin typeface="Arial" pitchFamily="34" charset="0"/>
              </a:rPr>
              <a:t> </a:t>
            </a:r>
            <a:r>
              <a:rPr lang="en-US" sz="2400" baseline="30000" dirty="0" smtClean="0">
                <a:latin typeface="Arial" pitchFamily="34" charset="0"/>
              </a:rPr>
              <a:t>+</a:t>
            </a:r>
            <a:r>
              <a:rPr lang="en-US" sz="2400" dirty="0">
                <a:latin typeface="Arial" pitchFamily="34" charset="0"/>
              </a:rPr>
              <a:t>1 </a:t>
            </a:r>
            <a:r>
              <a:rPr lang="en-US" sz="2400" baseline="-25000" dirty="0">
                <a:latin typeface="Arial" pitchFamily="34" charset="0"/>
              </a:rPr>
              <a:t>   </a:t>
            </a:r>
            <a:r>
              <a:rPr lang="en-US" sz="2400" dirty="0">
                <a:latin typeface="Arial" pitchFamily="34" charset="0"/>
              </a:rPr>
              <a:t>+ </a:t>
            </a:r>
            <a:r>
              <a:rPr lang="en-US" sz="2400" baseline="30000" dirty="0">
                <a:latin typeface="Arial" pitchFamily="34" charset="0"/>
              </a:rPr>
              <a:t> </a:t>
            </a:r>
            <a:r>
              <a:rPr lang="en-US" sz="2400" dirty="0">
                <a:latin typeface="Arial" pitchFamily="34" charset="0"/>
              </a:rPr>
              <a:t>0</a:t>
            </a:r>
          </a:p>
        </p:txBody>
      </p:sp>
      <p:sp>
        <p:nvSpPr>
          <p:cNvPr id="136222" name="Rectangle 30"/>
          <p:cNvSpPr>
            <a:spLocks noChangeArrowheads="1"/>
          </p:cNvSpPr>
          <p:nvPr/>
        </p:nvSpPr>
        <p:spPr bwMode="auto">
          <a:xfrm>
            <a:off x="4154488" y="5745433"/>
            <a:ext cx="388937"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sym typeface="Symbol" pitchFamily="18" charset="2"/>
              </a:rPr>
              <a:t></a:t>
            </a:r>
            <a:r>
              <a:rPr lang="en-US" b="1">
                <a:solidFill>
                  <a:srgbClr val="FF9900"/>
                </a:solidFill>
              </a:rPr>
              <a:t>    </a:t>
            </a:r>
          </a:p>
          <a:p>
            <a:pPr>
              <a:lnSpc>
                <a:spcPct val="90000"/>
              </a:lnSpc>
              <a:spcBef>
                <a:spcPct val="20000"/>
              </a:spcBef>
            </a:pPr>
            <a:r>
              <a:rPr lang="en-US" b="1">
                <a:solidFill>
                  <a:srgbClr val="33CC33"/>
                </a:solidFill>
                <a:sym typeface="Symbol" pitchFamily="18" charset="2"/>
              </a:rPr>
              <a:t>=</a:t>
            </a:r>
          </a:p>
          <a:p>
            <a:pPr>
              <a:lnSpc>
                <a:spcPct val="90000"/>
              </a:lnSpc>
              <a:spcBef>
                <a:spcPct val="20000"/>
              </a:spcBef>
            </a:pPr>
            <a:r>
              <a:rPr lang="en-US" b="1"/>
              <a:t>=</a:t>
            </a:r>
          </a:p>
        </p:txBody>
      </p:sp>
      <p:sp>
        <p:nvSpPr>
          <p:cNvPr id="136223" name="Text Box 31"/>
          <p:cNvSpPr txBox="1">
            <a:spLocks noChangeArrowheads="1"/>
          </p:cNvSpPr>
          <p:nvPr/>
        </p:nvSpPr>
        <p:spPr bwMode="auto">
          <a:xfrm>
            <a:off x="6116638" y="5507308"/>
            <a:ext cx="2286000" cy="457200"/>
          </a:xfrm>
          <a:prstGeom prst="rect">
            <a:avLst/>
          </a:prstGeom>
          <a:noFill/>
          <a:ln w="9525">
            <a:noFill/>
            <a:miter lim="800000"/>
            <a:headEnd/>
            <a:tailEnd/>
          </a:ln>
        </p:spPr>
        <p:txBody>
          <a:bodyPr>
            <a:spAutoFit/>
          </a:bodyPr>
          <a:lstStyle/>
          <a:p>
            <a:r>
              <a:rPr lang="en-US" sz="2400">
                <a:solidFill>
                  <a:srgbClr val="FF0000"/>
                </a:solidFill>
                <a:latin typeface="Arial" pitchFamily="34" charset="0"/>
              </a:rPr>
              <a:t>N</a:t>
            </a:r>
            <a:r>
              <a:rPr lang="en-US">
                <a:solidFill>
                  <a:srgbClr val="FF0000"/>
                </a:solidFill>
                <a:latin typeface="Arial" pitchFamily="34" charset="0"/>
              </a:rPr>
              <a:t>OT</a:t>
            </a:r>
            <a:r>
              <a:rPr lang="en-US" sz="2400">
                <a:solidFill>
                  <a:srgbClr val="FF0000"/>
                </a:solidFill>
                <a:latin typeface="Arial" pitchFamily="34" charset="0"/>
              </a:rPr>
              <a:t> F</a:t>
            </a:r>
            <a:r>
              <a:rPr lang="en-US">
                <a:solidFill>
                  <a:srgbClr val="FF0000"/>
                </a:solidFill>
                <a:latin typeface="Arial" pitchFamily="34" charset="0"/>
              </a:rPr>
              <a:t>EASIBLE</a:t>
            </a:r>
          </a:p>
        </p:txBody>
      </p:sp>
      <p:sp>
        <p:nvSpPr>
          <p:cNvPr id="136224" name="Rectangle 32"/>
          <p:cNvSpPr>
            <a:spLocks noChangeArrowheads="1"/>
          </p:cNvSpPr>
          <p:nvPr/>
        </p:nvSpPr>
        <p:spPr bwMode="auto">
          <a:xfrm>
            <a:off x="3399987" y="5767762"/>
            <a:ext cx="2200275" cy="333279"/>
          </a:xfrm>
          <a:prstGeom prst="rect">
            <a:avLst/>
          </a:prstGeom>
          <a:solidFill>
            <a:srgbClr val="FF0000">
              <a:alpha val="21960"/>
            </a:srgbClr>
          </a:solidFill>
          <a:ln w="9525">
            <a:noFill/>
            <a:miter lim="800000"/>
            <a:headEnd/>
            <a:tailEnd/>
          </a:ln>
        </p:spPr>
        <p:txBody>
          <a:bodyPr wrap="none" anchor="ctr"/>
          <a:lstStyle/>
          <a:p>
            <a:endParaRPr lang="en-US"/>
          </a:p>
        </p:txBody>
      </p:sp>
      <p:sp>
        <p:nvSpPr>
          <p:cNvPr id="2" name="Text Box 31"/>
          <p:cNvSpPr txBox="1">
            <a:spLocks noChangeArrowheads="1"/>
          </p:cNvSpPr>
          <p:nvPr/>
        </p:nvSpPr>
        <p:spPr bwMode="auto">
          <a:xfrm>
            <a:off x="6126163" y="4264296"/>
            <a:ext cx="2109787" cy="457200"/>
          </a:xfrm>
          <a:prstGeom prst="rect">
            <a:avLst/>
          </a:prstGeom>
          <a:noFill/>
          <a:ln w="9525">
            <a:noFill/>
            <a:miter lim="800000"/>
            <a:headEnd/>
            <a:tailEnd/>
          </a:ln>
        </p:spPr>
        <p:txBody>
          <a:bodyPr>
            <a:spAutoFit/>
          </a:bodyPr>
          <a:lstStyle/>
          <a:p>
            <a:r>
              <a:rPr lang="en-US" sz="2400">
                <a:solidFill>
                  <a:srgbClr val="FF0000"/>
                </a:solidFill>
                <a:latin typeface="Arial" pitchFamily="34" charset="0"/>
              </a:rPr>
              <a:t>N</a:t>
            </a:r>
            <a:r>
              <a:rPr lang="en-US">
                <a:solidFill>
                  <a:srgbClr val="FF0000"/>
                </a:solidFill>
                <a:latin typeface="Arial" pitchFamily="34" charset="0"/>
              </a:rPr>
              <a:t>OT</a:t>
            </a:r>
            <a:r>
              <a:rPr lang="en-US" sz="2400">
                <a:solidFill>
                  <a:srgbClr val="FF0000"/>
                </a:solidFill>
                <a:latin typeface="Arial" pitchFamily="34" charset="0"/>
              </a:rPr>
              <a:t> F</a:t>
            </a:r>
            <a:r>
              <a:rPr lang="en-US">
                <a:solidFill>
                  <a:srgbClr val="FF0000"/>
                </a:solidFill>
                <a:latin typeface="Arial" pitchFamily="34" charset="0"/>
              </a:rPr>
              <a:t>EASIBLE</a:t>
            </a:r>
          </a:p>
        </p:txBody>
      </p:sp>
      <p:sp>
        <p:nvSpPr>
          <p:cNvPr id="3" name="Rectangle 32"/>
          <p:cNvSpPr>
            <a:spLocks noChangeArrowheads="1"/>
          </p:cNvSpPr>
          <p:nvPr/>
        </p:nvSpPr>
        <p:spPr bwMode="auto">
          <a:xfrm>
            <a:off x="5131341" y="4872308"/>
            <a:ext cx="1096963" cy="333375"/>
          </a:xfrm>
          <a:prstGeom prst="rect">
            <a:avLst/>
          </a:prstGeom>
          <a:solidFill>
            <a:srgbClr val="008000">
              <a:alpha val="21960"/>
            </a:srgbClr>
          </a:solidFill>
          <a:ln w="9525">
            <a:noFill/>
            <a:miter lim="800000"/>
            <a:headEnd/>
            <a:tailEnd/>
          </a:ln>
        </p:spPr>
        <p:txBody>
          <a:bodyPr wrap="none" anchor="ctr"/>
          <a:lstStyle/>
          <a:p>
            <a:endParaRPr lang="en-US"/>
          </a:p>
        </p:txBody>
      </p:sp>
      <p:sp>
        <p:nvSpPr>
          <p:cNvPr id="1457186" name="Text Box 34"/>
          <p:cNvSpPr txBox="1">
            <a:spLocks noChangeArrowheads="1"/>
          </p:cNvSpPr>
          <p:nvPr/>
        </p:nvSpPr>
        <p:spPr bwMode="auto">
          <a:xfrm>
            <a:off x="6240463" y="4602433"/>
            <a:ext cx="2227262" cy="915988"/>
          </a:xfrm>
          <a:prstGeom prst="rect">
            <a:avLst/>
          </a:prstGeom>
          <a:noFill/>
          <a:ln w="9525">
            <a:noFill/>
            <a:miter lim="800000"/>
            <a:headEnd/>
            <a:tailEnd/>
          </a:ln>
        </p:spPr>
        <p:txBody>
          <a:bodyPr>
            <a:spAutoFit/>
          </a:bodyPr>
          <a:lstStyle/>
          <a:p>
            <a:pPr>
              <a:lnSpc>
                <a:spcPct val="90000"/>
              </a:lnSpc>
            </a:pPr>
            <a:r>
              <a:rPr lang="en-US" i="1" dirty="0">
                <a:solidFill>
                  <a:schemeClr val="hlink"/>
                </a:solidFill>
                <a:latin typeface="Arial" pitchFamily="34" charset="0"/>
                <a:cs typeface="Courier New" pitchFamily="49" charset="0"/>
              </a:rPr>
              <a:t>L </a:t>
            </a:r>
            <a:r>
              <a:rPr lang="en-US" dirty="0">
                <a:solidFill>
                  <a:schemeClr val="hlink"/>
                </a:solidFill>
                <a:latin typeface="Arial" pitchFamily="34" charset="0"/>
                <a:cs typeface="Courier New" pitchFamily="49" charset="0"/>
              </a:rPr>
              <a:t>must be conserved </a:t>
            </a:r>
            <a:r>
              <a:rPr lang="en-US" u="sng" dirty="0">
                <a:solidFill>
                  <a:schemeClr val="hlink"/>
                </a:solidFill>
                <a:latin typeface="Arial" pitchFamily="34" charset="0"/>
                <a:cs typeface="Courier New" pitchFamily="49" charset="0"/>
              </a:rPr>
              <a:t>by family</a:t>
            </a:r>
            <a:r>
              <a:rPr lang="en-US" dirty="0">
                <a:solidFill>
                  <a:schemeClr val="hlink"/>
                </a:solidFill>
                <a:latin typeface="Arial" pitchFamily="34" charset="0"/>
                <a:cs typeface="Courier New" pitchFamily="49" charset="0"/>
              </a:rPr>
              <a:t>.</a:t>
            </a:r>
          </a:p>
        </p:txBody>
      </p:sp>
      <p:sp>
        <p:nvSpPr>
          <p:cNvPr id="1457187" name="Text Box 35"/>
          <p:cNvSpPr txBox="1">
            <a:spLocks noChangeArrowheads="1"/>
          </p:cNvSpPr>
          <p:nvPr/>
        </p:nvSpPr>
        <p:spPr bwMode="auto">
          <a:xfrm>
            <a:off x="6299200" y="5816871"/>
            <a:ext cx="1924050" cy="641350"/>
          </a:xfrm>
          <a:prstGeom prst="rect">
            <a:avLst/>
          </a:prstGeom>
          <a:noFill/>
          <a:ln w="9525">
            <a:noFill/>
            <a:miter lim="800000"/>
            <a:headEnd/>
            <a:tailEnd/>
          </a:ln>
        </p:spPr>
        <p:txBody>
          <a:bodyPr>
            <a:spAutoFit/>
          </a:bodyPr>
          <a:lstStyle/>
          <a:p>
            <a:pPr>
              <a:lnSpc>
                <a:spcPct val="90000"/>
              </a:lnSpc>
            </a:pPr>
            <a:r>
              <a:rPr lang="en-US" i="1">
                <a:solidFill>
                  <a:schemeClr val="hlink"/>
                </a:solidFill>
                <a:latin typeface="Arial" pitchFamily="34" charset="0"/>
                <a:cs typeface="Courier New" pitchFamily="49" charset="0"/>
              </a:rPr>
              <a:t>B </a:t>
            </a:r>
            <a:r>
              <a:rPr lang="en-US">
                <a:solidFill>
                  <a:schemeClr val="hlink"/>
                </a:solidFill>
                <a:latin typeface="Arial" pitchFamily="34" charset="0"/>
                <a:cs typeface="Courier New" pitchFamily="49" charset="0"/>
              </a:rPr>
              <a:t>must be conserved.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7156">
                                            <p:txEl>
                                              <p:pRg st="0" end="0"/>
                                            </p:txEl>
                                          </p:spTgt>
                                        </p:tgtEl>
                                        <p:attrNameLst>
                                          <p:attrName>style.visibility</p:attrName>
                                        </p:attrNameLst>
                                      </p:cBhvr>
                                      <p:to>
                                        <p:strVal val="visible"/>
                                      </p:to>
                                    </p:set>
                                    <p:anim calcmode="lin" valueType="num">
                                      <p:cBhvr additive="base">
                                        <p:cTn id="7" dur="500" fill="hold"/>
                                        <p:tgtEl>
                                          <p:spTgt spid="1457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7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136217"/>
                                        </p:tgtEl>
                                        <p:attrNameLst>
                                          <p:attrName>style.visibility</p:attrName>
                                        </p:attrNameLst>
                                      </p:cBhvr>
                                      <p:to>
                                        <p:strVal val="visible"/>
                                      </p:to>
                                    </p:set>
                                    <p:animEffect transition="in" filter="wipe(left)">
                                      <p:cBhvr>
                                        <p:cTn id="11" dur="2000"/>
                                        <p:tgtEl>
                                          <p:spTgt spid="1362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6215"/>
                                        </p:tgtEl>
                                        <p:attrNameLst>
                                          <p:attrName>style.visibility</p:attrName>
                                        </p:attrNameLst>
                                      </p:cBhvr>
                                      <p:to>
                                        <p:strVal val="visible"/>
                                      </p:to>
                                    </p:set>
                                    <p:animEffect transition="in" filter="wipe(left)">
                                      <p:cBhvr>
                                        <p:cTn id="14" dur="2000"/>
                                        <p:tgtEl>
                                          <p:spTgt spid="136215"/>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36198"/>
                                        </p:tgtEl>
                                        <p:attrNameLst>
                                          <p:attrName>style.visibility</p:attrName>
                                        </p:attrNameLst>
                                      </p:cBhvr>
                                      <p:to>
                                        <p:strVal val="visible"/>
                                      </p:to>
                                    </p:set>
                                    <p:anim calcmode="lin" valueType="num">
                                      <p:cBhvr additive="base">
                                        <p:cTn id="18" dur="500" fill="hold"/>
                                        <p:tgtEl>
                                          <p:spTgt spid="136198"/>
                                        </p:tgtEl>
                                        <p:attrNameLst>
                                          <p:attrName>ppt_x</p:attrName>
                                        </p:attrNameLst>
                                      </p:cBhvr>
                                      <p:tavLst>
                                        <p:tav tm="0">
                                          <p:val>
                                            <p:strVal val="#ppt_x"/>
                                          </p:val>
                                        </p:tav>
                                        <p:tav tm="100000">
                                          <p:val>
                                            <p:strVal val="#ppt_x"/>
                                          </p:val>
                                        </p:tav>
                                      </p:tavLst>
                                    </p:anim>
                                    <p:anim calcmode="lin" valueType="num">
                                      <p:cBhvr additive="base">
                                        <p:cTn id="19" dur="500" fill="hold"/>
                                        <p:tgtEl>
                                          <p:spTgt spid="136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39966"/>
                                        </p:tgtEl>
                                        <p:attrNameLst>
                                          <p:attrName>style.visibility</p:attrName>
                                        </p:attrNameLst>
                                      </p:cBhvr>
                                      <p:to>
                                        <p:strVal val="visible"/>
                                      </p:to>
                                    </p:set>
                                    <p:anim calcmode="lin" valueType="num">
                                      <p:cBhvr additive="base">
                                        <p:cTn id="23" dur="500" fill="hold"/>
                                        <p:tgtEl>
                                          <p:spTgt spid="39966"/>
                                        </p:tgtEl>
                                        <p:attrNameLst>
                                          <p:attrName>ppt_x</p:attrName>
                                        </p:attrNameLst>
                                      </p:cBhvr>
                                      <p:tavLst>
                                        <p:tav tm="0">
                                          <p:val>
                                            <p:strVal val="#ppt_x"/>
                                          </p:val>
                                        </p:tav>
                                        <p:tav tm="100000">
                                          <p:val>
                                            <p:strVal val="#ppt_x"/>
                                          </p:val>
                                        </p:tav>
                                      </p:tavLst>
                                    </p:anim>
                                    <p:anim calcmode="lin" valueType="num">
                                      <p:cBhvr additive="base">
                                        <p:cTn id="24" dur="500" fill="hold"/>
                                        <p:tgtEl>
                                          <p:spTgt spid="399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457162"/>
                                        </p:tgtEl>
                                        <p:attrNameLst>
                                          <p:attrName>style.visibility</p:attrName>
                                        </p:attrNameLst>
                                      </p:cBhvr>
                                      <p:to>
                                        <p:strVal val="visible"/>
                                      </p:to>
                                    </p:set>
                                    <p:anim calcmode="lin" valueType="num">
                                      <p:cBhvr additive="base">
                                        <p:cTn id="28" dur="500" fill="hold"/>
                                        <p:tgtEl>
                                          <p:spTgt spid="1457162"/>
                                        </p:tgtEl>
                                        <p:attrNameLst>
                                          <p:attrName>ppt_x</p:attrName>
                                        </p:attrNameLst>
                                      </p:cBhvr>
                                      <p:tavLst>
                                        <p:tav tm="0">
                                          <p:val>
                                            <p:strVal val="#ppt_x"/>
                                          </p:val>
                                        </p:tav>
                                        <p:tav tm="100000">
                                          <p:val>
                                            <p:strVal val="#ppt_x"/>
                                          </p:val>
                                        </p:tav>
                                      </p:tavLst>
                                    </p:anim>
                                    <p:anim calcmode="lin" valueType="num">
                                      <p:cBhvr additive="base">
                                        <p:cTn id="29" dur="500" fill="hold"/>
                                        <p:tgtEl>
                                          <p:spTgt spid="145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6205"/>
                                        </p:tgtEl>
                                        <p:attrNameLst>
                                          <p:attrName>style.visibility</p:attrName>
                                        </p:attrNameLst>
                                      </p:cBhvr>
                                      <p:to>
                                        <p:strVal val="visible"/>
                                      </p:to>
                                    </p:set>
                                    <p:anim calcmode="lin" valueType="num">
                                      <p:cBhvr additive="base">
                                        <p:cTn id="34" dur="500" fill="hold"/>
                                        <p:tgtEl>
                                          <p:spTgt spid="136205"/>
                                        </p:tgtEl>
                                        <p:attrNameLst>
                                          <p:attrName>ppt_x</p:attrName>
                                        </p:attrNameLst>
                                      </p:cBhvr>
                                      <p:tavLst>
                                        <p:tav tm="0">
                                          <p:val>
                                            <p:strVal val="1+#ppt_w/2"/>
                                          </p:val>
                                        </p:tav>
                                        <p:tav tm="100000">
                                          <p:val>
                                            <p:strVal val="#ppt_x"/>
                                          </p:val>
                                        </p:tav>
                                      </p:tavLst>
                                    </p:anim>
                                    <p:anim calcmode="lin" valueType="num">
                                      <p:cBhvr additive="base">
                                        <p:cTn id="35" dur="500" fill="hold"/>
                                        <p:tgtEl>
                                          <p:spTgt spid="1362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typ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6210"/>
                                        </p:tgtEl>
                                        <p:attrNameLst>
                                          <p:attrName>style.visibility</p:attrName>
                                        </p:attrNameLst>
                                      </p:cBhvr>
                                      <p:to>
                                        <p:strVal val="visible"/>
                                      </p:to>
                                    </p:set>
                                    <p:anim calcmode="lin" valueType="num">
                                      <p:cBhvr additive="base">
                                        <p:cTn id="40" dur="500" fill="hold"/>
                                        <p:tgtEl>
                                          <p:spTgt spid="136210"/>
                                        </p:tgtEl>
                                        <p:attrNameLst>
                                          <p:attrName>ppt_x</p:attrName>
                                        </p:attrNameLst>
                                      </p:cBhvr>
                                      <p:tavLst>
                                        <p:tav tm="0">
                                          <p:val>
                                            <p:strVal val="1+#ppt_w/2"/>
                                          </p:val>
                                        </p:tav>
                                        <p:tav tm="100000">
                                          <p:val>
                                            <p:strVal val="#ppt_x"/>
                                          </p:val>
                                        </p:tav>
                                      </p:tavLst>
                                    </p:anim>
                                    <p:anim calcmode="lin" valueType="num">
                                      <p:cBhvr additive="base">
                                        <p:cTn id="41" dur="500" fill="hold"/>
                                        <p:tgtEl>
                                          <p:spTgt spid="136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6211"/>
                                        </p:tgtEl>
                                        <p:attrNameLst>
                                          <p:attrName>style.visibility</p:attrName>
                                        </p:attrNameLst>
                                      </p:cBhvr>
                                      <p:to>
                                        <p:strVal val="visible"/>
                                      </p:to>
                                    </p:set>
                                    <p:anim calcmode="lin" valueType="num">
                                      <p:cBhvr additive="base">
                                        <p:cTn id="46" dur="500" fill="hold"/>
                                        <p:tgtEl>
                                          <p:spTgt spid="136211"/>
                                        </p:tgtEl>
                                        <p:attrNameLst>
                                          <p:attrName>ppt_x</p:attrName>
                                        </p:attrNameLst>
                                      </p:cBhvr>
                                      <p:tavLst>
                                        <p:tav tm="0">
                                          <p:val>
                                            <p:strVal val="1+#ppt_w/2"/>
                                          </p:val>
                                        </p:tav>
                                        <p:tav tm="100000">
                                          <p:val>
                                            <p:strVal val="#ppt_x"/>
                                          </p:val>
                                        </p:tav>
                                      </p:tavLst>
                                    </p:anim>
                                    <p:anim calcmode="lin" valueType="num">
                                      <p:cBhvr additive="base">
                                        <p:cTn id="47" dur="500" fill="hold"/>
                                        <p:tgtEl>
                                          <p:spTgt spid="136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type.wav"/>
                                        </p:tgtEl>
                                      </p:cMediaNode>
                                    </p:audio>
                                  </p:subTnLst>
                                </p:cTn>
                              </p:par>
                              <p:par>
                                <p:cTn id="48" presetID="22" presetClass="entr" presetSubtype="4" fill="hold" grpId="0" nodeType="withEffect">
                                  <p:stCondLst>
                                    <p:cond delay="0"/>
                                  </p:stCondLst>
                                  <p:childTnLst>
                                    <p:set>
                                      <p:cBhvr>
                                        <p:cTn id="49" dur="1" fill="hold">
                                          <p:stCondLst>
                                            <p:cond delay="0"/>
                                          </p:stCondLst>
                                        </p:cTn>
                                        <p:tgtEl>
                                          <p:spTgt spid="136209"/>
                                        </p:tgtEl>
                                        <p:attrNameLst>
                                          <p:attrName>style.visibility</p:attrName>
                                        </p:attrNameLst>
                                      </p:cBhvr>
                                      <p:to>
                                        <p:strVal val="visible"/>
                                      </p:to>
                                    </p:set>
                                    <p:animEffect transition="in" filter="wipe(down)">
                                      <p:cBhvr>
                                        <p:cTn id="50" dur="2000"/>
                                        <p:tgtEl>
                                          <p:spTgt spid="13620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6212">
                                            <p:txEl>
                                              <p:pRg st="0" end="0"/>
                                            </p:txEl>
                                          </p:spTgt>
                                        </p:tgtEl>
                                        <p:attrNameLst>
                                          <p:attrName>style.visibility</p:attrName>
                                        </p:attrNameLst>
                                      </p:cBhvr>
                                      <p:to>
                                        <p:strVal val="visible"/>
                                      </p:to>
                                    </p:set>
                                    <p:anim calcmode="lin" valueType="num">
                                      <p:cBhvr additive="base">
                                        <p:cTn id="55" dur="500" fill="hold"/>
                                        <p:tgtEl>
                                          <p:spTgt spid="13621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362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7"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6212">
                                            <p:txEl>
                                              <p:pRg st="1" end="1"/>
                                            </p:txEl>
                                          </p:spTgt>
                                        </p:tgtEl>
                                        <p:attrNameLst>
                                          <p:attrName>style.visibility</p:attrName>
                                        </p:attrNameLst>
                                      </p:cBhvr>
                                      <p:to>
                                        <p:strVal val="visible"/>
                                      </p:to>
                                    </p:set>
                                    <p:anim calcmode="lin" valueType="num">
                                      <p:cBhvr additive="base">
                                        <p:cTn id="61" dur="500" fill="hold"/>
                                        <p:tgtEl>
                                          <p:spTgt spid="136212">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62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36212">
                                            <p:txEl>
                                              <p:pRg st="2" end="2"/>
                                            </p:txEl>
                                          </p:spTgt>
                                        </p:tgtEl>
                                        <p:attrNameLst>
                                          <p:attrName>style.visibility</p:attrName>
                                        </p:attrNameLst>
                                      </p:cBhvr>
                                      <p:to>
                                        <p:strVal val="visible"/>
                                      </p:to>
                                    </p:set>
                                    <p:anim calcmode="lin" valueType="num">
                                      <p:cBhvr additive="base">
                                        <p:cTn id="67" dur="500" fill="hold"/>
                                        <p:tgtEl>
                                          <p:spTgt spid="136212">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362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7"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0"/>
                                  </p:iterate>
                                  <p:childTnLst>
                                    <p:set>
                                      <p:cBhvr>
                                        <p:cTn id="72" dur="1" fill="hold">
                                          <p:stCondLst>
                                            <p:cond delay="0"/>
                                          </p:stCondLst>
                                        </p:cTn>
                                        <p:tgtEl>
                                          <p:spTgt spid="136213"/>
                                        </p:tgtEl>
                                        <p:attrNameLst>
                                          <p:attrName>style.visibility</p:attrName>
                                        </p:attrNameLst>
                                      </p:cBhvr>
                                      <p:to>
                                        <p:strVal val="visible"/>
                                      </p:to>
                                    </p:set>
                                    <p:anim calcmode="lin" valueType="num">
                                      <p:cBhvr additive="base">
                                        <p:cTn id="73" dur="500" fill="hold"/>
                                        <p:tgtEl>
                                          <p:spTgt spid="136213"/>
                                        </p:tgtEl>
                                        <p:attrNameLst>
                                          <p:attrName>ppt_x</p:attrName>
                                        </p:attrNameLst>
                                      </p:cBhvr>
                                      <p:tavLst>
                                        <p:tav tm="0">
                                          <p:val>
                                            <p:strVal val="1+#ppt_w/2"/>
                                          </p:val>
                                        </p:tav>
                                        <p:tav tm="100000">
                                          <p:val>
                                            <p:strVal val="#ppt_x"/>
                                          </p:val>
                                        </p:tav>
                                      </p:tavLst>
                                    </p:anim>
                                    <p:anim calcmode="lin" valueType="num">
                                      <p:cBhvr additive="base">
                                        <p:cTn id="74" dur="500" fill="hold"/>
                                        <p:tgtEl>
                                          <p:spTgt spid="136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type.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36214"/>
                                        </p:tgtEl>
                                        <p:attrNameLst>
                                          <p:attrName>style.visibility</p:attrName>
                                        </p:attrNameLst>
                                      </p:cBhvr>
                                      <p:to>
                                        <p:strVal val="visible"/>
                                      </p:to>
                                    </p:set>
                                    <p:anim calcmode="lin" valueType="num">
                                      <p:cBhvr>
                                        <p:cTn id="79" dur="500" fill="hold"/>
                                        <p:tgtEl>
                                          <p:spTgt spid="136214"/>
                                        </p:tgtEl>
                                        <p:attrNameLst>
                                          <p:attrName>ppt_w</p:attrName>
                                        </p:attrNameLst>
                                      </p:cBhvr>
                                      <p:tavLst>
                                        <p:tav tm="0">
                                          <p:val>
                                            <p:fltVal val="0"/>
                                          </p:val>
                                        </p:tav>
                                        <p:tav tm="100000">
                                          <p:val>
                                            <p:strVal val="#ppt_w"/>
                                          </p:val>
                                        </p:tav>
                                      </p:tavLst>
                                    </p:anim>
                                    <p:anim calcmode="lin" valueType="num">
                                      <p:cBhvr>
                                        <p:cTn id="80" dur="500" fill="hold"/>
                                        <p:tgtEl>
                                          <p:spTgt spid="136214"/>
                                        </p:tgtEl>
                                        <p:attrNameLst>
                                          <p:attrName>ppt_h</p:attrName>
                                        </p:attrNameLst>
                                      </p:cBhvr>
                                      <p:tavLst>
                                        <p:tav tm="0">
                                          <p:val>
                                            <p:fltVal val="0"/>
                                          </p:val>
                                        </p:tav>
                                        <p:tav tm="100000">
                                          <p:val>
                                            <p:strVal val="#ppt_h"/>
                                          </p:val>
                                        </p:tav>
                                      </p:tavLst>
                                    </p:anim>
                                    <p:animEffect transition="in" filter="fade">
                                      <p:cBhvr>
                                        <p:cTn id="81" dur="500"/>
                                        <p:tgtEl>
                                          <p:spTgt spid="136214"/>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iterate type="lt">
                                    <p:tmPct val="0"/>
                                  </p:iterate>
                                  <p:childTnLst>
                                    <p:set>
                                      <p:cBhvr>
                                        <p:cTn id="85" dur="1" fill="hold">
                                          <p:stCondLst>
                                            <p:cond delay="0"/>
                                          </p:stCondLst>
                                        </p:cTn>
                                        <p:tgtEl>
                                          <p:spTgt spid="136218">
                                            <p:txEl>
                                              <p:pRg st="0" end="0"/>
                                            </p:txEl>
                                          </p:spTgt>
                                        </p:tgtEl>
                                        <p:attrNameLst>
                                          <p:attrName>style.visibility</p:attrName>
                                        </p:attrNameLst>
                                      </p:cBhvr>
                                      <p:to>
                                        <p:strVal val="visible"/>
                                      </p:to>
                                    </p:set>
                                    <p:anim calcmode="lin" valueType="num">
                                      <p:cBhvr additive="base">
                                        <p:cTn id="86" dur="500" fill="hold"/>
                                        <p:tgtEl>
                                          <p:spTgt spid="136218">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36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7" name="whoosh.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iterate type="lt">
                                    <p:tmPct val="0"/>
                                  </p:iterate>
                                  <p:childTnLst>
                                    <p:set>
                                      <p:cBhvr>
                                        <p:cTn id="91" dur="1" fill="hold">
                                          <p:stCondLst>
                                            <p:cond delay="0"/>
                                          </p:stCondLst>
                                        </p:cTn>
                                        <p:tgtEl>
                                          <p:spTgt spid="136218">
                                            <p:txEl>
                                              <p:pRg st="1" end="1"/>
                                            </p:txEl>
                                          </p:spTgt>
                                        </p:tgtEl>
                                        <p:attrNameLst>
                                          <p:attrName>style.visibility</p:attrName>
                                        </p:attrNameLst>
                                      </p:cBhvr>
                                      <p:to>
                                        <p:strVal val="visible"/>
                                      </p:to>
                                    </p:set>
                                    <p:anim calcmode="lin" valueType="num">
                                      <p:cBhvr additive="base">
                                        <p:cTn id="92" dur="500" fill="hold"/>
                                        <p:tgtEl>
                                          <p:spTgt spid="136218">
                                            <p:txEl>
                                              <p:pRg st="1" end="1"/>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3621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7" name="whoosh.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iterate type="lt">
                                    <p:tmPct val="0"/>
                                  </p:iterate>
                                  <p:childTnLst>
                                    <p:set>
                                      <p:cBhvr>
                                        <p:cTn id="97" dur="1" fill="hold">
                                          <p:stCondLst>
                                            <p:cond delay="0"/>
                                          </p:stCondLst>
                                        </p:cTn>
                                        <p:tgtEl>
                                          <p:spTgt spid="136218">
                                            <p:txEl>
                                              <p:pRg st="2" end="2"/>
                                            </p:txEl>
                                          </p:spTgt>
                                        </p:tgtEl>
                                        <p:attrNameLst>
                                          <p:attrName>style.visibility</p:attrName>
                                        </p:attrNameLst>
                                      </p:cBhvr>
                                      <p:to>
                                        <p:strVal val="visible"/>
                                      </p:to>
                                    </p:set>
                                    <p:anim calcmode="lin" valueType="num">
                                      <p:cBhvr additive="base">
                                        <p:cTn id="98" dur="500" fill="hold"/>
                                        <p:tgtEl>
                                          <p:spTgt spid="136218">
                                            <p:txEl>
                                              <p:pRg st="2" end="2"/>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13621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7" name="whoosh.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iterate type="lt">
                                    <p:tmPct val="0"/>
                                  </p:iterate>
                                  <p:childTnLst>
                                    <p:set>
                                      <p:cBhvr>
                                        <p:cTn id="103" dur="1" fill="hold">
                                          <p:stCondLst>
                                            <p:cond delay="0"/>
                                          </p:stCondLst>
                                        </p:cTn>
                                        <p:tgtEl>
                                          <p:spTgt spid="136219"/>
                                        </p:tgtEl>
                                        <p:attrNameLst>
                                          <p:attrName>style.visibility</p:attrName>
                                        </p:attrNameLst>
                                      </p:cBhvr>
                                      <p:to>
                                        <p:strVal val="visible"/>
                                      </p:to>
                                    </p:set>
                                    <p:anim calcmode="lin" valueType="num">
                                      <p:cBhvr additive="base">
                                        <p:cTn id="104" dur="500" fill="hold"/>
                                        <p:tgtEl>
                                          <p:spTgt spid="136219"/>
                                        </p:tgtEl>
                                        <p:attrNameLst>
                                          <p:attrName>ppt_x</p:attrName>
                                        </p:attrNameLst>
                                      </p:cBhvr>
                                      <p:tavLst>
                                        <p:tav tm="0">
                                          <p:val>
                                            <p:strVal val="1+#ppt_w/2"/>
                                          </p:val>
                                        </p:tav>
                                        <p:tav tm="100000">
                                          <p:val>
                                            <p:strVal val="#ppt_x"/>
                                          </p:val>
                                        </p:tav>
                                      </p:tavLst>
                                    </p:anim>
                                    <p:anim calcmode="lin" valueType="num">
                                      <p:cBhvr additive="base">
                                        <p:cTn id="105" dur="500" fill="hold"/>
                                        <p:tgtEl>
                                          <p:spTgt spid="136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type.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p:cTn id="110" dur="500" fill="hold"/>
                                        <p:tgtEl>
                                          <p:spTgt spid="2"/>
                                        </p:tgtEl>
                                        <p:attrNameLst>
                                          <p:attrName>ppt_w</p:attrName>
                                        </p:attrNameLst>
                                      </p:cBhvr>
                                      <p:tavLst>
                                        <p:tav tm="0">
                                          <p:val>
                                            <p:fltVal val="0"/>
                                          </p:val>
                                        </p:tav>
                                        <p:tav tm="100000">
                                          <p:val>
                                            <p:strVal val="#ppt_w"/>
                                          </p:val>
                                        </p:tav>
                                      </p:tavLst>
                                    </p:anim>
                                    <p:anim calcmode="lin" valueType="num">
                                      <p:cBhvr>
                                        <p:cTn id="111" dur="500" fill="hold"/>
                                        <p:tgtEl>
                                          <p:spTgt spid="2"/>
                                        </p:tgtEl>
                                        <p:attrNameLst>
                                          <p:attrName>ppt_h</p:attrName>
                                        </p:attrNameLst>
                                      </p:cBhvr>
                                      <p:tavLst>
                                        <p:tav tm="0">
                                          <p:val>
                                            <p:fltVal val="0"/>
                                          </p:val>
                                        </p:tav>
                                        <p:tav tm="100000">
                                          <p:val>
                                            <p:strVal val="#ppt_h"/>
                                          </p:val>
                                        </p:tav>
                                      </p:tavLst>
                                    </p:anim>
                                    <p:animEffect transition="in" filter="fade">
                                      <p:cBhvr>
                                        <p:cTn id="112" dur="500"/>
                                        <p:tgtEl>
                                          <p:spTgt spid="2"/>
                                        </p:tgtEl>
                                      </p:cBhvr>
                                    </p:animEffect>
                                  </p:childTnLst>
                                  <p:subTnLst>
                                    <p:audio>
                                      <p:cMediaNode>
                                        <p:cTn display="0" masterRel="sameClick">
                                          <p:stCondLst>
                                            <p:cond evt="begin" delay="0">
                                              <p:tn val="108"/>
                                            </p:cond>
                                          </p:stCondLst>
                                          <p:endCondLst>
                                            <p:cond evt="onStopAudio" delay="0">
                                              <p:tgtEl>
                                                <p:sldTgt/>
                                              </p:tgtEl>
                                            </p:cond>
                                          </p:endCondLst>
                                        </p:cTn>
                                        <p:tgtEl>
                                          <p:sndTgt r:embed="rId8" name="cashreg.wav"/>
                                        </p:tgtEl>
                                      </p:cMediaNode>
                                    </p:audio>
                                  </p:subTnLst>
                                </p:cTn>
                              </p:par>
                              <p:par>
                                <p:cTn id="113" presetID="22" presetClass="entr" presetSubtype="8" fill="hold" grpId="0" nodeType="with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wipe(left)">
                                      <p:cBhvr>
                                        <p:cTn id="115" dur="5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nodeType="clickEffect">
                                  <p:stCondLst>
                                    <p:cond delay="0"/>
                                  </p:stCondLst>
                                  <p:iterate type="lt">
                                    <p:tmPct val="10000"/>
                                  </p:iterate>
                                  <p:childTnLst>
                                    <p:set>
                                      <p:cBhvr>
                                        <p:cTn id="119" dur="1" fill="hold">
                                          <p:stCondLst>
                                            <p:cond delay="0"/>
                                          </p:stCondLst>
                                        </p:cTn>
                                        <p:tgtEl>
                                          <p:spTgt spid="1457186">
                                            <p:txEl>
                                              <p:pRg st="0" end="0"/>
                                            </p:txEl>
                                          </p:spTgt>
                                        </p:tgtEl>
                                        <p:attrNameLst>
                                          <p:attrName>style.visibility</p:attrName>
                                        </p:attrNameLst>
                                      </p:cBhvr>
                                      <p:to>
                                        <p:strVal val="visible"/>
                                      </p:to>
                                    </p:set>
                                    <p:anim calcmode="lin" valueType="num">
                                      <p:cBhvr additive="base">
                                        <p:cTn id="120" dur="500" fill="hold"/>
                                        <p:tgtEl>
                                          <p:spTgt spid="1457186">
                                            <p:txEl>
                                              <p:pRg st="0" end="0"/>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14571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6"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2" fill="hold" nodeType="clickEffect">
                                  <p:stCondLst>
                                    <p:cond delay="0"/>
                                  </p:stCondLst>
                                  <p:iterate type="lt">
                                    <p:tmPct val="10000"/>
                                  </p:iterate>
                                  <p:childTnLst>
                                    <p:set>
                                      <p:cBhvr>
                                        <p:cTn id="125" dur="1" fill="hold">
                                          <p:stCondLst>
                                            <p:cond delay="0"/>
                                          </p:stCondLst>
                                        </p:cTn>
                                        <p:tgtEl>
                                          <p:spTgt spid="136221">
                                            <p:txEl>
                                              <p:pRg st="0" end="0"/>
                                            </p:txEl>
                                          </p:spTgt>
                                        </p:tgtEl>
                                        <p:attrNameLst>
                                          <p:attrName>style.visibility</p:attrName>
                                        </p:attrNameLst>
                                      </p:cBhvr>
                                      <p:to>
                                        <p:strVal val="visible"/>
                                      </p:to>
                                    </p:set>
                                    <p:anim calcmode="lin" valueType="num">
                                      <p:cBhvr additive="base">
                                        <p:cTn id="126" dur="500" fill="hold"/>
                                        <p:tgtEl>
                                          <p:spTgt spid="136221">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1362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whoosh.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ntr" presetSubtype="2" fill="hold" nodeType="clickEffect">
                                  <p:stCondLst>
                                    <p:cond delay="0"/>
                                  </p:stCondLst>
                                  <p:iterate type="lt">
                                    <p:tmPct val="10000"/>
                                  </p:iterate>
                                  <p:childTnLst>
                                    <p:set>
                                      <p:cBhvr>
                                        <p:cTn id="131" dur="1" fill="hold">
                                          <p:stCondLst>
                                            <p:cond delay="0"/>
                                          </p:stCondLst>
                                        </p:cTn>
                                        <p:tgtEl>
                                          <p:spTgt spid="136221">
                                            <p:txEl>
                                              <p:pRg st="1" end="1"/>
                                            </p:txEl>
                                          </p:spTgt>
                                        </p:tgtEl>
                                        <p:attrNameLst>
                                          <p:attrName>style.visibility</p:attrName>
                                        </p:attrNameLst>
                                      </p:cBhvr>
                                      <p:to>
                                        <p:strVal val="visible"/>
                                      </p:to>
                                    </p:set>
                                    <p:anim calcmode="lin" valueType="num">
                                      <p:cBhvr additive="base">
                                        <p:cTn id="132" dur="500" fill="hold"/>
                                        <p:tgtEl>
                                          <p:spTgt spid="136221">
                                            <p:txEl>
                                              <p:pRg st="1" end="1"/>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13622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7" name="whoosh.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2" fill="hold" nodeType="clickEffect">
                                  <p:stCondLst>
                                    <p:cond delay="0"/>
                                  </p:stCondLst>
                                  <p:iterate type="lt">
                                    <p:tmPct val="10000"/>
                                  </p:iterate>
                                  <p:childTnLst>
                                    <p:set>
                                      <p:cBhvr>
                                        <p:cTn id="137" dur="1" fill="hold">
                                          <p:stCondLst>
                                            <p:cond delay="0"/>
                                          </p:stCondLst>
                                        </p:cTn>
                                        <p:tgtEl>
                                          <p:spTgt spid="136221">
                                            <p:txEl>
                                              <p:pRg st="2" end="2"/>
                                            </p:txEl>
                                          </p:spTgt>
                                        </p:tgtEl>
                                        <p:attrNameLst>
                                          <p:attrName>style.visibility</p:attrName>
                                        </p:attrNameLst>
                                      </p:cBhvr>
                                      <p:to>
                                        <p:strVal val="visible"/>
                                      </p:to>
                                    </p:set>
                                    <p:anim calcmode="lin" valueType="num">
                                      <p:cBhvr additive="base">
                                        <p:cTn id="138" dur="500" fill="hold"/>
                                        <p:tgtEl>
                                          <p:spTgt spid="136221">
                                            <p:txEl>
                                              <p:pRg st="2" end="2"/>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13622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7" name="whoosh.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2" fill="hold" grpId="0" nodeType="clickEffect">
                                  <p:stCondLst>
                                    <p:cond delay="0"/>
                                  </p:stCondLst>
                                  <p:iterate type="lt">
                                    <p:tmPct val="0"/>
                                  </p:iterate>
                                  <p:childTnLst>
                                    <p:set>
                                      <p:cBhvr>
                                        <p:cTn id="143" dur="1" fill="hold">
                                          <p:stCondLst>
                                            <p:cond delay="0"/>
                                          </p:stCondLst>
                                        </p:cTn>
                                        <p:tgtEl>
                                          <p:spTgt spid="136222"/>
                                        </p:tgtEl>
                                        <p:attrNameLst>
                                          <p:attrName>style.visibility</p:attrName>
                                        </p:attrNameLst>
                                      </p:cBhvr>
                                      <p:to>
                                        <p:strVal val="visible"/>
                                      </p:to>
                                    </p:set>
                                    <p:anim calcmode="lin" valueType="num">
                                      <p:cBhvr additive="base">
                                        <p:cTn id="144" dur="500" fill="hold"/>
                                        <p:tgtEl>
                                          <p:spTgt spid="136222"/>
                                        </p:tgtEl>
                                        <p:attrNameLst>
                                          <p:attrName>ppt_x</p:attrName>
                                        </p:attrNameLst>
                                      </p:cBhvr>
                                      <p:tavLst>
                                        <p:tav tm="0">
                                          <p:val>
                                            <p:strVal val="1+#ppt_w/2"/>
                                          </p:val>
                                        </p:tav>
                                        <p:tav tm="100000">
                                          <p:val>
                                            <p:strVal val="#ppt_x"/>
                                          </p:val>
                                        </p:tav>
                                      </p:tavLst>
                                    </p:anim>
                                    <p:anim calcmode="lin" valueType="num">
                                      <p:cBhvr additive="base">
                                        <p:cTn id="145" dur="500" fill="hold"/>
                                        <p:tgtEl>
                                          <p:spTgt spid="1362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type.wav"/>
                                        </p:tgtEl>
                                      </p:cMediaNode>
                                    </p:audio>
                                  </p:subTnLst>
                                </p:cTn>
                              </p:par>
                            </p:childTnLst>
                          </p:cTn>
                        </p:par>
                      </p:childTnLst>
                    </p:cTn>
                  </p:par>
                  <p:par>
                    <p:cTn id="146" fill="hold">
                      <p:stCondLst>
                        <p:cond delay="indefinite"/>
                      </p:stCondLst>
                      <p:childTnLst>
                        <p:par>
                          <p:cTn id="147" fill="hold">
                            <p:stCondLst>
                              <p:cond delay="0"/>
                            </p:stCondLst>
                            <p:childTnLst>
                              <p:par>
                                <p:cTn id="148" presetID="53" presetClass="entr" presetSubtype="0" fill="hold" grpId="0" nodeType="clickEffect">
                                  <p:stCondLst>
                                    <p:cond delay="0"/>
                                  </p:stCondLst>
                                  <p:childTnLst>
                                    <p:set>
                                      <p:cBhvr>
                                        <p:cTn id="149" dur="1" fill="hold">
                                          <p:stCondLst>
                                            <p:cond delay="0"/>
                                          </p:stCondLst>
                                        </p:cTn>
                                        <p:tgtEl>
                                          <p:spTgt spid="136223"/>
                                        </p:tgtEl>
                                        <p:attrNameLst>
                                          <p:attrName>style.visibility</p:attrName>
                                        </p:attrNameLst>
                                      </p:cBhvr>
                                      <p:to>
                                        <p:strVal val="visible"/>
                                      </p:to>
                                    </p:set>
                                    <p:anim calcmode="lin" valueType="num">
                                      <p:cBhvr>
                                        <p:cTn id="150" dur="500" fill="hold"/>
                                        <p:tgtEl>
                                          <p:spTgt spid="136223"/>
                                        </p:tgtEl>
                                        <p:attrNameLst>
                                          <p:attrName>ppt_w</p:attrName>
                                        </p:attrNameLst>
                                      </p:cBhvr>
                                      <p:tavLst>
                                        <p:tav tm="0">
                                          <p:val>
                                            <p:fltVal val="0"/>
                                          </p:val>
                                        </p:tav>
                                        <p:tav tm="100000">
                                          <p:val>
                                            <p:strVal val="#ppt_w"/>
                                          </p:val>
                                        </p:tav>
                                      </p:tavLst>
                                    </p:anim>
                                    <p:anim calcmode="lin" valueType="num">
                                      <p:cBhvr>
                                        <p:cTn id="151" dur="500" fill="hold"/>
                                        <p:tgtEl>
                                          <p:spTgt spid="136223"/>
                                        </p:tgtEl>
                                        <p:attrNameLst>
                                          <p:attrName>ppt_h</p:attrName>
                                        </p:attrNameLst>
                                      </p:cBhvr>
                                      <p:tavLst>
                                        <p:tav tm="0">
                                          <p:val>
                                            <p:fltVal val="0"/>
                                          </p:val>
                                        </p:tav>
                                        <p:tav tm="100000">
                                          <p:val>
                                            <p:strVal val="#ppt_h"/>
                                          </p:val>
                                        </p:tav>
                                      </p:tavLst>
                                    </p:anim>
                                    <p:animEffect transition="in" filter="fade">
                                      <p:cBhvr>
                                        <p:cTn id="152" dur="500"/>
                                        <p:tgtEl>
                                          <p:spTgt spid="136223"/>
                                        </p:tgtEl>
                                      </p:cBhvr>
                                    </p:animEffect>
                                  </p:childTnLst>
                                  <p:subTnLst>
                                    <p:audio>
                                      <p:cMediaNode>
                                        <p:cTn display="0" masterRel="sameClick">
                                          <p:stCondLst>
                                            <p:cond evt="begin" delay="0">
                                              <p:tn val="148"/>
                                            </p:cond>
                                          </p:stCondLst>
                                          <p:endCondLst>
                                            <p:cond evt="onStopAudio" delay="0">
                                              <p:tgtEl>
                                                <p:sldTgt/>
                                              </p:tgtEl>
                                            </p:cond>
                                          </p:endCondLst>
                                        </p:cTn>
                                        <p:tgtEl>
                                          <p:sndTgt r:embed="rId8" name="cashreg.wav"/>
                                        </p:tgtEl>
                                      </p:cMediaNode>
                                    </p:audio>
                                  </p:subTnLst>
                                </p:cTn>
                              </p:par>
                              <p:par>
                                <p:cTn id="153" presetID="22" presetClass="entr" presetSubtype="8" fill="hold" grpId="0" nodeType="withEffect">
                                  <p:stCondLst>
                                    <p:cond delay="0"/>
                                  </p:stCondLst>
                                  <p:childTnLst>
                                    <p:set>
                                      <p:cBhvr>
                                        <p:cTn id="154" dur="1" fill="hold">
                                          <p:stCondLst>
                                            <p:cond delay="0"/>
                                          </p:stCondLst>
                                        </p:cTn>
                                        <p:tgtEl>
                                          <p:spTgt spid="136224"/>
                                        </p:tgtEl>
                                        <p:attrNameLst>
                                          <p:attrName>style.visibility</p:attrName>
                                        </p:attrNameLst>
                                      </p:cBhvr>
                                      <p:to>
                                        <p:strVal val="visible"/>
                                      </p:to>
                                    </p:set>
                                    <p:animEffect transition="in" filter="wipe(left)">
                                      <p:cBhvr>
                                        <p:cTn id="155" dur="500"/>
                                        <p:tgtEl>
                                          <p:spTgt spid="136224"/>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2" fill="hold" nodeType="clickEffect">
                                  <p:stCondLst>
                                    <p:cond delay="0"/>
                                  </p:stCondLst>
                                  <p:iterate type="lt">
                                    <p:tmPct val="10000"/>
                                  </p:iterate>
                                  <p:childTnLst>
                                    <p:set>
                                      <p:cBhvr>
                                        <p:cTn id="159" dur="1" fill="hold">
                                          <p:stCondLst>
                                            <p:cond delay="0"/>
                                          </p:stCondLst>
                                        </p:cTn>
                                        <p:tgtEl>
                                          <p:spTgt spid="1457187">
                                            <p:txEl>
                                              <p:pRg st="0" end="0"/>
                                            </p:txEl>
                                          </p:spTgt>
                                        </p:tgtEl>
                                        <p:attrNameLst>
                                          <p:attrName>style.visibility</p:attrName>
                                        </p:attrNameLst>
                                      </p:cBhvr>
                                      <p:to>
                                        <p:strVal val="visible"/>
                                      </p:to>
                                    </p:set>
                                    <p:anim calcmode="lin" valueType="num">
                                      <p:cBhvr additive="base">
                                        <p:cTn id="160" dur="500" fill="hold"/>
                                        <p:tgtEl>
                                          <p:spTgt spid="1457187">
                                            <p:txEl>
                                              <p:pRg st="0" end="0"/>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1457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457162" grpId="0"/>
      <p:bldP spid="136205" grpId="0"/>
      <p:bldP spid="136209" grpId="0" animBg="1"/>
      <p:bldP spid="136210" grpId="0"/>
      <p:bldP spid="136211" grpId="0"/>
      <p:bldP spid="136212" grpId="0" uiExpand="1" build="allAtOnce"/>
      <p:bldP spid="136213" grpId="0"/>
      <p:bldP spid="136214" grpId="0"/>
      <p:bldP spid="136215" grpId="0" animBg="1"/>
      <p:bldP spid="136217" grpId="0" animBg="1"/>
      <p:bldP spid="136219" grpId="0"/>
      <p:bldP spid="136222" grpId="0"/>
      <p:bldP spid="136223" grpId="0"/>
      <p:bldP spid="136224" grpId="0" animBg="1"/>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0963" name="Rectangle 3"/>
          <p:cNvSpPr>
            <a:spLocks noGrp="1" noChangeArrowheads="1"/>
          </p:cNvSpPr>
          <p:nvPr>
            <p:ph type="ctrTitle"/>
          </p:nvPr>
        </p:nvSpPr>
        <p:spPr>
          <a:xfrm>
            <a:off x="685800" y="438150"/>
            <a:ext cx="8056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0964"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537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pic>
        <p:nvPicPr>
          <p:cNvPr id="1465374" name="Picture 3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263775"/>
            <a:ext cx="7721600" cy="4013200"/>
          </a:xfrm>
          <a:prstGeom prst="rect">
            <a:avLst/>
          </a:prstGeom>
          <a:noFill/>
          <a:ln w="9525">
            <a:noFill/>
            <a:miter lim="800000"/>
            <a:headEnd/>
            <a:tailEnd/>
          </a:ln>
        </p:spPr>
      </p:pic>
      <p:sp>
        <p:nvSpPr>
          <p:cNvPr id="1465375" name="Text Box 31"/>
          <p:cNvSpPr txBox="1">
            <a:spLocks noChangeArrowheads="1"/>
          </p:cNvSpPr>
          <p:nvPr/>
        </p:nvSpPr>
        <p:spPr bwMode="auto">
          <a:xfrm>
            <a:off x="3716338" y="3179763"/>
            <a:ext cx="5124450" cy="420687"/>
          </a:xfrm>
          <a:prstGeom prst="rect">
            <a:avLst/>
          </a:prstGeom>
          <a:noFill/>
          <a:ln w="9525">
            <a:noFill/>
            <a:miter lim="800000"/>
            <a:headEnd/>
            <a:tailEnd/>
          </a:ln>
        </p:spPr>
        <p:txBody>
          <a:bodyPr>
            <a:spAutoFit/>
          </a:bodyPr>
          <a:lstStyle/>
          <a:p>
            <a:pPr>
              <a:lnSpc>
                <a:spcPct val="90000"/>
              </a:lnSpc>
            </a:pPr>
            <a:r>
              <a:rPr lang="en-US" sz="2400" dirty="0">
                <a:solidFill>
                  <a:schemeClr val="hlink"/>
                </a:solidFill>
                <a:latin typeface="Arial" pitchFamily="34" charset="0"/>
                <a:sym typeface="Symbol" pitchFamily="18" charset="2"/>
              </a:rPr>
              <a:t></a:t>
            </a:r>
            <a:r>
              <a:rPr lang="en-US" sz="2400" i="1" dirty="0">
                <a:solidFill>
                  <a:schemeClr val="hlink"/>
                </a:solidFill>
                <a:latin typeface="Arial" pitchFamily="34" charset="0"/>
                <a:cs typeface="Courier New" pitchFamily="49" charset="0"/>
              </a:rPr>
              <a:t>L </a:t>
            </a:r>
            <a:r>
              <a:rPr lang="en-US" sz="2400" dirty="0">
                <a:solidFill>
                  <a:schemeClr val="hlink"/>
                </a:solidFill>
                <a:latin typeface="Arial" pitchFamily="34" charset="0"/>
                <a:cs typeface="Courier New" pitchFamily="49" charset="0"/>
              </a:rPr>
              <a:t>must be conserved by family.</a:t>
            </a:r>
          </a:p>
        </p:txBody>
      </p:sp>
      <p:sp>
        <p:nvSpPr>
          <p:cNvPr id="1465376" name="Text Box 32"/>
          <p:cNvSpPr txBox="1">
            <a:spLocks noChangeArrowheads="1"/>
          </p:cNvSpPr>
          <p:nvPr/>
        </p:nvSpPr>
        <p:spPr bwMode="auto">
          <a:xfrm>
            <a:off x="3708400" y="3544888"/>
            <a:ext cx="543560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Thus </a:t>
            </a:r>
            <a:r>
              <a:rPr lang="en-US" sz="2400" i="1">
                <a:solidFill>
                  <a:schemeClr val="hlink"/>
                </a:solidFill>
                <a:latin typeface="Arial" pitchFamily="34" charset="0"/>
                <a:cs typeface="Courier New" pitchFamily="49" charset="0"/>
              </a:rPr>
              <a:t>L</a:t>
            </a:r>
            <a:r>
              <a:rPr lang="en-US" sz="2400" baseline="-25000">
                <a:solidFill>
                  <a:schemeClr val="hlink"/>
                </a:solidFill>
                <a:latin typeface="Arial" pitchFamily="34" charset="0"/>
                <a:cs typeface="Courier New" pitchFamily="49" charset="0"/>
                <a:sym typeface="Symbol" pitchFamily="18" charset="2"/>
              </a:rPr>
              <a:t>II </a:t>
            </a:r>
            <a:r>
              <a:rPr lang="en-US" sz="2400">
                <a:solidFill>
                  <a:schemeClr val="hlink"/>
                </a:solidFill>
                <a:latin typeface="Arial" pitchFamily="34" charset="0"/>
                <a:cs typeface="Courier New" pitchFamily="49" charset="0"/>
                <a:sym typeface="Symbol" pitchFamily="18" charset="2"/>
              </a:rPr>
              <a:t>and </a:t>
            </a:r>
            <a:r>
              <a:rPr lang="en-US" sz="2400" i="1">
                <a:solidFill>
                  <a:schemeClr val="hlink"/>
                </a:solidFill>
                <a:latin typeface="Arial" pitchFamily="34" charset="0"/>
                <a:cs typeface="Courier New" pitchFamily="49" charset="0"/>
                <a:sym typeface="Symbol" pitchFamily="18" charset="2"/>
              </a:rPr>
              <a:t>L</a:t>
            </a:r>
            <a:r>
              <a:rPr lang="en-US" sz="2400" baseline="-25000">
                <a:solidFill>
                  <a:schemeClr val="hlink"/>
                </a:solidFill>
                <a:latin typeface="Arial" pitchFamily="34" charset="0"/>
                <a:cs typeface="Courier New" pitchFamily="49" charset="0"/>
                <a:sym typeface="Symbol" pitchFamily="18" charset="2"/>
              </a:rPr>
              <a:t>I</a:t>
            </a:r>
            <a:r>
              <a:rPr lang="en-US" sz="2400" i="1">
                <a:solidFill>
                  <a:schemeClr val="hlink"/>
                </a:solidFill>
                <a:latin typeface="Arial" pitchFamily="34" charset="0"/>
                <a:cs typeface="Courier New" pitchFamily="49" charset="0"/>
                <a:sym typeface="Symbol" pitchFamily="18" charset="2"/>
              </a:rPr>
              <a:t> </a:t>
            </a:r>
            <a:r>
              <a:rPr lang="en-US" sz="2400">
                <a:solidFill>
                  <a:schemeClr val="hlink"/>
                </a:solidFill>
                <a:latin typeface="Arial" pitchFamily="34" charset="0"/>
                <a:cs typeface="Courier New" pitchFamily="49" charset="0"/>
                <a:sym typeface="Symbol" pitchFamily="18" charset="2"/>
              </a:rPr>
              <a:t>are not conserved.</a:t>
            </a:r>
          </a:p>
        </p:txBody>
      </p:sp>
      <p:sp>
        <p:nvSpPr>
          <p:cNvPr id="1465377" name="Text Box 33"/>
          <p:cNvSpPr txBox="1">
            <a:spLocks noChangeArrowheads="1"/>
          </p:cNvSpPr>
          <p:nvPr/>
        </p:nvSpPr>
        <p:spPr bwMode="auto">
          <a:xfrm>
            <a:off x="3721100" y="3965575"/>
            <a:ext cx="5233988"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A pion is a meson and has </a:t>
            </a:r>
            <a:r>
              <a:rPr lang="en-US" sz="2400" i="1">
                <a:solidFill>
                  <a:schemeClr val="hlink"/>
                </a:solidFill>
                <a:latin typeface="Arial" pitchFamily="34" charset="0"/>
                <a:cs typeface="Courier New" pitchFamily="49" charset="0"/>
              </a:rPr>
              <a:t>B</a:t>
            </a:r>
            <a:r>
              <a:rPr lang="en-US" sz="2400">
                <a:solidFill>
                  <a:schemeClr val="hlink"/>
                </a:solidFill>
                <a:latin typeface="Arial" pitchFamily="34" charset="0"/>
                <a:cs typeface="Courier New" pitchFamily="49" charset="0"/>
              </a:rPr>
              <a:t> = 0.</a:t>
            </a:r>
          </a:p>
        </p:txBody>
      </p:sp>
      <p:sp>
        <p:nvSpPr>
          <p:cNvPr id="1465378" name="Text Box 34"/>
          <p:cNvSpPr txBox="1">
            <a:spLocks noChangeArrowheads="1"/>
          </p:cNvSpPr>
          <p:nvPr/>
        </p:nvSpPr>
        <p:spPr bwMode="auto">
          <a:xfrm>
            <a:off x="3722688" y="4291013"/>
            <a:ext cx="422433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i="1">
                <a:solidFill>
                  <a:schemeClr val="hlink"/>
                </a:solidFill>
                <a:latin typeface="Arial" pitchFamily="34" charset="0"/>
                <a:cs typeface="Courier New" pitchFamily="49" charset="0"/>
              </a:rPr>
              <a:t>p</a:t>
            </a:r>
            <a:r>
              <a:rPr lang="en-US" sz="2400">
                <a:solidFill>
                  <a:schemeClr val="hlink"/>
                </a:solidFill>
                <a:latin typeface="Arial" pitchFamily="34" charset="0"/>
                <a:cs typeface="Courier New" pitchFamily="49" charset="0"/>
              </a:rPr>
              <a:t> and </a:t>
            </a:r>
            <a:r>
              <a:rPr lang="en-US" sz="2400" i="1">
                <a:solidFill>
                  <a:schemeClr val="hlink"/>
                </a:solidFill>
                <a:latin typeface="Arial" pitchFamily="34" charset="0"/>
                <a:cs typeface="Courier New" pitchFamily="49" charset="0"/>
              </a:rPr>
              <a:t>n</a:t>
            </a:r>
            <a:r>
              <a:rPr lang="en-US" sz="2400">
                <a:solidFill>
                  <a:schemeClr val="hlink"/>
                </a:solidFill>
                <a:latin typeface="Arial" pitchFamily="34" charset="0"/>
                <a:cs typeface="Courier New" pitchFamily="49" charset="0"/>
              </a:rPr>
              <a:t> each have </a:t>
            </a:r>
            <a:r>
              <a:rPr lang="en-US" sz="2400" i="1">
                <a:solidFill>
                  <a:schemeClr val="hlink"/>
                </a:solidFill>
                <a:latin typeface="Arial" pitchFamily="34" charset="0"/>
                <a:cs typeface="Courier New" pitchFamily="49" charset="0"/>
              </a:rPr>
              <a:t>B</a:t>
            </a:r>
            <a:r>
              <a:rPr lang="en-US" sz="2400">
                <a:solidFill>
                  <a:schemeClr val="hlink"/>
                </a:solidFill>
                <a:latin typeface="Arial" pitchFamily="34" charset="0"/>
                <a:cs typeface="Courier New" pitchFamily="49" charset="0"/>
              </a:rPr>
              <a:t> = 1.</a:t>
            </a:r>
          </a:p>
        </p:txBody>
      </p:sp>
      <p:sp>
        <p:nvSpPr>
          <p:cNvPr id="1465379" name="Text Box 35"/>
          <p:cNvSpPr txBox="1">
            <a:spLocks noChangeArrowheads="1"/>
          </p:cNvSpPr>
          <p:nvPr/>
        </p:nvSpPr>
        <p:spPr bwMode="auto">
          <a:xfrm>
            <a:off x="3717925" y="4660900"/>
            <a:ext cx="4826000"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Baryon number not conserved.</a:t>
            </a:r>
          </a:p>
        </p:txBody>
      </p:sp>
      <p:sp>
        <p:nvSpPr>
          <p:cNvPr id="1465380" name="Text Box 36"/>
          <p:cNvSpPr txBox="1">
            <a:spLocks noChangeArrowheads="1"/>
          </p:cNvSpPr>
          <p:nvPr/>
        </p:nvSpPr>
        <p:spPr bwMode="auto">
          <a:xfrm>
            <a:off x="3722688" y="5375275"/>
            <a:ext cx="515143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Baryon number not conserved.</a:t>
            </a:r>
          </a:p>
        </p:txBody>
      </p:sp>
      <p:sp>
        <p:nvSpPr>
          <p:cNvPr id="1465382" name="Text Box 38"/>
          <p:cNvSpPr txBox="1">
            <a:spLocks noChangeArrowheads="1"/>
          </p:cNvSpPr>
          <p:nvPr/>
        </p:nvSpPr>
        <p:spPr bwMode="auto">
          <a:xfrm>
            <a:off x="3727450" y="5762625"/>
            <a:ext cx="4127500"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Charge not conserved.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5373"/>
                                        </p:tgtEl>
                                        <p:attrNameLst>
                                          <p:attrName>style.visibility</p:attrName>
                                        </p:attrNameLst>
                                      </p:cBhvr>
                                      <p:to>
                                        <p:strVal val="visible"/>
                                      </p:to>
                                    </p:set>
                                    <p:anim calcmode="lin" valueType="num">
                                      <p:cBhvr additive="base">
                                        <p:cTn id="7" dur="500" fill="hold"/>
                                        <p:tgtEl>
                                          <p:spTgt spid="1465373"/>
                                        </p:tgtEl>
                                        <p:attrNameLst>
                                          <p:attrName>ppt_x</p:attrName>
                                        </p:attrNameLst>
                                      </p:cBhvr>
                                      <p:tavLst>
                                        <p:tav tm="0">
                                          <p:val>
                                            <p:strVal val="#ppt_x"/>
                                          </p:val>
                                        </p:tav>
                                        <p:tav tm="100000">
                                          <p:val>
                                            <p:strVal val="#ppt_x"/>
                                          </p:val>
                                        </p:tav>
                                      </p:tavLst>
                                    </p:anim>
                                    <p:anim calcmode="lin" valueType="num">
                                      <p:cBhvr additive="base">
                                        <p:cTn id="8" dur="500" fill="hold"/>
                                        <p:tgtEl>
                                          <p:spTgt spid="14653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5374"/>
                                        </p:tgtEl>
                                        <p:attrNameLst>
                                          <p:attrName>style.visibility</p:attrName>
                                        </p:attrNameLst>
                                      </p:cBhvr>
                                      <p:to>
                                        <p:strVal val="visible"/>
                                      </p:to>
                                    </p:set>
                                    <p:anim calcmode="lin" valueType="num">
                                      <p:cBhvr additive="base">
                                        <p:cTn id="13" dur="500" fill="hold"/>
                                        <p:tgtEl>
                                          <p:spTgt spid="1465374"/>
                                        </p:tgtEl>
                                        <p:attrNameLst>
                                          <p:attrName>ppt_x</p:attrName>
                                        </p:attrNameLst>
                                      </p:cBhvr>
                                      <p:tavLst>
                                        <p:tav tm="0">
                                          <p:val>
                                            <p:strVal val="#ppt_x"/>
                                          </p:val>
                                        </p:tav>
                                        <p:tav tm="100000">
                                          <p:val>
                                            <p:strVal val="#ppt_x"/>
                                          </p:val>
                                        </p:tav>
                                      </p:tavLst>
                                    </p:anim>
                                    <p:anim calcmode="lin" valueType="num">
                                      <p:cBhvr additive="base">
                                        <p:cTn id="14" dur="500" fill="hold"/>
                                        <p:tgtEl>
                                          <p:spTgt spid="14653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65375">
                                            <p:txEl>
                                              <p:pRg st="0" end="0"/>
                                            </p:txEl>
                                          </p:spTgt>
                                        </p:tgtEl>
                                        <p:attrNameLst>
                                          <p:attrName>style.visibility</p:attrName>
                                        </p:attrNameLst>
                                      </p:cBhvr>
                                      <p:to>
                                        <p:strVal val="visible"/>
                                      </p:to>
                                    </p:set>
                                    <p:anim calcmode="lin" valueType="num">
                                      <p:cBhvr additive="base">
                                        <p:cTn id="19" dur="500" fill="hold"/>
                                        <p:tgtEl>
                                          <p:spTgt spid="146537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653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65376">
                                            <p:txEl>
                                              <p:pRg st="0" end="0"/>
                                            </p:txEl>
                                          </p:spTgt>
                                        </p:tgtEl>
                                        <p:attrNameLst>
                                          <p:attrName>style.visibility</p:attrName>
                                        </p:attrNameLst>
                                      </p:cBhvr>
                                      <p:to>
                                        <p:strVal val="visible"/>
                                      </p:to>
                                    </p:set>
                                    <p:anim calcmode="lin" valueType="num">
                                      <p:cBhvr additive="base">
                                        <p:cTn id="25" dur="500" fill="hold"/>
                                        <p:tgtEl>
                                          <p:spTgt spid="146537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653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65377">
                                            <p:txEl>
                                              <p:pRg st="0" end="0"/>
                                            </p:txEl>
                                          </p:spTgt>
                                        </p:tgtEl>
                                        <p:attrNameLst>
                                          <p:attrName>style.visibility</p:attrName>
                                        </p:attrNameLst>
                                      </p:cBhvr>
                                      <p:to>
                                        <p:strVal val="visible"/>
                                      </p:to>
                                    </p:set>
                                    <p:anim calcmode="lin" valueType="num">
                                      <p:cBhvr additive="base">
                                        <p:cTn id="31" dur="500" fill="hold"/>
                                        <p:tgtEl>
                                          <p:spTgt spid="146537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653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65378">
                                            <p:txEl>
                                              <p:pRg st="0" end="0"/>
                                            </p:txEl>
                                          </p:spTgt>
                                        </p:tgtEl>
                                        <p:attrNameLst>
                                          <p:attrName>style.visibility</p:attrName>
                                        </p:attrNameLst>
                                      </p:cBhvr>
                                      <p:to>
                                        <p:strVal val="visible"/>
                                      </p:to>
                                    </p:set>
                                    <p:anim calcmode="lin" valueType="num">
                                      <p:cBhvr additive="base">
                                        <p:cTn id="37" dur="500" fill="hold"/>
                                        <p:tgtEl>
                                          <p:spTgt spid="146537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53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65379">
                                            <p:txEl>
                                              <p:pRg st="0" end="0"/>
                                            </p:txEl>
                                          </p:spTgt>
                                        </p:tgtEl>
                                        <p:attrNameLst>
                                          <p:attrName>style.visibility</p:attrName>
                                        </p:attrNameLst>
                                      </p:cBhvr>
                                      <p:to>
                                        <p:strVal val="visible"/>
                                      </p:to>
                                    </p:set>
                                    <p:anim calcmode="lin" valueType="num">
                                      <p:cBhvr additive="base">
                                        <p:cTn id="43" dur="500" fill="hold"/>
                                        <p:tgtEl>
                                          <p:spTgt spid="146537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65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465380">
                                            <p:txEl>
                                              <p:pRg st="0" end="0"/>
                                            </p:txEl>
                                          </p:spTgt>
                                        </p:tgtEl>
                                        <p:attrNameLst>
                                          <p:attrName>style.visibility</p:attrName>
                                        </p:attrNameLst>
                                      </p:cBhvr>
                                      <p:to>
                                        <p:strVal val="visible"/>
                                      </p:to>
                                    </p:set>
                                    <p:anim calcmode="lin" valueType="num">
                                      <p:cBhvr additive="base">
                                        <p:cTn id="49" dur="500" fill="hold"/>
                                        <p:tgtEl>
                                          <p:spTgt spid="146538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653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465382">
                                            <p:txEl>
                                              <p:pRg st="0" end="0"/>
                                            </p:txEl>
                                          </p:spTgt>
                                        </p:tgtEl>
                                        <p:attrNameLst>
                                          <p:attrName>style.visibility</p:attrName>
                                        </p:attrNameLst>
                                      </p:cBhvr>
                                      <p:to>
                                        <p:strVal val="visible"/>
                                      </p:to>
                                    </p:set>
                                    <p:anim calcmode="lin" valueType="num">
                                      <p:cBhvr additive="base">
                                        <p:cTn id="55" dur="500" fill="hold"/>
                                        <p:tgtEl>
                                          <p:spTgt spid="146538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653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1994" name="Rectangle 28"/>
          <p:cNvSpPr>
            <a:spLocks noChangeArrowheads="1"/>
          </p:cNvSpPr>
          <p:nvPr/>
        </p:nvSpPr>
        <p:spPr bwMode="auto">
          <a:xfrm>
            <a:off x="681038" y="1824038"/>
            <a:ext cx="7772400" cy="1701800"/>
          </a:xfrm>
          <a:prstGeom prst="rect">
            <a:avLst/>
          </a:prstGeom>
          <a:solidFill>
            <a:srgbClr val="CCFFCC"/>
          </a:solidFill>
          <a:ln w="9525">
            <a:noFill/>
            <a:miter lim="800000"/>
            <a:headEnd/>
            <a:tailEnd/>
          </a:ln>
        </p:spPr>
        <p:txBody>
          <a:bodyPr/>
          <a:lstStyle/>
          <a:p>
            <a:endParaRPr lang="en-US"/>
          </a:p>
        </p:txBody>
      </p:sp>
      <p:sp>
        <p:nvSpPr>
          <p:cNvPr id="41987" name="Rectangle 3"/>
          <p:cNvSpPr>
            <a:spLocks noGrp="1" noChangeArrowheads="1"/>
          </p:cNvSpPr>
          <p:nvPr>
            <p:ph type="ctrTitle"/>
          </p:nvPr>
        </p:nvSpPr>
        <p:spPr>
          <a:xfrm>
            <a:off x="685800" y="438150"/>
            <a:ext cx="82026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1988" name="Rectangle 4"/>
          <p:cNvSpPr>
            <a:spLocks noChangeArrowheads="1"/>
          </p:cNvSpPr>
          <p:nvPr/>
        </p:nvSpPr>
        <p:spPr bwMode="auto">
          <a:xfrm>
            <a:off x="681038" y="1992313"/>
            <a:ext cx="7772400" cy="1593850"/>
          </a:xfrm>
          <a:prstGeom prst="rect">
            <a:avLst/>
          </a:prstGeom>
          <a:solidFill>
            <a:srgbClr val="CCFFCC"/>
          </a:solidFill>
          <a:ln w="9525">
            <a:noFill/>
            <a:miter lim="800000"/>
            <a:headEnd/>
            <a:tailEnd/>
          </a:ln>
        </p:spPr>
        <p:txBody>
          <a:bodyPr/>
          <a:lstStyle/>
          <a:p>
            <a:endParaRPr lang="en-US"/>
          </a:p>
        </p:txBody>
      </p:sp>
      <p:pic>
        <p:nvPicPr>
          <p:cNvPr id="146740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1200" y="2290763"/>
            <a:ext cx="7716838" cy="1119187"/>
          </a:xfrm>
          <a:prstGeom prst="rect">
            <a:avLst/>
          </a:prstGeom>
          <a:noFill/>
          <a:ln w="9525">
            <a:noFill/>
            <a:miter lim="800000"/>
            <a:headEnd/>
            <a:tailEnd/>
          </a:ln>
        </p:spPr>
      </p:pic>
      <p:sp>
        <p:nvSpPr>
          <p:cNvPr id="1467401" name="Text Box 9"/>
          <p:cNvSpPr txBox="1">
            <a:spLocks noChangeArrowheads="1"/>
          </p:cNvSpPr>
          <p:nvPr/>
        </p:nvSpPr>
        <p:spPr bwMode="auto">
          <a:xfrm>
            <a:off x="1281113" y="2998788"/>
            <a:ext cx="547528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Gluons.</a:t>
            </a:r>
          </a:p>
        </p:txBody>
      </p:sp>
      <p:pic>
        <p:nvPicPr>
          <p:cNvPr id="1465373" name="Picture 2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7400"/>
                                        </p:tgtEl>
                                        <p:attrNameLst>
                                          <p:attrName>style.visibility</p:attrName>
                                        </p:attrNameLst>
                                      </p:cBhvr>
                                      <p:to>
                                        <p:strVal val="visible"/>
                                      </p:to>
                                    </p:set>
                                    <p:anim calcmode="lin" valueType="num">
                                      <p:cBhvr additive="base">
                                        <p:cTn id="7" dur="500" fill="hold"/>
                                        <p:tgtEl>
                                          <p:spTgt spid="1467400"/>
                                        </p:tgtEl>
                                        <p:attrNameLst>
                                          <p:attrName>ppt_x</p:attrName>
                                        </p:attrNameLst>
                                      </p:cBhvr>
                                      <p:tavLst>
                                        <p:tav tm="0">
                                          <p:val>
                                            <p:strVal val="#ppt_x"/>
                                          </p:val>
                                        </p:tav>
                                        <p:tav tm="100000">
                                          <p:val>
                                            <p:strVal val="#ppt_x"/>
                                          </p:val>
                                        </p:tav>
                                      </p:tavLst>
                                    </p:anim>
                                    <p:anim calcmode="lin" valueType="num">
                                      <p:cBhvr additive="base">
                                        <p:cTn id="8" dur="500" fill="hold"/>
                                        <p:tgtEl>
                                          <p:spTgt spid="14674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67401">
                                            <p:txEl>
                                              <p:pRg st="0" end="0"/>
                                            </p:txEl>
                                          </p:spTgt>
                                        </p:tgtEl>
                                        <p:attrNameLst>
                                          <p:attrName>style.visibility</p:attrName>
                                        </p:attrNameLst>
                                      </p:cBhvr>
                                      <p:to>
                                        <p:strVal val="visible"/>
                                      </p:to>
                                    </p:set>
                                    <p:anim calcmode="lin" valueType="num">
                                      <p:cBhvr additive="base">
                                        <p:cTn id="13" dur="500" fill="hold"/>
                                        <p:tgtEl>
                                          <p:spTgt spid="146740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674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1"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3022"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sp>
        <p:nvSpPr>
          <p:cNvPr id="43011"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944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pic>
        <p:nvPicPr>
          <p:cNvPr id="1469450"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8025" y="2860675"/>
            <a:ext cx="7724775" cy="1947863"/>
          </a:xfrm>
          <a:prstGeom prst="rect">
            <a:avLst/>
          </a:prstGeom>
          <a:noFill/>
          <a:ln w="9525">
            <a:noFill/>
            <a:miter lim="800000"/>
            <a:headEnd/>
            <a:tailEnd/>
          </a:ln>
        </p:spPr>
      </p:pic>
      <p:sp>
        <p:nvSpPr>
          <p:cNvPr id="1469451" name="Text Box 11"/>
          <p:cNvSpPr txBox="1">
            <a:spLocks noChangeArrowheads="1"/>
          </p:cNvSpPr>
          <p:nvPr/>
        </p:nvSpPr>
        <p:spPr bwMode="auto">
          <a:xfrm>
            <a:off x="1993900" y="3263900"/>
            <a:ext cx="5475288"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charge.</a:t>
            </a:r>
          </a:p>
        </p:txBody>
      </p:sp>
      <p:sp>
        <p:nvSpPr>
          <p:cNvPr id="1469452" name="Text Box 12"/>
          <p:cNvSpPr txBox="1">
            <a:spLocks noChangeArrowheads="1"/>
          </p:cNvSpPr>
          <p:nvPr/>
        </p:nvSpPr>
        <p:spPr bwMode="auto">
          <a:xfrm>
            <a:off x="1989138" y="3851275"/>
            <a:ext cx="547528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baryon number.</a:t>
            </a:r>
          </a:p>
        </p:txBody>
      </p:sp>
      <p:sp>
        <p:nvSpPr>
          <p:cNvPr id="1469453" name="Text Box 13"/>
          <p:cNvSpPr txBox="1">
            <a:spLocks noChangeArrowheads="1"/>
          </p:cNvSpPr>
          <p:nvPr/>
        </p:nvSpPr>
        <p:spPr bwMode="auto">
          <a:xfrm>
            <a:off x="1987550" y="4391025"/>
            <a:ext cx="6594475"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Conservation of lepton number (by family).</a:t>
            </a:r>
          </a:p>
        </p:txBody>
      </p:sp>
      <p:sp>
        <p:nvSpPr>
          <p:cNvPr id="1469454" name="Text Box 14"/>
          <p:cNvSpPr txBox="1">
            <a:spLocks noChangeArrowheads="1"/>
          </p:cNvSpPr>
          <p:nvPr/>
        </p:nvSpPr>
        <p:spPr bwMode="auto">
          <a:xfrm>
            <a:off x="1968500" y="4948238"/>
            <a:ext cx="6521450" cy="749300"/>
          </a:xfrm>
          <a:prstGeom prst="rect">
            <a:avLst/>
          </a:prstGeom>
          <a:noFill/>
          <a:ln w="9525">
            <a:noFill/>
            <a:miter lim="800000"/>
            <a:headEnd/>
            <a:tailEnd/>
          </a:ln>
        </p:spPr>
        <p:txBody>
          <a:bodyPr>
            <a:spAutoFit/>
          </a:bodyPr>
          <a:lstStyle/>
          <a:p>
            <a:pPr>
              <a:lnSpc>
                <a:spcPct val="90000"/>
              </a:lnSpc>
            </a:pPr>
            <a:r>
              <a:rPr lang="en-US" sz="2400">
                <a:solidFill>
                  <a:srgbClr val="FF3300"/>
                </a:solidFill>
                <a:latin typeface="Arial" pitchFamily="34" charset="0"/>
                <a:sym typeface="Symbol" pitchFamily="18" charset="2"/>
              </a:rPr>
              <a:t></a:t>
            </a:r>
            <a:r>
              <a:rPr lang="en-US" sz="2400" i="1">
                <a:solidFill>
                  <a:srgbClr val="FF3300"/>
                </a:solidFill>
                <a:latin typeface="Arial" pitchFamily="34" charset="0"/>
                <a:cs typeface="Courier New" pitchFamily="49" charset="0"/>
              </a:rPr>
              <a:t>Also </a:t>
            </a:r>
            <a:r>
              <a:rPr lang="en-US" sz="2400">
                <a:solidFill>
                  <a:srgbClr val="FF3300"/>
                </a:solidFill>
                <a:latin typeface="Arial" pitchFamily="34" charset="0"/>
                <a:cs typeface="Courier New" pitchFamily="49" charset="0"/>
              </a:rPr>
              <a:t>strangeness, parity, isotopic spin, angular momentum.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9448"/>
                                        </p:tgtEl>
                                        <p:attrNameLst>
                                          <p:attrName>style.visibility</p:attrName>
                                        </p:attrNameLst>
                                      </p:cBhvr>
                                      <p:to>
                                        <p:strVal val="visible"/>
                                      </p:to>
                                    </p:set>
                                    <p:anim calcmode="lin" valueType="num">
                                      <p:cBhvr additive="base">
                                        <p:cTn id="7" dur="500" fill="hold"/>
                                        <p:tgtEl>
                                          <p:spTgt spid="1469448"/>
                                        </p:tgtEl>
                                        <p:attrNameLst>
                                          <p:attrName>ppt_x</p:attrName>
                                        </p:attrNameLst>
                                      </p:cBhvr>
                                      <p:tavLst>
                                        <p:tav tm="0">
                                          <p:val>
                                            <p:strVal val="#ppt_x"/>
                                          </p:val>
                                        </p:tav>
                                        <p:tav tm="100000">
                                          <p:val>
                                            <p:strVal val="#ppt_x"/>
                                          </p:val>
                                        </p:tav>
                                      </p:tavLst>
                                    </p:anim>
                                    <p:anim calcmode="lin" valueType="num">
                                      <p:cBhvr additive="base">
                                        <p:cTn id="8" dur="500" fill="hold"/>
                                        <p:tgtEl>
                                          <p:spTgt spid="14694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9449"/>
                                        </p:tgtEl>
                                        <p:attrNameLst>
                                          <p:attrName>style.visibility</p:attrName>
                                        </p:attrNameLst>
                                      </p:cBhvr>
                                      <p:to>
                                        <p:strVal val="visible"/>
                                      </p:to>
                                    </p:set>
                                    <p:anim calcmode="lin" valueType="num">
                                      <p:cBhvr additive="base">
                                        <p:cTn id="13" dur="500" fill="hold"/>
                                        <p:tgtEl>
                                          <p:spTgt spid="1469449"/>
                                        </p:tgtEl>
                                        <p:attrNameLst>
                                          <p:attrName>ppt_x</p:attrName>
                                        </p:attrNameLst>
                                      </p:cBhvr>
                                      <p:tavLst>
                                        <p:tav tm="0">
                                          <p:val>
                                            <p:strVal val="#ppt_x"/>
                                          </p:val>
                                        </p:tav>
                                        <p:tav tm="100000">
                                          <p:val>
                                            <p:strVal val="#ppt_x"/>
                                          </p:val>
                                        </p:tav>
                                      </p:tavLst>
                                    </p:anim>
                                    <p:anim calcmode="lin" valueType="num">
                                      <p:cBhvr additive="base">
                                        <p:cTn id="14" dur="500" fill="hold"/>
                                        <p:tgtEl>
                                          <p:spTgt spid="14694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9450"/>
                                        </p:tgtEl>
                                        <p:attrNameLst>
                                          <p:attrName>style.visibility</p:attrName>
                                        </p:attrNameLst>
                                      </p:cBhvr>
                                      <p:to>
                                        <p:strVal val="visible"/>
                                      </p:to>
                                    </p:set>
                                    <p:anim calcmode="lin" valueType="num">
                                      <p:cBhvr additive="base">
                                        <p:cTn id="19" dur="500" fill="hold"/>
                                        <p:tgtEl>
                                          <p:spTgt spid="1469450"/>
                                        </p:tgtEl>
                                        <p:attrNameLst>
                                          <p:attrName>ppt_x</p:attrName>
                                        </p:attrNameLst>
                                      </p:cBhvr>
                                      <p:tavLst>
                                        <p:tav tm="0">
                                          <p:val>
                                            <p:strVal val="#ppt_x"/>
                                          </p:val>
                                        </p:tav>
                                        <p:tav tm="100000">
                                          <p:val>
                                            <p:strVal val="#ppt_x"/>
                                          </p:val>
                                        </p:tav>
                                      </p:tavLst>
                                    </p:anim>
                                    <p:anim calcmode="lin" valueType="num">
                                      <p:cBhvr additive="base">
                                        <p:cTn id="20" dur="500" fill="hold"/>
                                        <p:tgtEl>
                                          <p:spTgt spid="1469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69451">
                                            <p:txEl>
                                              <p:pRg st="0" end="0"/>
                                            </p:txEl>
                                          </p:spTgt>
                                        </p:tgtEl>
                                        <p:attrNameLst>
                                          <p:attrName>style.visibility</p:attrName>
                                        </p:attrNameLst>
                                      </p:cBhvr>
                                      <p:to>
                                        <p:strVal val="visible"/>
                                      </p:to>
                                    </p:set>
                                    <p:anim calcmode="lin" valueType="num">
                                      <p:cBhvr additive="base">
                                        <p:cTn id="25" dur="500" fill="hold"/>
                                        <p:tgtEl>
                                          <p:spTgt spid="146945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69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69452">
                                            <p:txEl>
                                              <p:pRg st="0" end="0"/>
                                            </p:txEl>
                                          </p:spTgt>
                                        </p:tgtEl>
                                        <p:attrNameLst>
                                          <p:attrName>style.visibility</p:attrName>
                                        </p:attrNameLst>
                                      </p:cBhvr>
                                      <p:to>
                                        <p:strVal val="visible"/>
                                      </p:to>
                                    </p:set>
                                    <p:anim calcmode="lin" valueType="num">
                                      <p:cBhvr additive="base">
                                        <p:cTn id="31" dur="500" fill="hold"/>
                                        <p:tgtEl>
                                          <p:spTgt spid="146945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694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69453">
                                            <p:txEl>
                                              <p:pRg st="0" end="0"/>
                                            </p:txEl>
                                          </p:spTgt>
                                        </p:tgtEl>
                                        <p:attrNameLst>
                                          <p:attrName>style.visibility</p:attrName>
                                        </p:attrNameLst>
                                      </p:cBhvr>
                                      <p:to>
                                        <p:strVal val="visible"/>
                                      </p:to>
                                    </p:set>
                                    <p:anim calcmode="lin" valueType="num">
                                      <p:cBhvr additive="base">
                                        <p:cTn id="37" dur="500" fill="hold"/>
                                        <p:tgtEl>
                                          <p:spTgt spid="146945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94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69454">
                                            <p:txEl>
                                              <p:pRg st="0" end="0"/>
                                            </p:txEl>
                                          </p:spTgt>
                                        </p:tgtEl>
                                        <p:attrNameLst>
                                          <p:attrName>style.visibility</p:attrName>
                                        </p:attrNameLst>
                                      </p:cBhvr>
                                      <p:to>
                                        <p:strVal val="visible"/>
                                      </p:to>
                                    </p:set>
                                    <p:anim calcmode="lin" valueType="num">
                                      <p:cBhvr additive="base">
                                        <p:cTn id="43" dur="500" fill="hold"/>
                                        <p:tgtEl>
                                          <p:spTgt spid="146945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694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7"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4048"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9448"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sp>
        <p:nvSpPr>
          <p:cNvPr id="44035"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7150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3738" y="2898775"/>
            <a:ext cx="7737475" cy="3970338"/>
          </a:xfrm>
          <a:prstGeom prst="rect">
            <a:avLst/>
          </a:prstGeom>
          <a:noFill/>
          <a:ln w="9525">
            <a:noFill/>
            <a:miter lim="800000"/>
            <a:headEnd/>
            <a:tailEnd/>
          </a:ln>
        </p:spPr>
      </p:pic>
      <p:sp>
        <p:nvSpPr>
          <p:cNvPr id="1471501" name="Text Box 13"/>
          <p:cNvSpPr txBox="1">
            <a:spLocks noChangeArrowheads="1"/>
          </p:cNvSpPr>
          <p:nvPr/>
        </p:nvSpPr>
        <p:spPr bwMode="auto">
          <a:xfrm>
            <a:off x="1909763" y="4911725"/>
            <a:ext cx="6523037" cy="420688"/>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Family I lepton number is not conserved.</a:t>
            </a:r>
          </a:p>
        </p:txBody>
      </p:sp>
      <p:sp>
        <p:nvSpPr>
          <p:cNvPr id="1471502" name="Text Box 14"/>
          <p:cNvSpPr txBox="1">
            <a:spLocks noChangeArrowheads="1"/>
          </p:cNvSpPr>
          <p:nvPr/>
        </p:nvSpPr>
        <p:spPr bwMode="auto">
          <a:xfrm>
            <a:off x="1908175" y="5364163"/>
            <a:ext cx="6523038" cy="749300"/>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rPr>
              <a:t>Equation needs Family I lepton with no charge and </a:t>
            </a:r>
            <a:r>
              <a:rPr lang="en-US" sz="2400" i="1">
                <a:solidFill>
                  <a:schemeClr val="hlink"/>
                </a:solidFill>
                <a:latin typeface="Arial" pitchFamily="34" charset="0"/>
                <a:cs typeface="Courier New" pitchFamily="49" charset="0"/>
              </a:rPr>
              <a:t>L </a:t>
            </a:r>
            <a:r>
              <a:rPr lang="en-US" sz="2400">
                <a:solidFill>
                  <a:schemeClr val="hlink"/>
                </a:solidFill>
                <a:latin typeface="Arial" pitchFamily="34" charset="0"/>
                <a:cs typeface="Courier New" pitchFamily="49" charset="0"/>
              </a:rPr>
              <a:t>= -1.</a:t>
            </a:r>
          </a:p>
        </p:txBody>
      </p:sp>
      <p:sp>
        <p:nvSpPr>
          <p:cNvPr id="1471503" name="Text Box 15"/>
          <p:cNvSpPr txBox="1">
            <a:spLocks noChangeArrowheads="1"/>
          </p:cNvSpPr>
          <p:nvPr/>
        </p:nvSpPr>
        <p:spPr bwMode="auto">
          <a:xfrm>
            <a:off x="4784725" y="5665788"/>
            <a:ext cx="2782888"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cs typeface="Courier New" pitchFamily="49" charset="0"/>
                <a:sym typeface="Symbol" pitchFamily="18" charset="2"/>
              </a:rPr>
              <a:t></a:t>
            </a:r>
            <a:r>
              <a:rPr lang="en-US" sz="2400" baseline="-25000">
                <a:solidFill>
                  <a:schemeClr val="hlink"/>
                </a:solidFill>
                <a:latin typeface="Arial" pitchFamily="34" charset="0"/>
                <a:cs typeface="Courier New" pitchFamily="49" charset="0"/>
                <a:sym typeface="Symbol" pitchFamily="18" charset="2"/>
              </a:rPr>
              <a:t>e</a:t>
            </a:r>
            <a:r>
              <a:rPr lang="en-US" sz="2400">
                <a:solidFill>
                  <a:schemeClr val="hlink"/>
                </a:solidFill>
                <a:latin typeface="Arial" pitchFamily="34" charset="0"/>
                <a:cs typeface="Courier New" pitchFamily="49" charset="0"/>
                <a:sym typeface="Symbol" pitchFamily="18" charset="2"/>
              </a:rPr>
              <a:t> fits the bill.</a:t>
            </a:r>
          </a:p>
        </p:txBody>
      </p:sp>
      <p:sp>
        <p:nvSpPr>
          <p:cNvPr id="1471504" name="Line 16"/>
          <p:cNvSpPr>
            <a:spLocks noChangeShapeType="1"/>
          </p:cNvSpPr>
          <p:nvPr/>
        </p:nvSpPr>
        <p:spPr bwMode="auto">
          <a:xfrm>
            <a:off x="4970024" y="5773518"/>
            <a:ext cx="144462" cy="0"/>
          </a:xfrm>
          <a:prstGeom prst="line">
            <a:avLst/>
          </a:prstGeom>
          <a:noFill/>
          <a:ln w="19050">
            <a:solidFill>
              <a:schemeClr val="hlink"/>
            </a:solidFill>
            <a:round/>
            <a:headEnd/>
            <a:tailEnd/>
          </a:ln>
        </p:spPr>
        <p:txBody>
          <a:bodyPr/>
          <a:lstStyle/>
          <a:p>
            <a:endParaRPr lang="en-US"/>
          </a:p>
        </p:txBody>
      </p:sp>
      <p:sp>
        <p:nvSpPr>
          <p:cNvPr id="1471505" name="Text Box 17"/>
          <p:cNvSpPr txBox="1">
            <a:spLocks noChangeArrowheads="1"/>
          </p:cNvSpPr>
          <p:nvPr/>
        </p:nvSpPr>
        <p:spPr bwMode="auto">
          <a:xfrm>
            <a:off x="1919288" y="6300788"/>
            <a:ext cx="6523037" cy="420687"/>
          </a:xfrm>
          <a:prstGeom prst="rect">
            <a:avLst/>
          </a:prstGeom>
          <a:noFill/>
          <a:ln w="9525">
            <a:noFill/>
            <a:miter lim="800000"/>
            <a:headEnd/>
            <a:tailEnd/>
          </a:ln>
        </p:spPr>
        <p:txBody>
          <a:bodyPr>
            <a:spAutoFit/>
          </a:bodyPr>
          <a:lstStyle/>
          <a:p>
            <a:pPr>
              <a:lnSpc>
                <a:spcPct val="90000"/>
              </a:lnSpc>
            </a:pP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sym typeface="Symbol" pitchFamily="18" charset="2"/>
              </a:rPr>
              <a:t> </a:t>
            </a:r>
            <a:r>
              <a:rPr lang="en-US" sz="2400" i="1">
                <a:solidFill>
                  <a:schemeClr val="hlink"/>
                </a:solidFill>
                <a:latin typeface="Arial" pitchFamily="34" charset="0"/>
                <a:cs typeface="Courier New" pitchFamily="49" charset="0"/>
                <a:sym typeface="Symbol" pitchFamily="18" charset="2"/>
              </a:rPr>
              <a:t>n</a:t>
            </a:r>
            <a:r>
              <a:rPr lang="en-US" sz="2400">
                <a:solidFill>
                  <a:schemeClr val="hlink"/>
                </a:solidFill>
                <a:latin typeface="Arial" pitchFamily="34" charset="0"/>
                <a:cs typeface="Courier New" pitchFamily="49" charset="0"/>
                <a:sym typeface="Symbol" pitchFamily="18" charset="2"/>
              </a:rPr>
              <a:t>  </a:t>
            </a:r>
            <a:r>
              <a:rPr lang="en-US" sz="2400" i="1">
                <a:solidFill>
                  <a:schemeClr val="hlink"/>
                </a:solidFill>
                <a:latin typeface="Arial" pitchFamily="34" charset="0"/>
                <a:cs typeface="Courier New" pitchFamily="49" charset="0"/>
                <a:sym typeface="Symbol" pitchFamily="18" charset="2"/>
              </a:rPr>
              <a:t>p</a:t>
            </a:r>
            <a:r>
              <a:rPr lang="en-US" sz="2400" i="1" baseline="-25000">
                <a:solidFill>
                  <a:schemeClr val="hlink"/>
                </a:solidFill>
                <a:latin typeface="Arial" pitchFamily="34" charset="0"/>
                <a:cs typeface="Courier New" pitchFamily="49" charset="0"/>
                <a:sym typeface="Symbol" pitchFamily="18" charset="2"/>
              </a:rPr>
              <a:t> </a:t>
            </a:r>
            <a:r>
              <a:rPr lang="en-US" sz="2400">
                <a:solidFill>
                  <a:schemeClr val="hlink"/>
                </a:solidFill>
                <a:latin typeface="Arial" pitchFamily="34" charset="0"/>
                <a:cs typeface="Courier New" pitchFamily="49" charset="0"/>
                <a:sym typeface="Symbol" pitchFamily="18" charset="2"/>
              </a:rPr>
              <a:t>+ </a:t>
            </a:r>
            <a:r>
              <a:rPr lang="en-US" sz="2400" i="1">
                <a:solidFill>
                  <a:schemeClr val="hlink"/>
                </a:solidFill>
                <a:latin typeface="Arial" pitchFamily="34" charset="0"/>
                <a:cs typeface="Courier New" pitchFamily="49" charset="0"/>
                <a:sym typeface="Symbol" pitchFamily="18" charset="2"/>
              </a:rPr>
              <a:t>e</a:t>
            </a:r>
            <a:r>
              <a:rPr lang="en-US" sz="2400" baseline="30000">
                <a:solidFill>
                  <a:schemeClr val="hlink"/>
                </a:solidFill>
                <a:latin typeface="Arial" pitchFamily="34" charset="0"/>
                <a:cs typeface="Courier New" pitchFamily="49" charset="0"/>
                <a:sym typeface="Symbol" pitchFamily="18" charset="2"/>
              </a:rPr>
              <a:t>-</a:t>
            </a:r>
            <a:r>
              <a:rPr lang="en-US" sz="2400">
                <a:solidFill>
                  <a:schemeClr val="hlink"/>
                </a:solidFill>
                <a:latin typeface="Arial" pitchFamily="34" charset="0"/>
                <a:cs typeface="Courier New" pitchFamily="49" charset="0"/>
                <a:sym typeface="Symbol" pitchFamily="18" charset="2"/>
              </a:rPr>
              <a:t> + </a:t>
            </a:r>
            <a:r>
              <a:rPr lang="en-US" sz="2400">
                <a:solidFill>
                  <a:schemeClr val="hlink"/>
                </a:solidFill>
                <a:latin typeface="Arial" pitchFamily="34" charset="0"/>
                <a:sym typeface="Symbol" pitchFamily="18" charset="2"/>
              </a:rPr>
              <a:t></a:t>
            </a:r>
            <a:r>
              <a:rPr lang="en-US" sz="2400" baseline="-25000">
                <a:solidFill>
                  <a:schemeClr val="hlink"/>
                </a:solidFill>
                <a:latin typeface="Arial" pitchFamily="34" charset="0"/>
                <a:sym typeface="Symbol" pitchFamily="18" charset="2"/>
              </a:rPr>
              <a:t>e</a:t>
            </a:r>
            <a:r>
              <a:rPr lang="en-US" sz="2400">
                <a:solidFill>
                  <a:schemeClr val="hlink"/>
                </a:solidFill>
                <a:latin typeface="Arial" pitchFamily="34" charset="0"/>
                <a:sym typeface="Symbol" pitchFamily="18" charset="2"/>
              </a:rPr>
              <a:t>.</a:t>
            </a:r>
            <a:r>
              <a:rPr lang="en-US" sz="2400">
                <a:solidFill>
                  <a:schemeClr val="hlink"/>
                </a:solidFill>
                <a:latin typeface="Arial" pitchFamily="34" charset="0"/>
                <a:cs typeface="Courier New" pitchFamily="49" charset="0"/>
                <a:sym typeface="Symbol" pitchFamily="18" charset="2"/>
              </a:rPr>
              <a:t> </a:t>
            </a:r>
          </a:p>
        </p:txBody>
      </p:sp>
      <p:sp>
        <p:nvSpPr>
          <p:cNvPr id="1471506" name="Line 18"/>
          <p:cNvSpPr>
            <a:spLocks noChangeShapeType="1"/>
          </p:cNvSpPr>
          <p:nvPr/>
        </p:nvSpPr>
        <p:spPr bwMode="auto">
          <a:xfrm>
            <a:off x="4021796" y="6416675"/>
            <a:ext cx="144463" cy="0"/>
          </a:xfrm>
          <a:prstGeom prst="line">
            <a:avLst/>
          </a:prstGeom>
          <a:noFill/>
          <a:ln w="19050">
            <a:solidFill>
              <a:schemeClr val="hlink"/>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71500"/>
                                        </p:tgtEl>
                                        <p:attrNameLst>
                                          <p:attrName>style.visibility</p:attrName>
                                        </p:attrNameLst>
                                      </p:cBhvr>
                                      <p:to>
                                        <p:strVal val="visible"/>
                                      </p:to>
                                    </p:set>
                                    <p:anim calcmode="lin" valueType="num">
                                      <p:cBhvr additive="base">
                                        <p:cTn id="7" dur="500" fill="hold"/>
                                        <p:tgtEl>
                                          <p:spTgt spid="1471500"/>
                                        </p:tgtEl>
                                        <p:attrNameLst>
                                          <p:attrName>ppt_x</p:attrName>
                                        </p:attrNameLst>
                                      </p:cBhvr>
                                      <p:tavLst>
                                        <p:tav tm="0">
                                          <p:val>
                                            <p:strVal val="#ppt_x"/>
                                          </p:val>
                                        </p:tav>
                                        <p:tav tm="100000">
                                          <p:val>
                                            <p:strVal val="#ppt_x"/>
                                          </p:val>
                                        </p:tav>
                                      </p:tavLst>
                                    </p:anim>
                                    <p:anim calcmode="lin" valueType="num">
                                      <p:cBhvr additive="base">
                                        <p:cTn id="8" dur="500" fill="hold"/>
                                        <p:tgtEl>
                                          <p:spTgt spid="1471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71501">
                                            <p:txEl>
                                              <p:pRg st="0" end="0"/>
                                            </p:txEl>
                                          </p:spTgt>
                                        </p:tgtEl>
                                        <p:attrNameLst>
                                          <p:attrName>style.visibility</p:attrName>
                                        </p:attrNameLst>
                                      </p:cBhvr>
                                      <p:to>
                                        <p:strVal val="visible"/>
                                      </p:to>
                                    </p:set>
                                    <p:anim calcmode="lin" valueType="num">
                                      <p:cBhvr additive="base">
                                        <p:cTn id="13" dur="500" fill="hold"/>
                                        <p:tgtEl>
                                          <p:spTgt spid="147150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15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71502">
                                            <p:txEl>
                                              <p:pRg st="0" end="0"/>
                                            </p:txEl>
                                          </p:spTgt>
                                        </p:tgtEl>
                                        <p:attrNameLst>
                                          <p:attrName>style.visibility</p:attrName>
                                        </p:attrNameLst>
                                      </p:cBhvr>
                                      <p:to>
                                        <p:strVal val="visible"/>
                                      </p:to>
                                    </p:set>
                                    <p:anim calcmode="lin" valueType="num">
                                      <p:cBhvr additive="base">
                                        <p:cTn id="19" dur="500" fill="hold"/>
                                        <p:tgtEl>
                                          <p:spTgt spid="147150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15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71503">
                                            <p:txEl>
                                              <p:pRg st="0" end="0"/>
                                            </p:txEl>
                                          </p:spTgt>
                                        </p:tgtEl>
                                        <p:attrNameLst>
                                          <p:attrName>style.visibility</p:attrName>
                                        </p:attrNameLst>
                                      </p:cBhvr>
                                      <p:to>
                                        <p:strVal val="visible"/>
                                      </p:to>
                                    </p:set>
                                    <p:anim calcmode="lin" valueType="num">
                                      <p:cBhvr additive="base">
                                        <p:cTn id="25" dur="500" fill="hold"/>
                                        <p:tgtEl>
                                          <p:spTgt spid="147150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715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par>
                          <p:cTn id="27" fill="hold">
                            <p:stCondLst>
                              <p:cond delay="1200"/>
                            </p:stCondLst>
                            <p:childTnLst>
                              <p:par>
                                <p:cTn id="28" presetID="2" presetClass="entr" presetSubtype="4" fill="hold" grpId="0" nodeType="afterEffect">
                                  <p:stCondLst>
                                    <p:cond delay="0"/>
                                  </p:stCondLst>
                                  <p:childTnLst>
                                    <p:set>
                                      <p:cBhvr>
                                        <p:cTn id="29" dur="1" fill="hold">
                                          <p:stCondLst>
                                            <p:cond delay="0"/>
                                          </p:stCondLst>
                                        </p:cTn>
                                        <p:tgtEl>
                                          <p:spTgt spid="1471504"/>
                                        </p:tgtEl>
                                        <p:attrNameLst>
                                          <p:attrName>style.visibility</p:attrName>
                                        </p:attrNameLst>
                                      </p:cBhvr>
                                      <p:to>
                                        <p:strVal val="visible"/>
                                      </p:to>
                                    </p:set>
                                    <p:anim calcmode="lin" valueType="num">
                                      <p:cBhvr additive="base">
                                        <p:cTn id="30" dur="500" fill="hold"/>
                                        <p:tgtEl>
                                          <p:spTgt spid="1471504"/>
                                        </p:tgtEl>
                                        <p:attrNameLst>
                                          <p:attrName>ppt_x</p:attrName>
                                        </p:attrNameLst>
                                      </p:cBhvr>
                                      <p:tavLst>
                                        <p:tav tm="0">
                                          <p:val>
                                            <p:strVal val="#ppt_x"/>
                                          </p:val>
                                        </p:tav>
                                        <p:tav tm="100000">
                                          <p:val>
                                            <p:strVal val="#ppt_x"/>
                                          </p:val>
                                        </p:tav>
                                      </p:tavLst>
                                    </p:anim>
                                    <p:anim calcmode="lin" valueType="num">
                                      <p:cBhvr additive="base">
                                        <p:cTn id="31" dur="500" fill="hold"/>
                                        <p:tgtEl>
                                          <p:spTgt spid="14715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471505">
                                            <p:txEl>
                                              <p:pRg st="0" end="0"/>
                                            </p:txEl>
                                          </p:spTgt>
                                        </p:tgtEl>
                                        <p:attrNameLst>
                                          <p:attrName>style.visibility</p:attrName>
                                        </p:attrNameLst>
                                      </p:cBhvr>
                                      <p:to>
                                        <p:strVal val="visible"/>
                                      </p:to>
                                    </p:set>
                                    <p:anim calcmode="lin" valueType="num">
                                      <p:cBhvr additive="base">
                                        <p:cTn id="36" dur="500" fill="hold"/>
                                        <p:tgtEl>
                                          <p:spTgt spid="147150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4715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par>
                          <p:cTn id="38" fill="hold">
                            <p:stCondLst>
                              <p:cond delay="1050"/>
                            </p:stCondLst>
                            <p:childTnLst>
                              <p:par>
                                <p:cTn id="39" presetID="2" presetClass="entr" presetSubtype="4" fill="hold" grpId="0" nodeType="afterEffect">
                                  <p:stCondLst>
                                    <p:cond delay="0"/>
                                  </p:stCondLst>
                                  <p:childTnLst>
                                    <p:set>
                                      <p:cBhvr>
                                        <p:cTn id="40" dur="1" fill="hold">
                                          <p:stCondLst>
                                            <p:cond delay="0"/>
                                          </p:stCondLst>
                                        </p:cTn>
                                        <p:tgtEl>
                                          <p:spTgt spid="1471506"/>
                                        </p:tgtEl>
                                        <p:attrNameLst>
                                          <p:attrName>style.visibility</p:attrName>
                                        </p:attrNameLst>
                                      </p:cBhvr>
                                      <p:to>
                                        <p:strVal val="visible"/>
                                      </p:to>
                                    </p:set>
                                    <p:anim calcmode="lin" valueType="num">
                                      <p:cBhvr additive="base">
                                        <p:cTn id="41" dur="500" fill="hold"/>
                                        <p:tgtEl>
                                          <p:spTgt spid="1471506"/>
                                        </p:tgtEl>
                                        <p:attrNameLst>
                                          <p:attrName>ppt_x</p:attrName>
                                        </p:attrNameLst>
                                      </p:cBhvr>
                                      <p:tavLst>
                                        <p:tav tm="0">
                                          <p:val>
                                            <p:strVal val="#ppt_x"/>
                                          </p:val>
                                        </p:tav>
                                        <p:tav tm="100000">
                                          <p:val>
                                            <p:strVal val="#ppt_x"/>
                                          </p:val>
                                        </p:tav>
                                      </p:tavLst>
                                    </p:anim>
                                    <p:anim calcmode="lin" valueType="num">
                                      <p:cBhvr additive="base">
                                        <p:cTn id="42" dur="500" fill="hold"/>
                                        <p:tgtEl>
                                          <p:spTgt spid="14715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504" grpId="0" animBg="1"/>
      <p:bldP spid="14715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632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Applications and skills: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Rutherford-Geiger-Marsden experiment that led to the discovery of the nucleus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Applying conservation laws in particle reactions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protons and neutrons in terms of quarks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Comparing the interaction strengths of the fundamental forces, including gravity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mediation of the fundamental forces through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Sketching and interpreting simple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why free quarks are not observed </a:t>
            </a:r>
            <a:endParaRPr lang="en-US" sz="2400" b="1">
              <a:solidFill>
                <a:schemeClr val="accent2"/>
              </a:solidFill>
              <a:latin typeface="Arial" pitchFamily="34" charset="0"/>
              <a:ea typeface="Calibri" pitchFamily="34" charset="0"/>
              <a:cs typeface="Arial" pitchFamily="34" charset="0"/>
            </a:endParaRPr>
          </a:p>
        </p:txBody>
      </p:sp>
      <p:sp>
        <p:nvSpPr>
          <p:cNvPr id="17715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dirty="0" smtClean="0"/>
              <a:t>Topic 7: Atomic, nuclear and particle physics</a:t>
            </a:r>
            <a:br>
              <a:rPr lang="en-US" altLang="en-US" sz="2800" b="1" dirty="0" smtClean="0"/>
            </a:br>
            <a:r>
              <a:rPr lang="en-US" altLang="en-US" sz="2800" dirty="0" smtClean="0">
                <a:solidFill>
                  <a:schemeClr val="tx1"/>
                </a:solidFill>
              </a:rPr>
              <a:t>7.3 – The structure of matter</a:t>
            </a:r>
            <a:endParaRPr lang="en-US" sz="2800" dirty="0" smtClean="0">
              <a:solidFill>
                <a:schemeClr val="tx1"/>
              </a:solidFill>
            </a:endParaRPr>
          </a:p>
        </p:txBody>
      </p:sp>
      <p:sp>
        <p:nvSpPr>
          <p:cNvPr id="1378331" name="Rectangle 27"/>
          <p:cNvSpPr>
            <a:spLocks noChangeArrowheads="1"/>
          </p:cNvSpPr>
          <p:nvPr/>
        </p:nvSpPr>
        <p:spPr bwMode="auto">
          <a:xfrm>
            <a:off x="673100" y="5718175"/>
            <a:ext cx="7764463" cy="11398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CERN and the Large Hadron Collider were developed with the Higgs boson in mind.</a:t>
            </a:r>
          </a:p>
        </p:txBody>
      </p:sp>
      <p:sp>
        <p:nvSpPr>
          <p:cNvPr id="1378306" name="Rectangle 2"/>
          <p:cNvSpPr>
            <a:spLocks noChangeArrowheads="1"/>
          </p:cNvSpPr>
          <p:nvPr/>
        </p:nvSpPr>
        <p:spPr bwMode="auto">
          <a:xfrm>
            <a:off x="685800" y="1338263"/>
            <a:ext cx="7772400" cy="44132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Higgs boson is another particle that                 physicists think exists and are in search of.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This particle is the one that gives quarks                       and leptons their mass.</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To date the Higgs particle has not been                        found. </a:t>
            </a:r>
            <a:r>
              <a:rPr lang="en-US" sz="2400" dirty="0" smtClean="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A</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Higgs-like” </a:t>
            </a:r>
            <a:r>
              <a:rPr lang="en-US" sz="2400" dirty="0">
                <a:solidFill>
                  <a:srgbClr val="000000"/>
                </a:solidFill>
                <a:latin typeface="Arial" pitchFamily="34" charset="0"/>
                <a:cs typeface="Times New Roman" pitchFamily="18" charset="0"/>
              </a:rPr>
              <a:t>particle was in 2013</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grpSp>
        <p:nvGrpSpPr>
          <p:cNvPr id="2" name="Group 25"/>
          <p:cNvGrpSpPr>
            <a:grpSpLocks/>
          </p:cNvGrpSpPr>
          <p:nvPr/>
        </p:nvGrpSpPr>
        <p:grpSpPr bwMode="auto">
          <a:xfrm>
            <a:off x="6970713" y="2997200"/>
            <a:ext cx="1981200" cy="1400175"/>
            <a:chOff x="2731" y="2705"/>
            <a:chExt cx="1248" cy="882"/>
          </a:xfrm>
        </p:grpSpPr>
        <p:sp>
          <p:nvSpPr>
            <p:cNvPr id="50186" name="Rectangle 24"/>
            <p:cNvSpPr>
              <a:spLocks noChangeArrowheads="1"/>
            </p:cNvSpPr>
            <p:nvPr/>
          </p:nvSpPr>
          <p:spPr bwMode="auto">
            <a:xfrm>
              <a:off x="2880" y="3016"/>
              <a:ext cx="955" cy="372"/>
            </a:xfrm>
            <a:prstGeom prst="rect">
              <a:avLst/>
            </a:prstGeom>
            <a:solidFill>
              <a:schemeClr val="bg1"/>
            </a:solidFill>
            <a:ln w="9525">
              <a:noFill/>
              <a:miter lim="800000"/>
              <a:headEnd/>
              <a:tailEnd/>
            </a:ln>
          </p:spPr>
          <p:txBody>
            <a:bodyPr wrap="none" anchor="ctr"/>
            <a:lstStyle/>
            <a:p>
              <a:endParaRPr lang="en-US"/>
            </a:p>
          </p:txBody>
        </p:sp>
        <p:pic>
          <p:nvPicPr>
            <p:cNvPr id="50187"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31" y="2705"/>
              <a:ext cx="1248" cy="882"/>
            </a:xfrm>
            <a:prstGeom prst="rect">
              <a:avLst/>
            </a:prstGeom>
            <a:noFill/>
            <a:ln w="9525">
              <a:noFill/>
              <a:miter lim="800000"/>
              <a:headEnd/>
              <a:tailEnd/>
            </a:ln>
          </p:spPr>
        </p:pic>
      </p:grpSp>
      <p:pic>
        <p:nvPicPr>
          <p:cNvPr id="1378330" name="Picture 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39788" y="4379913"/>
            <a:ext cx="7126287" cy="14192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6">
                                            <p:txEl>
                                              <p:pRg st="0" end="0"/>
                                            </p:txEl>
                                          </p:spTgt>
                                        </p:tgtEl>
                                        <p:attrNameLst>
                                          <p:attrName>style.visibility</p:attrName>
                                        </p:attrNameLst>
                                      </p:cBhvr>
                                      <p:to>
                                        <p:strVal val="visible"/>
                                      </p:to>
                                    </p:set>
                                    <p:anim calcmode="lin" valueType="num">
                                      <p:cBhvr additive="base">
                                        <p:cTn id="7" dur="500" fill="hold"/>
                                        <p:tgtEl>
                                          <p:spTgt spid="137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80">
                                          <p:stCondLst>
                                            <p:cond delay="0"/>
                                          </p:stCondLst>
                                        </p:cTn>
                                        <p:tgtEl>
                                          <p:spTgt spid="2"/>
                                        </p:tgtEl>
                                      </p:cBhvr>
                                    </p:animEffect>
                                    <p:anim calcmode="lin" valueType="num">
                                      <p:cBhvr>
                                        <p:cTn id="6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tgtEl>
                                      </p:cBhvr>
                                      <p:to x="100000" y="60000"/>
                                    </p:animScale>
                                    <p:animScale>
                                      <p:cBhvr>
                                        <p:cTn id="74" dur="166" decel="50000">
                                          <p:stCondLst>
                                            <p:cond delay="676"/>
                                          </p:stCondLst>
                                        </p:cTn>
                                        <p:tgtEl>
                                          <p:spTgt spid="2"/>
                                        </p:tgtEl>
                                      </p:cBhvr>
                                      <p:to x="100000" y="100000"/>
                                    </p:animScale>
                                    <p:animScale>
                                      <p:cBhvr>
                                        <p:cTn id="75" dur="26">
                                          <p:stCondLst>
                                            <p:cond delay="1312"/>
                                          </p:stCondLst>
                                        </p:cTn>
                                        <p:tgtEl>
                                          <p:spTgt spid="2"/>
                                        </p:tgtEl>
                                      </p:cBhvr>
                                      <p:to x="100000" y="80000"/>
                                    </p:animScale>
                                    <p:animScale>
                                      <p:cBhvr>
                                        <p:cTn id="76" dur="166" decel="50000">
                                          <p:stCondLst>
                                            <p:cond delay="1338"/>
                                          </p:stCondLst>
                                        </p:cTn>
                                        <p:tgtEl>
                                          <p:spTgt spid="2"/>
                                        </p:tgtEl>
                                      </p:cBhvr>
                                      <p:to x="100000" y="100000"/>
                                    </p:animScale>
                                    <p:animScale>
                                      <p:cBhvr>
                                        <p:cTn id="77" dur="26">
                                          <p:stCondLst>
                                            <p:cond delay="1642"/>
                                          </p:stCondLst>
                                        </p:cTn>
                                        <p:tgtEl>
                                          <p:spTgt spid="2"/>
                                        </p:tgtEl>
                                      </p:cBhvr>
                                      <p:to x="100000" y="90000"/>
                                    </p:animScale>
                                    <p:animScale>
                                      <p:cBhvr>
                                        <p:cTn id="78" dur="166" decel="50000">
                                          <p:stCondLst>
                                            <p:cond delay="1668"/>
                                          </p:stCondLst>
                                        </p:cTn>
                                        <p:tgtEl>
                                          <p:spTgt spid="2"/>
                                        </p:tgtEl>
                                      </p:cBhvr>
                                      <p:to x="100000" y="100000"/>
                                    </p:animScale>
                                    <p:animScale>
                                      <p:cBhvr>
                                        <p:cTn id="79" dur="26">
                                          <p:stCondLst>
                                            <p:cond delay="1808"/>
                                          </p:stCondLst>
                                        </p:cTn>
                                        <p:tgtEl>
                                          <p:spTgt spid="2"/>
                                        </p:tgtEl>
                                      </p:cBhvr>
                                      <p:to x="100000" y="95000"/>
                                    </p:animScale>
                                    <p:animScale>
                                      <p:cBhvr>
                                        <p:cTn id="80" dur="166" decel="50000">
                                          <p:stCondLst>
                                            <p:cond delay="1834"/>
                                          </p:stCondLst>
                                        </p:cTn>
                                        <p:tgtEl>
                                          <p:spTgt spid="2"/>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5" name="boing.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78306">
                                            <p:txEl>
                                              <p:pRg st="1" end="1"/>
                                            </p:txEl>
                                          </p:spTgt>
                                        </p:tgtEl>
                                        <p:attrNameLst>
                                          <p:attrName>style.visibility</p:attrName>
                                        </p:attrNameLst>
                                      </p:cBhvr>
                                      <p:to>
                                        <p:strVal val="visible"/>
                                      </p:to>
                                    </p:set>
                                    <p:anim calcmode="lin" valueType="num">
                                      <p:cBhvr additive="base">
                                        <p:cTn id="85" dur="500" fill="hold"/>
                                        <p:tgtEl>
                                          <p:spTgt spid="137830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7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78306">
                                            <p:txEl>
                                              <p:pRg st="2" end="2"/>
                                            </p:txEl>
                                          </p:spTgt>
                                        </p:tgtEl>
                                        <p:attrNameLst>
                                          <p:attrName>style.visibility</p:attrName>
                                        </p:attrNameLst>
                                      </p:cBhvr>
                                      <p:to>
                                        <p:strVal val="visible"/>
                                      </p:to>
                                    </p:set>
                                    <p:anim calcmode="lin" valueType="num">
                                      <p:cBhvr additive="base">
                                        <p:cTn id="91" dur="500" fill="hold"/>
                                        <p:tgtEl>
                                          <p:spTgt spid="137830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7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78306">
                                            <p:txEl>
                                              <p:pRg st="3" end="3"/>
                                            </p:txEl>
                                          </p:spTgt>
                                        </p:tgtEl>
                                        <p:attrNameLst>
                                          <p:attrName>style.visibility</p:attrName>
                                        </p:attrNameLst>
                                      </p:cBhvr>
                                      <p:to>
                                        <p:strVal val="visible"/>
                                      </p:to>
                                    </p:set>
                                    <p:anim calcmode="lin" valueType="num">
                                      <p:cBhvr additive="base">
                                        <p:cTn id="97" dur="500" fill="hold"/>
                                        <p:tgtEl>
                                          <p:spTgt spid="137830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7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378330"/>
                                        </p:tgtEl>
                                        <p:attrNameLst>
                                          <p:attrName>style.visibility</p:attrName>
                                        </p:attrNameLst>
                                      </p:cBhvr>
                                      <p:to>
                                        <p:strVal val="visible"/>
                                      </p:to>
                                    </p:set>
                                    <p:animEffect transition="in" filter="wipe(left)">
                                      <p:cBhvr>
                                        <p:cTn id="103" dur="500"/>
                                        <p:tgtEl>
                                          <p:spTgt spid="1378330"/>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378331">
                                            <p:txEl>
                                              <p:pRg st="1" end="1"/>
                                            </p:txEl>
                                          </p:spTgt>
                                        </p:tgtEl>
                                        <p:attrNameLst>
                                          <p:attrName>style.visibility</p:attrName>
                                        </p:attrNameLst>
                                      </p:cBhvr>
                                      <p:to>
                                        <p:strVal val="visible"/>
                                      </p:to>
                                    </p:set>
                                    <p:anim calcmode="lin" valueType="num">
                                      <p:cBhvr additive="base">
                                        <p:cTn id="108" dur="500" fill="hold"/>
                                        <p:tgtEl>
                                          <p:spTgt spid="1378331">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3783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lementary"/>
          <p:cNvPicPr>
            <a:picLocks noChangeAspect="1" noChangeArrowheads="1"/>
          </p:cNvPicPr>
          <p:nvPr/>
        </p:nvPicPr>
        <p:blipFill>
          <a:blip r:embed="rId5" cstate="print"/>
          <a:srcRect/>
          <a:stretch>
            <a:fillRect/>
          </a:stretch>
        </p:blipFill>
        <p:spPr bwMode="auto">
          <a:xfrm>
            <a:off x="450166" y="690490"/>
            <a:ext cx="8201465" cy="5467643"/>
          </a:xfrm>
          <a:prstGeom prst="rect">
            <a:avLst/>
          </a:prstGeom>
          <a:ln>
            <a:noFill/>
          </a:ln>
          <a:effectLst>
            <a:outerShdw blurRad="292100" dist="139700" dir="2700000" algn="tl" rotWithShape="0">
              <a:srgbClr val="333333">
                <a:alpha val="65000"/>
              </a:srgbClr>
            </a:outerShdw>
          </a:effectLst>
        </p:spPr>
      </p:pic>
      <p:sp>
        <p:nvSpPr>
          <p:cNvPr id="1355781" name="Text Box 5"/>
          <p:cNvSpPr txBox="1">
            <a:spLocks noChangeArrowheads="1"/>
          </p:cNvSpPr>
          <p:nvPr/>
        </p:nvSpPr>
        <p:spPr bwMode="auto">
          <a:xfrm rot="5400000">
            <a:off x="-2046172" y="3188296"/>
            <a:ext cx="5485046" cy="461665"/>
          </a:xfrm>
          <a:prstGeom prst="rect">
            <a:avLst/>
          </a:prstGeom>
          <a:noFill/>
          <a:ln w="9525">
            <a:noFill/>
            <a:miter lim="800000"/>
            <a:headEnd/>
            <a:tailEnd/>
          </a:ln>
        </p:spPr>
        <p:txBody>
          <a:bodyPr wrap="square">
            <a:spAutoFit/>
          </a:bodyPr>
          <a:lstStyle/>
          <a:p>
            <a:r>
              <a:rPr lang="en-US" sz="2400" dirty="0">
                <a:solidFill>
                  <a:schemeClr val="bg1"/>
                </a:solidFill>
                <a:latin typeface="Arial" pitchFamily="34" charset="0"/>
              </a:rPr>
              <a:t>The Large </a:t>
            </a:r>
            <a:r>
              <a:rPr lang="en-US" sz="2400" dirty="0" err="1">
                <a:solidFill>
                  <a:schemeClr val="bg1"/>
                </a:solidFill>
                <a:latin typeface="Arial" pitchFamily="34" charset="0"/>
              </a:rPr>
              <a:t>Hadron</a:t>
            </a:r>
            <a:r>
              <a:rPr lang="en-US" sz="2400" dirty="0">
                <a:solidFill>
                  <a:schemeClr val="bg1"/>
                </a:solidFill>
                <a:latin typeface="Arial" pitchFamily="34" charset="0"/>
              </a:rPr>
              <a:t> Collider at CERN.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355781"/>
                                        </p:tgtEl>
                                        <p:attrNameLst>
                                          <p:attrName>style.visibility</p:attrName>
                                        </p:attrNameLst>
                                      </p:cBhvr>
                                      <p:to>
                                        <p:strVal val="visible"/>
                                      </p:to>
                                    </p:set>
                                    <p:anim calcmode="lin" valueType="num">
                                      <p:cBhvr additive="base">
                                        <p:cTn id="14" dur="500" fill="hold"/>
                                        <p:tgtEl>
                                          <p:spTgt spid="1355781"/>
                                        </p:tgtEl>
                                        <p:attrNameLst>
                                          <p:attrName>ppt_x</p:attrName>
                                        </p:attrNameLst>
                                      </p:cBhvr>
                                      <p:tavLst>
                                        <p:tav tm="0">
                                          <p:val>
                                            <p:strVal val="1+#ppt_w/2"/>
                                          </p:val>
                                        </p:tav>
                                        <p:tav tm="100000">
                                          <p:val>
                                            <p:strVal val="#ppt_x"/>
                                          </p:val>
                                        </p:tav>
                                      </p:tavLst>
                                    </p:anim>
                                    <p:anim calcmode="lin" valueType="num">
                                      <p:cBhvr additive="base">
                                        <p:cTn id="15" dur="500" fill="hold"/>
                                        <p:tgtEl>
                                          <p:spTgt spid="13557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 – an analogy</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Imagine a room full of physicists. </a:t>
            </a:r>
            <a:r>
              <a:rPr lang="en-US" sz="2400" dirty="0">
                <a:solidFill>
                  <a:schemeClr val="accent2"/>
                </a:solidFill>
                <a:latin typeface="Arial" pitchFamily="34" charset="0"/>
                <a:cs typeface="Times New Roman" pitchFamily="18" charset="0"/>
              </a:rPr>
              <a:t>The Higgs field</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Suddenly Einstein enters and attempts to cross the room, but the star-struck physicists cluster around him and impede his movements, effectively increasing his mass. </a:t>
            </a:r>
            <a:r>
              <a:rPr lang="en-US" sz="2400" dirty="0">
                <a:solidFill>
                  <a:schemeClr val="accent2"/>
                </a:solidFill>
                <a:latin typeface="Arial" pitchFamily="34" charset="0"/>
                <a:cs typeface="Times New Roman" pitchFamily="18" charset="0"/>
              </a:rPr>
              <a:t>High-mass particle</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Now imagine that I enter the room. Nobody wants to interact with me, so I pass through the physicists relatively unimpeded—no effective mass for me! </a:t>
            </a:r>
            <a:r>
              <a:rPr lang="en-US" sz="2400" dirty="0">
                <a:solidFill>
                  <a:schemeClr val="accent2"/>
                </a:solidFill>
                <a:latin typeface="Arial" pitchFamily="34" charset="0"/>
                <a:cs typeface="Times New Roman" pitchFamily="18" charset="0"/>
              </a:rPr>
              <a:t>Low-mass (or </a:t>
            </a:r>
            <a:r>
              <a:rPr lang="en-US" sz="2400" dirty="0" err="1">
                <a:solidFill>
                  <a:schemeClr val="accent2"/>
                </a:solidFill>
                <a:latin typeface="Arial" pitchFamily="34" charset="0"/>
                <a:cs typeface="Times New Roman" pitchFamily="18" charset="0"/>
              </a:rPr>
              <a:t>massless</a:t>
            </a:r>
            <a:r>
              <a:rPr lang="en-US" sz="2400" dirty="0">
                <a:solidFill>
                  <a:schemeClr val="accent2"/>
                </a:solidFill>
                <a:latin typeface="Arial" pitchFamily="34" charset="0"/>
                <a:cs typeface="Times New Roman" pitchFamily="18" charset="0"/>
              </a:rPr>
              <a:t>) particle</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Lastly, imagine that somebody whispers a rumor, causing the physicists to cluster together excitedly on their own. </a:t>
            </a:r>
            <a:r>
              <a:rPr lang="en-US" sz="2400" dirty="0">
                <a:solidFill>
                  <a:schemeClr val="accent2"/>
                </a:solidFill>
                <a:latin typeface="Arial" pitchFamily="34" charset="0"/>
                <a:cs typeface="Times New Roman" pitchFamily="18" charset="0"/>
              </a:rPr>
              <a:t>Field disturbance – Higgs boson</a:t>
            </a:r>
            <a:r>
              <a:rPr lang="en-US" sz="2400" dirty="0">
                <a:solidFill>
                  <a:srgbClr val="000000"/>
                </a:solidFill>
                <a:latin typeface="Arial" pitchFamily="34" charset="0"/>
                <a:cs typeface="Times New Roman" pitchFamily="18" charset="0"/>
              </a:rPr>
              <a:t>.</a:t>
            </a:r>
          </a:p>
          <a:p>
            <a:pPr algn="r">
              <a:spcBef>
                <a:spcPct val="20000"/>
              </a:spcBef>
            </a:pPr>
            <a:r>
              <a:rPr lang="en-US" sz="2400" i="1" dirty="0">
                <a:solidFill>
                  <a:srgbClr val="5F5F5F"/>
                </a:solidFill>
                <a:latin typeface="Arial" pitchFamily="34" charset="0"/>
                <a:cs typeface="Times New Roman" pitchFamily="18" charset="0"/>
              </a:rPr>
              <a:t>-Burton </a:t>
            </a:r>
            <a:r>
              <a:rPr lang="en-US" sz="2400" i="1" dirty="0" err="1">
                <a:solidFill>
                  <a:srgbClr val="5F5F5F"/>
                </a:solidFill>
                <a:latin typeface="Arial" pitchFamily="34" charset="0"/>
                <a:cs typeface="Times New Roman" pitchFamily="18" charset="0"/>
              </a:rPr>
              <a:t>DeWilde</a:t>
            </a:r>
            <a:endParaRPr lang="en-US" sz="2400" i="1" dirty="0">
              <a:solidFill>
                <a:srgbClr val="5F5F5F"/>
              </a:solidFill>
              <a:latin typeface="Arial" pitchFamily="34" charset="0"/>
              <a:cs typeface="Times New Roman" pitchFamily="18" charset="0"/>
            </a:endParaRPr>
          </a:p>
        </p:txBody>
      </p:sp>
      <p:sp>
        <p:nvSpPr>
          <p:cNvPr id="46083" name="Rectangle 3"/>
          <p:cNvSpPr>
            <a:spLocks noGrp="1" noChangeArrowheads="1"/>
          </p:cNvSpPr>
          <p:nvPr>
            <p:ph type="ctrTitle"/>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0" end="0"/>
                                            </p:txEl>
                                          </p:spTgt>
                                        </p:tgtEl>
                                        <p:attrNameLst>
                                          <p:attrName>style.visibility</p:attrName>
                                        </p:attrNameLst>
                                      </p:cBhvr>
                                      <p:to>
                                        <p:strVal val="visible"/>
                                      </p:to>
                                    </p:set>
                                    <p:anim calcmode="lin" valueType="num">
                                      <p:cBhvr additive="base">
                                        <p:cTn id="7" dur="500" fill="hold"/>
                                        <p:tgtEl>
                                          <p:spTgt spid="145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1" end="1"/>
                                            </p:txEl>
                                          </p:spTgt>
                                        </p:tgtEl>
                                        <p:attrNameLst>
                                          <p:attrName>style.visibility</p:attrName>
                                        </p:attrNameLst>
                                      </p:cBhvr>
                                      <p:to>
                                        <p:strVal val="visible"/>
                                      </p:to>
                                    </p:set>
                                    <p:anim calcmode="lin" valueType="num">
                                      <p:cBhvr additive="base">
                                        <p:cTn id="13"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2" end="2"/>
                                            </p:txEl>
                                          </p:spTgt>
                                        </p:tgtEl>
                                        <p:attrNameLst>
                                          <p:attrName>style.visibility</p:attrName>
                                        </p:attrNameLst>
                                      </p:cBhvr>
                                      <p:to>
                                        <p:strVal val="visible"/>
                                      </p:to>
                                    </p:set>
                                    <p:anim calcmode="lin" valueType="num">
                                      <p:cBhvr additive="base">
                                        <p:cTn id="19"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3" end="3"/>
                                            </p:txEl>
                                          </p:spTgt>
                                        </p:tgtEl>
                                        <p:attrNameLst>
                                          <p:attrName>style.visibility</p:attrName>
                                        </p:attrNameLst>
                                      </p:cBhvr>
                                      <p:to>
                                        <p:strVal val="visible"/>
                                      </p:to>
                                    </p:set>
                                    <p:anim calcmode="lin" valueType="num">
                                      <p:cBhvr additive="base">
                                        <p:cTn id="25"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9202">
                                            <p:txEl>
                                              <p:pRg st="4" end="4"/>
                                            </p:txEl>
                                          </p:spTgt>
                                        </p:tgtEl>
                                        <p:attrNameLst>
                                          <p:attrName>style.visibility</p:attrName>
                                        </p:attrNameLst>
                                      </p:cBhvr>
                                      <p:to>
                                        <p:strVal val="visible"/>
                                      </p:to>
                                    </p:set>
                                    <p:anim calcmode="lin" valueType="num">
                                      <p:cBhvr additive="base">
                                        <p:cTn id="31"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9202">
                                            <p:txEl>
                                              <p:pRg st="5" end="5"/>
                                            </p:txEl>
                                          </p:spTgt>
                                        </p:tgtEl>
                                        <p:attrNameLst>
                                          <p:attrName>style.visibility</p:attrName>
                                        </p:attrNameLst>
                                      </p:cBhvr>
                                      <p:to>
                                        <p:strVal val="visible"/>
                                      </p:to>
                                    </p:set>
                                    <p:anim calcmode="lin" valueType="num">
                                      <p:cBhvr additive="base">
                                        <p:cTn id="37" dur="500" fill="hold"/>
                                        <p:tgtEl>
                                          <p:spTgt spid="145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The Higgs boson – an analogy</a:t>
            </a:r>
            <a:r>
              <a:rPr lang="en-US">
                <a:solidFill>
                  <a:srgbClr val="000000"/>
                </a:solidFill>
                <a:cs typeface="Times New Roman" pitchFamily="18" charset="0"/>
              </a:rPr>
              <a:t> 	</a:t>
            </a:r>
          </a:p>
        </p:txBody>
      </p:sp>
      <p:sp>
        <p:nvSpPr>
          <p:cNvPr id="205827"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205829" name="Picture 5" descr="Image shows room full of people"/>
          <p:cNvPicPr>
            <a:picLocks noChangeAspect="1" noChangeArrowheads="1"/>
          </p:cNvPicPr>
          <p:nvPr/>
        </p:nvPicPr>
        <p:blipFill>
          <a:blip r:embed="rId6" cstate="print"/>
          <a:srcRect/>
          <a:stretch>
            <a:fillRect/>
          </a:stretch>
        </p:blipFill>
        <p:spPr bwMode="auto">
          <a:xfrm>
            <a:off x="1646238" y="1809750"/>
            <a:ext cx="5832475" cy="4275138"/>
          </a:xfrm>
          <a:prstGeom prst="rect">
            <a:avLst/>
          </a:prstGeom>
          <a:ln>
            <a:noFill/>
          </a:ln>
          <a:effectLst>
            <a:outerShdw blurRad="292100" dist="139700" dir="2700000" algn="tl" rotWithShape="0">
              <a:srgbClr val="333333">
                <a:alpha val="65000"/>
              </a:srgbClr>
            </a:outerShdw>
          </a:effectLst>
        </p:spPr>
      </p:pic>
      <p:pic>
        <p:nvPicPr>
          <p:cNvPr id="205831" name="Picture 7" descr="Room full of people, new scientist enters the room"/>
          <p:cNvPicPr>
            <a:picLocks noChangeAspect="1" noChangeArrowheads="1"/>
          </p:cNvPicPr>
          <p:nvPr/>
        </p:nvPicPr>
        <p:blipFill>
          <a:blip r:embed="rId7" cstate="print"/>
          <a:srcRect/>
          <a:stretch>
            <a:fillRect/>
          </a:stretch>
        </p:blipFill>
        <p:spPr bwMode="auto">
          <a:xfrm>
            <a:off x="1644650" y="1820863"/>
            <a:ext cx="5832475" cy="4275137"/>
          </a:xfrm>
          <a:prstGeom prst="rect">
            <a:avLst/>
          </a:prstGeom>
          <a:noFill/>
        </p:spPr>
      </p:pic>
      <p:pic>
        <p:nvPicPr>
          <p:cNvPr id="205833" name="Picture 9" descr="Crowd gathers round well-known scientist"/>
          <p:cNvPicPr>
            <a:picLocks noChangeAspect="1" noChangeArrowheads="1"/>
          </p:cNvPicPr>
          <p:nvPr/>
        </p:nvPicPr>
        <p:blipFill>
          <a:blip r:embed="rId8" cstate="print"/>
          <a:srcRect/>
          <a:stretch>
            <a:fillRect/>
          </a:stretch>
        </p:blipFill>
        <p:spPr bwMode="auto">
          <a:xfrm>
            <a:off x="1658938" y="1822450"/>
            <a:ext cx="5832475" cy="4275138"/>
          </a:xfrm>
          <a:prstGeom prst="rect">
            <a:avLst/>
          </a:prstGeom>
          <a:noFill/>
        </p:spPr>
      </p:pic>
      <p:pic>
        <p:nvPicPr>
          <p:cNvPr id="205837" name="Picture 13"/>
          <p:cNvPicPr>
            <a:picLocks noChangeAspect="1" noChangeArrowheads="1"/>
          </p:cNvPicPr>
          <p:nvPr/>
        </p:nvPicPr>
        <p:blipFill>
          <a:blip r:embed="rId9" cstate="print"/>
          <a:srcRect/>
          <a:stretch>
            <a:fillRect/>
          </a:stretch>
        </p:blipFill>
        <p:spPr bwMode="auto">
          <a:xfrm>
            <a:off x="1652588" y="1822450"/>
            <a:ext cx="5829300" cy="4271963"/>
          </a:xfrm>
          <a:prstGeom prst="rect">
            <a:avLst/>
          </a:prstGeom>
          <a:noFill/>
        </p:spPr>
      </p:pic>
      <p:grpSp>
        <p:nvGrpSpPr>
          <p:cNvPr id="205845" name="Group 21"/>
          <p:cNvGrpSpPr>
            <a:grpSpLocks/>
          </p:cNvGrpSpPr>
          <p:nvPr/>
        </p:nvGrpSpPr>
        <p:grpSpPr bwMode="auto">
          <a:xfrm>
            <a:off x="1817688" y="6294438"/>
            <a:ext cx="1971675" cy="563562"/>
            <a:chOff x="4253" y="821"/>
            <a:chExt cx="1242" cy="355"/>
          </a:xfrm>
        </p:grpSpPr>
        <p:sp>
          <p:nvSpPr>
            <p:cNvPr id="205836" name="Text Box 12"/>
            <p:cNvSpPr txBox="1">
              <a:spLocks noChangeArrowheads="1"/>
            </p:cNvSpPr>
            <p:nvPr/>
          </p:nvSpPr>
          <p:spPr bwMode="auto">
            <a:xfrm>
              <a:off x="4481" y="888"/>
              <a:ext cx="1014" cy="288"/>
            </a:xfrm>
            <a:prstGeom prst="rect">
              <a:avLst/>
            </a:prstGeom>
            <a:noFill/>
            <a:ln w="9525">
              <a:noFill/>
              <a:miter lim="800000"/>
              <a:headEnd/>
              <a:tailEnd/>
            </a:ln>
            <a:effectLst/>
          </p:spPr>
          <p:txBody>
            <a:bodyPr wrap="none">
              <a:spAutoFit/>
            </a:bodyPr>
            <a:lstStyle/>
            <a:p>
              <a:r>
                <a:rPr lang="en-US" sz="2400" i="1">
                  <a:solidFill>
                    <a:srgbClr val="5F5F5F"/>
                  </a:solidFill>
                  <a:latin typeface="Arial" pitchFamily="34" charset="0"/>
                </a:rPr>
                <a:t>Higgs field</a:t>
              </a:r>
            </a:p>
          </p:txBody>
        </p:sp>
        <p:pic>
          <p:nvPicPr>
            <p:cNvPr id="205838"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53" y="821"/>
              <a:ext cx="270" cy="300"/>
            </a:xfrm>
            <a:prstGeom prst="rect">
              <a:avLst/>
            </a:prstGeom>
            <a:ln>
              <a:noFill/>
            </a:ln>
            <a:effectLst>
              <a:outerShdw blurRad="292100" dist="139700" dir="2700000" algn="tl" rotWithShape="0">
                <a:srgbClr val="333333">
                  <a:alpha val="65000"/>
                </a:srgbClr>
              </a:outerShdw>
            </a:effectLst>
          </p:spPr>
        </p:pic>
      </p:grpSp>
      <p:grpSp>
        <p:nvGrpSpPr>
          <p:cNvPr id="205844" name="Group 20"/>
          <p:cNvGrpSpPr>
            <a:grpSpLocks/>
          </p:cNvGrpSpPr>
          <p:nvPr/>
        </p:nvGrpSpPr>
        <p:grpSpPr bwMode="auto">
          <a:xfrm>
            <a:off x="3975100" y="6253163"/>
            <a:ext cx="1601788" cy="604837"/>
            <a:chOff x="4262" y="1190"/>
            <a:chExt cx="1009" cy="381"/>
          </a:xfrm>
        </p:grpSpPr>
        <p:pic>
          <p:nvPicPr>
            <p:cNvPr id="205840"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62" y="1190"/>
              <a:ext cx="252" cy="318"/>
            </a:xfrm>
            <a:prstGeom prst="rect">
              <a:avLst/>
            </a:prstGeom>
            <a:ln>
              <a:noFill/>
            </a:ln>
            <a:effectLst>
              <a:outerShdw blurRad="292100" dist="139700" dir="2700000" algn="tl" rotWithShape="0">
                <a:srgbClr val="333333">
                  <a:alpha val="65000"/>
                </a:srgbClr>
              </a:outerShdw>
            </a:effectLst>
          </p:spPr>
        </p:pic>
        <p:sp>
          <p:nvSpPr>
            <p:cNvPr id="205841" name="Text Box 17"/>
            <p:cNvSpPr txBox="1">
              <a:spLocks noChangeArrowheads="1"/>
            </p:cNvSpPr>
            <p:nvPr/>
          </p:nvSpPr>
          <p:spPr bwMode="auto">
            <a:xfrm>
              <a:off x="4471" y="1283"/>
              <a:ext cx="800" cy="288"/>
            </a:xfrm>
            <a:prstGeom prst="rect">
              <a:avLst/>
            </a:prstGeom>
            <a:noFill/>
            <a:ln w="9525">
              <a:noFill/>
              <a:miter lim="800000"/>
              <a:headEnd/>
              <a:tailEnd/>
            </a:ln>
            <a:effectLst/>
          </p:spPr>
          <p:txBody>
            <a:bodyPr wrap="none">
              <a:spAutoFit/>
            </a:bodyPr>
            <a:lstStyle/>
            <a:p>
              <a:r>
                <a:rPr lang="en-US" sz="2400" i="1">
                  <a:solidFill>
                    <a:srgbClr val="FF3300"/>
                  </a:solidFill>
                  <a:latin typeface="Arial" pitchFamily="34" charset="0"/>
                </a:rPr>
                <a:t>Einstein</a:t>
              </a:r>
            </a:p>
          </p:txBody>
        </p:sp>
      </p:grpSp>
      <p:grpSp>
        <p:nvGrpSpPr>
          <p:cNvPr id="205843" name="Group 19"/>
          <p:cNvGrpSpPr>
            <a:grpSpLocks/>
          </p:cNvGrpSpPr>
          <p:nvPr/>
        </p:nvGrpSpPr>
        <p:grpSpPr bwMode="auto">
          <a:xfrm>
            <a:off x="6167438" y="6249988"/>
            <a:ext cx="944562" cy="608012"/>
            <a:chOff x="4259" y="1593"/>
            <a:chExt cx="595" cy="383"/>
          </a:xfrm>
        </p:grpSpPr>
        <p:pic>
          <p:nvPicPr>
            <p:cNvPr id="205839" name="Picture 1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59" y="1593"/>
              <a:ext cx="270" cy="330"/>
            </a:xfrm>
            <a:prstGeom prst="rect">
              <a:avLst/>
            </a:prstGeom>
            <a:ln>
              <a:noFill/>
            </a:ln>
            <a:effectLst>
              <a:outerShdw blurRad="292100" dist="139700" dir="2700000" algn="tl" rotWithShape="0">
                <a:srgbClr val="333333">
                  <a:alpha val="65000"/>
                </a:srgbClr>
              </a:outerShdw>
            </a:effectLst>
          </p:spPr>
        </p:pic>
        <p:sp>
          <p:nvSpPr>
            <p:cNvPr id="205842" name="Text Box 18"/>
            <p:cNvSpPr txBox="1">
              <a:spLocks noChangeArrowheads="1"/>
            </p:cNvSpPr>
            <p:nvPr/>
          </p:nvSpPr>
          <p:spPr bwMode="auto">
            <a:xfrm>
              <a:off x="4471" y="1688"/>
              <a:ext cx="383" cy="288"/>
            </a:xfrm>
            <a:prstGeom prst="rect">
              <a:avLst/>
            </a:prstGeom>
            <a:noFill/>
            <a:ln w="9525">
              <a:noFill/>
              <a:miter lim="800000"/>
              <a:headEnd/>
              <a:tailEnd/>
            </a:ln>
            <a:effectLst/>
          </p:spPr>
          <p:txBody>
            <a:bodyPr wrap="none">
              <a:spAutoFit/>
            </a:bodyPr>
            <a:lstStyle/>
            <a:p>
              <a:r>
                <a:rPr lang="en-US" sz="2400" i="1">
                  <a:solidFill>
                    <a:srgbClr val="0000FF"/>
                  </a:solidFill>
                  <a:latin typeface="Arial" pitchFamily="34" charset="0"/>
                </a:rPr>
                <a:t>Me</a:t>
              </a:r>
            </a:p>
          </p:txBody>
        </p:sp>
      </p:grpSp>
      <p:sp>
        <p:nvSpPr>
          <p:cNvPr id="17" name="Text Box 31"/>
          <p:cNvSpPr txBox="1">
            <a:spLocks noChangeArrowheads="1"/>
          </p:cNvSpPr>
          <p:nvPr/>
        </p:nvSpPr>
        <p:spPr bwMode="auto">
          <a:xfrm>
            <a:off x="4377520" y="6119911"/>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Big mass</a:t>
            </a:r>
            <a:endParaRPr lang="en-US" sz="2400" dirty="0">
              <a:solidFill>
                <a:schemeClr val="hlink"/>
              </a:solidFill>
              <a:latin typeface="Arial" pitchFamily="34" charset="0"/>
              <a:cs typeface="Courier New" pitchFamily="49" charset="0"/>
            </a:endParaRPr>
          </a:p>
        </p:txBody>
      </p:sp>
      <p:sp>
        <p:nvSpPr>
          <p:cNvPr id="18" name="Text Box 31"/>
          <p:cNvSpPr txBox="1">
            <a:spLocks noChangeArrowheads="1"/>
          </p:cNvSpPr>
          <p:nvPr/>
        </p:nvSpPr>
        <p:spPr bwMode="auto">
          <a:xfrm>
            <a:off x="6541600" y="6131633"/>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Small mass</a:t>
            </a:r>
            <a:endParaRPr lang="en-US" sz="2400" dirty="0">
              <a:solidFill>
                <a:schemeClr val="hlink"/>
              </a:solidFill>
              <a:latin typeface="Arial" pitchFamily="34" charset="0"/>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p:cTn id="7" dur="500" fill="hold"/>
                                        <p:tgtEl>
                                          <p:spTgt spid="205829"/>
                                        </p:tgtEl>
                                        <p:attrNameLst>
                                          <p:attrName>ppt_w</p:attrName>
                                        </p:attrNameLst>
                                      </p:cBhvr>
                                      <p:tavLst>
                                        <p:tav tm="0">
                                          <p:val>
                                            <p:fltVal val="0"/>
                                          </p:val>
                                        </p:tav>
                                        <p:tav tm="100000">
                                          <p:val>
                                            <p:strVal val="#ppt_w"/>
                                          </p:val>
                                        </p:tav>
                                      </p:tavLst>
                                    </p:anim>
                                    <p:anim calcmode="lin" valueType="num">
                                      <p:cBhvr>
                                        <p:cTn id="8" dur="500" fill="hold"/>
                                        <p:tgtEl>
                                          <p:spTgt spid="205829"/>
                                        </p:tgtEl>
                                        <p:attrNameLst>
                                          <p:attrName>ppt_h</p:attrName>
                                        </p:attrNameLst>
                                      </p:cBhvr>
                                      <p:tavLst>
                                        <p:tav tm="0">
                                          <p:val>
                                            <p:fltVal val="0"/>
                                          </p:val>
                                        </p:tav>
                                        <p:tav tm="100000">
                                          <p:val>
                                            <p:strVal val="#ppt_h"/>
                                          </p:val>
                                        </p:tav>
                                      </p:tavLst>
                                    </p:anim>
                                    <p:animEffect transition="in" filter="fade">
                                      <p:cBhvr>
                                        <p:cTn id="9" dur="500"/>
                                        <p:tgtEl>
                                          <p:spTgt spid="205829"/>
                                        </p:tgtEl>
                                      </p:cBhvr>
                                    </p:animEffect>
                                  </p:childTnLst>
                                </p:cTn>
                              </p:par>
                              <p:par>
                                <p:cTn id="10" presetID="10" presetClass="entr" presetSubtype="0" fill="hold" nodeType="withEffect">
                                  <p:stCondLst>
                                    <p:cond delay="0"/>
                                  </p:stCondLst>
                                  <p:childTnLst>
                                    <p:set>
                                      <p:cBhvr>
                                        <p:cTn id="11" dur="1" fill="hold">
                                          <p:stCondLst>
                                            <p:cond delay="0"/>
                                          </p:stCondLst>
                                        </p:cTn>
                                        <p:tgtEl>
                                          <p:spTgt spid="205845"/>
                                        </p:tgtEl>
                                        <p:attrNameLst>
                                          <p:attrName>style.visibility</p:attrName>
                                        </p:attrNameLst>
                                      </p:cBhvr>
                                      <p:to>
                                        <p:strVal val="visible"/>
                                      </p:to>
                                    </p:set>
                                    <p:animEffect transition="in" filter="fade">
                                      <p:cBhvr>
                                        <p:cTn id="12" dur="2000"/>
                                        <p:tgtEl>
                                          <p:spTgt spid="205845"/>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05831"/>
                                        </p:tgtEl>
                                        <p:attrNameLst>
                                          <p:attrName>style.visibility</p:attrName>
                                        </p:attrNameLst>
                                      </p:cBhvr>
                                      <p:to>
                                        <p:strVal val="visible"/>
                                      </p:to>
                                    </p:set>
                                    <p:animEffect transition="in" filter="fade">
                                      <p:cBhvr>
                                        <p:cTn id="16" dur="2000"/>
                                        <p:tgtEl>
                                          <p:spTgt spid="2058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844"/>
                                        </p:tgtEl>
                                        <p:attrNameLst>
                                          <p:attrName>style.visibility</p:attrName>
                                        </p:attrNameLst>
                                      </p:cBhvr>
                                      <p:to>
                                        <p:strVal val="visible"/>
                                      </p:to>
                                    </p:set>
                                    <p:animEffect transition="in" filter="fade">
                                      <p:cBhvr>
                                        <p:cTn id="19" dur="2000"/>
                                        <p:tgtEl>
                                          <p:spTgt spid="205844"/>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5833"/>
                                        </p:tgtEl>
                                        <p:attrNameLst>
                                          <p:attrName>style.visibility</p:attrName>
                                        </p:attrNameLst>
                                      </p:cBhvr>
                                      <p:to>
                                        <p:strVal val="visible"/>
                                      </p:to>
                                    </p:set>
                                    <p:animEffect transition="in" filter="fade">
                                      <p:cBhvr>
                                        <p:cTn id="23" dur="2000"/>
                                        <p:tgtEl>
                                          <p:spTgt spid="205833"/>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05837"/>
                                        </p:tgtEl>
                                        <p:attrNameLst>
                                          <p:attrName>style.visibility</p:attrName>
                                        </p:attrNameLst>
                                      </p:cBhvr>
                                      <p:to>
                                        <p:strVal val="visible"/>
                                      </p:to>
                                    </p:set>
                                    <p:animEffect transition="in" filter="fade">
                                      <p:cBhvr>
                                        <p:cTn id="27" dur="2000"/>
                                        <p:tgtEl>
                                          <p:spTgt spid="205837"/>
                                        </p:tgtEl>
                                      </p:cBhvr>
                                    </p:animEffect>
                                  </p:childTnLst>
                                </p:cTn>
                              </p:par>
                              <p:par>
                                <p:cTn id="28" presetID="10" presetClass="entr" presetSubtype="0" fill="hold" nodeType="withEffect">
                                  <p:stCondLst>
                                    <p:cond delay="0"/>
                                  </p:stCondLst>
                                  <p:childTnLst>
                                    <p:set>
                                      <p:cBhvr>
                                        <p:cTn id="29" dur="1" fill="hold">
                                          <p:stCondLst>
                                            <p:cond delay="0"/>
                                          </p:stCondLst>
                                        </p:cTn>
                                        <p:tgtEl>
                                          <p:spTgt spid="205843"/>
                                        </p:tgtEl>
                                        <p:attrNameLst>
                                          <p:attrName>style.visibility</p:attrName>
                                        </p:attrNameLst>
                                      </p:cBhvr>
                                      <p:to>
                                        <p:strVal val="visible"/>
                                      </p:to>
                                    </p:set>
                                    <p:animEffect transition="in" filter="fade">
                                      <p:cBhvr>
                                        <p:cTn id="30" dur="2000"/>
                                        <p:tgtEl>
                                          <p:spTgt spid="205843"/>
                                        </p:tgtEl>
                                      </p:cBhvr>
                                    </p:animEffect>
                                  </p:childTnLst>
                                </p:cTn>
                              </p:par>
                            </p:childTnLst>
                          </p:cTn>
                        </p:par>
                        <p:par>
                          <p:cTn id="31" fill="hold">
                            <p:stCondLst>
                              <p:cond delay="8000"/>
                            </p:stCondLst>
                            <p:childTnLst>
                              <p:par>
                                <p:cTn id="32" presetID="2" presetClass="entr" presetSubtype="2" fill="hold"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par>
                          <p:cTn id="36" fill="hold">
                            <p:stCondLst>
                              <p:cond delay="8500"/>
                            </p:stCondLst>
                            <p:childTnLst>
                              <p:par>
                                <p:cTn id="37" presetID="2" presetClass="entr" presetSubtype="2" fill="hold"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We call the process whereby mass is not the property of the particle, but part of space </a:t>
            </a:r>
            <a:r>
              <a:rPr lang="en-US" sz="2400" dirty="0" smtClean="0">
                <a:solidFill>
                  <a:srgbClr val="000000"/>
                </a:solidFill>
                <a:latin typeface="Arial" pitchFamily="34" charset="0"/>
                <a:cs typeface="Times New Roman" pitchFamily="18" charset="0"/>
              </a:rPr>
              <a:t>itself, </a:t>
            </a:r>
            <a:r>
              <a:rPr lang="en-US" sz="2400" dirty="0">
                <a:solidFill>
                  <a:srgbClr val="000000"/>
                </a:solidFill>
                <a:latin typeface="Arial" pitchFamily="34" charset="0"/>
                <a:cs typeface="Times New Roman" pitchFamily="18" charset="0"/>
              </a:rPr>
              <a:t>the </a:t>
            </a:r>
            <a:r>
              <a:rPr lang="en-US" sz="2400" b="1" dirty="0">
                <a:solidFill>
                  <a:srgbClr val="000000"/>
                </a:solidFill>
                <a:latin typeface="Arial" pitchFamily="34" charset="0"/>
                <a:cs typeface="Times New Roman" pitchFamily="18" charset="0"/>
              </a:rPr>
              <a:t>Higgs mechanism</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For the Higgs mechanism to work, all of space has to be covered by some sort of field called the </a:t>
            </a:r>
            <a:r>
              <a:rPr lang="en-US" sz="2400" b="1" dirty="0">
                <a:solidFill>
                  <a:srgbClr val="000000"/>
                </a:solidFill>
                <a:latin typeface="Arial" pitchFamily="34" charset="0"/>
                <a:cs typeface="Times New Roman" pitchFamily="18" charset="0"/>
              </a:rPr>
              <a:t>Higgs field</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Just as the electromagnetic field has a particle associated with it (a photon) so too does the Higgs </a:t>
            </a:r>
            <a:r>
              <a:rPr lang="en-US" sz="2400" dirty="0" smtClean="0">
                <a:solidFill>
                  <a:srgbClr val="000000"/>
                </a:solidFill>
                <a:latin typeface="Arial" pitchFamily="34" charset="0"/>
                <a:cs typeface="Times New Roman" pitchFamily="18" charset="0"/>
              </a:rPr>
              <a:t>field – in </a:t>
            </a:r>
            <a:r>
              <a:rPr lang="en-US" sz="2400" dirty="0">
                <a:solidFill>
                  <a:srgbClr val="000000"/>
                </a:solidFill>
                <a:latin typeface="Arial" pitchFamily="34" charset="0"/>
                <a:cs typeface="Times New Roman" pitchFamily="18" charset="0"/>
              </a:rPr>
              <a:t>this case the particle associated with the Higgs field is the </a:t>
            </a:r>
            <a:r>
              <a:rPr lang="en-US" sz="2400" b="1" dirty="0">
                <a:solidFill>
                  <a:srgbClr val="000000"/>
                </a:solidFill>
                <a:latin typeface="Arial" pitchFamily="34" charset="0"/>
                <a:cs typeface="Times New Roman" pitchFamily="18" charset="0"/>
              </a:rPr>
              <a:t>Higgs boson</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One of the design criteria for CERN was the capability of discovering the Higgs boson (sometimes called the “god” particle).</a:t>
            </a:r>
          </a:p>
        </p:txBody>
      </p:sp>
      <p:sp>
        <p:nvSpPr>
          <p:cNvPr id="201731"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1" end="1"/>
                                            </p:txEl>
                                          </p:spTgt>
                                        </p:tgtEl>
                                        <p:attrNameLst>
                                          <p:attrName>style.visibility</p:attrName>
                                        </p:attrNameLst>
                                      </p:cBhvr>
                                      <p:to>
                                        <p:strVal val="visible"/>
                                      </p:to>
                                    </p:set>
                                    <p:anim calcmode="lin" valueType="num">
                                      <p:cBhvr additive="base">
                                        <p:cTn id="7"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2" end="2"/>
                                            </p:txEl>
                                          </p:spTgt>
                                        </p:tgtEl>
                                        <p:attrNameLst>
                                          <p:attrName>style.visibility</p:attrName>
                                        </p:attrNameLst>
                                      </p:cBhvr>
                                      <p:to>
                                        <p:strVal val="visible"/>
                                      </p:to>
                                    </p:set>
                                    <p:anim calcmode="lin" valueType="num">
                                      <p:cBhvr additive="base">
                                        <p:cTn id="13"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3" end="3"/>
                                            </p:txEl>
                                          </p:spTgt>
                                        </p:tgtEl>
                                        <p:attrNameLst>
                                          <p:attrName>style.visibility</p:attrName>
                                        </p:attrNameLst>
                                      </p:cBhvr>
                                      <p:to>
                                        <p:strVal val="visible"/>
                                      </p:to>
                                    </p:set>
                                    <p:anim calcmode="lin" valueType="num">
                                      <p:cBhvr additive="base">
                                        <p:cTn id="19"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4" end="4"/>
                                            </p:txEl>
                                          </p:spTgt>
                                        </p:tgtEl>
                                        <p:attrNameLst>
                                          <p:attrName>style.visibility</p:attrName>
                                        </p:attrNameLst>
                                      </p:cBhvr>
                                      <p:to>
                                        <p:strVal val="visible"/>
                                      </p:to>
                                    </p:set>
                                    <p:anim calcmode="lin" valueType="num">
                                      <p:cBhvr additive="base">
                                        <p:cTn id="25"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Discovery of the Higgs particle would be evidence that the standard model is correct.</a:t>
            </a: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Without the Higgs particle, the standard model will not extend into the realm of general relativity.</a:t>
            </a:r>
          </a:p>
          <a:p>
            <a:pPr>
              <a:spcBef>
                <a:spcPct val="5000"/>
              </a:spcBef>
            </a:pPr>
            <a:r>
              <a:rPr lang="en-US" sz="2400" dirty="0">
                <a:solidFill>
                  <a:srgbClr val="000000"/>
                </a:solidFill>
                <a:latin typeface="Arial" pitchFamily="34" charset="0"/>
                <a:sym typeface="Symbol" pitchFamily="18" charset="2"/>
              </a:rPr>
              <a:t></a:t>
            </a:r>
            <a:r>
              <a:rPr lang="en-US" sz="2400" b="1" dirty="0">
                <a:solidFill>
                  <a:srgbClr val="000000"/>
                </a:solidFill>
                <a:latin typeface="Arial" pitchFamily="34" charset="0"/>
              </a:rPr>
              <a:t>String theory</a:t>
            </a:r>
            <a:r>
              <a:rPr lang="en-US" sz="2400" dirty="0">
                <a:solidFill>
                  <a:srgbClr val="000000"/>
                </a:solidFill>
                <a:latin typeface="Arial" pitchFamily="34" charset="0"/>
              </a:rPr>
              <a:t> could be an alternative to the standard model.</a:t>
            </a:r>
            <a:endParaRPr lang="en-US" sz="2400" dirty="0">
              <a:solidFill>
                <a:srgbClr val="000000"/>
              </a:solidFill>
              <a:latin typeface="Arial" pitchFamily="34" charset="0"/>
              <a:cs typeface="Times New Roman" pitchFamily="18" charset="0"/>
            </a:endParaRP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Here is the expected structure of the Higgs field: </a:t>
            </a:r>
          </a:p>
        </p:txBody>
      </p:sp>
      <p:sp>
        <p:nvSpPr>
          <p:cNvPr id="47107"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12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4888" y="5438775"/>
            <a:ext cx="7126287" cy="1419225"/>
          </a:xfrm>
          <a:prstGeom prst="rect">
            <a:avLst/>
          </a:prstGeom>
          <a:noFill/>
          <a:ln w="9525">
            <a:noFill/>
            <a:miter lim="800000"/>
            <a:headEnd/>
            <a:tailEnd/>
          </a:ln>
        </p:spPr>
      </p:pic>
      <p:pic>
        <p:nvPicPr>
          <p:cNvPr id="1461253" name="Picture 5"/>
          <p:cNvPicPr>
            <a:picLocks noChangeAspect="1" noChangeArrowheads="1"/>
          </p:cNvPicPr>
          <p:nvPr/>
        </p:nvPicPr>
        <p:blipFill>
          <a:blip r:embed="rId8" cstate="print">
            <a:clrChange>
              <a:clrFrom>
                <a:srgbClr val="FFFFFF"/>
              </a:clrFrom>
              <a:clrTo>
                <a:srgbClr val="FFFFFF">
                  <a:alpha val="0"/>
                </a:srgbClr>
              </a:clrTo>
            </a:clrChange>
          </a:blip>
          <a:srcRect l="7927"/>
          <a:stretch>
            <a:fillRect/>
          </a:stretch>
        </p:blipFill>
        <p:spPr bwMode="auto">
          <a:xfrm>
            <a:off x="1008063" y="4611688"/>
            <a:ext cx="7135812" cy="8096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1250">
                                            <p:txEl>
                                              <p:pRg st="1" end="1"/>
                                            </p:txEl>
                                          </p:spTgt>
                                        </p:tgtEl>
                                        <p:attrNameLst>
                                          <p:attrName>style.visibility</p:attrName>
                                        </p:attrNameLst>
                                      </p:cBhvr>
                                      <p:to>
                                        <p:strVal val="visible"/>
                                      </p:to>
                                    </p:set>
                                    <p:anim calcmode="lin" valueType="num">
                                      <p:cBhvr additive="base">
                                        <p:cTn id="7" dur="500" fill="hold"/>
                                        <p:tgtEl>
                                          <p:spTgt spid="1461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1250">
                                            <p:txEl>
                                              <p:pRg st="2" end="2"/>
                                            </p:txEl>
                                          </p:spTgt>
                                        </p:tgtEl>
                                        <p:attrNameLst>
                                          <p:attrName>style.visibility</p:attrName>
                                        </p:attrNameLst>
                                      </p:cBhvr>
                                      <p:to>
                                        <p:strVal val="visible"/>
                                      </p:to>
                                    </p:set>
                                    <p:anim calcmode="lin" valueType="num">
                                      <p:cBhvr additive="base">
                                        <p:cTn id="13" dur="500" fill="hold"/>
                                        <p:tgtEl>
                                          <p:spTgt spid="14612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1250">
                                            <p:txEl>
                                              <p:pRg st="3" end="3"/>
                                            </p:txEl>
                                          </p:spTgt>
                                        </p:tgtEl>
                                        <p:attrNameLst>
                                          <p:attrName>style.visibility</p:attrName>
                                        </p:attrNameLst>
                                      </p:cBhvr>
                                      <p:to>
                                        <p:strVal val="visible"/>
                                      </p:to>
                                    </p:set>
                                    <p:anim calcmode="lin" valueType="num">
                                      <p:cBhvr additive="base">
                                        <p:cTn id="19" dur="500" fill="hold"/>
                                        <p:tgtEl>
                                          <p:spTgt spid="14612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1250">
                                            <p:txEl>
                                              <p:pRg st="4" end="4"/>
                                            </p:txEl>
                                          </p:spTgt>
                                        </p:tgtEl>
                                        <p:attrNameLst>
                                          <p:attrName>style.visibility</p:attrName>
                                        </p:attrNameLst>
                                      </p:cBhvr>
                                      <p:to>
                                        <p:strVal val="visible"/>
                                      </p:to>
                                    </p:set>
                                    <p:anim calcmode="lin" valueType="num">
                                      <p:cBhvr additive="base">
                                        <p:cTn id="25" dur="500" fill="hold"/>
                                        <p:tgtEl>
                                          <p:spTgt spid="14612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61252"/>
                                        </p:tgtEl>
                                        <p:attrNameLst>
                                          <p:attrName>style.visibility</p:attrName>
                                        </p:attrNameLst>
                                      </p:cBhvr>
                                      <p:to>
                                        <p:strVal val="visible"/>
                                      </p:to>
                                    </p:set>
                                    <p:animEffect transition="in" filter="dissolve">
                                      <p:cBhvr>
                                        <p:cTn id="31" dur="2000"/>
                                        <p:tgtEl>
                                          <p:spTgt spid="1461252"/>
                                        </p:tgtEl>
                                      </p:cBhvr>
                                    </p:animEffect>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61253"/>
                                        </p:tgtEl>
                                        <p:attrNameLst>
                                          <p:attrName>style.visibility</p:attrName>
                                        </p:attrNameLst>
                                      </p:cBhvr>
                                      <p:to>
                                        <p:strVal val="visible"/>
                                      </p:to>
                                    </p:set>
                                    <p:anim calcmode="lin" valueType="num">
                                      <p:cBhvr additive="base">
                                        <p:cTn id="36" dur="500" fill="hold"/>
                                        <p:tgtEl>
                                          <p:spTgt spid="1461253"/>
                                        </p:tgtEl>
                                        <p:attrNameLst>
                                          <p:attrName>ppt_x</p:attrName>
                                        </p:attrNameLst>
                                      </p:cBhvr>
                                      <p:tavLst>
                                        <p:tav tm="0">
                                          <p:val>
                                            <p:strVal val="1+#ppt_w/2"/>
                                          </p:val>
                                        </p:tav>
                                        <p:tav tm="100000">
                                          <p:val>
                                            <p:strVal val="#ppt_x"/>
                                          </p:val>
                                        </p:tav>
                                      </p:tavLst>
                                    </p:anim>
                                    <p:anim calcmode="lin" valueType="num">
                                      <p:cBhvr additive="base">
                                        <p:cTn id="37" dur="500" fill="hold"/>
                                        <p:tgtEl>
                                          <p:spTgt spid="1461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41" name="Picture 5"/>
          <p:cNvPicPr>
            <a:picLocks noChangeAspect="1" noChangeArrowheads="1"/>
          </p:cNvPicPr>
          <p:nvPr/>
        </p:nvPicPr>
        <p:blipFill>
          <a:blip r:embed="rId4" cstate="print"/>
          <a:srcRect/>
          <a:stretch>
            <a:fillRect/>
          </a:stretch>
        </p:blipFill>
        <p:spPr bwMode="auto">
          <a:xfrm>
            <a:off x="700088" y="95250"/>
            <a:ext cx="7745412" cy="6669088"/>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47941"/>
                                        </p:tgtEl>
                                        <p:attrNameLst>
                                          <p:attrName>style.visibility</p:attrName>
                                        </p:attrNameLst>
                                      </p:cBhvr>
                                      <p:to>
                                        <p:strVal val="visible"/>
                                      </p:to>
                                    </p:set>
                                    <p:animEffect transition="in" filter="dissolve">
                                      <p:cBhvr>
                                        <p:cTn id="7" dur="2000"/>
                                        <p:tgtEl>
                                          <p:spTgt spid="1447941"/>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42" name="Rectangle 10"/>
          <p:cNvSpPr>
            <a:spLocks noChangeArrowheads="1"/>
          </p:cNvSpPr>
          <p:nvPr/>
        </p:nvSpPr>
        <p:spPr bwMode="auto">
          <a:xfrm>
            <a:off x="685800" y="5668963"/>
            <a:ext cx="7764463" cy="11890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Some books switch the space and time axis. The IB presentation is as shown above.  </a:t>
            </a:r>
          </a:p>
        </p:txBody>
      </p:sp>
      <p:sp>
        <p:nvSpPr>
          <p:cNvPr id="1400834"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Feynman diagrams</a:t>
            </a:r>
            <a:endParaRPr lang="en-US" sz="2400">
              <a:solidFill>
                <a:schemeClr val="accent2"/>
              </a:solidFill>
              <a:latin typeface="Arial" pitchFamily="34" charset="0"/>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Richard Feynman developed a graphic                representation of particle interactions                             that could be used to predict the                           probabilities of the outcomes of particle                     collisions.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 typical Feynman diagram consists of                           two axes: Space and Time: </a:t>
            </a:r>
          </a:p>
        </p:txBody>
      </p:sp>
      <p:sp>
        <p:nvSpPr>
          <p:cNvPr id="67587"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7588"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400837" name="Picture 5" descr="Feynman"/>
          <p:cNvPicPr>
            <a:picLocks noChangeAspect="1" noChangeArrowheads="1"/>
          </p:cNvPicPr>
          <p:nvPr/>
        </p:nvPicPr>
        <p:blipFill>
          <a:blip r:embed="rId5" cstate="print"/>
          <a:srcRect/>
          <a:stretch>
            <a:fillRect/>
          </a:stretch>
        </p:blipFill>
        <p:spPr bwMode="auto">
          <a:xfrm>
            <a:off x="6243638" y="1654175"/>
            <a:ext cx="2676525" cy="2371725"/>
          </a:xfrm>
          <a:prstGeom prst="rect">
            <a:avLst/>
          </a:prstGeom>
          <a:ln>
            <a:noFill/>
          </a:ln>
          <a:effectLst>
            <a:outerShdw blurRad="292100" dist="139700" dir="2700000" algn="tl" rotWithShape="0">
              <a:srgbClr val="333333">
                <a:alpha val="65000"/>
              </a:srgbClr>
            </a:outerShdw>
          </a:effectLst>
        </p:spPr>
      </p:pic>
      <p:sp>
        <p:nvSpPr>
          <p:cNvPr id="1400838" name="Line 6"/>
          <p:cNvSpPr>
            <a:spLocks noChangeShapeType="1"/>
          </p:cNvSpPr>
          <p:nvPr/>
        </p:nvSpPr>
        <p:spPr bwMode="auto">
          <a:xfrm flipV="1">
            <a:off x="5299075" y="4329113"/>
            <a:ext cx="0" cy="1233487"/>
          </a:xfrm>
          <a:prstGeom prst="line">
            <a:avLst/>
          </a:prstGeom>
          <a:noFill/>
          <a:ln w="9525">
            <a:solidFill>
              <a:schemeClr val="tx1"/>
            </a:solidFill>
            <a:round/>
            <a:headEnd/>
            <a:tailEnd type="triangle" w="med" len="med"/>
          </a:ln>
        </p:spPr>
        <p:txBody>
          <a:bodyPr/>
          <a:lstStyle/>
          <a:p>
            <a:endParaRPr lang="en-US"/>
          </a:p>
        </p:txBody>
      </p:sp>
      <p:sp>
        <p:nvSpPr>
          <p:cNvPr id="1400839" name="Line 7"/>
          <p:cNvSpPr>
            <a:spLocks noChangeShapeType="1"/>
          </p:cNvSpPr>
          <p:nvPr/>
        </p:nvSpPr>
        <p:spPr bwMode="auto">
          <a:xfrm>
            <a:off x="5154613" y="5446713"/>
            <a:ext cx="3033712" cy="0"/>
          </a:xfrm>
          <a:prstGeom prst="line">
            <a:avLst/>
          </a:prstGeom>
          <a:noFill/>
          <a:ln w="9525">
            <a:solidFill>
              <a:schemeClr val="tx1"/>
            </a:solidFill>
            <a:round/>
            <a:headEnd/>
            <a:tailEnd type="triangle" w="med" len="med"/>
          </a:ln>
        </p:spPr>
        <p:txBody>
          <a:bodyPr/>
          <a:lstStyle/>
          <a:p>
            <a:endParaRPr lang="en-US"/>
          </a:p>
        </p:txBody>
      </p:sp>
      <p:sp>
        <p:nvSpPr>
          <p:cNvPr id="1400840" name="Text Box 8"/>
          <p:cNvSpPr txBox="1">
            <a:spLocks noChangeArrowheads="1"/>
          </p:cNvSpPr>
          <p:nvPr/>
        </p:nvSpPr>
        <p:spPr bwMode="auto">
          <a:xfrm rot="-5400000">
            <a:off x="4363244" y="4556919"/>
            <a:ext cx="14017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0841" name="Text Box 9"/>
          <p:cNvSpPr txBox="1">
            <a:spLocks noChangeArrowheads="1"/>
          </p:cNvSpPr>
          <p:nvPr/>
        </p:nvSpPr>
        <p:spPr bwMode="auto">
          <a:xfrm>
            <a:off x="6257925" y="5503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0834">
                                            <p:txEl>
                                              <p:pRg st="0" end="0"/>
                                            </p:txEl>
                                          </p:spTgt>
                                        </p:tgtEl>
                                        <p:attrNameLst>
                                          <p:attrName>style.visibility</p:attrName>
                                        </p:attrNameLst>
                                      </p:cBhvr>
                                      <p:to>
                                        <p:strVal val="visible"/>
                                      </p:to>
                                    </p:set>
                                    <p:anim calcmode="lin" valueType="num">
                                      <p:cBhvr additive="base">
                                        <p:cTn id="7" dur="500" fill="hold"/>
                                        <p:tgtEl>
                                          <p:spTgt spid="140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0834">
                                            <p:txEl>
                                              <p:pRg st="1" end="1"/>
                                            </p:txEl>
                                          </p:spTgt>
                                        </p:tgtEl>
                                        <p:attrNameLst>
                                          <p:attrName>style.visibility</p:attrName>
                                        </p:attrNameLst>
                                      </p:cBhvr>
                                      <p:to>
                                        <p:strVal val="visible"/>
                                      </p:to>
                                    </p:set>
                                    <p:anim calcmode="lin" valueType="num">
                                      <p:cBhvr additive="base">
                                        <p:cTn id="13" dur="500" fill="hold"/>
                                        <p:tgtEl>
                                          <p:spTgt spid="140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400837"/>
                                        </p:tgtEl>
                                        <p:attrNameLst>
                                          <p:attrName>style.visibility</p:attrName>
                                        </p:attrNameLst>
                                      </p:cBhvr>
                                      <p:to>
                                        <p:strVal val="visible"/>
                                      </p:to>
                                    </p:set>
                                    <p:animEffect transition="in" filter="fade">
                                      <p:cBhvr>
                                        <p:cTn id="17" dur="1000"/>
                                        <p:tgtEl>
                                          <p:spTgt spid="14008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00834">
                                            <p:txEl>
                                              <p:pRg st="2" end="2"/>
                                            </p:txEl>
                                          </p:spTgt>
                                        </p:tgtEl>
                                        <p:attrNameLst>
                                          <p:attrName>style.visibility</p:attrName>
                                        </p:attrNameLst>
                                      </p:cBhvr>
                                      <p:to>
                                        <p:strVal val="visible"/>
                                      </p:to>
                                    </p:set>
                                    <p:anim calcmode="lin" valueType="num">
                                      <p:cBhvr additive="base">
                                        <p:cTn id="22" dur="500" fill="hold"/>
                                        <p:tgtEl>
                                          <p:spTgt spid="14008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00838"/>
                                        </p:tgtEl>
                                        <p:attrNameLst>
                                          <p:attrName>style.visibility</p:attrName>
                                        </p:attrNameLst>
                                      </p:cBhvr>
                                      <p:to>
                                        <p:strVal val="visible"/>
                                      </p:to>
                                    </p:set>
                                    <p:animEffect transition="in" filter="wipe(down)">
                                      <p:cBhvr>
                                        <p:cTn id="28" dur="2000"/>
                                        <p:tgtEl>
                                          <p:spTgt spid="14008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00839"/>
                                        </p:tgtEl>
                                        <p:attrNameLst>
                                          <p:attrName>style.visibility</p:attrName>
                                        </p:attrNameLst>
                                      </p:cBhvr>
                                      <p:to>
                                        <p:strVal val="visible"/>
                                      </p:to>
                                    </p:set>
                                    <p:animEffect transition="in" filter="wipe(left)">
                                      <p:cBhvr>
                                        <p:cTn id="31" dur="2000"/>
                                        <p:tgtEl>
                                          <p:spTgt spid="140083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00840"/>
                                        </p:tgtEl>
                                        <p:attrNameLst>
                                          <p:attrName>style.visibility</p:attrName>
                                        </p:attrNameLst>
                                      </p:cBhvr>
                                      <p:to>
                                        <p:strVal val="visible"/>
                                      </p:to>
                                    </p:set>
                                    <p:animEffect transition="in" filter="wipe(down)">
                                      <p:cBhvr>
                                        <p:cTn id="34" dur="2000"/>
                                        <p:tgtEl>
                                          <p:spTgt spid="14008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00841"/>
                                        </p:tgtEl>
                                        <p:attrNameLst>
                                          <p:attrName>style.visibility</p:attrName>
                                        </p:attrNameLst>
                                      </p:cBhvr>
                                      <p:to>
                                        <p:strVal val="visible"/>
                                      </p:to>
                                    </p:set>
                                    <p:animEffect transition="in" filter="wipe(left)">
                                      <p:cBhvr>
                                        <p:cTn id="37" dur="2000"/>
                                        <p:tgtEl>
                                          <p:spTgt spid="14008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00842">
                                            <p:txEl>
                                              <p:pRg st="1" end="1"/>
                                            </p:txEl>
                                          </p:spTgt>
                                        </p:tgtEl>
                                        <p:attrNameLst>
                                          <p:attrName>style.visibility</p:attrName>
                                        </p:attrNameLst>
                                      </p:cBhvr>
                                      <p:to>
                                        <p:strVal val="visible"/>
                                      </p:to>
                                    </p:set>
                                    <p:anim calcmode="lin" valueType="num">
                                      <p:cBhvr additive="base">
                                        <p:cTn id="42" dur="500" fill="hold"/>
                                        <p:tgtEl>
                                          <p:spTgt spid="140084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0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8" grpId="0" animBg="1"/>
      <p:bldP spid="1400839" grpId="0" animBg="1"/>
      <p:bldP spid="1400840" grpId="0"/>
      <p:bldP spid="14008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6" name="Rectangle 36"/>
          <p:cNvSpPr>
            <a:spLocks noChangeArrowheads="1"/>
          </p:cNvSpPr>
          <p:nvPr/>
        </p:nvSpPr>
        <p:spPr bwMode="auto">
          <a:xfrm>
            <a:off x="682625" y="5321300"/>
            <a:ext cx="7764463" cy="1536700"/>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The “bubble of ignorance” is the actual place in the plot that exchange particles do their thing.</a:t>
            </a:r>
          </a:p>
          <a:p>
            <a:r>
              <a:rPr lang="en-US" sz="2400" b="1">
                <a:latin typeface="Arial" pitchFamily="34" charset="0"/>
                <a:sym typeface="Symbol" pitchFamily="18" charset="2"/>
              </a:rPr>
              <a:t></a:t>
            </a:r>
            <a:r>
              <a:rPr lang="en-US" sz="2400">
                <a:latin typeface="Arial" pitchFamily="34" charset="0"/>
                <a:sym typeface="Symbol" pitchFamily="18" charset="2"/>
              </a:rPr>
              <a:t>Ingoing and outgoing particles are labeled. </a:t>
            </a:r>
          </a:p>
        </p:txBody>
      </p:sp>
      <p:sp>
        <p:nvSpPr>
          <p:cNvPr id="1402882" name="Rectangle 2"/>
          <p:cNvSpPr>
            <a:spLocks noChangeArrowheads="1"/>
          </p:cNvSpPr>
          <p:nvPr/>
        </p:nvSpPr>
        <p:spPr bwMode="auto">
          <a:xfrm>
            <a:off x="685800" y="1338263"/>
            <a:ext cx="7772400" cy="402907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Consider two electrons approaching one-another from the top and the bottom of the page…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 purely spatial sketch of this                                interaction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But if we also apply a time axis,                                      the sketch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Time axis allows us to draw                                     the reaction in a spread-out way                                        to make it clearer.</a:t>
            </a:r>
          </a:p>
        </p:txBody>
      </p:sp>
      <p:sp>
        <p:nvSpPr>
          <p:cNvPr id="68611" name="Rectangle 3"/>
          <p:cNvSpPr>
            <a:spLocks noGrp="1" noChangeArrowheads="1"/>
          </p:cNvSpPr>
          <p:nvPr>
            <p:ph type="ctrTitle"/>
          </p:nvPr>
        </p:nvSpPr>
        <p:spPr>
          <a:xfrm>
            <a:off x="685800" y="438150"/>
            <a:ext cx="8220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8612"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grpSp>
        <p:nvGrpSpPr>
          <p:cNvPr id="2" name="Group 11"/>
          <p:cNvGrpSpPr>
            <a:grpSpLocks/>
          </p:cNvGrpSpPr>
          <p:nvPr/>
        </p:nvGrpSpPr>
        <p:grpSpPr bwMode="auto">
          <a:xfrm>
            <a:off x="8567738" y="1287463"/>
            <a:ext cx="484187" cy="387350"/>
            <a:chOff x="1395" y="1956"/>
            <a:chExt cx="305" cy="244"/>
          </a:xfrm>
        </p:grpSpPr>
        <p:sp>
          <p:nvSpPr>
            <p:cNvPr id="68641" name="Oval 12"/>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2" name="Text Box 13"/>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grpSp>
        <p:nvGrpSpPr>
          <p:cNvPr id="3" name="Group 14"/>
          <p:cNvGrpSpPr>
            <a:grpSpLocks/>
          </p:cNvGrpSpPr>
          <p:nvPr/>
        </p:nvGrpSpPr>
        <p:grpSpPr bwMode="auto">
          <a:xfrm>
            <a:off x="8621713" y="5310188"/>
            <a:ext cx="484187" cy="387350"/>
            <a:chOff x="1395" y="1956"/>
            <a:chExt cx="305" cy="244"/>
          </a:xfrm>
        </p:grpSpPr>
        <p:sp>
          <p:nvSpPr>
            <p:cNvPr id="68639" name="Oval 15"/>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0" name="Text Box 16"/>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sp>
        <p:nvSpPr>
          <p:cNvPr id="1402897" name="Line 17"/>
          <p:cNvSpPr>
            <a:spLocks noChangeShapeType="1"/>
          </p:cNvSpPr>
          <p:nvPr/>
        </p:nvSpPr>
        <p:spPr bwMode="auto">
          <a:xfrm>
            <a:off x="5610225" y="2711450"/>
            <a:ext cx="0" cy="506413"/>
          </a:xfrm>
          <a:prstGeom prst="line">
            <a:avLst/>
          </a:prstGeom>
          <a:noFill/>
          <a:ln w="38100">
            <a:solidFill>
              <a:schemeClr val="tx1"/>
            </a:solidFill>
            <a:round/>
            <a:headEnd/>
            <a:tailEnd type="triangle" w="med" len="med"/>
          </a:ln>
        </p:spPr>
        <p:txBody>
          <a:bodyPr/>
          <a:lstStyle/>
          <a:p>
            <a:endParaRPr lang="en-US"/>
          </a:p>
        </p:txBody>
      </p:sp>
      <p:sp>
        <p:nvSpPr>
          <p:cNvPr id="1402898" name="Line 18"/>
          <p:cNvSpPr>
            <a:spLocks noChangeShapeType="1"/>
          </p:cNvSpPr>
          <p:nvPr/>
        </p:nvSpPr>
        <p:spPr bwMode="auto">
          <a:xfrm flipV="1">
            <a:off x="5610225" y="3262313"/>
            <a:ext cx="0" cy="517525"/>
          </a:xfrm>
          <a:prstGeom prst="line">
            <a:avLst/>
          </a:prstGeom>
          <a:noFill/>
          <a:ln w="38100">
            <a:solidFill>
              <a:schemeClr val="tx1"/>
            </a:solidFill>
            <a:round/>
            <a:headEnd/>
            <a:tailEnd type="triangle" w="med" len="med"/>
          </a:ln>
        </p:spPr>
        <p:txBody>
          <a:bodyPr/>
          <a:lstStyle/>
          <a:p>
            <a:endParaRPr lang="en-US"/>
          </a:p>
        </p:txBody>
      </p:sp>
      <p:sp>
        <p:nvSpPr>
          <p:cNvPr id="1402899" name="Line 19"/>
          <p:cNvSpPr>
            <a:spLocks noChangeShapeType="1"/>
          </p:cNvSpPr>
          <p:nvPr/>
        </p:nvSpPr>
        <p:spPr bwMode="auto">
          <a:xfrm>
            <a:off x="5524500" y="3294063"/>
            <a:ext cx="0" cy="506412"/>
          </a:xfrm>
          <a:prstGeom prst="line">
            <a:avLst/>
          </a:prstGeom>
          <a:noFill/>
          <a:ln w="38100">
            <a:solidFill>
              <a:schemeClr val="tx1"/>
            </a:solidFill>
            <a:round/>
            <a:headEnd/>
            <a:tailEnd type="triangle" w="med" len="med"/>
          </a:ln>
        </p:spPr>
        <p:txBody>
          <a:bodyPr/>
          <a:lstStyle/>
          <a:p>
            <a:endParaRPr lang="en-US"/>
          </a:p>
        </p:txBody>
      </p:sp>
      <p:sp>
        <p:nvSpPr>
          <p:cNvPr id="1402900" name="Line 20"/>
          <p:cNvSpPr>
            <a:spLocks noChangeShapeType="1"/>
          </p:cNvSpPr>
          <p:nvPr/>
        </p:nvSpPr>
        <p:spPr bwMode="auto">
          <a:xfrm flipV="1">
            <a:off x="5524500" y="2665413"/>
            <a:ext cx="0" cy="517525"/>
          </a:xfrm>
          <a:prstGeom prst="line">
            <a:avLst/>
          </a:prstGeom>
          <a:noFill/>
          <a:ln w="38100">
            <a:solidFill>
              <a:schemeClr val="tx1"/>
            </a:solidFill>
            <a:round/>
            <a:headEnd/>
            <a:tailEnd type="triangle" w="med" len="med"/>
          </a:ln>
        </p:spPr>
        <p:txBody>
          <a:bodyPr/>
          <a:lstStyle/>
          <a:p>
            <a:endParaRPr lang="en-US"/>
          </a:p>
        </p:txBody>
      </p:sp>
      <p:sp>
        <p:nvSpPr>
          <p:cNvPr id="1402901" name="Line 21"/>
          <p:cNvSpPr>
            <a:spLocks noChangeShapeType="1"/>
          </p:cNvSpPr>
          <p:nvPr/>
        </p:nvSpPr>
        <p:spPr bwMode="auto">
          <a:xfrm>
            <a:off x="6221413" y="3860800"/>
            <a:ext cx="615950" cy="406400"/>
          </a:xfrm>
          <a:prstGeom prst="line">
            <a:avLst/>
          </a:prstGeom>
          <a:noFill/>
          <a:ln w="38100">
            <a:solidFill>
              <a:schemeClr val="tx1"/>
            </a:solidFill>
            <a:round/>
            <a:headEnd/>
            <a:tailEnd type="triangle" w="med" len="med"/>
          </a:ln>
        </p:spPr>
        <p:txBody>
          <a:bodyPr/>
          <a:lstStyle/>
          <a:p>
            <a:endParaRPr lang="en-US"/>
          </a:p>
        </p:txBody>
      </p:sp>
      <p:sp>
        <p:nvSpPr>
          <p:cNvPr id="1402902" name="Line 22"/>
          <p:cNvSpPr>
            <a:spLocks noChangeShapeType="1"/>
          </p:cNvSpPr>
          <p:nvPr/>
        </p:nvSpPr>
        <p:spPr bwMode="auto">
          <a:xfrm flipV="1">
            <a:off x="6221413" y="4367213"/>
            <a:ext cx="593725" cy="506412"/>
          </a:xfrm>
          <a:prstGeom prst="line">
            <a:avLst/>
          </a:prstGeom>
          <a:noFill/>
          <a:ln w="38100">
            <a:solidFill>
              <a:schemeClr val="tx1"/>
            </a:solidFill>
            <a:round/>
            <a:headEnd/>
            <a:tailEnd type="triangle" w="med" len="med"/>
          </a:ln>
        </p:spPr>
        <p:txBody>
          <a:bodyPr/>
          <a:lstStyle/>
          <a:p>
            <a:endParaRPr lang="en-US"/>
          </a:p>
        </p:txBody>
      </p:sp>
      <p:sp>
        <p:nvSpPr>
          <p:cNvPr id="1402903" name="Line 23"/>
          <p:cNvSpPr>
            <a:spLocks noChangeShapeType="1"/>
          </p:cNvSpPr>
          <p:nvPr/>
        </p:nvSpPr>
        <p:spPr bwMode="auto">
          <a:xfrm>
            <a:off x="6902450" y="4376738"/>
            <a:ext cx="550863" cy="417512"/>
          </a:xfrm>
          <a:prstGeom prst="line">
            <a:avLst/>
          </a:prstGeom>
          <a:noFill/>
          <a:ln w="38100">
            <a:solidFill>
              <a:schemeClr val="tx1"/>
            </a:solidFill>
            <a:round/>
            <a:headEnd/>
            <a:tailEnd type="triangle" w="med" len="med"/>
          </a:ln>
        </p:spPr>
        <p:txBody>
          <a:bodyPr/>
          <a:lstStyle/>
          <a:p>
            <a:endParaRPr lang="en-US"/>
          </a:p>
        </p:txBody>
      </p:sp>
      <p:sp>
        <p:nvSpPr>
          <p:cNvPr id="1402904" name="Line 24"/>
          <p:cNvSpPr>
            <a:spLocks noChangeShapeType="1"/>
          </p:cNvSpPr>
          <p:nvPr/>
        </p:nvSpPr>
        <p:spPr bwMode="auto">
          <a:xfrm flipV="1">
            <a:off x="6924675" y="3836988"/>
            <a:ext cx="573088" cy="406400"/>
          </a:xfrm>
          <a:prstGeom prst="line">
            <a:avLst/>
          </a:prstGeom>
          <a:noFill/>
          <a:ln w="38100">
            <a:solidFill>
              <a:schemeClr val="tx1"/>
            </a:solidFill>
            <a:round/>
            <a:headEnd/>
            <a:tailEnd type="triangle" w="med" len="med"/>
          </a:ln>
        </p:spPr>
        <p:txBody>
          <a:bodyPr/>
          <a:lstStyle/>
          <a:p>
            <a:endParaRPr lang="en-US"/>
          </a:p>
        </p:txBody>
      </p:sp>
      <p:sp>
        <p:nvSpPr>
          <p:cNvPr id="1402905" name="Oval 25"/>
          <p:cNvSpPr>
            <a:spLocks noChangeArrowheads="1"/>
          </p:cNvSpPr>
          <p:nvPr/>
        </p:nvSpPr>
        <p:spPr bwMode="auto">
          <a:xfrm>
            <a:off x="5378450" y="3019425"/>
            <a:ext cx="441325" cy="441325"/>
          </a:xfrm>
          <a:prstGeom prst="ellipse">
            <a:avLst/>
          </a:prstGeom>
          <a:solidFill>
            <a:srgbClr val="66FF33">
              <a:alpha val="41176"/>
            </a:srgbClr>
          </a:solidFill>
          <a:ln w="9525">
            <a:noFill/>
            <a:round/>
            <a:headEnd/>
            <a:tailEnd/>
          </a:ln>
        </p:spPr>
        <p:txBody>
          <a:bodyPr wrap="none" anchor="ctr"/>
          <a:lstStyle/>
          <a:p>
            <a:endParaRPr lang="en-US"/>
          </a:p>
        </p:txBody>
      </p:sp>
      <p:sp>
        <p:nvSpPr>
          <p:cNvPr id="1402906" name="Oval 26"/>
          <p:cNvSpPr>
            <a:spLocks noChangeArrowheads="1"/>
          </p:cNvSpPr>
          <p:nvPr/>
        </p:nvSpPr>
        <p:spPr bwMode="auto">
          <a:xfrm>
            <a:off x="6618288" y="4103688"/>
            <a:ext cx="441325" cy="441325"/>
          </a:xfrm>
          <a:prstGeom prst="ellipse">
            <a:avLst/>
          </a:prstGeom>
          <a:solidFill>
            <a:srgbClr val="66FF33">
              <a:alpha val="41176"/>
            </a:srgbClr>
          </a:solidFill>
          <a:ln w="9525">
            <a:noFill/>
            <a:round/>
            <a:headEnd/>
            <a:tailEnd/>
          </a:ln>
        </p:spPr>
        <p:txBody>
          <a:bodyPr wrap="none" anchor="ctr"/>
          <a:lstStyle/>
          <a:p>
            <a:endParaRPr lang="en-US" sz="2400">
              <a:latin typeface="Arial" pitchFamily="34" charset="0"/>
            </a:endParaRPr>
          </a:p>
        </p:txBody>
      </p:sp>
      <p:sp>
        <p:nvSpPr>
          <p:cNvPr id="1402907" name="Text Box 27"/>
          <p:cNvSpPr txBox="1">
            <a:spLocks noChangeArrowheads="1"/>
          </p:cNvSpPr>
          <p:nvPr/>
        </p:nvSpPr>
        <p:spPr bwMode="auto">
          <a:xfrm>
            <a:off x="5797550" y="2860675"/>
            <a:ext cx="2478088" cy="822325"/>
          </a:xfrm>
          <a:prstGeom prst="rect">
            <a:avLst/>
          </a:prstGeom>
          <a:noFill/>
          <a:ln w="9525">
            <a:noFill/>
            <a:miter lim="800000"/>
            <a:headEnd/>
            <a:tailEnd/>
          </a:ln>
        </p:spPr>
        <p:txBody>
          <a:bodyPr>
            <a:spAutoFit/>
          </a:bodyPr>
          <a:lstStyle/>
          <a:p>
            <a:pPr>
              <a:spcBef>
                <a:spcPct val="50000"/>
              </a:spcBef>
            </a:pPr>
            <a:r>
              <a:rPr lang="en-US" sz="2400" i="1">
                <a:solidFill>
                  <a:srgbClr val="008000"/>
                </a:solidFill>
                <a:latin typeface="Arial" pitchFamily="34" charset="0"/>
              </a:rPr>
              <a:t>The bubble of ignorance</a:t>
            </a:r>
          </a:p>
        </p:txBody>
      </p:sp>
      <p:sp>
        <p:nvSpPr>
          <p:cNvPr id="1402908" name="Line 28"/>
          <p:cNvSpPr>
            <a:spLocks noChangeShapeType="1"/>
          </p:cNvSpPr>
          <p:nvPr/>
        </p:nvSpPr>
        <p:spPr bwMode="auto">
          <a:xfrm flipV="1">
            <a:off x="5822950" y="3829050"/>
            <a:ext cx="0" cy="1233488"/>
          </a:xfrm>
          <a:prstGeom prst="line">
            <a:avLst/>
          </a:prstGeom>
          <a:noFill/>
          <a:ln w="9525">
            <a:solidFill>
              <a:schemeClr val="tx1"/>
            </a:solidFill>
            <a:round/>
            <a:headEnd/>
            <a:tailEnd type="triangle" w="med" len="med"/>
          </a:ln>
        </p:spPr>
        <p:txBody>
          <a:bodyPr/>
          <a:lstStyle/>
          <a:p>
            <a:endParaRPr lang="en-US"/>
          </a:p>
        </p:txBody>
      </p:sp>
      <p:sp>
        <p:nvSpPr>
          <p:cNvPr id="1402909" name="Line 29"/>
          <p:cNvSpPr>
            <a:spLocks noChangeShapeType="1"/>
          </p:cNvSpPr>
          <p:nvPr/>
        </p:nvSpPr>
        <p:spPr bwMode="auto">
          <a:xfrm>
            <a:off x="5678488" y="4946650"/>
            <a:ext cx="3033712" cy="0"/>
          </a:xfrm>
          <a:prstGeom prst="line">
            <a:avLst/>
          </a:prstGeom>
          <a:noFill/>
          <a:ln w="9525">
            <a:solidFill>
              <a:schemeClr val="tx1"/>
            </a:solidFill>
            <a:round/>
            <a:headEnd/>
            <a:tailEnd type="triangle" w="med" len="med"/>
          </a:ln>
        </p:spPr>
        <p:txBody>
          <a:bodyPr/>
          <a:lstStyle/>
          <a:p>
            <a:endParaRPr lang="en-US"/>
          </a:p>
        </p:txBody>
      </p:sp>
      <p:sp>
        <p:nvSpPr>
          <p:cNvPr id="1402910" name="Text Box 30"/>
          <p:cNvSpPr txBox="1">
            <a:spLocks noChangeArrowheads="1"/>
          </p:cNvSpPr>
          <p:nvPr/>
        </p:nvSpPr>
        <p:spPr bwMode="auto">
          <a:xfrm rot="-5400000">
            <a:off x="4887912" y="4076701"/>
            <a:ext cx="14001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2911" name="Text Box 31"/>
          <p:cNvSpPr txBox="1">
            <a:spLocks noChangeArrowheads="1"/>
          </p:cNvSpPr>
          <p:nvPr/>
        </p:nvSpPr>
        <p:spPr bwMode="auto">
          <a:xfrm>
            <a:off x="6781800" y="4899025"/>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2912" name="Text Box 32"/>
          <p:cNvSpPr txBox="1">
            <a:spLocks noChangeArrowheads="1"/>
          </p:cNvSpPr>
          <p:nvPr/>
        </p:nvSpPr>
        <p:spPr bwMode="auto">
          <a:xfrm>
            <a:off x="5964238" y="37973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3" name="Text Box 33"/>
          <p:cNvSpPr txBox="1">
            <a:spLocks noChangeArrowheads="1"/>
          </p:cNvSpPr>
          <p:nvPr/>
        </p:nvSpPr>
        <p:spPr bwMode="auto">
          <a:xfrm>
            <a:off x="7404100" y="37830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4" name="Text Box 34"/>
          <p:cNvSpPr txBox="1">
            <a:spLocks noChangeArrowheads="1"/>
          </p:cNvSpPr>
          <p:nvPr/>
        </p:nvSpPr>
        <p:spPr bwMode="auto">
          <a:xfrm>
            <a:off x="5927725" y="455930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5" name="Text Box 35"/>
          <p:cNvSpPr txBox="1">
            <a:spLocks noChangeArrowheads="1"/>
          </p:cNvSpPr>
          <p:nvPr/>
        </p:nvSpPr>
        <p:spPr bwMode="auto">
          <a:xfrm>
            <a:off x="7423150" y="45402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882">
                                            <p:txEl>
                                              <p:pRg st="1" end="1"/>
                                            </p:txEl>
                                          </p:spTgt>
                                        </p:tgtEl>
                                        <p:attrNameLst>
                                          <p:attrName>style.visibility</p:attrName>
                                        </p:attrNameLst>
                                      </p:cBhvr>
                                      <p:to>
                                        <p:strVal val="visible"/>
                                      </p:to>
                                    </p:set>
                                    <p:anim calcmode="lin" valueType="num">
                                      <p:cBhvr additive="base">
                                        <p:cTn id="7" dur="500" fill="hold"/>
                                        <p:tgtEl>
                                          <p:spTgt spid="1402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fill="hold" nodeType="clickEffect">
                                  <p:stCondLst>
                                    <p:cond delay="0"/>
                                  </p:stCondLst>
                                  <p:childTnLst>
                                    <p:animMotion origin="layout" path="M 0.00833 -2.22222E-6 L 0.00833 0.25834 L 1.94444E-6 -2.22222E-6 " pathEditMode="relative" rAng="0" ptsTypes="AAA">
                                      <p:cBhvr>
                                        <p:cTn id="20" dur="2000" fill="hold"/>
                                        <p:tgtEl>
                                          <p:spTgt spid="2"/>
                                        </p:tgtEl>
                                        <p:attrNameLst>
                                          <p:attrName>ppt_x</p:attrName>
                                          <p:attrName>ppt_y</p:attrName>
                                        </p:attrNameLst>
                                      </p:cBhvr>
                                      <p:rCtr x="-400" y="12900"/>
                                    </p:animMotion>
                                  </p:childTnLst>
                                </p:cTn>
                              </p:par>
                              <p:par>
                                <p:cTn id="21" presetID="0" presetClass="path" presetSubtype="0" accel="50000" fill="hold" nodeType="withEffect">
                                  <p:stCondLst>
                                    <p:cond delay="0"/>
                                  </p:stCondLst>
                                  <p:childTnLst>
                                    <p:animMotion origin="layout" path="M -8.88889E-6 1.88758E-6 L -8.88889E-6 -0.2408 L -0.00712 1.88758E-6 " pathEditMode="relative" ptsTypes="AAA">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02882">
                                            <p:txEl>
                                              <p:pRg st="2" end="2"/>
                                            </p:txEl>
                                          </p:spTgt>
                                        </p:tgtEl>
                                        <p:attrNameLst>
                                          <p:attrName>style.visibility</p:attrName>
                                        </p:attrNameLst>
                                      </p:cBhvr>
                                      <p:to>
                                        <p:strVal val="visible"/>
                                      </p:to>
                                    </p:set>
                                    <p:anim calcmode="lin" valueType="num">
                                      <p:cBhvr additive="base">
                                        <p:cTn id="27" dur="500" fill="hold"/>
                                        <p:tgtEl>
                                          <p:spTgt spid="14028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02897"/>
                                        </p:tgtEl>
                                        <p:attrNameLst>
                                          <p:attrName>style.visibility</p:attrName>
                                        </p:attrNameLst>
                                      </p:cBhvr>
                                      <p:to>
                                        <p:strVal val="visible"/>
                                      </p:to>
                                    </p:set>
                                    <p:animEffect transition="in" filter="wipe(up)">
                                      <p:cBhvr>
                                        <p:cTn id="33" dur="3000"/>
                                        <p:tgtEl>
                                          <p:spTgt spid="140289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02898"/>
                                        </p:tgtEl>
                                        <p:attrNameLst>
                                          <p:attrName>style.visibility</p:attrName>
                                        </p:attrNameLst>
                                      </p:cBhvr>
                                      <p:to>
                                        <p:strVal val="visible"/>
                                      </p:to>
                                    </p:set>
                                    <p:animEffect transition="in" filter="wipe(down)">
                                      <p:cBhvr>
                                        <p:cTn id="36" dur="3000"/>
                                        <p:tgtEl>
                                          <p:spTgt spid="140289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02905"/>
                                        </p:tgtEl>
                                        <p:attrNameLst>
                                          <p:attrName>style.visibility</p:attrName>
                                        </p:attrNameLst>
                                      </p:cBhvr>
                                      <p:to>
                                        <p:strVal val="visible"/>
                                      </p:to>
                                    </p:set>
                                    <p:animEffect transition="in" filter="fade">
                                      <p:cBhvr>
                                        <p:cTn id="40" dur="2000"/>
                                        <p:tgtEl>
                                          <p:spTgt spid="140290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2907"/>
                                        </p:tgtEl>
                                        <p:attrNameLst>
                                          <p:attrName>style.visibility</p:attrName>
                                        </p:attrNameLst>
                                      </p:cBhvr>
                                      <p:to>
                                        <p:strVal val="visible"/>
                                      </p:to>
                                    </p:set>
                                    <p:anim calcmode="lin" valueType="num">
                                      <p:cBhvr>
                                        <p:cTn id="45" dur="500" fill="hold"/>
                                        <p:tgtEl>
                                          <p:spTgt spid="1402907"/>
                                        </p:tgtEl>
                                        <p:attrNameLst>
                                          <p:attrName>ppt_w</p:attrName>
                                        </p:attrNameLst>
                                      </p:cBhvr>
                                      <p:tavLst>
                                        <p:tav tm="0">
                                          <p:val>
                                            <p:fltVal val="0"/>
                                          </p:val>
                                        </p:tav>
                                        <p:tav tm="100000">
                                          <p:val>
                                            <p:strVal val="#ppt_w"/>
                                          </p:val>
                                        </p:tav>
                                      </p:tavLst>
                                    </p:anim>
                                    <p:anim calcmode="lin" valueType="num">
                                      <p:cBhvr>
                                        <p:cTn id="46" dur="500" fill="hold"/>
                                        <p:tgtEl>
                                          <p:spTgt spid="1402907"/>
                                        </p:tgtEl>
                                        <p:attrNameLst>
                                          <p:attrName>ppt_h</p:attrName>
                                        </p:attrNameLst>
                                      </p:cBhvr>
                                      <p:tavLst>
                                        <p:tav tm="0">
                                          <p:val>
                                            <p:fltVal val="0"/>
                                          </p:val>
                                        </p:tav>
                                        <p:tav tm="100000">
                                          <p:val>
                                            <p:strVal val="#ppt_h"/>
                                          </p:val>
                                        </p:tav>
                                      </p:tavLst>
                                    </p:anim>
                                    <p:animEffect transition="in" filter="fade">
                                      <p:cBhvr>
                                        <p:cTn id="47" dur="500"/>
                                        <p:tgtEl>
                                          <p:spTgt spid="14029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02899"/>
                                        </p:tgtEl>
                                        <p:attrNameLst>
                                          <p:attrName>style.visibility</p:attrName>
                                        </p:attrNameLst>
                                      </p:cBhvr>
                                      <p:to>
                                        <p:strVal val="visible"/>
                                      </p:to>
                                    </p:set>
                                    <p:animEffect transition="in" filter="wipe(up)">
                                      <p:cBhvr>
                                        <p:cTn id="52" dur="3000"/>
                                        <p:tgtEl>
                                          <p:spTgt spid="140289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02900"/>
                                        </p:tgtEl>
                                        <p:attrNameLst>
                                          <p:attrName>style.visibility</p:attrName>
                                        </p:attrNameLst>
                                      </p:cBhvr>
                                      <p:to>
                                        <p:strVal val="visible"/>
                                      </p:to>
                                    </p:set>
                                    <p:animEffect transition="in" filter="wipe(down)">
                                      <p:cBhvr>
                                        <p:cTn id="55" dur="3000"/>
                                        <p:tgtEl>
                                          <p:spTgt spid="140290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02916">
                                            <p:txEl>
                                              <p:pRg st="1" end="1"/>
                                            </p:txEl>
                                          </p:spTgt>
                                        </p:tgtEl>
                                        <p:attrNameLst>
                                          <p:attrName>style.visibility</p:attrName>
                                        </p:attrNameLst>
                                      </p:cBhvr>
                                      <p:to>
                                        <p:strVal val="visible"/>
                                      </p:to>
                                    </p:set>
                                    <p:anim calcmode="lin" valueType="num">
                                      <p:cBhvr additive="base">
                                        <p:cTn id="60" dur="500" fill="hold"/>
                                        <p:tgtEl>
                                          <p:spTgt spid="140291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02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02882">
                                            <p:txEl>
                                              <p:pRg st="3" end="3"/>
                                            </p:txEl>
                                          </p:spTgt>
                                        </p:tgtEl>
                                        <p:attrNameLst>
                                          <p:attrName>style.visibility</p:attrName>
                                        </p:attrNameLst>
                                      </p:cBhvr>
                                      <p:to>
                                        <p:strVal val="visible"/>
                                      </p:to>
                                    </p:set>
                                    <p:anim calcmode="lin" valueType="num">
                                      <p:cBhvr additive="base">
                                        <p:cTn id="66" dur="500" fill="hold"/>
                                        <p:tgtEl>
                                          <p:spTgt spid="1402882">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0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02901"/>
                                        </p:tgtEl>
                                        <p:attrNameLst>
                                          <p:attrName>style.visibility</p:attrName>
                                        </p:attrNameLst>
                                      </p:cBhvr>
                                      <p:to>
                                        <p:strVal val="visible"/>
                                      </p:to>
                                    </p:set>
                                    <p:animEffect transition="in" filter="wipe(up)">
                                      <p:cBhvr>
                                        <p:cTn id="72" dur="3000"/>
                                        <p:tgtEl>
                                          <p:spTgt spid="140290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02902"/>
                                        </p:tgtEl>
                                        <p:attrNameLst>
                                          <p:attrName>style.visibility</p:attrName>
                                        </p:attrNameLst>
                                      </p:cBhvr>
                                      <p:to>
                                        <p:strVal val="visible"/>
                                      </p:to>
                                    </p:set>
                                    <p:animEffect transition="in" filter="wipe(down)">
                                      <p:cBhvr>
                                        <p:cTn id="75" dur="3000"/>
                                        <p:tgtEl>
                                          <p:spTgt spid="1402902"/>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02906"/>
                                        </p:tgtEl>
                                        <p:attrNameLst>
                                          <p:attrName>style.visibility</p:attrName>
                                        </p:attrNameLst>
                                      </p:cBhvr>
                                      <p:to>
                                        <p:strVal val="visible"/>
                                      </p:to>
                                    </p:set>
                                    <p:animEffect transition="in" filter="fade">
                                      <p:cBhvr>
                                        <p:cTn id="79" dur="2000"/>
                                        <p:tgtEl>
                                          <p:spTgt spid="140290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02903"/>
                                        </p:tgtEl>
                                        <p:attrNameLst>
                                          <p:attrName>style.visibility</p:attrName>
                                        </p:attrNameLst>
                                      </p:cBhvr>
                                      <p:to>
                                        <p:strVal val="visible"/>
                                      </p:to>
                                    </p:set>
                                    <p:animEffect transition="in" filter="wipe(up)">
                                      <p:cBhvr>
                                        <p:cTn id="84" dur="3000"/>
                                        <p:tgtEl>
                                          <p:spTgt spid="140290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02904"/>
                                        </p:tgtEl>
                                        <p:attrNameLst>
                                          <p:attrName>style.visibility</p:attrName>
                                        </p:attrNameLst>
                                      </p:cBhvr>
                                      <p:to>
                                        <p:strVal val="visible"/>
                                      </p:to>
                                    </p:set>
                                    <p:animEffect transition="in" filter="wipe(down)">
                                      <p:cBhvr>
                                        <p:cTn id="87" dur="3000"/>
                                        <p:tgtEl>
                                          <p:spTgt spid="140290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02908"/>
                                        </p:tgtEl>
                                        <p:attrNameLst>
                                          <p:attrName>style.visibility</p:attrName>
                                        </p:attrNameLst>
                                      </p:cBhvr>
                                      <p:to>
                                        <p:strVal val="visible"/>
                                      </p:to>
                                    </p:set>
                                    <p:animEffect transition="in" filter="wipe(down)">
                                      <p:cBhvr>
                                        <p:cTn id="92" dur="2000"/>
                                        <p:tgtEl>
                                          <p:spTgt spid="140290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02909"/>
                                        </p:tgtEl>
                                        <p:attrNameLst>
                                          <p:attrName>style.visibility</p:attrName>
                                        </p:attrNameLst>
                                      </p:cBhvr>
                                      <p:to>
                                        <p:strVal val="visible"/>
                                      </p:to>
                                    </p:set>
                                    <p:animEffect transition="in" filter="wipe(left)">
                                      <p:cBhvr>
                                        <p:cTn id="95" dur="2000"/>
                                        <p:tgtEl>
                                          <p:spTgt spid="140290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402910"/>
                                        </p:tgtEl>
                                        <p:attrNameLst>
                                          <p:attrName>style.visibility</p:attrName>
                                        </p:attrNameLst>
                                      </p:cBhvr>
                                      <p:to>
                                        <p:strVal val="visible"/>
                                      </p:to>
                                    </p:set>
                                    <p:animEffect transition="in" filter="wipe(down)">
                                      <p:cBhvr>
                                        <p:cTn id="98" dur="2000"/>
                                        <p:tgtEl>
                                          <p:spTgt spid="140291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02911"/>
                                        </p:tgtEl>
                                        <p:attrNameLst>
                                          <p:attrName>style.visibility</p:attrName>
                                        </p:attrNameLst>
                                      </p:cBhvr>
                                      <p:to>
                                        <p:strVal val="visible"/>
                                      </p:to>
                                    </p:set>
                                    <p:animEffect transition="in" filter="wipe(left)">
                                      <p:cBhvr>
                                        <p:cTn id="101" dur="2000"/>
                                        <p:tgtEl>
                                          <p:spTgt spid="1402911"/>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3" fill="hold" grpId="1" nodeType="clickEffect">
                                  <p:stCondLst>
                                    <p:cond delay="0"/>
                                  </p:stCondLst>
                                  <p:childTnLst>
                                    <p:anim calcmode="lin" valueType="num">
                                      <p:cBhvr additive="base">
                                        <p:cTn id="105" dur="500"/>
                                        <p:tgtEl>
                                          <p:spTgt spid="1402906"/>
                                        </p:tgtEl>
                                        <p:attrNameLst>
                                          <p:attrName>ppt_x</p:attrName>
                                        </p:attrNameLst>
                                      </p:cBhvr>
                                      <p:tavLst>
                                        <p:tav tm="0">
                                          <p:val>
                                            <p:strVal val="ppt_x"/>
                                          </p:val>
                                        </p:tav>
                                        <p:tav tm="100000">
                                          <p:val>
                                            <p:strVal val="1+ppt_w/2"/>
                                          </p:val>
                                        </p:tav>
                                      </p:tavLst>
                                    </p:anim>
                                    <p:anim calcmode="lin" valueType="num">
                                      <p:cBhvr additive="base">
                                        <p:cTn id="106" dur="500"/>
                                        <p:tgtEl>
                                          <p:spTgt spid="1402906"/>
                                        </p:tgtEl>
                                        <p:attrNameLst>
                                          <p:attrName>ppt_y</p:attrName>
                                        </p:attrNameLst>
                                      </p:cBhvr>
                                      <p:tavLst>
                                        <p:tav tm="0">
                                          <p:val>
                                            <p:strVal val="ppt_y"/>
                                          </p:val>
                                        </p:tav>
                                        <p:tav tm="100000">
                                          <p:val>
                                            <p:strVal val="0-ppt_h/2"/>
                                          </p:val>
                                        </p:tav>
                                      </p:tavLst>
                                    </p:anim>
                                    <p:set>
                                      <p:cBhvr>
                                        <p:cTn id="107" dur="1" fill="hold">
                                          <p:stCondLst>
                                            <p:cond delay="499"/>
                                          </p:stCondLst>
                                        </p:cTn>
                                        <p:tgtEl>
                                          <p:spTgt spid="140290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402916">
                                            <p:txEl>
                                              <p:pRg st="2" end="2"/>
                                            </p:txEl>
                                          </p:spTgt>
                                        </p:tgtEl>
                                        <p:attrNameLst>
                                          <p:attrName>style.visibility</p:attrName>
                                        </p:attrNameLst>
                                      </p:cBhvr>
                                      <p:to>
                                        <p:strVal val="visible"/>
                                      </p:to>
                                    </p:set>
                                    <p:anim calcmode="lin" valueType="num">
                                      <p:cBhvr additive="base">
                                        <p:cTn id="112" dur="500" fill="hold"/>
                                        <p:tgtEl>
                                          <p:spTgt spid="1402916">
                                            <p:txEl>
                                              <p:pRg st="2" end="2"/>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02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02912"/>
                                        </p:tgtEl>
                                        <p:attrNameLst>
                                          <p:attrName>style.visibility</p:attrName>
                                        </p:attrNameLst>
                                      </p:cBhvr>
                                      <p:to>
                                        <p:strVal val="visible"/>
                                      </p:to>
                                    </p:set>
                                    <p:animEffect transition="in" filter="fade">
                                      <p:cBhvr>
                                        <p:cTn id="118" dur="2000"/>
                                        <p:tgtEl>
                                          <p:spTgt spid="140291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02913"/>
                                        </p:tgtEl>
                                        <p:attrNameLst>
                                          <p:attrName>style.visibility</p:attrName>
                                        </p:attrNameLst>
                                      </p:cBhvr>
                                      <p:to>
                                        <p:strVal val="visible"/>
                                      </p:to>
                                    </p:set>
                                    <p:animEffect transition="in" filter="fade">
                                      <p:cBhvr>
                                        <p:cTn id="121" dur="2000"/>
                                        <p:tgtEl>
                                          <p:spTgt spid="140291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02914"/>
                                        </p:tgtEl>
                                        <p:attrNameLst>
                                          <p:attrName>style.visibility</p:attrName>
                                        </p:attrNameLst>
                                      </p:cBhvr>
                                      <p:to>
                                        <p:strVal val="visible"/>
                                      </p:to>
                                    </p:set>
                                    <p:animEffect transition="in" filter="fade">
                                      <p:cBhvr>
                                        <p:cTn id="124" dur="2000"/>
                                        <p:tgtEl>
                                          <p:spTgt spid="14029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2915"/>
                                        </p:tgtEl>
                                        <p:attrNameLst>
                                          <p:attrName>style.visibility</p:attrName>
                                        </p:attrNameLst>
                                      </p:cBhvr>
                                      <p:to>
                                        <p:strVal val="visible"/>
                                      </p:to>
                                    </p:set>
                                    <p:animEffect transition="in" filter="fade">
                                      <p:cBhvr>
                                        <p:cTn id="127" dur="2000"/>
                                        <p:tgtEl>
                                          <p:spTgt spid="1402915"/>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1402882">
                                            <p:txEl>
                                              <p:pRg st="4" end="4"/>
                                            </p:txEl>
                                          </p:spTgt>
                                        </p:tgtEl>
                                        <p:attrNameLst>
                                          <p:attrName>style.visibility</p:attrName>
                                        </p:attrNameLst>
                                      </p:cBhvr>
                                      <p:to>
                                        <p:strVal val="visible"/>
                                      </p:to>
                                    </p:set>
                                    <p:anim calcmode="lin" valueType="num">
                                      <p:cBhvr additive="base">
                                        <p:cTn id="132" dur="500" fill="hold"/>
                                        <p:tgtEl>
                                          <p:spTgt spid="1402882">
                                            <p:txEl>
                                              <p:pRg st="4" end="4"/>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4028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7" grpId="0" animBg="1"/>
      <p:bldP spid="1402898" grpId="0" animBg="1"/>
      <p:bldP spid="1402899" grpId="0" animBg="1"/>
      <p:bldP spid="1402900" grpId="0" animBg="1"/>
      <p:bldP spid="1402901" grpId="0" animBg="1"/>
      <p:bldP spid="1402902" grpId="0" animBg="1"/>
      <p:bldP spid="1402903" grpId="0" animBg="1"/>
      <p:bldP spid="1402904" grpId="0" animBg="1"/>
      <p:bldP spid="1402905" grpId="0" animBg="1"/>
      <p:bldP spid="1402906" grpId="0" animBg="1"/>
      <p:bldP spid="1402906" grpId="1" animBg="1"/>
      <p:bldP spid="1402907" grpId="0"/>
      <p:bldP spid="1402908" grpId="0" animBg="1"/>
      <p:bldP spid="1402909" grpId="0" animBg="1"/>
      <p:bldP spid="1402910" grpId="0"/>
      <p:bldP spid="1402911" grpId="0"/>
      <p:bldP spid="1402912" grpId="0"/>
      <p:bldP spid="1402913" grpId="0"/>
      <p:bldP spid="1402914" grpId="0"/>
      <p:bldP spid="14029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67" name="Rectangle 39"/>
          <p:cNvSpPr>
            <a:spLocks noChangeArrowheads="1"/>
          </p:cNvSpPr>
          <p:nvPr/>
        </p:nvSpPr>
        <p:spPr bwMode="auto">
          <a:xfrm>
            <a:off x="682625" y="4583113"/>
            <a:ext cx="7764463" cy="227488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You may have noticed that the electromagnetic exchange particle and the weak exchange particles all have the same wavy symbol.  </a:t>
            </a:r>
          </a:p>
          <a:p>
            <a:r>
              <a:rPr lang="en-US" b="1">
                <a:sym typeface="Symbol" pitchFamily="18" charset="2"/>
              </a:rPr>
              <a:t></a:t>
            </a:r>
            <a:r>
              <a:rPr lang="en-US" sz="2400">
                <a:latin typeface="Arial" pitchFamily="34" charset="0"/>
                <a:sym typeface="Symbol" pitchFamily="18" charset="2"/>
              </a:rPr>
              <a:t>Indeed, it has been found that the two forces are manifestations of a single ELECTRO-WEAK force.</a:t>
            </a:r>
          </a:p>
        </p:txBody>
      </p:sp>
      <p:sp>
        <p:nvSpPr>
          <p:cNvPr id="1404930" name="Rectangle 2"/>
          <p:cNvSpPr>
            <a:spLocks noChangeArrowheads="1"/>
          </p:cNvSpPr>
          <p:nvPr/>
        </p:nvSpPr>
        <p:spPr bwMode="auto">
          <a:xfrm>
            <a:off x="685800" y="1338263"/>
            <a:ext cx="7772400" cy="32718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b="1">
                <a:solidFill>
                  <a:srgbClr val="000000"/>
                </a:solidFill>
                <a:latin typeface="Arial" pitchFamily="34" charset="0"/>
                <a:cs typeface="Times New Roman" pitchFamily="18" charset="0"/>
              </a:rPr>
              <a:t>Particles</a:t>
            </a:r>
            <a:r>
              <a:rPr lang="en-US" sz="2400">
                <a:solidFill>
                  <a:srgbClr val="000000"/>
                </a:solidFill>
                <a:latin typeface="Arial" pitchFamily="34" charset="0"/>
                <a:cs typeface="Times New Roman" pitchFamily="18" charset="0"/>
              </a:rPr>
              <a:t> are represented with                                   straight arrows, as were the two                                electrons in the previous                                           electron-electron interaction.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b="1">
                <a:solidFill>
                  <a:srgbClr val="000000"/>
                </a:solidFill>
                <a:latin typeface="Arial" pitchFamily="34" charset="0"/>
                <a:cs typeface="Times New Roman" pitchFamily="18" charset="0"/>
              </a:rPr>
              <a:t>Exchange (force) particles</a:t>
            </a:r>
            <a:r>
              <a:rPr lang="en-US" sz="2400">
                <a:solidFill>
                  <a:srgbClr val="000000"/>
                </a:solidFill>
                <a:latin typeface="Arial" pitchFamily="34" charset="0"/>
                <a:cs typeface="Times New Roman" pitchFamily="18" charset="0"/>
              </a:rPr>
              <a:t> are                         represented with either wavy lines                            (</a:t>
            </a:r>
            <a:r>
              <a:rPr lang="en-US" sz="2400">
                <a:solidFill>
                  <a:srgbClr val="FF6600"/>
                </a:solidFill>
                <a:latin typeface="Arial" pitchFamily="34" charset="0"/>
                <a:cs typeface="Times New Roman" pitchFamily="18" charset="0"/>
              </a:rPr>
              <a:t>photons, W</a:t>
            </a:r>
            <a:r>
              <a:rPr lang="en-US" sz="2400" baseline="30000">
                <a:solidFill>
                  <a:srgbClr val="FF6600"/>
                </a:solidFill>
                <a:latin typeface="Arial" pitchFamily="34" charset="0"/>
                <a:cs typeface="Times New Roman" pitchFamily="18" charset="0"/>
              </a:rPr>
              <a:t>+</a:t>
            </a:r>
            <a:r>
              <a:rPr lang="en-US" sz="2400">
                <a:solidFill>
                  <a:srgbClr val="FF6600"/>
                </a:solidFill>
                <a:latin typeface="Arial" pitchFamily="34" charset="0"/>
                <a:cs typeface="Times New Roman" pitchFamily="18" charset="0"/>
              </a:rPr>
              <a:t>, W</a:t>
            </a:r>
            <a:r>
              <a:rPr lang="en-US" sz="2400" baseline="30000">
                <a:solidFill>
                  <a:srgbClr val="FF6600"/>
                </a:solidFill>
                <a:latin typeface="Arial" pitchFamily="34" charset="0"/>
                <a:cs typeface="Times New Roman" pitchFamily="18" charset="0"/>
              </a:rPr>
              <a:t>-</a:t>
            </a:r>
            <a:r>
              <a:rPr lang="en-US" sz="2400">
                <a:solidFill>
                  <a:srgbClr val="FF6600"/>
                </a:solidFill>
                <a:latin typeface="Arial" pitchFamily="34" charset="0"/>
                <a:cs typeface="Times New Roman" pitchFamily="18" charset="0"/>
              </a:rPr>
              <a:t> and Z</a:t>
            </a:r>
            <a:r>
              <a:rPr lang="en-US" sz="2400" baseline="30000">
                <a:solidFill>
                  <a:srgbClr val="FF6600"/>
                </a:solidFill>
                <a:latin typeface="Arial" pitchFamily="34" charset="0"/>
                <a:cs typeface="Times New Roman" pitchFamily="18" charset="0"/>
              </a:rPr>
              <a:t>0</a:t>
            </a:r>
            <a:r>
              <a:rPr lang="en-US" sz="2400">
                <a:solidFill>
                  <a:srgbClr val="000000"/>
                </a:solidFill>
                <a:latin typeface="Arial" pitchFamily="34" charset="0"/>
                <a:cs typeface="Times New Roman" pitchFamily="18" charset="0"/>
              </a:rPr>
              <a:t>), or curly lines (</a:t>
            </a:r>
            <a:r>
              <a:rPr lang="en-US" sz="2400" b="1">
                <a:solidFill>
                  <a:srgbClr val="009900"/>
                </a:solidFill>
                <a:latin typeface="Arial" pitchFamily="34" charset="0"/>
                <a:cs typeface="Times New Roman" pitchFamily="18" charset="0"/>
              </a:rPr>
              <a:t>gluons</a:t>
            </a:r>
            <a:r>
              <a:rPr lang="en-US" sz="2400">
                <a:solidFill>
                  <a:srgbClr val="000000"/>
                </a:solidFill>
                <a:latin typeface="Arial" pitchFamily="34" charset="0"/>
                <a:cs typeface="Times New Roman" pitchFamily="18" charset="0"/>
              </a:rPr>
              <a:t>).</a:t>
            </a:r>
          </a:p>
        </p:txBody>
      </p:sp>
      <p:sp>
        <p:nvSpPr>
          <p:cNvPr id="69635"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4963" name="Freeform 35"/>
          <p:cNvSpPr>
            <a:spLocks/>
          </p:cNvSpPr>
          <p:nvPr/>
        </p:nvSpPr>
        <p:spPr bwMode="auto">
          <a:xfrm>
            <a:off x="5973763" y="2261698"/>
            <a:ext cx="1454150" cy="112712"/>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4964" name="Text Box 36"/>
          <p:cNvSpPr txBox="1">
            <a:spLocks noChangeArrowheads="1"/>
          </p:cNvSpPr>
          <p:nvPr/>
        </p:nvSpPr>
        <p:spPr bwMode="auto">
          <a:xfrm>
            <a:off x="5899150" y="2429973"/>
            <a:ext cx="2987675" cy="701675"/>
          </a:xfrm>
          <a:prstGeom prst="rect">
            <a:avLst/>
          </a:prstGeom>
          <a:noFill/>
          <a:ln w="9525">
            <a:noFill/>
            <a:miter lim="800000"/>
            <a:headEnd/>
            <a:tailEnd/>
          </a:ln>
        </p:spPr>
        <p:txBody>
          <a:bodyPr>
            <a:spAutoFit/>
          </a:bodyPr>
          <a:lstStyle/>
          <a:p>
            <a:r>
              <a:rPr lang="en-US" i="1">
                <a:solidFill>
                  <a:srgbClr val="FF6600"/>
                </a:solidFill>
                <a:latin typeface="Arial" pitchFamily="34" charset="0"/>
              </a:rPr>
              <a:t>Electromagnetic and weak exchange</a:t>
            </a:r>
          </a:p>
        </p:txBody>
      </p:sp>
      <p:sp>
        <p:nvSpPr>
          <p:cNvPr id="1404965" name="Freeform 37"/>
          <p:cNvSpPr>
            <a:spLocks/>
          </p:cNvSpPr>
          <p:nvPr/>
        </p:nvSpPr>
        <p:spPr bwMode="auto">
          <a:xfrm>
            <a:off x="6024563" y="33877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04966" name="Text Box 38"/>
          <p:cNvSpPr txBox="1">
            <a:spLocks noChangeArrowheads="1"/>
          </p:cNvSpPr>
          <p:nvPr/>
        </p:nvSpPr>
        <p:spPr bwMode="auto">
          <a:xfrm>
            <a:off x="5881688" y="3616325"/>
            <a:ext cx="2641600" cy="396875"/>
          </a:xfrm>
          <a:prstGeom prst="rect">
            <a:avLst/>
          </a:prstGeom>
          <a:noFill/>
          <a:ln w="9525">
            <a:noFill/>
            <a:miter lim="800000"/>
            <a:headEnd/>
            <a:tailEnd/>
          </a:ln>
        </p:spPr>
        <p:txBody>
          <a:bodyPr>
            <a:spAutoFit/>
          </a:bodyPr>
          <a:lstStyle/>
          <a:p>
            <a:r>
              <a:rPr lang="en-US" i="1">
                <a:solidFill>
                  <a:srgbClr val="008000"/>
                </a:solidFill>
                <a:latin typeface="Arial" pitchFamily="34" charset="0"/>
              </a:rPr>
              <a:t>Strong exchange</a:t>
            </a:r>
          </a:p>
        </p:txBody>
      </p:sp>
      <p:sp>
        <p:nvSpPr>
          <p:cNvPr id="69643" name="Line 11"/>
          <p:cNvSpPr>
            <a:spLocks noChangeShapeType="1"/>
          </p:cNvSpPr>
          <p:nvPr/>
        </p:nvSpPr>
        <p:spPr bwMode="auto">
          <a:xfrm flipV="1">
            <a:off x="5970588" y="1643063"/>
            <a:ext cx="1473200" cy="0"/>
          </a:xfrm>
          <a:prstGeom prst="line">
            <a:avLst/>
          </a:prstGeom>
          <a:noFill/>
          <a:ln w="38100">
            <a:solidFill>
              <a:schemeClr val="tx1"/>
            </a:solidFill>
            <a:round/>
            <a:headEnd/>
            <a:tailEnd type="triangle" w="med" len="med"/>
          </a:ln>
          <a:effectLst/>
        </p:spPr>
        <p:txBody>
          <a:bodyPr/>
          <a:lstStyle/>
          <a:p>
            <a:endParaRPr lang="en-US"/>
          </a:p>
        </p:txBody>
      </p:sp>
      <p:sp>
        <p:nvSpPr>
          <p:cNvPr id="2" name="Text Box 38"/>
          <p:cNvSpPr txBox="1">
            <a:spLocks noChangeArrowheads="1"/>
          </p:cNvSpPr>
          <p:nvPr/>
        </p:nvSpPr>
        <p:spPr bwMode="auto">
          <a:xfrm>
            <a:off x="5913438" y="1647825"/>
            <a:ext cx="2641600" cy="396875"/>
          </a:xfrm>
          <a:prstGeom prst="rect">
            <a:avLst/>
          </a:prstGeom>
          <a:noFill/>
          <a:ln w="9525">
            <a:noFill/>
            <a:miter lim="800000"/>
            <a:headEnd/>
            <a:tailEnd/>
          </a:ln>
        </p:spPr>
        <p:txBody>
          <a:bodyPr>
            <a:spAutoFit/>
          </a:bodyPr>
          <a:lstStyle/>
          <a:p>
            <a:r>
              <a:rPr lang="en-US" i="1">
                <a:latin typeface="Arial" pitchFamily="34" charset="0"/>
              </a:rPr>
              <a:t>Particle</a:t>
            </a:r>
          </a:p>
        </p:txBody>
      </p:sp>
      <p:sp>
        <p:nvSpPr>
          <p:cNvPr id="11" name="Freeform 35"/>
          <p:cNvSpPr>
            <a:spLocks/>
          </p:cNvSpPr>
          <p:nvPr/>
        </p:nvSpPr>
        <p:spPr bwMode="auto">
          <a:xfrm>
            <a:off x="4958543" y="5818479"/>
            <a:ext cx="2793941" cy="216560"/>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4930">
                                            <p:txEl>
                                              <p:pRg st="1" end="1"/>
                                            </p:txEl>
                                          </p:spTgt>
                                        </p:tgtEl>
                                        <p:attrNameLst>
                                          <p:attrName>style.visibility</p:attrName>
                                        </p:attrNameLst>
                                      </p:cBhvr>
                                      <p:to>
                                        <p:strVal val="visible"/>
                                      </p:to>
                                    </p:set>
                                    <p:anim calcmode="lin" valueType="num">
                                      <p:cBhvr additive="base">
                                        <p:cTn id="7" dur="500" fill="hold"/>
                                        <p:tgtEl>
                                          <p:spTgt spid="140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9643"/>
                                        </p:tgtEl>
                                        <p:attrNameLst>
                                          <p:attrName>style.visibility</p:attrName>
                                        </p:attrNameLst>
                                      </p:cBhvr>
                                      <p:to>
                                        <p:strVal val="visible"/>
                                      </p:to>
                                    </p:set>
                                    <p:animEffect transition="in" filter="wipe(left)">
                                      <p:cBhvr>
                                        <p:cTn id="18" dur="2000"/>
                                        <p:tgtEl>
                                          <p:spTgt spid="6964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04930">
                                            <p:txEl>
                                              <p:pRg st="2" end="2"/>
                                            </p:txEl>
                                          </p:spTgt>
                                        </p:tgtEl>
                                        <p:attrNameLst>
                                          <p:attrName>style.visibility</p:attrName>
                                        </p:attrNameLst>
                                      </p:cBhvr>
                                      <p:to>
                                        <p:strVal val="visible"/>
                                      </p:to>
                                    </p:set>
                                    <p:anim calcmode="lin" valueType="num">
                                      <p:cBhvr additive="base">
                                        <p:cTn id="23" dur="500" fill="hold"/>
                                        <p:tgtEl>
                                          <p:spTgt spid="140493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04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404964"/>
                                        </p:tgtEl>
                                        <p:attrNameLst>
                                          <p:attrName>style.visibility</p:attrName>
                                        </p:attrNameLst>
                                      </p:cBhvr>
                                      <p:to>
                                        <p:strVal val="visible"/>
                                      </p:to>
                                    </p:set>
                                    <p:anim calcmode="lin" valueType="num">
                                      <p:cBhvr>
                                        <p:cTn id="29" dur="500" fill="hold"/>
                                        <p:tgtEl>
                                          <p:spTgt spid="1404964"/>
                                        </p:tgtEl>
                                        <p:attrNameLst>
                                          <p:attrName>ppt_w</p:attrName>
                                        </p:attrNameLst>
                                      </p:cBhvr>
                                      <p:tavLst>
                                        <p:tav tm="0">
                                          <p:val>
                                            <p:fltVal val="0"/>
                                          </p:val>
                                        </p:tav>
                                        <p:tav tm="100000">
                                          <p:val>
                                            <p:strVal val="#ppt_w"/>
                                          </p:val>
                                        </p:tav>
                                      </p:tavLst>
                                    </p:anim>
                                    <p:anim calcmode="lin" valueType="num">
                                      <p:cBhvr>
                                        <p:cTn id="30" dur="500" fill="hold"/>
                                        <p:tgtEl>
                                          <p:spTgt spid="1404964"/>
                                        </p:tgtEl>
                                        <p:attrNameLst>
                                          <p:attrName>ppt_h</p:attrName>
                                        </p:attrNameLst>
                                      </p:cBhvr>
                                      <p:tavLst>
                                        <p:tav tm="0">
                                          <p:val>
                                            <p:fltVal val="0"/>
                                          </p:val>
                                        </p:tav>
                                        <p:tav tm="100000">
                                          <p:val>
                                            <p:strVal val="#ppt_h"/>
                                          </p:val>
                                        </p:tav>
                                      </p:tavLst>
                                    </p:anim>
                                    <p:animEffect transition="in" filter="fade">
                                      <p:cBhvr>
                                        <p:cTn id="31" dur="500"/>
                                        <p:tgtEl>
                                          <p:spTgt spid="14049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04963"/>
                                        </p:tgtEl>
                                        <p:attrNameLst>
                                          <p:attrName>style.visibility</p:attrName>
                                        </p:attrNameLst>
                                      </p:cBhvr>
                                      <p:to>
                                        <p:strVal val="visible"/>
                                      </p:to>
                                    </p:set>
                                    <p:animEffect transition="in" filter="wipe(left)">
                                      <p:cBhvr>
                                        <p:cTn id="34" dur="2000"/>
                                        <p:tgtEl>
                                          <p:spTgt spid="1404963"/>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04966"/>
                                        </p:tgtEl>
                                        <p:attrNameLst>
                                          <p:attrName>style.visibility</p:attrName>
                                        </p:attrNameLst>
                                      </p:cBhvr>
                                      <p:to>
                                        <p:strVal val="visible"/>
                                      </p:to>
                                    </p:set>
                                    <p:anim calcmode="lin" valueType="num">
                                      <p:cBhvr>
                                        <p:cTn id="39" dur="500" fill="hold"/>
                                        <p:tgtEl>
                                          <p:spTgt spid="1404966"/>
                                        </p:tgtEl>
                                        <p:attrNameLst>
                                          <p:attrName>ppt_w</p:attrName>
                                        </p:attrNameLst>
                                      </p:cBhvr>
                                      <p:tavLst>
                                        <p:tav tm="0">
                                          <p:val>
                                            <p:fltVal val="0"/>
                                          </p:val>
                                        </p:tav>
                                        <p:tav tm="100000">
                                          <p:val>
                                            <p:strVal val="#ppt_w"/>
                                          </p:val>
                                        </p:tav>
                                      </p:tavLst>
                                    </p:anim>
                                    <p:anim calcmode="lin" valueType="num">
                                      <p:cBhvr>
                                        <p:cTn id="40" dur="500" fill="hold"/>
                                        <p:tgtEl>
                                          <p:spTgt spid="1404966"/>
                                        </p:tgtEl>
                                        <p:attrNameLst>
                                          <p:attrName>ppt_h</p:attrName>
                                        </p:attrNameLst>
                                      </p:cBhvr>
                                      <p:tavLst>
                                        <p:tav tm="0">
                                          <p:val>
                                            <p:fltVal val="0"/>
                                          </p:val>
                                        </p:tav>
                                        <p:tav tm="100000">
                                          <p:val>
                                            <p:strVal val="#ppt_h"/>
                                          </p:val>
                                        </p:tav>
                                      </p:tavLst>
                                    </p:anim>
                                    <p:animEffect transition="in" filter="fade">
                                      <p:cBhvr>
                                        <p:cTn id="41" dur="500"/>
                                        <p:tgtEl>
                                          <p:spTgt spid="140496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04965"/>
                                        </p:tgtEl>
                                        <p:attrNameLst>
                                          <p:attrName>style.visibility</p:attrName>
                                        </p:attrNameLst>
                                      </p:cBhvr>
                                      <p:to>
                                        <p:strVal val="visible"/>
                                      </p:to>
                                    </p:set>
                                    <p:animEffect transition="in" filter="wipe(left)">
                                      <p:cBhvr>
                                        <p:cTn id="44" dur="2000"/>
                                        <p:tgtEl>
                                          <p:spTgt spid="1404965"/>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04967">
                                            <p:txEl>
                                              <p:pRg st="1" end="1"/>
                                            </p:txEl>
                                          </p:spTgt>
                                        </p:tgtEl>
                                        <p:attrNameLst>
                                          <p:attrName>style.visibility</p:attrName>
                                        </p:attrNameLst>
                                      </p:cBhvr>
                                      <p:to>
                                        <p:strVal val="visible"/>
                                      </p:to>
                                    </p:set>
                                    <p:anim calcmode="lin" valueType="num">
                                      <p:cBhvr additive="base">
                                        <p:cTn id="49" dur="500" fill="hold"/>
                                        <p:tgtEl>
                                          <p:spTgt spid="14049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049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04967">
                                            <p:txEl>
                                              <p:pRg st="2" end="2"/>
                                            </p:txEl>
                                          </p:spTgt>
                                        </p:tgtEl>
                                        <p:attrNameLst>
                                          <p:attrName>style.visibility</p:attrName>
                                        </p:attrNameLst>
                                      </p:cBhvr>
                                      <p:to>
                                        <p:strVal val="visible"/>
                                      </p:to>
                                    </p:set>
                                    <p:anim calcmode="lin" valueType="num">
                                      <p:cBhvr additive="base">
                                        <p:cTn id="58" dur="500" fill="hold"/>
                                        <p:tgtEl>
                                          <p:spTgt spid="140496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049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63" grpId="0" animBg="1"/>
      <p:bldP spid="1404964" grpId="0"/>
      <p:bldP spid="1404965" grpId="0" animBg="1"/>
      <p:bldP spid="1404966" grpId="0"/>
      <p:bldP spid="69643" grpId="0" animBg="1"/>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6385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Guidance</a:t>
            </a:r>
            <a:r>
              <a:rPr lang="en-US" sz="2400">
                <a:solidFill>
                  <a:srgbClr val="000000"/>
                </a:solidFill>
                <a:latin typeface="Arial" pitchFamily="34" charset="0"/>
                <a:ea typeface="Calibri" pitchFamily="34" charset="0"/>
                <a:cs typeface="Arial" pitchFamily="34" charset="0"/>
              </a:rPr>
              <a:t>: </a:t>
            </a:r>
          </a:p>
          <a:p>
            <a:pPr marL="609600" indent="-609600">
              <a:spcBef>
                <a:spcPct val="20000"/>
              </a:spcBef>
            </a:pPr>
            <a:r>
              <a:rPr lang="en-US" sz="2400">
                <a:solidFill>
                  <a:srgbClr val="000000"/>
                </a:solidFill>
                <a:latin typeface="Arial" pitchFamily="34" charset="0"/>
                <a:ea typeface="Calibri" pitchFamily="34" charset="0"/>
                <a:cs typeface="Arial" pitchFamily="34" charset="0"/>
              </a:rPr>
              <a:t>• A description of the standard model is required</a:t>
            </a:r>
          </a:p>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quarks</a:t>
            </a:r>
            <a:r>
              <a:rPr lang="en-US" altLang="en-US" sz="2400" i="1">
                <a:solidFill>
                  <a:srgbClr val="000000"/>
                </a:solidFill>
                <a:latin typeface="Arial" pitchFamily="34" charset="0"/>
                <a:ea typeface="Calibri" pitchFamily="34" charset="0"/>
                <a:cs typeface="Arial" pitchFamily="34" charset="0"/>
              </a:rPr>
              <a:t> </a:t>
            </a:r>
            <a:endParaRPr lang="en-US" altLang="en-US" sz="2400" i="1">
              <a:solidFill>
                <a:srgbClr val="FF0000"/>
              </a:solidFill>
              <a:latin typeface="Arial" pitchFamily="34" charset="0"/>
              <a:ea typeface="Calibri" pitchFamily="34" charset="0"/>
              <a:cs typeface="Arial" pitchFamily="34" charset="0"/>
            </a:endParaRPr>
          </a:p>
        </p:txBody>
      </p:sp>
      <p:sp>
        <p:nvSpPr>
          <p:cNvPr id="17920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79213" name="Picture 13"/>
          <p:cNvPicPr>
            <a:picLocks noChangeAspect="1" noChangeArrowheads="1"/>
          </p:cNvPicPr>
          <p:nvPr/>
        </p:nvPicPr>
        <p:blipFill>
          <a:blip r:embed="rId5" cstate="print"/>
          <a:srcRect/>
          <a:stretch>
            <a:fillRect/>
          </a:stretch>
        </p:blipFill>
        <p:spPr bwMode="auto">
          <a:xfrm>
            <a:off x="1006475" y="3146425"/>
            <a:ext cx="7058025" cy="1820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9213"/>
                                        </p:tgtEl>
                                        <p:attrNameLst>
                                          <p:attrName>style.visibility</p:attrName>
                                        </p:attrNameLst>
                                      </p:cBhvr>
                                      <p:to>
                                        <p:strVal val="visible"/>
                                      </p:to>
                                    </p:set>
                                    <p:anim calcmode="lin" valueType="num">
                                      <p:cBhvr>
                                        <p:cTn id="31" dur="500" fill="hold"/>
                                        <p:tgtEl>
                                          <p:spTgt spid="179213"/>
                                        </p:tgtEl>
                                        <p:attrNameLst>
                                          <p:attrName>ppt_w</p:attrName>
                                        </p:attrNameLst>
                                      </p:cBhvr>
                                      <p:tavLst>
                                        <p:tav tm="0">
                                          <p:val>
                                            <p:fltVal val="0"/>
                                          </p:val>
                                        </p:tav>
                                        <p:tav tm="100000">
                                          <p:val>
                                            <p:strVal val="#ppt_w"/>
                                          </p:val>
                                        </p:tav>
                                      </p:tavLst>
                                    </p:anim>
                                    <p:anim calcmode="lin" valueType="num">
                                      <p:cBhvr>
                                        <p:cTn id="32" dur="500" fill="hold"/>
                                        <p:tgtEl>
                                          <p:spTgt spid="179213"/>
                                        </p:tgtEl>
                                        <p:attrNameLst>
                                          <p:attrName>ppt_h</p:attrName>
                                        </p:attrNameLst>
                                      </p:cBhvr>
                                      <p:tavLst>
                                        <p:tav tm="0">
                                          <p:val>
                                            <p:fltVal val="0"/>
                                          </p:val>
                                        </p:tav>
                                        <p:tav tm="100000">
                                          <p:val>
                                            <p:strVal val="#ppt_h"/>
                                          </p:val>
                                        </p:tav>
                                      </p:tavLst>
                                    </p:anim>
                                    <p:animEffect transition="in" filter="fade">
                                      <p:cBhvr>
                                        <p:cTn id="33" dur="500"/>
                                        <p:tgtEl>
                                          <p:spTgt spid="179213"/>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010" name="Rectangle 34"/>
          <p:cNvSpPr>
            <a:spLocks noChangeArrowheads="1"/>
          </p:cNvSpPr>
          <p:nvPr/>
        </p:nvSpPr>
        <p:spPr bwMode="auto">
          <a:xfrm>
            <a:off x="674688" y="1752600"/>
            <a:ext cx="7772400" cy="510540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complete Feynman diagram                        showing the repulsion of two                                   electrons looks like this:</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for one                                         electron emitting a photon:</a:t>
            </a:r>
          </a:p>
          <a:p>
            <a:pPr>
              <a:spcBef>
                <a:spcPct val="20000"/>
              </a:spcBef>
            </a:pPr>
            <a:endParaRPr lang="en-US" sz="2400">
              <a:solidFill>
                <a:srgbClr val="000000"/>
              </a:solidFill>
              <a:latin typeface="Arial" pitchFamily="34" charset="0"/>
              <a:cs typeface="Times New Roman" pitchFamily="18" charset="0"/>
            </a:endParaRPr>
          </a:p>
        </p:txBody>
      </p:sp>
      <p:sp>
        <p:nvSpPr>
          <p:cNvPr id="1406978" name="Rectangle 2"/>
          <p:cNvSpPr>
            <a:spLocks noChangeArrowheads="1"/>
          </p:cNvSpPr>
          <p:nvPr/>
        </p:nvSpPr>
        <p:spPr bwMode="auto">
          <a:xfrm>
            <a:off x="685800" y="1338263"/>
            <a:ext cx="7772400" cy="4286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0660"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6986" name="Freeform 10"/>
          <p:cNvSpPr>
            <a:spLocks/>
          </p:cNvSpPr>
          <p:nvPr/>
        </p:nvSpPr>
        <p:spPr bwMode="auto">
          <a:xfrm rot="4478991">
            <a:off x="6786563" y="2716213"/>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6988" name="Line 12"/>
          <p:cNvSpPr>
            <a:spLocks noChangeShapeType="1"/>
          </p:cNvSpPr>
          <p:nvPr/>
        </p:nvSpPr>
        <p:spPr bwMode="auto">
          <a:xfrm flipV="1">
            <a:off x="6402388" y="3201988"/>
            <a:ext cx="822325" cy="609600"/>
          </a:xfrm>
          <a:prstGeom prst="line">
            <a:avLst/>
          </a:prstGeom>
          <a:noFill/>
          <a:ln w="38100">
            <a:solidFill>
              <a:schemeClr val="tx1"/>
            </a:solidFill>
            <a:round/>
            <a:headEnd/>
            <a:tailEnd type="triangle" w="med" len="med"/>
          </a:ln>
        </p:spPr>
        <p:txBody>
          <a:bodyPr/>
          <a:lstStyle/>
          <a:p>
            <a:endParaRPr lang="en-US"/>
          </a:p>
        </p:txBody>
      </p:sp>
      <p:sp>
        <p:nvSpPr>
          <p:cNvPr id="1406989" name="Line 13"/>
          <p:cNvSpPr>
            <a:spLocks noChangeShapeType="1"/>
          </p:cNvSpPr>
          <p:nvPr/>
        </p:nvSpPr>
        <p:spPr bwMode="auto">
          <a:xfrm>
            <a:off x="7240588" y="3201988"/>
            <a:ext cx="990600" cy="533400"/>
          </a:xfrm>
          <a:prstGeom prst="line">
            <a:avLst/>
          </a:prstGeom>
          <a:noFill/>
          <a:ln w="38100">
            <a:solidFill>
              <a:schemeClr val="tx1"/>
            </a:solidFill>
            <a:round/>
            <a:headEnd/>
            <a:tailEnd type="triangle" w="med" len="med"/>
          </a:ln>
        </p:spPr>
        <p:txBody>
          <a:bodyPr/>
          <a:lstStyle/>
          <a:p>
            <a:endParaRPr lang="en-US"/>
          </a:p>
        </p:txBody>
      </p:sp>
      <p:sp>
        <p:nvSpPr>
          <p:cNvPr id="1406991" name="Line 15"/>
          <p:cNvSpPr>
            <a:spLocks noChangeShapeType="1"/>
          </p:cNvSpPr>
          <p:nvPr/>
        </p:nvSpPr>
        <p:spPr bwMode="auto">
          <a:xfrm flipV="1">
            <a:off x="5976938" y="1830388"/>
            <a:ext cx="0" cy="2243137"/>
          </a:xfrm>
          <a:prstGeom prst="line">
            <a:avLst/>
          </a:prstGeom>
          <a:noFill/>
          <a:ln w="9525">
            <a:solidFill>
              <a:schemeClr val="tx1"/>
            </a:solidFill>
            <a:round/>
            <a:headEnd/>
            <a:tailEnd type="triangle" w="med" len="med"/>
          </a:ln>
        </p:spPr>
        <p:txBody>
          <a:bodyPr/>
          <a:lstStyle/>
          <a:p>
            <a:endParaRPr lang="en-US"/>
          </a:p>
        </p:txBody>
      </p:sp>
      <p:sp>
        <p:nvSpPr>
          <p:cNvPr id="1406992" name="Line 16"/>
          <p:cNvSpPr>
            <a:spLocks noChangeShapeType="1"/>
          </p:cNvSpPr>
          <p:nvPr/>
        </p:nvSpPr>
        <p:spPr bwMode="auto">
          <a:xfrm>
            <a:off x="5845175" y="3957638"/>
            <a:ext cx="3033713" cy="0"/>
          </a:xfrm>
          <a:prstGeom prst="line">
            <a:avLst/>
          </a:prstGeom>
          <a:noFill/>
          <a:ln w="9525">
            <a:solidFill>
              <a:schemeClr val="tx1"/>
            </a:solidFill>
            <a:round/>
            <a:headEnd/>
            <a:tailEnd type="triangle" w="med" len="med"/>
          </a:ln>
        </p:spPr>
        <p:txBody>
          <a:bodyPr/>
          <a:lstStyle/>
          <a:p>
            <a:endParaRPr lang="en-US"/>
          </a:p>
        </p:txBody>
      </p:sp>
      <p:sp>
        <p:nvSpPr>
          <p:cNvPr id="1406993" name="Text Box 17"/>
          <p:cNvSpPr txBox="1">
            <a:spLocks noChangeArrowheads="1"/>
          </p:cNvSpPr>
          <p:nvPr/>
        </p:nvSpPr>
        <p:spPr bwMode="auto">
          <a:xfrm rot="-5400000">
            <a:off x="5163344" y="2613819"/>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6994" name="Text Box 18"/>
          <p:cNvSpPr txBox="1">
            <a:spLocks noChangeArrowheads="1"/>
          </p:cNvSpPr>
          <p:nvPr/>
        </p:nvSpPr>
        <p:spPr bwMode="auto">
          <a:xfrm>
            <a:off x="6935788" y="39290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6997" name="Text Box 21"/>
          <p:cNvSpPr txBox="1">
            <a:spLocks noChangeArrowheads="1"/>
          </p:cNvSpPr>
          <p:nvPr/>
        </p:nvSpPr>
        <p:spPr bwMode="auto">
          <a:xfrm>
            <a:off x="6067425" y="34940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8" name="Text Box 22"/>
          <p:cNvSpPr txBox="1">
            <a:spLocks noChangeArrowheads="1"/>
          </p:cNvSpPr>
          <p:nvPr/>
        </p:nvSpPr>
        <p:spPr bwMode="auto">
          <a:xfrm>
            <a:off x="8061325" y="33035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9" name="Text Box 23"/>
          <p:cNvSpPr txBox="1">
            <a:spLocks noChangeArrowheads="1"/>
          </p:cNvSpPr>
          <p:nvPr/>
        </p:nvSpPr>
        <p:spPr bwMode="auto">
          <a:xfrm>
            <a:off x="7253288" y="255428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7000" name="Freeform 24"/>
          <p:cNvSpPr>
            <a:spLocks/>
          </p:cNvSpPr>
          <p:nvPr/>
        </p:nvSpPr>
        <p:spPr bwMode="auto">
          <a:xfrm rot="2928844">
            <a:off x="6908800" y="55848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7001" name="Line 25"/>
          <p:cNvSpPr>
            <a:spLocks noChangeShapeType="1"/>
          </p:cNvSpPr>
          <p:nvPr/>
        </p:nvSpPr>
        <p:spPr bwMode="auto">
          <a:xfrm>
            <a:off x="6153150" y="4724400"/>
            <a:ext cx="838200" cy="685800"/>
          </a:xfrm>
          <a:prstGeom prst="line">
            <a:avLst/>
          </a:prstGeom>
          <a:noFill/>
          <a:ln w="38100">
            <a:solidFill>
              <a:schemeClr val="tx1"/>
            </a:solidFill>
            <a:round/>
            <a:headEnd/>
            <a:tailEnd type="triangle" w="med" len="med"/>
          </a:ln>
        </p:spPr>
        <p:txBody>
          <a:bodyPr/>
          <a:lstStyle/>
          <a:p>
            <a:endParaRPr lang="en-US"/>
          </a:p>
        </p:txBody>
      </p:sp>
      <p:sp>
        <p:nvSpPr>
          <p:cNvPr id="1407002" name="Line 26"/>
          <p:cNvSpPr>
            <a:spLocks noChangeShapeType="1"/>
          </p:cNvSpPr>
          <p:nvPr/>
        </p:nvSpPr>
        <p:spPr bwMode="auto">
          <a:xfrm flipV="1">
            <a:off x="6991350" y="4800600"/>
            <a:ext cx="914400" cy="609600"/>
          </a:xfrm>
          <a:prstGeom prst="line">
            <a:avLst/>
          </a:prstGeom>
          <a:noFill/>
          <a:ln w="38100">
            <a:solidFill>
              <a:schemeClr val="tx1"/>
            </a:solidFill>
            <a:round/>
            <a:headEnd/>
            <a:tailEnd type="triangle" w="med" len="med"/>
          </a:ln>
        </p:spPr>
        <p:txBody>
          <a:bodyPr/>
          <a:lstStyle/>
          <a:p>
            <a:endParaRPr lang="en-US"/>
          </a:p>
        </p:txBody>
      </p:sp>
      <p:sp>
        <p:nvSpPr>
          <p:cNvPr id="1407003" name="Line 27"/>
          <p:cNvSpPr>
            <a:spLocks noChangeShapeType="1"/>
          </p:cNvSpPr>
          <p:nvPr/>
        </p:nvSpPr>
        <p:spPr bwMode="auto">
          <a:xfrm flipV="1">
            <a:off x="5981700" y="4248150"/>
            <a:ext cx="0" cy="2243138"/>
          </a:xfrm>
          <a:prstGeom prst="line">
            <a:avLst/>
          </a:prstGeom>
          <a:noFill/>
          <a:ln w="9525">
            <a:solidFill>
              <a:schemeClr val="tx1"/>
            </a:solidFill>
            <a:round/>
            <a:headEnd/>
            <a:tailEnd type="triangle" w="med" len="med"/>
          </a:ln>
        </p:spPr>
        <p:txBody>
          <a:bodyPr/>
          <a:lstStyle/>
          <a:p>
            <a:endParaRPr lang="en-US"/>
          </a:p>
        </p:txBody>
      </p:sp>
      <p:sp>
        <p:nvSpPr>
          <p:cNvPr id="1407004" name="Line 28"/>
          <p:cNvSpPr>
            <a:spLocks noChangeShapeType="1"/>
          </p:cNvSpPr>
          <p:nvPr/>
        </p:nvSpPr>
        <p:spPr bwMode="auto">
          <a:xfrm>
            <a:off x="5837238" y="6375400"/>
            <a:ext cx="3033712" cy="0"/>
          </a:xfrm>
          <a:prstGeom prst="line">
            <a:avLst/>
          </a:prstGeom>
          <a:noFill/>
          <a:ln w="9525">
            <a:solidFill>
              <a:schemeClr val="tx1"/>
            </a:solidFill>
            <a:round/>
            <a:headEnd/>
            <a:tailEnd type="triangle" w="med" len="med"/>
          </a:ln>
        </p:spPr>
        <p:txBody>
          <a:bodyPr/>
          <a:lstStyle/>
          <a:p>
            <a:endParaRPr lang="en-US"/>
          </a:p>
        </p:txBody>
      </p:sp>
      <p:sp>
        <p:nvSpPr>
          <p:cNvPr id="1407005" name="Text Box 29"/>
          <p:cNvSpPr txBox="1">
            <a:spLocks noChangeArrowheads="1"/>
          </p:cNvSpPr>
          <p:nvPr/>
        </p:nvSpPr>
        <p:spPr bwMode="auto">
          <a:xfrm rot="-5400000">
            <a:off x="5181600" y="5045076"/>
            <a:ext cx="13366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7006" name="Text Box 30"/>
          <p:cNvSpPr txBox="1">
            <a:spLocks noChangeArrowheads="1"/>
          </p:cNvSpPr>
          <p:nvPr/>
        </p:nvSpPr>
        <p:spPr bwMode="auto">
          <a:xfrm>
            <a:off x="694055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7007" name="Text Box 31"/>
          <p:cNvSpPr txBox="1">
            <a:spLocks noChangeArrowheads="1"/>
          </p:cNvSpPr>
          <p:nvPr/>
        </p:nvSpPr>
        <p:spPr bwMode="auto">
          <a:xfrm>
            <a:off x="6242050" y="4498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8" name="Text Box 32"/>
          <p:cNvSpPr txBox="1">
            <a:spLocks noChangeArrowheads="1"/>
          </p:cNvSpPr>
          <p:nvPr/>
        </p:nvSpPr>
        <p:spPr bwMode="auto">
          <a:xfrm>
            <a:off x="7835900" y="447992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9" name="Text Box 33"/>
          <p:cNvSpPr txBox="1">
            <a:spLocks noChangeArrowheads="1"/>
          </p:cNvSpPr>
          <p:nvPr/>
        </p:nvSpPr>
        <p:spPr bwMode="auto">
          <a:xfrm>
            <a:off x="7667625" y="569912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6987" name="Line 11"/>
          <p:cNvSpPr>
            <a:spLocks noChangeShapeType="1"/>
          </p:cNvSpPr>
          <p:nvPr/>
        </p:nvSpPr>
        <p:spPr bwMode="auto">
          <a:xfrm>
            <a:off x="6148388" y="1754188"/>
            <a:ext cx="838200" cy="685800"/>
          </a:xfrm>
          <a:prstGeom prst="line">
            <a:avLst/>
          </a:prstGeom>
          <a:noFill/>
          <a:ln w="38100">
            <a:solidFill>
              <a:schemeClr val="tx1"/>
            </a:solidFill>
            <a:round/>
            <a:headEnd/>
            <a:tailEnd type="triangle" w="med" len="med"/>
          </a:ln>
        </p:spPr>
        <p:txBody>
          <a:bodyPr/>
          <a:lstStyle/>
          <a:p>
            <a:endParaRPr lang="en-US"/>
          </a:p>
        </p:txBody>
      </p:sp>
      <p:sp>
        <p:nvSpPr>
          <p:cNvPr id="1406990" name="Line 14"/>
          <p:cNvSpPr>
            <a:spLocks noChangeShapeType="1"/>
          </p:cNvSpPr>
          <p:nvPr/>
        </p:nvSpPr>
        <p:spPr bwMode="auto">
          <a:xfrm flipV="1">
            <a:off x="6986588" y="1830388"/>
            <a:ext cx="914400" cy="609600"/>
          </a:xfrm>
          <a:prstGeom prst="line">
            <a:avLst/>
          </a:prstGeom>
          <a:noFill/>
          <a:ln w="38100">
            <a:solidFill>
              <a:schemeClr val="tx1"/>
            </a:solidFill>
            <a:round/>
            <a:headEnd/>
            <a:tailEnd type="triangle" w="med" len="med"/>
          </a:ln>
        </p:spPr>
        <p:txBody>
          <a:bodyPr/>
          <a:lstStyle/>
          <a:p>
            <a:endParaRPr lang="en-US"/>
          </a:p>
        </p:txBody>
      </p:sp>
      <p:sp>
        <p:nvSpPr>
          <p:cNvPr id="1406995" name="Text Box 19"/>
          <p:cNvSpPr txBox="1">
            <a:spLocks noChangeArrowheads="1"/>
          </p:cNvSpPr>
          <p:nvPr/>
        </p:nvSpPr>
        <p:spPr bwMode="auto">
          <a:xfrm>
            <a:off x="6283325" y="1577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6" name="Text Box 20"/>
          <p:cNvSpPr txBox="1">
            <a:spLocks noChangeArrowheads="1"/>
          </p:cNvSpPr>
          <p:nvPr/>
        </p:nvSpPr>
        <p:spPr bwMode="auto">
          <a:xfrm>
            <a:off x="7893050" y="1619250"/>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7010">
                                            <p:txEl>
                                              <p:pRg st="0" end="0"/>
                                            </p:txEl>
                                          </p:spTgt>
                                        </p:tgtEl>
                                        <p:attrNameLst>
                                          <p:attrName>style.visibility</p:attrName>
                                        </p:attrNameLst>
                                      </p:cBhvr>
                                      <p:to>
                                        <p:strVal val="visible"/>
                                      </p:to>
                                    </p:set>
                                    <p:anim calcmode="lin" valueType="num">
                                      <p:cBhvr additive="base">
                                        <p:cTn id="7" dur="500" fill="hold"/>
                                        <p:tgtEl>
                                          <p:spTgt spid="1407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7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7010">
                                            <p:txEl>
                                              <p:pRg st="1" end="1"/>
                                            </p:txEl>
                                          </p:spTgt>
                                        </p:tgtEl>
                                        <p:attrNameLst>
                                          <p:attrName>style.visibility</p:attrName>
                                        </p:attrNameLst>
                                      </p:cBhvr>
                                      <p:to>
                                        <p:strVal val="visible"/>
                                      </p:to>
                                    </p:set>
                                    <p:anim calcmode="lin" valueType="num">
                                      <p:cBhvr additive="base">
                                        <p:cTn id="13" dur="500" fill="hold"/>
                                        <p:tgtEl>
                                          <p:spTgt spid="14070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7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06987"/>
                                        </p:tgtEl>
                                        <p:attrNameLst>
                                          <p:attrName>style.visibility</p:attrName>
                                        </p:attrNameLst>
                                      </p:cBhvr>
                                      <p:to>
                                        <p:strVal val="visible"/>
                                      </p:to>
                                    </p:set>
                                    <p:animEffect transition="in" filter="wipe(up)">
                                      <p:cBhvr>
                                        <p:cTn id="19" dur="3000"/>
                                        <p:tgtEl>
                                          <p:spTgt spid="14069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06988"/>
                                        </p:tgtEl>
                                        <p:attrNameLst>
                                          <p:attrName>style.visibility</p:attrName>
                                        </p:attrNameLst>
                                      </p:cBhvr>
                                      <p:to>
                                        <p:strVal val="visible"/>
                                      </p:to>
                                    </p:set>
                                    <p:animEffect transition="in" filter="wipe(down)">
                                      <p:cBhvr>
                                        <p:cTn id="22" dur="3000"/>
                                        <p:tgtEl>
                                          <p:spTgt spid="140698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6986"/>
                                        </p:tgtEl>
                                        <p:attrNameLst>
                                          <p:attrName>style.visibility</p:attrName>
                                        </p:attrNameLst>
                                      </p:cBhvr>
                                      <p:to>
                                        <p:strVal val="visible"/>
                                      </p:to>
                                    </p:set>
                                    <p:animEffect transition="in" filter="wipe(left)">
                                      <p:cBhvr>
                                        <p:cTn id="26" dur="2000"/>
                                        <p:tgtEl>
                                          <p:spTgt spid="1406986"/>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1406989"/>
                                        </p:tgtEl>
                                        <p:attrNameLst>
                                          <p:attrName>style.visibility</p:attrName>
                                        </p:attrNameLst>
                                      </p:cBhvr>
                                      <p:to>
                                        <p:strVal val="visible"/>
                                      </p:to>
                                    </p:set>
                                    <p:animEffect transition="in" filter="wipe(up)">
                                      <p:cBhvr>
                                        <p:cTn id="30" dur="3000"/>
                                        <p:tgtEl>
                                          <p:spTgt spid="140698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06990"/>
                                        </p:tgtEl>
                                        <p:attrNameLst>
                                          <p:attrName>style.visibility</p:attrName>
                                        </p:attrNameLst>
                                      </p:cBhvr>
                                      <p:to>
                                        <p:strVal val="visible"/>
                                      </p:to>
                                    </p:set>
                                    <p:animEffect transition="in" filter="wipe(down)">
                                      <p:cBhvr>
                                        <p:cTn id="33" dur="3000"/>
                                        <p:tgtEl>
                                          <p:spTgt spid="1406990"/>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6991"/>
                                        </p:tgtEl>
                                        <p:attrNameLst>
                                          <p:attrName>style.visibility</p:attrName>
                                        </p:attrNameLst>
                                      </p:cBhvr>
                                      <p:to>
                                        <p:strVal val="visible"/>
                                      </p:to>
                                    </p:set>
                                    <p:animEffect transition="in" filter="wipe(down)">
                                      <p:cBhvr>
                                        <p:cTn id="37" dur="2000"/>
                                        <p:tgtEl>
                                          <p:spTgt spid="14069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6992"/>
                                        </p:tgtEl>
                                        <p:attrNameLst>
                                          <p:attrName>style.visibility</p:attrName>
                                        </p:attrNameLst>
                                      </p:cBhvr>
                                      <p:to>
                                        <p:strVal val="visible"/>
                                      </p:to>
                                    </p:set>
                                    <p:animEffect transition="in" filter="wipe(left)">
                                      <p:cBhvr>
                                        <p:cTn id="40" dur="2000"/>
                                        <p:tgtEl>
                                          <p:spTgt spid="140699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6993"/>
                                        </p:tgtEl>
                                        <p:attrNameLst>
                                          <p:attrName>style.visibility</p:attrName>
                                        </p:attrNameLst>
                                      </p:cBhvr>
                                      <p:to>
                                        <p:strVal val="visible"/>
                                      </p:to>
                                    </p:set>
                                    <p:animEffect transition="in" filter="wipe(down)">
                                      <p:cBhvr>
                                        <p:cTn id="43" dur="2000"/>
                                        <p:tgtEl>
                                          <p:spTgt spid="140699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6994"/>
                                        </p:tgtEl>
                                        <p:attrNameLst>
                                          <p:attrName>style.visibility</p:attrName>
                                        </p:attrNameLst>
                                      </p:cBhvr>
                                      <p:to>
                                        <p:strVal val="visible"/>
                                      </p:to>
                                    </p:set>
                                    <p:animEffect transition="in" filter="wipe(left)">
                                      <p:cBhvr>
                                        <p:cTn id="46" dur="2000"/>
                                        <p:tgtEl>
                                          <p:spTgt spid="1406994"/>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6995"/>
                                        </p:tgtEl>
                                        <p:attrNameLst>
                                          <p:attrName>style.visibility</p:attrName>
                                        </p:attrNameLst>
                                      </p:cBhvr>
                                      <p:to>
                                        <p:strVal val="visible"/>
                                      </p:to>
                                    </p:set>
                                    <p:animEffect transition="in" filter="fade">
                                      <p:cBhvr>
                                        <p:cTn id="50" dur="2000"/>
                                        <p:tgtEl>
                                          <p:spTgt spid="14069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6996"/>
                                        </p:tgtEl>
                                        <p:attrNameLst>
                                          <p:attrName>style.visibility</p:attrName>
                                        </p:attrNameLst>
                                      </p:cBhvr>
                                      <p:to>
                                        <p:strVal val="visible"/>
                                      </p:to>
                                    </p:set>
                                    <p:animEffect transition="in" filter="fade">
                                      <p:cBhvr>
                                        <p:cTn id="53" dur="2000"/>
                                        <p:tgtEl>
                                          <p:spTgt spid="14069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6997"/>
                                        </p:tgtEl>
                                        <p:attrNameLst>
                                          <p:attrName>style.visibility</p:attrName>
                                        </p:attrNameLst>
                                      </p:cBhvr>
                                      <p:to>
                                        <p:strVal val="visible"/>
                                      </p:to>
                                    </p:set>
                                    <p:animEffect transition="in" filter="fade">
                                      <p:cBhvr>
                                        <p:cTn id="56" dur="2000"/>
                                        <p:tgtEl>
                                          <p:spTgt spid="14069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6998"/>
                                        </p:tgtEl>
                                        <p:attrNameLst>
                                          <p:attrName>style.visibility</p:attrName>
                                        </p:attrNameLst>
                                      </p:cBhvr>
                                      <p:to>
                                        <p:strVal val="visible"/>
                                      </p:to>
                                    </p:set>
                                    <p:animEffect transition="in" filter="fade">
                                      <p:cBhvr>
                                        <p:cTn id="59" dur="2000"/>
                                        <p:tgtEl>
                                          <p:spTgt spid="14069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6999"/>
                                        </p:tgtEl>
                                        <p:attrNameLst>
                                          <p:attrName>style.visibility</p:attrName>
                                        </p:attrNameLst>
                                      </p:cBhvr>
                                      <p:to>
                                        <p:strVal val="visible"/>
                                      </p:to>
                                    </p:set>
                                    <p:animEffect transition="in" filter="fade">
                                      <p:cBhvr>
                                        <p:cTn id="62" dur="2000"/>
                                        <p:tgtEl>
                                          <p:spTgt spid="140699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7010">
                                            <p:txEl>
                                              <p:pRg st="4" end="4"/>
                                            </p:txEl>
                                          </p:spTgt>
                                        </p:tgtEl>
                                        <p:attrNameLst>
                                          <p:attrName>style.visibility</p:attrName>
                                        </p:attrNameLst>
                                      </p:cBhvr>
                                      <p:to>
                                        <p:strVal val="visible"/>
                                      </p:to>
                                    </p:set>
                                    <p:anim calcmode="lin" valueType="num">
                                      <p:cBhvr additive="base">
                                        <p:cTn id="67" dur="500" fill="hold"/>
                                        <p:tgtEl>
                                          <p:spTgt spid="1407010">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70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7010">
                                            <p:txEl>
                                              <p:pRg st="5" end="5"/>
                                            </p:txEl>
                                          </p:spTgt>
                                        </p:tgtEl>
                                        <p:attrNameLst>
                                          <p:attrName>style.visibility</p:attrName>
                                        </p:attrNameLst>
                                      </p:cBhvr>
                                      <p:to>
                                        <p:strVal val="visible"/>
                                      </p:to>
                                    </p:set>
                                    <p:anim calcmode="lin" valueType="num">
                                      <p:cBhvr additive="base">
                                        <p:cTn id="73" dur="500" fill="hold"/>
                                        <p:tgtEl>
                                          <p:spTgt spid="1407010">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70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407001"/>
                                        </p:tgtEl>
                                        <p:attrNameLst>
                                          <p:attrName>style.visibility</p:attrName>
                                        </p:attrNameLst>
                                      </p:cBhvr>
                                      <p:to>
                                        <p:strVal val="visible"/>
                                      </p:to>
                                    </p:set>
                                    <p:animEffect transition="in" filter="wipe(up)">
                                      <p:cBhvr>
                                        <p:cTn id="79" dur="3000"/>
                                        <p:tgtEl>
                                          <p:spTgt spid="1407001"/>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07000"/>
                                        </p:tgtEl>
                                        <p:attrNameLst>
                                          <p:attrName>style.visibility</p:attrName>
                                        </p:attrNameLst>
                                      </p:cBhvr>
                                      <p:to>
                                        <p:strVal val="visible"/>
                                      </p:to>
                                    </p:set>
                                    <p:animEffect transition="in" filter="wipe(left)">
                                      <p:cBhvr>
                                        <p:cTn id="83" dur="2000"/>
                                        <p:tgtEl>
                                          <p:spTgt spid="1407000"/>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22" presetClass="entr" presetSubtype="4" fill="hold" grpId="0" nodeType="withEffect">
                                  <p:stCondLst>
                                    <p:cond delay="0"/>
                                  </p:stCondLst>
                                  <p:childTnLst>
                                    <p:set>
                                      <p:cBhvr>
                                        <p:cTn id="85" dur="1" fill="hold">
                                          <p:stCondLst>
                                            <p:cond delay="0"/>
                                          </p:stCondLst>
                                        </p:cTn>
                                        <p:tgtEl>
                                          <p:spTgt spid="1407002"/>
                                        </p:tgtEl>
                                        <p:attrNameLst>
                                          <p:attrName>style.visibility</p:attrName>
                                        </p:attrNameLst>
                                      </p:cBhvr>
                                      <p:to>
                                        <p:strVal val="visible"/>
                                      </p:to>
                                    </p:set>
                                    <p:animEffect transition="in" filter="wipe(down)">
                                      <p:cBhvr>
                                        <p:cTn id="86" dur="3000"/>
                                        <p:tgtEl>
                                          <p:spTgt spid="1407002"/>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1407003"/>
                                        </p:tgtEl>
                                        <p:attrNameLst>
                                          <p:attrName>style.visibility</p:attrName>
                                        </p:attrNameLst>
                                      </p:cBhvr>
                                      <p:to>
                                        <p:strVal val="visible"/>
                                      </p:to>
                                    </p:set>
                                    <p:animEffect transition="in" filter="wipe(down)">
                                      <p:cBhvr>
                                        <p:cTn id="90" dur="2000"/>
                                        <p:tgtEl>
                                          <p:spTgt spid="140700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07004"/>
                                        </p:tgtEl>
                                        <p:attrNameLst>
                                          <p:attrName>style.visibility</p:attrName>
                                        </p:attrNameLst>
                                      </p:cBhvr>
                                      <p:to>
                                        <p:strVal val="visible"/>
                                      </p:to>
                                    </p:set>
                                    <p:animEffect transition="in" filter="wipe(left)">
                                      <p:cBhvr>
                                        <p:cTn id="93" dur="2000"/>
                                        <p:tgtEl>
                                          <p:spTgt spid="140700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7005"/>
                                        </p:tgtEl>
                                        <p:attrNameLst>
                                          <p:attrName>style.visibility</p:attrName>
                                        </p:attrNameLst>
                                      </p:cBhvr>
                                      <p:to>
                                        <p:strVal val="visible"/>
                                      </p:to>
                                    </p:set>
                                    <p:animEffect transition="in" filter="wipe(down)">
                                      <p:cBhvr>
                                        <p:cTn id="96" dur="2000"/>
                                        <p:tgtEl>
                                          <p:spTgt spid="140700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407006"/>
                                        </p:tgtEl>
                                        <p:attrNameLst>
                                          <p:attrName>style.visibility</p:attrName>
                                        </p:attrNameLst>
                                      </p:cBhvr>
                                      <p:to>
                                        <p:strVal val="visible"/>
                                      </p:to>
                                    </p:set>
                                    <p:animEffect transition="in" filter="wipe(left)">
                                      <p:cBhvr>
                                        <p:cTn id="99" dur="2000"/>
                                        <p:tgtEl>
                                          <p:spTgt spid="1407006"/>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407007"/>
                                        </p:tgtEl>
                                        <p:attrNameLst>
                                          <p:attrName>style.visibility</p:attrName>
                                        </p:attrNameLst>
                                      </p:cBhvr>
                                      <p:to>
                                        <p:strVal val="visible"/>
                                      </p:to>
                                    </p:set>
                                    <p:animEffect transition="in" filter="fade">
                                      <p:cBhvr>
                                        <p:cTn id="103" dur="2000"/>
                                        <p:tgtEl>
                                          <p:spTgt spid="140700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7008"/>
                                        </p:tgtEl>
                                        <p:attrNameLst>
                                          <p:attrName>style.visibility</p:attrName>
                                        </p:attrNameLst>
                                      </p:cBhvr>
                                      <p:to>
                                        <p:strVal val="visible"/>
                                      </p:to>
                                    </p:set>
                                    <p:animEffect transition="in" filter="fade">
                                      <p:cBhvr>
                                        <p:cTn id="106" dur="2000"/>
                                        <p:tgtEl>
                                          <p:spTgt spid="140700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07009"/>
                                        </p:tgtEl>
                                        <p:attrNameLst>
                                          <p:attrName>style.visibility</p:attrName>
                                        </p:attrNameLst>
                                      </p:cBhvr>
                                      <p:to>
                                        <p:strVal val="visible"/>
                                      </p:to>
                                    </p:set>
                                    <p:animEffect transition="in" filter="fade">
                                      <p:cBhvr>
                                        <p:cTn id="109" dur="2000"/>
                                        <p:tgtEl>
                                          <p:spTgt spid="1407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6" grpId="0" animBg="1"/>
      <p:bldP spid="1406988" grpId="0" animBg="1"/>
      <p:bldP spid="1406989" grpId="0" animBg="1"/>
      <p:bldP spid="1406991" grpId="0" animBg="1"/>
      <p:bldP spid="1406992" grpId="0" animBg="1"/>
      <p:bldP spid="1406993" grpId="0"/>
      <p:bldP spid="1406994" grpId="0"/>
      <p:bldP spid="1406997" grpId="0"/>
      <p:bldP spid="1406998" grpId="0"/>
      <p:bldP spid="1406999" grpId="0"/>
      <p:bldP spid="1407000" grpId="0" animBg="1"/>
      <p:bldP spid="1407001" grpId="0" animBg="1"/>
      <p:bldP spid="1407002" grpId="0" animBg="1"/>
      <p:bldP spid="1407003" grpId="0" animBg="1"/>
      <p:bldP spid="1407004" grpId="0" animBg="1"/>
      <p:bldP spid="1407005" grpId="0"/>
      <p:bldP spid="1407006" grpId="0"/>
      <p:bldP spid="1407007" grpId="0"/>
      <p:bldP spid="1407008" grpId="0"/>
      <p:bldP spid="1407009" grpId="0"/>
      <p:bldP spid="1406987" grpId="0" animBg="1"/>
      <p:bldP spid="1406990" grpId="0" animBg="1"/>
      <p:bldP spid="1406995" grpId="0"/>
      <p:bldP spid="14069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ChangeArrowheads="1"/>
          </p:cNvSpPr>
          <p:nvPr/>
        </p:nvSpPr>
        <p:spPr bwMode="auto">
          <a:xfrm>
            <a:off x="674688" y="1754188"/>
            <a:ext cx="7772400" cy="5103812"/>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In a Feynman diagram,                                          antimatter points backward                                                in time. This diagram                                                 represents two positrons                                             repelling each other:</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for one                                              positron emitting a photon:</a:t>
            </a:r>
          </a:p>
          <a:p>
            <a:pPr>
              <a:spcBef>
                <a:spcPct val="20000"/>
              </a:spcBef>
            </a:pPr>
            <a:endParaRPr lang="en-US" sz="2400">
              <a:solidFill>
                <a:srgbClr val="000000"/>
              </a:solidFill>
              <a:latin typeface="Arial" pitchFamily="34" charset="0"/>
              <a:cs typeface="Times New Roman" pitchFamily="18" charset="0"/>
            </a:endParaRPr>
          </a:p>
        </p:txBody>
      </p:sp>
      <p:sp>
        <p:nvSpPr>
          <p:cNvPr id="71683" name="Rectangle 3"/>
          <p:cNvSpPr>
            <a:spLocks noChangeArrowheads="1"/>
          </p:cNvSpPr>
          <p:nvPr/>
        </p:nvSpPr>
        <p:spPr bwMode="auto">
          <a:xfrm>
            <a:off x="685800" y="1338263"/>
            <a:ext cx="7772400" cy="4302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1684" name="Rectangle 4"/>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9053" name="Freeform 29"/>
          <p:cNvSpPr>
            <a:spLocks/>
          </p:cNvSpPr>
          <p:nvPr/>
        </p:nvSpPr>
        <p:spPr bwMode="auto">
          <a:xfrm rot="5400000">
            <a:off x="6608763" y="24987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9054" name="Line 30"/>
          <p:cNvSpPr>
            <a:spLocks noChangeShapeType="1"/>
          </p:cNvSpPr>
          <p:nvPr/>
        </p:nvSpPr>
        <p:spPr bwMode="auto">
          <a:xfrm>
            <a:off x="6088063" y="1524000"/>
            <a:ext cx="838200" cy="685800"/>
          </a:xfrm>
          <a:prstGeom prst="line">
            <a:avLst/>
          </a:prstGeom>
          <a:noFill/>
          <a:ln w="38100">
            <a:solidFill>
              <a:schemeClr val="tx1"/>
            </a:solidFill>
            <a:round/>
            <a:headEnd type="triangle" w="med" len="med"/>
            <a:tailEnd/>
          </a:ln>
        </p:spPr>
        <p:txBody>
          <a:bodyPr/>
          <a:lstStyle/>
          <a:p>
            <a:endParaRPr lang="en-US"/>
          </a:p>
        </p:txBody>
      </p:sp>
      <p:sp>
        <p:nvSpPr>
          <p:cNvPr id="1409055" name="Line 31"/>
          <p:cNvSpPr>
            <a:spLocks noChangeShapeType="1"/>
          </p:cNvSpPr>
          <p:nvPr/>
        </p:nvSpPr>
        <p:spPr bwMode="auto">
          <a:xfrm flipV="1">
            <a:off x="6088063" y="2971800"/>
            <a:ext cx="822325" cy="609600"/>
          </a:xfrm>
          <a:prstGeom prst="line">
            <a:avLst/>
          </a:prstGeom>
          <a:noFill/>
          <a:ln w="38100">
            <a:solidFill>
              <a:schemeClr val="tx1"/>
            </a:solidFill>
            <a:round/>
            <a:headEnd type="triangle" w="med" len="med"/>
            <a:tailEnd/>
          </a:ln>
        </p:spPr>
        <p:txBody>
          <a:bodyPr/>
          <a:lstStyle/>
          <a:p>
            <a:endParaRPr lang="en-US"/>
          </a:p>
        </p:txBody>
      </p:sp>
      <p:sp>
        <p:nvSpPr>
          <p:cNvPr id="1409056" name="Line 32"/>
          <p:cNvSpPr>
            <a:spLocks noChangeShapeType="1"/>
          </p:cNvSpPr>
          <p:nvPr/>
        </p:nvSpPr>
        <p:spPr bwMode="auto">
          <a:xfrm>
            <a:off x="7026275" y="2971800"/>
            <a:ext cx="990600" cy="533400"/>
          </a:xfrm>
          <a:prstGeom prst="line">
            <a:avLst/>
          </a:prstGeom>
          <a:noFill/>
          <a:ln w="38100">
            <a:solidFill>
              <a:schemeClr val="tx1"/>
            </a:solidFill>
            <a:round/>
            <a:headEnd type="triangle" w="med" len="med"/>
            <a:tailEnd/>
          </a:ln>
        </p:spPr>
        <p:txBody>
          <a:bodyPr/>
          <a:lstStyle/>
          <a:p>
            <a:endParaRPr lang="en-US"/>
          </a:p>
        </p:txBody>
      </p:sp>
      <p:sp>
        <p:nvSpPr>
          <p:cNvPr id="1409057" name="Line 33"/>
          <p:cNvSpPr>
            <a:spLocks noChangeShapeType="1"/>
          </p:cNvSpPr>
          <p:nvPr/>
        </p:nvSpPr>
        <p:spPr bwMode="auto">
          <a:xfrm flipV="1">
            <a:off x="7011988" y="1600200"/>
            <a:ext cx="914400" cy="609600"/>
          </a:xfrm>
          <a:prstGeom prst="line">
            <a:avLst/>
          </a:prstGeom>
          <a:noFill/>
          <a:ln w="38100">
            <a:solidFill>
              <a:schemeClr val="tx1"/>
            </a:solidFill>
            <a:round/>
            <a:headEnd type="triangle" w="med" len="med"/>
            <a:tailEnd/>
          </a:ln>
        </p:spPr>
        <p:txBody>
          <a:bodyPr/>
          <a:lstStyle/>
          <a:p>
            <a:endParaRPr lang="en-US"/>
          </a:p>
        </p:txBody>
      </p:sp>
      <p:sp>
        <p:nvSpPr>
          <p:cNvPr id="1409058" name="Line 34"/>
          <p:cNvSpPr>
            <a:spLocks noChangeShapeType="1"/>
          </p:cNvSpPr>
          <p:nvPr/>
        </p:nvSpPr>
        <p:spPr bwMode="auto">
          <a:xfrm flipV="1">
            <a:off x="5916613" y="1600200"/>
            <a:ext cx="0" cy="2243138"/>
          </a:xfrm>
          <a:prstGeom prst="line">
            <a:avLst/>
          </a:prstGeom>
          <a:noFill/>
          <a:ln w="9525">
            <a:solidFill>
              <a:schemeClr val="tx1"/>
            </a:solidFill>
            <a:round/>
            <a:headEnd/>
            <a:tailEnd type="triangle" w="med" len="med"/>
          </a:ln>
        </p:spPr>
        <p:txBody>
          <a:bodyPr/>
          <a:lstStyle/>
          <a:p>
            <a:endParaRPr lang="en-US"/>
          </a:p>
        </p:txBody>
      </p:sp>
      <p:sp>
        <p:nvSpPr>
          <p:cNvPr id="1409059" name="Line 35"/>
          <p:cNvSpPr>
            <a:spLocks noChangeShapeType="1"/>
          </p:cNvSpPr>
          <p:nvPr/>
        </p:nvSpPr>
        <p:spPr bwMode="auto">
          <a:xfrm>
            <a:off x="5772150" y="3727450"/>
            <a:ext cx="3033713" cy="1588"/>
          </a:xfrm>
          <a:prstGeom prst="line">
            <a:avLst/>
          </a:prstGeom>
          <a:noFill/>
          <a:ln w="9525">
            <a:solidFill>
              <a:schemeClr val="tx1"/>
            </a:solidFill>
            <a:round/>
            <a:headEnd/>
            <a:tailEnd type="triangle" w="med" len="med"/>
          </a:ln>
        </p:spPr>
        <p:txBody>
          <a:bodyPr/>
          <a:lstStyle/>
          <a:p>
            <a:endParaRPr lang="en-US"/>
          </a:p>
        </p:txBody>
      </p:sp>
      <p:sp>
        <p:nvSpPr>
          <p:cNvPr id="1409060" name="Text Box 36"/>
          <p:cNvSpPr txBox="1">
            <a:spLocks noChangeArrowheads="1"/>
          </p:cNvSpPr>
          <p:nvPr/>
        </p:nvSpPr>
        <p:spPr bwMode="auto">
          <a:xfrm rot="-5400000">
            <a:off x="5080793" y="236140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61" name="Text Box 37"/>
          <p:cNvSpPr txBox="1">
            <a:spLocks noChangeArrowheads="1"/>
          </p:cNvSpPr>
          <p:nvPr/>
        </p:nvSpPr>
        <p:spPr bwMode="auto">
          <a:xfrm>
            <a:off x="6875463" y="36893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9062" name="Text Box 38"/>
          <p:cNvSpPr txBox="1">
            <a:spLocks noChangeArrowheads="1"/>
          </p:cNvSpPr>
          <p:nvPr/>
        </p:nvSpPr>
        <p:spPr bwMode="auto">
          <a:xfrm>
            <a:off x="6319838" y="14541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3" name="Text Box 39"/>
          <p:cNvSpPr txBox="1">
            <a:spLocks noChangeArrowheads="1"/>
          </p:cNvSpPr>
          <p:nvPr/>
        </p:nvSpPr>
        <p:spPr bwMode="auto">
          <a:xfrm>
            <a:off x="7612063" y="160020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4" name="Text Box 40"/>
          <p:cNvSpPr txBox="1">
            <a:spLocks noChangeArrowheads="1"/>
          </p:cNvSpPr>
          <p:nvPr/>
        </p:nvSpPr>
        <p:spPr bwMode="auto">
          <a:xfrm>
            <a:off x="5962650" y="3036888"/>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5" name="Text Box 41"/>
          <p:cNvSpPr txBox="1">
            <a:spLocks noChangeArrowheads="1"/>
          </p:cNvSpPr>
          <p:nvPr/>
        </p:nvSpPr>
        <p:spPr bwMode="auto">
          <a:xfrm>
            <a:off x="7516813" y="33210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6" name="Text Box 42"/>
          <p:cNvSpPr txBox="1">
            <a:spLocks noChangeArrowheads="1"/>
          </p:cNvSpPr>
          <p:nvPr/>
        </p:nvSpPr>
        <p:spPr bwMode="auto">
          <a:xfrm>
            <a:off x="7069138" y="23622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9067" name="Freeform 43"/>
          <p:cNvSpPr>
            <a:spLocks/>
          </p:cNvSpPr>
          <p:nvPr/>
        </p:nvSpPr>
        <p:spPr bwMode="auto">
          <a:xfrm rot="2728970">
            <a:off x="6824663" y="562927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9068" name="Line 44"/>
          <p:cNvSpPr>
            <a:spLocks noChangeShapeType="1"/>
          </p:cNvSpPr>
          <p:nvPr/>
        </p:nvSpPr>
        <p:spPr bwMode="auto">
          <a:xfrm>
            <a:off x="6070600" y="4724400"/>
            <a:ext cx="838200" cy="685800"/>
          </a:xfrm>
          <a:prstGeom prst="line">
            <a:avLst/>
          </a:prstGeom>
          <a:noFill/>
          <a:ln w="38100">
            <a:solidFill>
              <a:schemeClr val="tx1"/>
            </a:solidFill>
            <a:round/>
            <a:headEnd type="triangle" w="med" len="med"/>
            <a:tailEnd/>
          </a:ln>
        </p:spPr>
        <p:txBody>
          <a:bodyPr/>
          <a:lstStyle/>
          <a:p>
            <a:endParaRPr lang="en-US"/>
          </a:p>
        </p:txBody>
      </p:sp>
      <p:sp>
        <p:nvSpPr>
          <p:cNvPr id="1409069" name="Line 45"/>
          <p:cNvSpPr>
            <a:spLocks noChangeShapeType="1"/>
          </p:cNvSpPr>
          <p:nvPr/>
        </p:nvSpPr>
        <p:spPr bwMode="auto">
          <a:xfrm flipV="1">
            <a:off x="6908800" y="4800600"/>
            <a:ext cx="914400" cy="609600"/>
          </a:xfrm>
          <a:prstGeom prst="line">
            <a:avLst/>
          </a:prstGeom>
          <a:noFill/>
          <a:ln w="38100">
            <a:solidFill>
              <a:schemeClr val="tx1"/>
            </a:solidFill>
            <a:round/>
            <a:headEnd type="triangle" w="med" len="med"/>
            <a:tailEnd/>
          </a:ln>
        </p:spPr>
        <p:txBody>
          <a:bodyPr/>
          <a:lstStyle/>
          <a:p>
            <a:endParaRPr lang="en-US"/>
          </a:p>
        </p:txBody>
      </p:sp>
      <p:sp>
        <p:nvSpPr>
          <p:cNvPr id="1409070" name="Line 46"/>
          <p:cNvSpPr>
            <a:spLocks noChangeShapeType="1"/>
          </p:cNvSpPr>
          <p:nvPr/>
        </p:nvSpPr>
        <p:spPr bwMode="auto">
          <a:xfrm flipV="1">
            <a:off x="5899150" y="4248150"/>
            <a:ext cx="0" cy="2243138"/>
          </a:xfrm>
          <a:prstGeom prst="line">
            <a:avLst/>
          </a:prstGeom>
          <a:noFill/>
          <a:ln w="9525">
            <a:solidFill>
              <a:schemeClr val="tx1"/>
            </a:solidFill>
            <a:round/>
            <a:headEnd/>
            <a:tailEnd type="triangle" w="med" len="med"/>
          </a:ln>
        </p:spPr>
        <p:txBody>
          <a:bodyPr/>
          <a:lstStyle/>
          <a:p>
            <a:endParaRPr lang="en-US"/>
          </a:p>
        </p:txBody>
      </p:sp>
      <p:sp>
        <p:nvSpPr>
          <p:cNvPr id="1409071" name="Line 47"/>
          <p:cNvSpPr>
            <a:spLocks noChangeShapeType="1"/>
          </p:cNvSpPr>
          <p:nvPr/>
        </p:nvSpPr>
        <p:spPr bwMode="auto">
          <a:xfrm>
            <a:off x="5754688" y="6375400"/>
            <a:ext cx="3033712" cy="1588"/>
          </a:xfrm>
          <a:prstGeom prst="line">
            <a:avLst/>
          </a:prstGeom>
          <a:noFill/>
          <a:ln w="9525">
            <a:solidFill>
              <a:schemeClr val="tx1"/>
            </a:solidFill>
            <a:round/>
            <a:headEnd/>
            <a:tailEnd type="triangle" w="med" len="med"/>
          </a:ln>
        </p:spPr>
        <p:txBody>
          <a:bodyPr/>
          <a:lstStyle/>
          <a:p>
            <a:endParaRPr lang="en-US"/>
          </a:p>
        </p:txBody>
      </p:sp>
      <p:sp>
        <p:nvSpPr>
          <p:cNvPr id="1409072" name="Text Box 48"/>
          <p:cNvSpPr txBox="1">
            <a:spLocks noChangeArrowheads="1"/>
          </p:cNvSpPr>
          <p:nvPr/>
        </p:nvSpPr>
        <p:spPr bwMode="auto">
          <a:xfrm rot="-5400000">
            <a:off x="5063331" y="500935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73" name="Text Box 49"/>
          <p:cNvSpPr txBox="1">
            <a:spLocks noChangeArrowheads="1"/>
          </p:cNvSpPr>
          <p:nvPr/>
        </p:nvSpPr>
        <p:spPr bwMode="auto">
          <a:xfrm>
            <a:off x="685800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9074" name="Text Box 50"/>
          <p:cNvSpPr txBox="1">
            <a:spLocks noChangeArrowheads="1"/>
          </p:cNvSpPr>
          <p:nvPr/>
        </p:nvSpPr>
        <p:spPr bwMode="auto">
          <a:xfrm>
            <a:off x="6238875" y="4535488"/>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75" name="Text Box 51"/>
          <p:cNvSpPr txBox="1">
            <a:spLocks noChangeArrowheads="1"/>
          </p:cNvSpPr>
          <p:nvPr/>
        </p:nvSpPr>
        <p:spPr bwMode="auto">
          <a:xfrm>
            <a:off x="7594600" y="4800600"/>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76" name="Text Box 52"/>
          <p:cNvSpPr txBox="1">
            <a:spLocks noChangeArrowheads="1"/>
          </p:cNvSpPr>
          <p:nvPr/>
        </p:nvSpPr>
        <p:spPr bwMode="auto">
          <a:xfrm>
            <a:off x="7556500" y="574357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9026">
                                            <p:txEl>
                                              <p:pRg st="0" end="0"/>
                                            </p:txEl>
                                          </p:spTgt>
                                        </p:tgtEl>
                                        <p:attrNameLst>
                                          <p:attrName>style.visibility</p:attrName>
                                        </p:attrNameLst>
                                      </p:cBhvr>
                                      <p:to>
                                        <p:strVal val="visible"/>
                                      </p:to>
                                    </p:set>
                                    <p:anim calcmode="lin" valueType="num">
                                      <p:cBhvr additive="base">
                                        <p:cTn id="7" dur="500" fill="hold"/>
                                        <p:tgtEl>
                                          <p:spTgt spid="140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9026">
                                            <p:txEl>
                                              <p:pRg st="1" end="1"/>
                                            </p:txEl>
                                          </p:spTgt>
                                        </p:tgtEl>
                                        <p:attrNameLst>
                                          <p:attrName>style.visibility</p:attrName>
                                        </p:attrNameLst>
                                      </p:cBhvr>
                                      <p:to>
                                        <p:strVal val="visible"/>
                                      </p:to>
                                    </p:set>
                                    <p:anim calcmode="lin" valueType="num">
                                      <p:cBhvr additive="base">
                                        <p:cTn id="13" dur="500" fill="hold"/>
                                        <p:tgtEl>
                                          <p:spTgt spid="140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9054"/>
                                        </p:tgtEl>
                                        <p:attrNameLst>
                                          <p:attrName>style.visibility</p:attrName>
                                        </p:attrNameLst>
                                      </p:cBhvr>
                                      <p:to>
                                        <p:strVal val="visible"/>
                                      </p:to>
                                    </p:set>
                                    <p:animEffect transition="in" filter="wipe(left)">
                                      <p:cBhvr>
                                        <p:cTn id="19" dur="3000"/>
                                        <p:tgtEl>
                                          <p:spTgt spid="14090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09055"/>
                                        </p:tgtEl>
                                        <p:attrNameLst>
                                          <p:attrName>style.visibility</p:attrName>
                                        </p:attrNameLst>
                                      </p:cBhvr>
                                      <p:to>
                                        <p:strVal val="visible"/>
                                      </p:to>
                                    </p:set>
                                    <p:animEffect transition="in" filter="wipe(left)">
                                      <p:cBhvr>
                                        <p:cTn id="22" dur="3000"/>
                                        <p:tgtEl>
                                          <p:spTgt spid="140905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9053"/>
                                        </p:tgtEl>
                                        <p:attrNameLst>
                                          <p:attrName>style.visibility</p:attrName>
                                        </p:attrNameLst>
                                      </p:cBhvr>
                                      <p:to>
                                        <p:strVal val="visible"/>
                                      </p:to>
                                    </p:set>
                                    <p:animEffect transition="in" filter="wipe(left)">
                                      <p:cBhvr>
                                        <p:cTn id="26" dur="2000"/>
                                        <p:tgtEl>
                                          <p:spTgt spid="1409053"/>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409056"/>
                                        </p:tgtEl>
                                        <p:attrNameLst>
                                          <p:attrName>style.visibility</p:attrName>
                                        </p:attrNameLst>
                                      </p:cBhvr>
                                      <p:to>
                                        <p:strVal val="visible"/>
                                      </p:to>
                                    </p:set>
                                    <p:animEffect transition="in" filter="wipe(left)">
                                      <p:cBhvr>
                                        <p:cTn id="30" dur="3000"/>
                                        <p:tgtEl>
                                          <p:spTgt spid="140905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09057"/>
                                        </p:tgtEl>
                                        <p:attrNameLst>
                                          <p:attrName>style.visibility</p:attrName>
                                        </p:attrNameLst>
                                      </p:cBhvr>
                                      <p:to>
                                        <p:strVal val="visible"/>
                                      </p:to>
                                    </p:set>
                                    <p:animEffect transition="in" filter="wipe(left)">
                                      <p:cBhvr>
                                        <p:cTn id="33" dur="3000"/>
                                        <p:tgtEl>
                                          <p:spTgt spid="1409057"/>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9058"/>
                                        </p:tgtEl>
                                        <p:attrNameLst>
                                          <p:attrName>style.visibility</p:attrName>
                                        </p:attrNameLst>
                                      </p:cBhvr>
                                      <p:to>
                                        <p:strVal val="visible"/>
                                      </p:to>
                                    </p:set>
                                    <p:animEffect transition="in" filter="wipe(down)">
                                      <p:cBhvr>
                                        <p:cTn id="37" dur="2000"/>
                                        <p:tgtEl>
                                          <p:spTgt spid="14090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9059"/>
                                        </p:tgtEl>
                                        <p:attrNameLst>
                                          <p:attrName>style.visibility</p:attrName>
                                        </p:attrNameLst>
                                      </p:cBhvr>
                                      <p:to>
                                        <p:strVal val="visible"/>
                                      </p:to>
                                    </p:set>
                                    <p:animEffect transition="in" filter="wipe(left)">
                                      <p:cBhvr>
                                        <p:cTn id="40" dur="2000"/>
                                        <p:tgtEl>
                                          <p:spTgt spid="140905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9060"/>
                                        </p:tgtEl>
                                        <p:attrNameLst>
                                          <p:attrName>style.visibility</p:attrName>
                                        </p:attrNameLst>
                                      </p:cBhvr>
                                      <p:to>
                                        <p:strVal val="visible"/>
                                      </p:to>
                                    </p:set>
                                    <p:animEffect transition="in" filter="wipe(down)">
                                      <p:cBhvr>
                                        <p:cTn id="43" dur="2000"/>
                                        <p:tgtEl>
                                          <p:spTgt spid="140906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9061"/>
                                        </p:tgtEl>
                                        <p:attrNameLst>
                                          <p:attrName>style.visibility</p:attrName>
                                        </p:attrNameLst>
                                      </p:cBhvr>
                                      <p:to>
                                        <p:strVal val="visible"/>
                                      </p:to>
                                    </p:set>
                                    <p:animEffect transition="in" filter="wipe(left)">
                                      <p:cBhvr>
                                        <p:cTn id="46" dur="2000"/>
                                        <p:tgtEl>
                                          <p:spTgt spid="1409061"/>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9062"/>
                                        </p:tgtEl>
                                        <p:attrNameLst>
                                          <p:attrName>style.visibility</p:attrName>
                                        </p:attrNameLst>
                                      </p:cBhvr>
                                      <p:to>
                                        <p:strVal val="visible"/>
                                      </p:to>
                                    </p:set>
                                    <p:animEffect transition="in" filter="fade">
                                      <p:cBhvr>
                                        <p:cTn id="50" dur="2000"/>
                                        <p:tgtEl>
                                          <p:spTgt spid="14090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9063"/>
                                        </p:tgtEl>
                                        <p:attrNameLst>
                                          <p:attrName>style.visibility</p:attrName>
                                        </p:attrNameLst>
                                      </p:cBhvr>
                                      <p:to>
                                        <p:strVal val="visible"/>
                                      </p:to>
                                    </p:set>
                                    <p:animEffect transition="in" filter="fade">
                                      <p:cBhvr>
                                        <p:cTn id="53" dur="2000"/>
                                        <p:tgtEl>
                                          <p:spTgt spid="14090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9064"/>
                                        </p:tgtEl>
                                        <p:attrNameLst>
                                          <p:attrName>style.visibility</p:attrName>
                                        </p:attrNameLst>
                                      </p:cBhvr>
                                      <p:to>
                                        <p:strVal val="visible"/>
                                      </p:to>
                                    </p:set>
                                    <p:animEffect transition="in" filter="fade">
                                      <p:cBhvr>
                                        <p:cTn id="56" dur="2000"/>
                                        <p:tgtEl>
                                          <p:spTgt spid="14090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9065"/>
                                        </p:tgtEl>
                                        <p:attrNameLst>
                                          <p:attrName>style.visibility</p:attrName>
                                        </p:attrNameLst>
                                      </p:cBhvr>
                                      <p:to>
                                        <p:strVal val="visible"/>
                                      </p:to>
                                    </p:set>
                                    <p:animEffect transition="in" filter="fade">
                                      <p:cBhvr>
                                        <p:cTn id="59" dur="2000"/>
                                        <p:tgtEl>
                                          <p:spTgt spid="14090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9066"/>
                                        </p:tgtEl>
                                        <p:attrNameLst>
                                          <p:attrName>style.visibility</p:attrName>
                                        </p:attrNameLst>
                                      </p:cBhvr>
                                      <p:to>
                                        <p:strVal val="visible"/>
                                      </p:to>
                                    </p:set>
                                    <p:animEffect transition="in" filter="fade">
                                      <p:cBhvr>
                                        <p:cTn id="62" dur="2000"/>
                                        <p:tgtEl>
                                          <p:spTgt spid="140906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9026">
                                            <p:txEl>
                                              <p:pRg st="3" end="3"/>
                                            </p:txEl>
                                          </p:spTgt>
                                        </p:tgtEl>
                                        <p:attrNameLst>
                                          <p:attrName>style.visibility</p:attrName>
                                        </p:attrNameLst>
                                      </p:cBhvr>
                                      <p:to>
                                        <p:strVal val="visible"/>
                                      </p:to>
                                    </p:set>
                                    <p:anim calcmode="lin" valueType="num">
                                      <p:cBhvr additive="base">
                                        <p:cTn id="67" dur="500" fill="hold"/>
                                        <p:tgtEl>
                                          <p:spTgt spid="14090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9026">
                                            <p:txEl>
                                              <p:pRg st="4" end="4"/>
                                            </p:txEl>
                                          </p:spTgt>
                                        </p:tgtEl>
                                        <p:attrNameLst>
                                          <p:attrName>style.visibility</p:attrName>
                                        </p:attrNameLst>
                                      </p:cBhvr>
                                      <p:to>
                                        <p:strVal val="visible"/>
                                      </p:to>
                                    </p:set>
                                    <p:anim calcmode="lin" valueType="num">
                                      <p:cBhvr additive="base">
                                        <p:cTn id="73" dur="500" fill="hold"/>
                                        <p:tgtEl>
                                          <p:spTgt spid="14090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09068"/>
                                        </p:tgtEl>
                                        <p:attrNameLst>
                                          <p:attrName>style.visibility</p:attrName>
                                        </p:attrNameLst>
                                      </p:cBhvr>
                                      <p:to>
                                        <p:strVal val="visible"/>
                                      </p:to>
                                    </p:set>
                                    <p:animEffect transition="in" filter="wipe(left)">
                                      <p:cBhvr>
                                        <p:cTn id="79" dur="3000"/>
                                        <p:tgtEl>
                                          <p:spTgt spid="1409068"/>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09067"/>
                                        </p:tgtEl>
                                        <p:attrNameLst>
                                          <p:attrName>style.visibility</p:attrName>
                                        </p:attrNameLst>
                                      </p:cBhvr>
                                      <p:to>
                                        <p:strVal val="visible"/>
                                      </p:to>
                                    </p:set>
                                    <p:animEffect transition="in" filter="wipe(left)">
                                      <p:cBhvr>
                                        <p:cTn id="83" dur="2000"/>
                                        <p:tgtEl>
                                          <p:spTgt spid="1409067"/>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22" presetClass="entr" presetSubtype="8" fill="hold" grpId="0" nodeType="withEffect">
                                  <p:stCondLst>
                                    <p:cond delay="0"/>
                                  </p:stCondLst>
                                  <p:childTnLst>
                                    <p:set>
                                      <p:cBhvr>
                                        <p:cTn id="85" dur="1" fill="hold">
                                          <p:stCondLst>
                                            <p:cond delay="0"/>
                                          </p:stCondLst>
                                        </p:cTn>
                                        <p:tgtEl>
                                          <p:spTgt spid="1409069"/>
                                        </p:tgtEl>
                                        <p:attrNameLst>
                                          <p:attrName>style.visibility</p:attrName>
                                        </p:attrNameLst>
                                      </p:cBhvr>
                                      <p:to>
                                        <p:strVal val="visible"/>
                                      </p:to>
                                    </p:set>
                                    <p:animEffect transition="in" filter="wipe(left)">
                                      <p:cBhvr>
                                        <p:cTn id="86" dur="3000"/>
                                        <p:tgtEl>
                                          <p:spTgt spid="1409069"/>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1409070"/>
                                        </p:tgtEl>
                                        <p:attrNameLst>
                                          <p:attrName>style.visibility</p:attrName>
                                        </p:attrNameLst>
                                      </p:cBhvr>
                                      <p:to>
                                        <p:strVal val="visible"/>
                                      </p:to>
                                    </p:set>
                                    <p:animEffect transition="in" filter="wipe(down)">
                                      <p:cBhvr>
                                        <p:cTn id="90" dur="2000"/>
                                        <p:tgtEl>
                                          <p:spTgt spid="140907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09071"/>
                                        </p:tgtEl>
                                        <p:attrNameLst>
                                          <p:attrName>style.visibility</p:attrName>
                                        </p:attrNameLst>
                                      </p:cBhvr>
                                      <p:to>
                                        <p:strVal val="visible"/>
                                      </p:to>
                                    </p:set>
                                    <p:animEffect transition="in" filter="wipe(left)">
                                      <p:cBhvr>
                                        <p:cTn id="93" dur="2000"/>
                                        <p:tgtEl>
                                          <p:spTgt spid="140907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9072"/>
                                        </p:tgtEl>
                                        <p:attrNameLst>
                                          <p:attrName>style.visibility</p:attrName>
                                        </p:attrNameLst>
                                      </p:cBhvr>
                                      <p:to>
                                        <p:strVal val="visible"/>
                                      </p:to>
                                    </p:set>
                                    <p:animEffect transition="in" filter="wipe(down)">
                                      <p:cBhvr>
                                        <p:cTn id="96" dur="2000"/>
                                        <p:tgtEl>
                                          <p:spTgt spid="140907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409073"/>
                                        </p:tgtEl>
                                        <p:attrNameLst>
                                          <p:attrName>style.visibility</p:attrName>
                                        </p:attrNameLst>
                                      </p:cBhvr>
                                      <p:to>
                                        <p:strVal val="visible"/>
                                      </p:to>
                                    </p:set>
                                    <p:animEffect transition="in" filter="wipe(left)">
                                      <p:cBhvr>
                                        <p:cTn id="99" dur="2000"/>
                                        <p:tgtEl>
                                          <p:spTgt spid="1409073"/>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409074"/>
                                        </p:tgtEl>
                                        <p:attrNameLst>
                                          <p:attrName>style.visibility</p:attrName>
                                        </p:attrNameLst>
                                      </p:cBhvr>
                                      <p:to>
                                        <p:strVal val="visible"/>
                                      </p:to>
                                    </p:set>
                                    <p:animEffect transition="in" filter="fade">
                                      <p:cBhvr>
                                        <p:cTn id="103" dur="2000"/>
                                        <p:tgtEl>
                                          <p:spTgt spid="140907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9075"/>
                                        </p:tgtEl>
                                        <p:attrNameLst>
                                          <p:attrName>style.visibility</p:attrName>
                                        </p:attrNameLst>
                                      </p:cBhvr>
                                      <p:to>
                                        <p:strVal val="visible"/>
                                      </p:to>
                                    </p:set>
                                    <p:animEffect transition="in" filter="fade">
                                      <p:cBhvr>
                                        <p:cTn id="106" dur="2000"/>
                                        <p:tgtEl>
                                          <p:spTgt spid="14090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09076"/>
                                        </p:tgtEl>
                                        <p:attrNameLst>
                                          <p:attrName>style.visibility</p:attrName>
                                        </p:attrNameLst>
                                      </p:cBhvr>
                                      <p:to>
                                        <p:strVal val="visible"/>
                                      </p:to>
                                    </p:set>
                                    <p:animEffect transition="in" filter="fade">
                                      <p:cBhvr>
                                        <p:cTn id="109" dur="2000"/>
                                        <p:tgtEl>
                                          <p:spTgt spid="140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53" grpId="0" animBg="1"/>
      <p:bldP spid="1409054" grpId="0" animBg="1"/>
      <p:bldP spid="1409055" grpId="0" animBg="1"/>
      <p:bldP spid="1409056" grpId="0" animBg="1"/>
      <p:bldP spid="1409057" grpId="0" animBg="1"/>
      <p:bldP spid="1409058" grpId="0" animBg="1"/>
      <p:bldP spid="1409059" grpId="0" animBg="1"/>
      <p:bldP spid="1409060" grpId="0"/>
      <p:bldP spid="1409061" grpId="0"/>
      <p:bldP spid="1409062" grpId="0"/>
      <p:bldP spid="1409063" grpId="0"/>
      <p:bldP spid="1409064" grpId="0"/>
      <p:bldP spid="1409065" grpId="0"/>
      <p:bldP spid="1409066" grpId="0"/>
      <p:bldP spid="1409067" grpId="0" animBg="1"/>
      <p:bldP spid="1409068" grpId="0" animBg="1"/>
      <p:bldP spid="1409069" grpId="0" animBg="1"/>
      <p:bldP spid="1409070" grpId="0" animBg="1"/>
      <p:bldP spid="1409071" grpId="0" animBg="1"/>
      <p:bldP spid="1409072" grpId="0"/>
      <p:bldP spid="1409073" grpId="0"/>
      <p:bldP spid="1409074" grpId="0"/>
      <p:bldP spid="1409075" grpId="0"/>
      <p:bldP spid="140907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ChangeArrowheads="1"/>
          </p:cNvSpPr>
          <p:nvPr/>
        </p:nvSpPr>
        <p:spPr bwMode="auto">
          <a:xfrm>
            <a:off x="674688" y="1765300"/>
            <a:ext cx="7772400" cy="509270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photon producing                                              an electron-positron pair.</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an electron-positron                                            pair annihilating to become                                                   a photon:</a:t>
            </a:r>
          </a:p>
          <a:p>
            <a:pPr>
              <a:spcBef>
                <a:spcPct val="20000"/>
              </a:spcBef>
            </a:pPr>
            <a:endParaRPr lang="en-US" sz="2400">
              <a:solidFill>
                <a:srgbClr val="000000"/>
              </a:solidFill>
              <a:latin typeface="Arial" pitchFamily="34" charset="0"/>
              <a:cs typeface="Times New Roman" pitchFamily="18" charset="0"/>
            </a:endParaRPr>
          </a:p>
        </p:txBody>
      </p:sp>
      <p:sp>
        <p:nvSpPr>
          <p:cNvPr id="72707"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2708" name="Rectangle 4"/>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5197" name="Freeform 29"/>
          <p:cNvSpPr>
            <a:spLocks/>
          </p:cNvSpPr>
          <p:nvPr/>
        </p:nvSpPr>
        <p:spPr bwMode="auto">
          <a:xfrm rot="10800000">
            <a:off x="6300788" y="278923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5198" name="Line 30"/>
          <p:cNvSpPr>
            <a:spLocks noChangeShapeType="1"/>
          </p:cNvSpPr>
          <p:nvPr/>
        </p:nvSpPr>
        <p:spPr bwMode="auto">
          <a:xfrm>
            <a:off x="7083425" y="2928938"/>
            <a:ext cx="838200" cy="685800"/>
          </a:xfrm>
          <a:prstGeom prst="line">
            <a:avLst/>
          </a:prstGeom>
          <a:noFill/>
          <a:ln w="38100">
            <a:solidFill>
              <a:schemeClr val="tx1"/>
            </a:solidFill>
            <a:round/>
            <a:headEnd type="triangle" w="med" len="med"/>
            <a:tailEnd/>
          </a:ln>
        </p:spPr>
        <p:txBody>
          <a:bodyPr/>
          <a:lstStyle/>
          <a:p>
            <a:endParaRPr lang="en-US"/>
          </a:p>
        </p:txBody>
      </p:sp>
      <p:sp>
        <p:nvSpPr>
          <p:cNvPr id="1415199" name="Line 31"/>
          <p:cNvSpPr>
            <a:spLocks noChangeShapeType="1"/>
          </p:cNvSpPr>
          <p:nvPr/>
        </p:nvSpPr>
        <p:spPr bwMode="auto">
          <a:xfrm flipV="1">
            <a:off x="7081838" y="2193925"/>
            <a:ext cx="914400" cy="609600"/>
          </a:xfrm>
          <a:prstGeom prst="line">
            <a:avLst/>
          </a:prstGeom>
          <a:noFill/>
          <a:ln w="38100">
            <a:solidFill>
              <a:schemeClr val="tx1"/>
            </a:solidFill>
            <a:round/>
            <a:headEnd/>
            <a:tailEnd type="triangle" w="med" len="med"/>
          </a:ln>
        </p:spPr>
        <p:txBody>
          <a:bodyPr/>
          <a:lstStyle/>
          <a:p>
            <a:endParaRPr lang="en-US"/>
          </a:p>
        </p:txBody>
      </p:sp>
      <p:sp>
        <p:nvSpPr>
          <p:cNvPr id="1415200" name="Line 32"/>
          <p:cNvSpPr>
            <a:spLocks noChangeShapeType="1"/>
          </p:cNvSpPr>
          <p:nvPr/>
        </p:nvSpPr>
        <p:spPr bwMode="auto">
          <a:xfrm flipV="1">
            <a:off x="5954713" y="1655763"/>
            <a:ext cx="0" cy="2243137"/>
          </a:xfrm>
          <a:prstGeom prst="line">
            <a:avLst/>
          </a:prstGeom>
          <a:noFill/>
          <a:ln w="9525">
            <a:solidFill>
              <a:schemeClr val="tx1"/>
            </a:solidFill>
            <a:round/>
            <a:headEnd/>
            <a:tailEnd type="triangle" w="med" len="med"/>
          </a:ln>
        </p:spPr>
        <p:txBody>
          <a:bodyPr/>
          <a:lstStyle/>
          <a:p>
            <a:endParaRPr lang="en-US"/>
          </a:p>
        </p:txBody>
      </p:sp>
      <p:sp>
        <p:nvSpPr>
          <p:cNvPr id="1415201" name="Line 33"/>
          <p:cNvSpPr>
            <a:spLocks noChangeShapeType="1"/>
          </p:cNvSpPr>
          <p:nvPr/>
        </p:nvSpPr>
        <p:spPr bwMode="auto">
          <a:xfrm>
            <a:off x="5810250" y="3783013"/>
            <a:ext cx="3033713" cy="0"/>
          </a:xfrm>
          <a:prstGeom prst="line">
            <a:avLst/>
          </a:prstGeom>
          <a:noFill/>
          <a:ln w="9525">
            <a:solidFill>
              <a:schemeClr val="tx1"/>
            </a:solidFill>
            <a:round/>
            <a:headEnd/>
            <a:tailEnd type="triangle" w="med" len="med"/>
          </a:ln>
        </p:spPr>
        <p:txBody>
          <a:bodyPr/>
          <a:lstStyle/>
          <a:p>
            <a:endParaRPr lang="en-US"/>
          </a:p>
        </p:txBody>
      </p:sp>
      <p:sp>
        <p:nvSpPr>
          <p:cNvPr id="1415202" name="Text Box 34"/>
          <p:cNvSpPr txBox="1">
            <a:spLocks noChangeArrowheads="1"/>
          </p:cNvSpPr>
          <p:nvPr/>
        </p:nvSpPr>
        <p:spPr bwMode="auto">
          <a:xfrm rot="-5400000">
            <a:off x="5141119" y="243919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03" name="Text Box 35"/>
          <p:cNvSpPr txBox="1">
            <a:spLocks noChangeArrowheads="1"/>
          </p:cNvSpPr>
          <p:nvPr/>
        </p:nvSpPr>
        <p:spPr bwMode="auto">
          <a:xfrm>
            <a:off x="6913563" y="37449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5204" name="Text Box 36"/>
          <p:cNvSpPr txBox="1">
            <a:spLocks noChangeArrowheads="1"/>
          </p:cNvSpPr>
          <p:nvPr/>
        </p:nvSpPr>
        <p:spPr bwMode="auto">
          <a:xfrm>
            <a:off x="7948613" y="1966913"/>
            <a:ext cx="585787"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rPr>
              <a:t>e</a:t>
            </a:r>
            <a:r>
              <a:rPr lang="en-US" sz="2400" baseline="30000" dirty="0">
                <a:latin typeface="Arial" pitchFamily="34" charset="0"/>
              </a:rPr>
              <a:t>-</a:t>
            </a:r>
            <a:endParaRPr lang="en-US" sz="2400" dirty="0">
              <a:latin typeface="Arial" pitchFamily="34" charset="0"/>
            </a:endParaRPr>
          </a:p>
        </p:txBody>
      </p:sp>
      <p:sp>
        <p:nvSpPr>
          <p:cNvPr id="1415205" name="Text Box 37"/>
          <p:cNvSpPr txBox="1">
            <a:spLocks noChangeArrowheads="1"/>
          </p:cNvSpPr>
          <p:nvPr/>
        </p:nvSpPr>
        <p:spPr bwMode="auto">
          <a:xfrm>
            <a:off x="7899400" y="3330575"/>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06" name="Text Box 38"/>
          <p:cNvSpPr txBox="1">
            <a:spLocks noChangeArrowheads="1"/>
          </p:cNvSpPr>
          <p:nvPr/>
        </p:nvSpPr>
        <p:spPr bwMode="auto">
          <a:xfrm>
            <a:off x="6516271" y="2937242"/>
            <a:ext cx="439738"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a:t>
            </a:r>
          </a:p>
        </p:txBody>
      </p:sp>
      <p:sp>
        <p:nvSpPr>
          <p:cNvPr id="1415207" name="Freeform 39"/>
          <p:cNvSpPr>
            <a:spLocks/>
          </p:cNvSpPr>
          <p:nvPr/>
        </p:nvSpPr>
        <p:spPr bwMode="auto">
          <a:xfrm rot="10800000">
            <a:off x="7372350" y="518318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5208" name="Line 40"/>
          <p:cNvSpPr>
            <a:spLocks noChangeShapeType="1"/>
          </p:cNvSpPr>
          <p:nvPr/>
        </p:nvSpPr>
        <p:spPr bwMode="auto">
          <a:xfrm>
            <a:off x="6481763" y="4518025"/>
            <a:ext cx="838200" cy="685800"/>
          </a:xfrm>
          <a:prstGeom prst="line">
            <a:avLst/>
          </a:prstGeom>
          <a:noFill/>
          <a:ln w="38100">
            <a:solidFill>
              <a:schemeClr val="tx1"/>
            </a:solidFill>
            <a:round/>
            <a:headEnd type="triangle" w="med" len="med"/>
            <a:tailEnd/>
          </a:ln>
        </p:spPr>
        <p:txBody>
          <a:bodyPr/>
          <a:lstStyle/>
          <a:p>
            <a:endParaRPr lang="en-US"/>
          </a:p>
        </p:txBody>
      </p:sp>
      <p:sp>
        <p:nvSpPr>
          <p:cNvPr id="1415209" name="Line 41"/>
          <p:cNvSpPr>
            <a:spLocks noChangeShapeType="1"/>
          </p:cNvSpPr>
          <p:nvPr/>
        </p:nvSpPr>
        <p:spPr bwMode="auto">
          <a:xfrm flipV="1">
            <a:off x="6419850" y="5381625"/>
            <a:ext cx="914400" cy="609600"/>
          </a:xfrm>
          <a:prstGeom prst="line">
            <a:avLst/>
          </a:prstGeom>
          <a:noFill/>
          <a:ln w="38100">
            <a:solidFill>
              <a:schemeClr val="tx1"/>
            </a:solidFill>
            <a:round/>
            <a:headEnd/>
            <a:tailEnd type="triangle" w="med" len="med"/>
          </a:ln>
        </p:spPr>
        <p:txBody>
          <a:bodyPr/>
          <a:lstStyle/>
          <a:p>
            <a:endParaRPr lang="en-US"/>
          </a:p>
        </p:txBody>
      </p:sp>
      <p:sp>
        <p:nvSpPr>
          <p:cNvPr id="1415210" name="Line 42"/>
          <p:cNvSpPr>
            <a:spLocks noChangeShapeType="1"/>
          </p:cNvSpPr>
          <p:nvPr/>
        </p:nvSpPr>
        <p:spPr bwMode="auto">
          <a:xfrm flipV="1">
            <a:off x="5943600" y="4049713"/>
            <a:ext cx="0" cy="2243137"/>
          </a:xfrm>
          <a:prstGeom prst="line">
            <a:avLst/>
          </a:prstGeom>
          <a:noFill/>
          <a:ln w="9525">
            <a:solidFill>
              <a:schemeClr val="tx1"/>
            </a:solidFill>
            <a:round/>
            <a:headEnd/>
            <a:tailEnd type="triangle" w="med" len="med"/>
          </a:ln>
        </p:spPr>
        <p:txBody>
          <a:bodyPr/>
          <a:lstStyle/>
          <a:p>
            <a:endParaRPr lang="en-US"/>
          </a:p>
        </p:txBody>
      </p:sp>
      <p:sp>
        <p:nvSpPr>
          <p:cNvPr id="1415211" name="Line 43"/>
          <p:cNvSpPr>
            <a:spLocks noChangeShapeType="1"/>
          </p:cNvSpPr>
          <p:nvPr/>
        </p:nvSpPr>
        <p:spPr bwMode="auto">
          <a:xfrm>
            <a:off x="5799138" y="6176963"/>
            <a:ext cx="3033712" cy="0"/>
          </a:xfrm>
          <a:prstGeom prst="line">
            <a:avLst/>
          </a:prstGeom>
          <a:noFill/>
          <a:ln w="9525">
            <a:solidFill>
              <a:schemeClr val="tx1"/>
            </a:solidFill>
            <a:round/>
            <a:headEnd/>
            <a:tailEnd type="triangle" w="med" len="med"/>
          </a:ln>
        </p:spPr>
        <p:txBody>
          <a:bodyPr/>
          <a:lstStyle/>
          <a:p>
            <a:endParaRPr lang="en-US"/>
          </a:p>
        </p:txBody>
      </p:sp>
      <p:sp>
        <p:nvSpPr>
          <p:cNvPr id="1415212" name="Text Box 44"/>
          <p:cNvSpPr txBox="1">
            <a:spLocks noChangeArrowheads="1"/>
          </p:cNvSpPr>
          <p:nvPr/>
        </p:nvSpPr>
        <p:spPr bwMode="auto">
          <a:xfrm rot="-5400000">
            <a:off x="5130007" y="48331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13" name="Text Box 45"/>
          <p:cNvSpPr txBox="1">
            <a:spLocks noChangeArrowheads="1"/>
          </p:cNvSpPr>
          <p:nvPr/>
        </p:nvSpPr>
        <p:spPr bwMode="auto">
          <a:xfrm>
            <a:off x="6902450" y="6138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5214" name="Text Box 46"/>
          <p:cNvSpPr txBox="1">
            <a:spLocks noChangeArrowheads="1"/>
          </p:cNvSpPr>
          <p:nvPr/>
        </p:nvSpPr>
        <p:spPr bwMode="auto">
          <a:xfrm>
            <a:off x="6832600" y="5556250"/>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15" name="Text Box 47"/>
          <p:cNvSpPr txBox="1">
            <a:spLocks noChangeArrowheads="1"/>
          </p:cNvSpPr>
          <p:nvPr/>
        </p:nvSpPr>
        <p:spPr bwMode="auto">
          <a:xfrm>
            <a:off x="6823075" y="4451350"/>
            <a:ext cx="5857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5216" name="Text Box 48"/>
          <p:cNvSpPr txBox="1">
            <a:spLocks noChangeArrowheads="1"/>
          </p:cNvSpPr>
          <p:nvPr/>
        </p:nvSpPr>
        <p:spPr bwMode="auto">
          <a:xfrm>
            <a:off x="7693709" y="5366385"/>
            <a:ext cx="439738"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5170">
                                            <p:txEl>
                                              <p:pRg st="0" end="0"/>
                                            </p:txEl>
                                          </p:spTgt>
                                        </p:tgtEl>
                                        <p:attrNameLst>
                                          <p:attrName>style.visibility</p:attrName>
                                        </p:attrNameLst>
                                      </p:cBhvr>
                                      <p:to>
                                        <p:strVal val="visible"/>
                                      </p:to>
                                    </p:set>
                                    <p:anim calcmode="lin" valueType="num">
                                      <p:cBhvr additive="base">
                                        <p:cTn id="7" dur="500" fill="hold"/>
                                        <p:tgtEl>
                                          <p:spTgt spid="141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5170">
                                            <p:txEl>
                                              <p:pRg st="1" end="1"/>
                                            </p:txEl>
                                          </p:spTgt>
                                        </p:tgtEl>
                                        <p:attrNameLst>
                                          <p:attrName>style.visibility</p:attrName>
                                        </p:attrNameLst>
                                      </p:cBhvr>
                                      <p:to>
                                        <p:strVal val="visible"/>
                                      </p:to>
                                    </p:set>
                                    <p:anim calcmode="lin" valueType="num">
                                      <p:cBhvr additive="base">
                                        <p:cTn id="13" dur="500" fill="hold"/>
                                        <p:tgtEl>
                                          <p:spTgt spid="1415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15197"/>
                                        </p:tgtEl>
                                        <p:attrNameLst>
                                          <p:attrName>style.visibility</p:attrName>
                                        </p:attrNameLst>
                                      </p:cBhvr>
                                      <p:to>
                                        <p:strVal val="visible"/>
                                      </p:to>
                                    </p:set>
                                    <p:animEffect transition="in" filter="wipe(left)">
                                      <p:cBhvr>
                                        <p:cTn id="19" dur="2000"/>
                                        <p:tgtEl>
                                          <p:spTgt spid="141519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15199"/>
                                        </p:tgtEl>
                                        <p:attrNameLst>
                                          <p:attrName>style.visibility</p:attrName>
                                        </p:attrNameLst>
                                      </p:cBhvr>
                                      <p:to>
                                        <p:strVal val="visible"/>
                                      </p:to>
                                    </p:set>
                                    <p:animEffect transition="in" filter="wipe(left)">
                                      <p:cBhvr>
                                        <p:cTn id="23" dur="3000"/>
                                        <p:tgtEl>
                                          <p:spTgt spid="141519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15198"/>
                                        </p:tgtEl>
                                        <p:attrNameLst>
                                          <p:attrName>style.visibility</p:attrName>
                                        </p:attrNameLst>
                                      </p:cBhvr>
                                      <p:to>
                                        <p:strVal val="visible"/>
                                      </p:to>
                                    </p:set>
                                    <p:animEffect transition="in" filter="wipe(left)">
                                      <p:cBhvr>
                                        <p:cTn id="26" dur="3000"/>
                                        <p:tgtEl>
                                          <p:spTgt spid="1415198"/>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415200"/>
                                        </p:tgtEl>
                                        <p:attrNameLst>
                                          <p:attrName>style.visibility</p:attrName>
                                        </p:attrNameLst>
                                      </p:cBhvr>
                                      <p:to>
                                        <p:strVal val="visible"/>
                                      </p:to>
                                    </p:set>
                                    <p:animEffect transition="in" filter="wipe(down)">
                                      <p:cBhvr>
                                        <p:cTn id="30" dur="2000"/>
                                        <p:tgtEl>
                                          <p:spTgt spid="141520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15201"/>
                                        </p:tgtEl>
                                        <p:attrNameLst>
                                          <p:attrName>style.visibility</p:attrName>
                                        </p:attrNameLst>
                                      </p:cBhvr>
                                      <p:to>
                                        <p:strVal val="visible"/>
                                      </p:to>
                                    </p:set>
                                    <p:animEffect transition="in" filter="wipe(left)">
                                      <p:cBhvr>
                                        <p:cTn id="33" dur="2000"/>
                                        <p:tgtEl>
                                          <p:spTgt spid="14152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15202"/>
                                        </p:tgtEl>
                                        <p:attrNameLst>
                                          <p:attrName>style.visibility</p:attrName>
                                        </p:attrNameLst>
                                      </p:cBhvr>
                                      <p:to>
                                        <p:strVal val="visible"/>
                                      </p:to>
                                    </p:set>
                                    <p:animEffect transition="in" filter="wipe(down)">
                                      <p:cBhvr>
                                        <p:cTn id="36" dur="2000"/>
                                        <p:tgtEl>
                                          <p:spTgt spid="141520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15203"/>
                                        </p:tgtEl>
                                        <p:attrNameLst>
                                          <p:attrName>style.visibility</p:attrName>
                                        </p:attrNameLst>
                                      </p:cBhvr>
                                      <p:to>
                                        <p:strVal val="visible"/>
                                      </p:to>
                                    </p:set>
                                    <p:animEffect transition="in" filter="wipe(left)">
                                      <p:cBhvr>
                                        <p:cTn id="39" dur="2000"/>
                                        <p:tgtEl>
                                          <p:spTgt spid="1415203"/>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415204"/>
                                        </p:tgtEl>
                                        <p:attrNameLst>
                                          <p:attrName>style.visibility</p:attrName>
                                        </p:attrNameLst>
                                      </p:cBhvr>
                                      <p:to>
                                        <p:strVal val="visible"/>
                                      </p:to>
                                    </p:set>
                                    <p:animEffect transition="in" filter="fade">
                                      <p:cBhvr>
                                        <p:cTn id="43" dur="2000"/>
                                        <p:tgtEl>
                                          <p:spTgt spid="141520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5205"/>
                                        </p:tgtEl>
                                        <p:attrNameLst>
                                          <p:attrName>style.visibility</p:attrName>
                                        </p:attrNameLst>
                                      </p:cBhvr>
                                      <p:to>
                                        <p:strVal val="visible"/>
                                      </p:to>
                                    </p:set>
                                    <p:animEffect transition="in" filter="fade">
                                      <p:cBhvr>
                                        <p:cTn id="46" dur="2000"/>
                                        <p:tgtEl>
                                          <p:spTgt spid="14152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15206"/>
                                        </p:tgtEl>
                                        <p:attrNameLst>
                                          <p:attrName>style.visibility</p:attrName>
                                        </p:attrNameLst>
                                      </p:cBhvr>
                                      <p:to>
                                        <p:strVal val="visible"/>
                                      </p:to>
                                    </p:set>
                                    <p:animEffect transition="in" filter="fade">
                                      <p:cBhvr>
                                        <p:cTn id="49" dur="2000"/>
                                        <p:tgtEl>
                                          <p:spTgt spid="141520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15170">
                                            <p:txEl>
                                              <p:pRg st="5" end="5"/>
                                            </p:txEl>
                                          </p:spTgt>
                                        </p:tgtEl>
                                        <p:attrNameLst>
                                          <p:attrName>style.visibility</p:attrName>
                                        </p:attrNameLst>
                                      </p:cBhvr>
                                      <p:to>
                                        <p:strVal val="visible"/>
                                      </p:to>
                                    </p:set>
                                    <p:anim calcmode="lin" valueType="num">
                                      <p:cBhvr additive="base">
                                        <p:cTn id="54" dur="500" fill="hold"/>
                                        <p:tgtEl>
                                          <p:spTgt spid="1415170">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1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15170">
                                            <p:txEl>
                                              <p:pRg st="6" end="6"/>
                                            </p:txEl>
                                          </p:spTgt>
                                        </p:tgtEl>
                                        <p:attrNameLst>
                                          <p:attrName>style.visibility</p:attrName>
                                        </p:attrNameLst>
                                      </p:cBhvr>
                                      <p:to>
                                        <p:strVal val="visible"/>
                                      </p:to>
                                    </p:set>
                                    <p:anim calcmode="lin" valueType="num">
                                      <p:cBhvr additive="base">
                                        <p:cTn id="60" dur="500" fill="hold"/>
                                        <p:tgtEl>
                                          <p:spTgt spid="141517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1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15209"/>
                                        </p:tgtEl>
                                        <p:attrNameLst>
                                          <p:attrName>style.visibility</p:attrName>
                                        </p:attrNameLst>
                                      </p:cBhvr>
                                      <p:to>
                                        <p:strVal val="visible"/>
                                      </p:to>
                                    </p:set>
                                    <p:animEffect transition="in" filter="wipe(left)">
                                      <p:cBhvr>
                                        <p:cTn id="66" dur="3000"/>
                                        <p:tgtEl>
                                          <p:spTgt spid="141520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15208"/>
                                        </p:tgtEl>
                                        <p:attrNameLst>
                                          <p:attrName>style.visibility</p:attrName>
                                        </p:attrNameLst>
                                      </p:cBhvr>
                                      <p:to>
                                        <p:strVal val="visible"/>
                                      </p:to>
                                    </p:set>
                                    <p:animEffect transition="in" filter="wipe(left)">
                                      <p:cBhvr>
                                        <p:cTn id="69" dur="3000"/>
                                        <p:tgtEl>
                                          <p:spTgt spid="1415208"/>
                                        </p:tgtEl>
                                      </p:cBhvr>
                                    </p:animEffect>
                                  </p:childTnLst>
                                </p:cTn>
                              </p:par>
                            </p:childTnLst>
                          </p:cTn>
                        </p:par>
                        <p:par>
                          <p:cTn id="70" fill="hold">
                            <p:stCondLst>
                              <p:cond delay="3000"/>
                            </p:stCondLst>
                            <p:childTnLst>
                              <p:par>
                                <p:cTn id="71" presetID="22" presetClass="entr" presetSubtype="8" fill="hold" nodeType="afterEffect">
                                  <p:stCondLst>
                                    <p:cond delay="0"/>
                                  </p:stCondLst>
                                  <p:childTnLst>
                                    <p:set>
                                      <p:cBhvr>
                                        <p:cTn id="72" dur="1" fill="hold">
                                          <p:stCondLst>
                                            <p:cond delay="0"/>
                                          </p:stCondLst>
                                        </p:cTn>
                                        <p:tgtEl>
                                          <p:spTgt spid="1415207"/>
                                        </p:tgtEl>
                                        <p:attrNameLst>
                                          <p:attrName>style.visibility</p:attrName>
                                        </p:attrNameLst>
                                      </p:cBhvr>
                                      <p:to>
                                        <p:strVal val="visible"/>
                                      </p:to>
                                    </p:set>
                                    <p:animEffect transition="in" filter="wipe(left)">
                                      <p:cBhvr>
                                        <p:cTn id="73" dur="2000"/>
                                        <p:tgtEl>
                                          <p:spTgt spid="1415207"/>
                                        </p:tgtEl>
                                      </p:cBhvr>
                                    </p:animEffect>
                                  </p:childTnLst>
                                  <p:subTnLst>
                                    <p:audio>
                                      <p:cMediaNode>
                                        <p:cTn display="0" masterRel="sameClick">
                                          <p:stCondLst>
                                            <p:cond evt="begin" delay="0">
                                              <p:tn val="71"/>
                                            </p:cond>
                                          </p:stCondLst>
                                          <p:endCondLst>
                                            <p:cond evt="onStopAudio" delay="0">
                                              <p:tgtEl>
                                                <p:sldTgt/>
                                              </p:tgtEl>
                                            </p:cond>
                                          </p:endCondLst>
                                        </p:cTn>
                                        <p:tgtEl>
                                          <p:sndTgt r:embed="rId5" name="chimes.wav"/>
                                        </p:tgtEl>
                                      </p:cMediaNode>
                                    </p:audio>
                                  </p:sub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1415210"/>
                                        </p:tgtEl>
                                        <p:attrNameLst>
                                          <p:attrName>style.visibility</p:attrName>
                                        </p:attrNameLst>
                                      </p:cBhvr>
                                      <p:to>
                                        <p:strVal val="visible"/>
                                      </p:to>
                                    </p:set>
                                    <p:animEffect transition="in" filter="wipe(down)">
                                      <p:cBhvr>
                                        <p:cTn id="77" dur="2000"/>
                                        <p:tgtEl>
                                          <p:spTgt spid="141521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15211"/>
                                        </p:tgtEl>
                                        <p:attrNameLst>
                                          <p:attrName>style.visibility</p:attrName>
                                        </p:attrNameLst>
                                      </p:cBhvr>
                                      <p:to>
                                        <p:strVal val="visible"/>
                                      </p:to>
                                    </p:set>
                                    <p:animEffect transition="in" filter="wipe(left)">
                                      <p:cBhvr>
                                        <p:cTn id="80" dur="2000"/>
                                        <p:tgtEl>
                                          <p:spTgt spid="141521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415212"/>
                                        </p:tgtEl>
                                        <p:attrNameLst>
                                          <p:attrName>style.visibility</p:attrName>
                                        </p:attrNameLst>
                                      </p:cBhvr>
                                      <p:to>
                                        <p:strVal val="visible"/>
                                      </p:to>
                                    </p:set>
                                    <p:animEffect transition="in" filter="wipe(down)">
                                      <p:cBhvr>
                                        <p:cTn id="83" dur="2000"/>
                                        <p:tgtEl>
                                          <p:spTgt spid="141521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15213"/>
                                        </p:tgtEl>
                                        <p:attrNameLst>
                                          <p:attrName>style.visibility</p:attrName>
                                        </p:attrNameLst>
                                      </p:cBhvr>
                                      <p:to>
                                        <p:strVal val="visible"/>
                                      </p:to>
                                    </p:set>
                                    <p:animEffect transition="in" filter="wipe(left)">
                                      <p:cBhvr>
                                        <p:cTn id="86" dur="2000"/>
                                        <p:tgtEl>
                                          <p:spTgt spid="1415213"/>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15214"/>
                                        </p:tgtEl>
                                        <p:attrNameLst>
                                          <p:attrName>style.visibility</p:attrName>
                                        </p:attrNameLst>
                                      </p:cBhvr>
                                      <p:to>
                                        <p:strVal val="visible"/>
                                      </p:to>
                                    </p:set>
                                    <p:animEffect transition="in" filter="fade">
                                      <p:cBhvr>
                                        <p:cTn id="90" dur="2000"/>
                                        <p:tgtEl>
                                          <p:spTgt spid="14152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15215"/>
                                        </p:tgtEl>
                                        <p:attrNameLst>
                                          <p:attrName>style.visibility</p:attrName>
                                        </p:attrNameLst>
                                      </p:cBhvr>
                                      <p:to>
                                        <p:strVal val="visible"/>
                                      </p:to>
                                    </p:set>
                                    <p:animEffect transition="in" filter="fade">
                                      <p:cBhvr>
                                        <p:cTn id="93" dur="2000"/>
                                        <p:tgtEl>
                                          <p:spTgt spid="14152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15216"/>
                                        </p:tgtEl>
                                        <p:attrNameLst>
                                          <p:attrName>style.visibility</p:attrName>
                                        </p:attrNameLst>
                                      </p:cBhvr>
                                      <p:to>
                                        <p:strVal val="visible"/>
                                      </p:to>
                                    </p:set>
                                    <p:animEffect transition="in" filter="fade">
                                      <p:cBhvr>
                                        <p:cTn id="96" dur="2000"/>
                                        <p:tgtEl>
                                          <p:spTgt spid="1415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97" grpId="0" animBg="1"/>
      <p:bldP spid="1415198" grpId="0" animBg="1"/>
      <p:bldP spid="1415199" grpId="0" animBg="1"/>
      <p:bldP spid="1415200" grpId="0" animBg="1"/>
      <p:bldP spid="1415201" grpId="0" animBg="1"/>
      <p:bldP spid="1415202" grpId="0"/>
      <p:bldP spid="1415203" grpId="0"/>
      <p:bldP spid="1415204" grpId="0"/>
      <p:bldP spid="1415205" grpId="0"/>
      <p:bldP spid="1415206" grpId="0"/>
      <p:bldP spid="1415208" grpId="0" animBg="1"/>
      <p:bldP spid="1415209" grpId="0" animBg="1"/>
      <p:bldP spid="1415210" grpId="0" animBg="1"/>
      <p:bldP spid="1415211" grpId="0" animBg="1"/>
      <p:bldP spid="1415212" grpId="0"/>
      <p:bldP spid="1415213" grpId="0"/>
      <p:bldP spid="1415214" grpId="0"/>
      <p:bldP spid="1415215" grpId="0"/>
      <p:bldP spid="14152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60" name="Rectangle 44"/>
          <p:cNvSpPr>
            <a:spLocks noChangeArrowheads="1"/>
          </p:cNvSpPr>
          <p:nvPr/>
        </p:nvSpPr>
        <p:spPr bwMode="auto">
          <a:xfrm>
            <a:off x="682625" y="4975225"/>
            <a:ext cx="7764463" cy="1882775"/>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One can use Feynman diagrams to map out complete </a:t>
            </a:r>
            <a:r>
              <a:rPr lang="en-US" sz="2400" dirty="0" smtClean="0">
                <a:latin typeface="Arial" pitchFamily="34" charset="0"/>
                <a:sym typeface="Symbol" pitchFamily="18" charset="2"/>
              </a:rPr>
              <a:t>processes – including the bubble of ignorance. Using </a:t>
            </a:r>
            <a:r>
              <a:rPr lang="en-US" sz="2400" dirty="0">
                <a:latin typeface="Arial" pitchFamily="34" charset="0"/>
                <a:sym typeface="Symbol" pitchFamily="18" charset="2"/>
              </a:rPr>
              <a:t>the conservation rules and the exchange particles, you can predict what kind of processes can occur.</a:t>
            </a:r>
          </a:p>
        </p:txBody>
      </p:sp>
      <p:sp>
        <p:nvSpPr>
          <p:cNvPr id="1417218" name="Rectangle 2"/>
          <p:cNvSpPr>
            <a:spLocks noChangeArrowheads="1"/>
          </p:cNvSpPr>
          <p:nvPr/>
        </p:nvSpPr>
        <p:spPr bwMode="auto">
          <a:xfrm>
            <a:off x="674688" y="1758950"/>
            <a:ext cx="7772400" cy="328295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of a                                                   down quark emitting a W-                                              particle that decays into                                                      an electron and an                                                   antineutrino:</a:t>
            </a:r>
          </a:p>
        </p:txBody>
      </p:sp>
      <p:sp>
        <p:nvSpPr>
          <p:cNvPr id="1417219" name="Rectangle 3"/>
          <p:cNvSpPr>
            <a:spLocks noChangeArrowheads="1"/>
          </p:cNvSpPr>
          <p:nvPr/>
        </p:nvSpPr>
        <p:spPr bwMode="auto">
          <a:xfrm>
            <a:off x="685800" y="1338263"/>
            <a:ext cx="7772400" cy="44608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3732" name="Rectangle 4"/>
          <p:cNvSpPr>
            <a:spLocks noGrp="1" noChangeArrowheads="1"/>
          </p:cNvSpPr>
          <p:nvPr>
            <p:ph type="ctrTitle"/>
          </p:nvPr>
        </p:nvSpPr>
        <p:spPr>
          <a:xfrm>
            <a:off x="685800" y="438150"/>
            <a:ext cx="81105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7245" name="Freeform 29"/>
          <p:cNvSpPr>
            <a:spLocks/>
          </p:cNvSpPr>
          <p:nvPr/>
        </p:nvSpPr>
        <p:spPr bwMode="auto">
          <a:xfrm rot="2837436">
            <a:off x="6675438" y="3060700"/>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17246" name="Line 30"/>
          <p:cNvSpPr>
            <a:spLocks noChangeShapeType="1"/>
          </p:cNvSpPr>
          <p:nvPr/>
        </p:nvSpPr>
        <p:spPr bwMode="auto">
          <a:xfrm>
            <a:off x="5902325" y="2198688"/>
            <a:ext cx="838200" cy="685800"/>
          </a:xfrm>
          <a:prstGeom prst="line">
            <a:avLst/>
          </a:prstGeom>
          <a:noFill/>
          <a:ln w="38100">
            <a:solidFill>
              <a:schemeClr val="tx1"/>
            </a:solidFill>
            <a:round/>
            <a:headEnd/>
            <a:tailEnd type="triangle" w="med" len="med"/>
          </a:ln>
        </p:spPr>
        <p:txBody>
          <a:bodyPr/>
          <a:lstStyle/>
          <a:p>
            <a:endParaRPr lang="en-US"/>
          </a:p>
        </p:txBody>
      </p:sp>
      <p:sp>
        <p:nvSpPr>
          <p:cNvPr id="1417247" name="Line 31"/>
          <p:cNvSpPr>
            <a:spLocks noChangeShapeType="1"/>
          </p:cNvSpPr>
          <p:nvPr/>
        </p:nvSpPr>
        <p:spPr bwMode="auto">
          <a:xfrm flipV="1">
            <a:off x="7354888" y="2833688"/>
            <a:ext cx="822325" cy="609600"/>
          </a:xfrm>
          <a:prstGeom prst="line">
            <a:avLst/>
          </a:prstGeom>
          <a:noFill/>
          <a:ln w="38100">
            <a:solidFill>
              <a:schemeClr val="tx1"/>
            </a:solidFill>
            <a:round/>
            <a:headEnd type="triangle" w="med" len="med"/>
            <a:tailEnd/>
          </a:ln>
        </p:spPr>
        <p:txBody>
          <a:bodyPr/>
          <a:lstStyle/>
          <a:p>
            <a:endParaRPr lang="en-US"/>
          </a:p>
        </p:txBody>
      </p:sp>
      <p:sp>
        <p:nvSpPr>
          <p:cNvPr id="1417248" name="Line 32"/>
          <p:cNvSpPr>
            <a:spLocks noChangeShapeType="1"/>
          </p:cNvSpPr>
          <p:nvPr/>
        </p:nvSpPr>
        <p:spPr bwMode="auto">
          <a:xfrm>
            <a:off x="7316788" y="3459163"/>
            <a:ext cx="990600" cy="533400"/>
          </a:xfrm>
          <a:prstGeom prst="line">
            <a:avLst/>
          </a:prstGeom>
          <a:noFill/>
          <a:ln w="38100">
            <a:solidFill>
              <a:schemeClr val="tx1"/>
            </a:solidFill>
            <a:round/>
            <a:headEnd/>
            <a:tailEnd type="triangle" w="med" len="med"/>
          </a:ln>
        </p:spPr>
        <p:txBody>
          <a:bodyPr/>
          <a:lstStyle/>
          <a:p>
            <a:endParaRPr lang="en-US"/>
          </a:p>
        </p:txBody>
      </p:sp>
      <p:sp>
        <p:nvSpPr>
          <p:cNvPr id="1417249" name="Line 33"/>
          <p:cNvSpPr>
            <a:spLocks noChangeShapeType="1"/>
          </p:cNvSpPr>
          <p:nvPr/>
        </p:nvSpPr>
        <p:spPr bwMode="auto">
          <a:xfrm flipV="1">
            <a:off x="6740525" y="2274888"/>
            <a:ext cx="914400" cy="609600"/>
          </a:xfrm>
          <a:prstGeom prst="line">
            <a:avLst/>
          </a:prstGeom>
          <a:noFill/>
          <a:ln w="38100">
            <a:solidFill>
              <a:schemeClr val="tx1"/>
            </a:solidFill>
            <a:round/>
            <a:headEnd/>
            <a:tailEnd type="triangle" w="med" len="med"/>
          </a:ln>
        </p:spPr>
        <p:txBody>
          <a:bodyPr/>
          <a:lstStyle/>
          <a:p>
            <a:endParaRPr lang="en-US"/>
          </a:p>
        </p:txBody>
      </p:sp>
      <p:sp>
        <p:nvSpPr>
          <p:cNvPr id="1417250" name="Line 34"/>
          <p:cNvSpPr>
            <a:spLocks noChangeShapeType="1"/>
          </p:cNvSpPr>
          <p:nvPr/>
        </p:nvSpPr>
        <p:spPr bwMode="auto">
          <a:xfrm flipV="1">
            <a:off x="5730875" y="2274888"/>
            <a:ext cx="0" cy="2243137"/>
          </a:xfrm>
          <a:prstGeom prst="line">
            <a:avLst/>
          </a:prstGeom>
          <a:noFill/>
          <a:ln w="9525">
            <a:solidFill>
              <a:schemeClr val="tx1"/>
            </a:solidFill>
            <a:round/>
            <a:headEnd/>
            <a:tailEnd type="triangle" w="med" len="med"/>
          </a:ln>
        </p:spPr>
        <p:txBody>
          <a:bodyPr/>
          <a:lstStyle/>
          <a:p>
            <a:endParaRPr lang="en-US"/>
          </a:p>
        </p:txBody>
      </p:sp>
      <p:sp>
        <p:nvSpPr>
          <p:cNvPr id="1417251" name="Line 35"/>
          <p:cNvSpPr>
            <a:spLocks noChangeShapeType="1"/>
          </p:cNvSpPr>
          <p:nvPr/>
        </p:nvSpPr>
        <p:spPr bwMode="auto">
          <a:xfrm>
            <a:off x="5586413" y="4402138"/>
            <a:ext cx="3033712" cy="0"/>
          </a:xfrm>
          <a:prstGeom prst="line">
            <a:avLst/>
          </a:prstGeom>
          <a:noFill/>
          <a:ln w="9525">
            <a:solidFill>
              <a:schemeClr val="tx1"/>
            </a:solidFill>
            <a:round/>
            <a:headEnd/>
            <a:tailEnd type="triangle" w="med" len="med"/>
          </a:ln>
        </p:spPr>
        <p:txBody>
          <a:bodyPr/>
          <a:lstStyle/>
          <a:p>
            <a:endParaRPr lang="en-US"/>
          </a:p>
        </p:txBody>
      </p:sp>
      <p:sp>
        <p:nvSpPr>
          <p:cNvPr id="1417252" name="Text Box 36"/>
          <p:cNvSpPr txBox="1">
            <a:spLocks noChangeArrowheads="1"/>
          </p:cNvSpPr>
          <p:nvPr/>
        </p:nvSpPr>
        <p:spPr bwMode="auto">
          <a:xfrm rot="-5400000">
            <a:off x="4926013" y="3067050"/>
            <a:ext cx="134620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7253" name="Text Box 37"/>
          <p:cNvSpPr txBox="1">
            <a:spLocks noChangeArrowheads="1"/>
          </p:cNvSpPr>
          <p:nvPr/>
        </p:nvSpPr>
        <p:spPr bwMode="auto">
          <a:xfrm>
            <a:off x="6689725" y="43926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7254" name="Text Box 38"/>
          <p:cNvSpPr txBox="1">
            <a:spLocks noChangeArrowheads="1"/>
          </p:cNvSpPr>
          <p:nvPr/>
        </p:nvSpPr>
        <p:spPr bwMode="auto">
          <a:xfrm>
            <a:off x="5978525" y="1982788"/>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17255" name="Text Box 39"/>
          <p:cNvSpPr txBox="1">
            <a:spLocks noChangeArrowheads="1"/>
          </p:cNvSpPr>
          <p:nvPr/>
        </p:nvSpPr>
        <p:spPr bwMode="auto">
          <a:xfrm>
            <a:off x="7426325" y="2274888"/>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7256" name="Text Box 40"/>
          <p:cNvSpPr txBox="1">
            <a:spLocks noChangeArrowheads="1"/>
          </p:cNvSpPr>
          <p:nvPr/>
        </p:nvSpPr>
        <p:spPr bwMode="auto">
          <a:xfrm>
            <a:off x="7758113" y="3768725"/>
            <a:ext cx="566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17257" name="Text Box 41"/>
          <p:cNvSpPr txBox="1">
            <a:spLocks noChangeArrowheads="1"/>
          </p:cNvSpPr>
          <p:nvPr/>
        </p:nvSpPr>
        <p:spPr bwMode="auto">
          <a:xfrm>
            <a:off x="7807325" y="2373313"/>
            <a:ext cx="566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17258" name="Text Box 42"/>
          <p:cNvSpPr txBox="1">
            <a:spLocks noChangeArrowheads="1"/>
          </p:cNvSpPr>
          <p:nvPr/>
        </p:nvSpPr>
        <p:spPr bwMode="auto">
          <a:xfrm>
            <a:off x="7091363" y="2787650"/>
            <a:ext cx="698500"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sym typeface="Symbol" pitchFamily="18" charset="2"/>
              </a:rPr>
              <a:t>W</a:t>
            </a:r>
            <a:r>
              <a:rPr lang="en-US" sz="2400" baseline="30000" dirty="0">
                <a:latin typeface="Arial" pitchFamily="34" charset="0"/>
                <a:sym typeface="Symbol" pitchFamily="18" charset="2"/>
              </a:rPr>
              <a:t>-</a:t>
            </a:r>
          </a:p>
        </p:txBody>
      </p:sp>
      <p:sp>
        <p:nvSpPr>
          <p:cNvPr id="1417259" name="Line 43"/>
          <p:cNvSpPr>
            <a:spLocks noChangeShapeType="1"/>
          </p:cNvSpPr>
          <p:nvPr/>
        </p:nvSpPr>
        <p:spPr bwMode="auto">
          <a:xfrm>
            <a:off x="7900988" y="2547938"/>
            <a:ext cx="138112"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7218">
                                            <p:txEl>
                                              <p:pRg st="0" end="0"/>
                                            </p:txEl>
                                          </p:spTgt>
                                        </p:tgtEl>
                                        <p:attrNameLst>
                                          <p:attrName>style.visibility</p:attrName>
                                        </p:attrNameLst>
                                      </p:cBhvr>
                                      <p:to>
                                        <p:strVal val="visible"/>
                                      </p:to>
                                    </p:set>
                                    <p:anim calcmode="lin" valueType="num">
                                      <p:cBhvr additive="base">
                                        <p:cTn id="7" dur="500" fill="hold"/>
                                        <p:tgtEl>
                                          <p:spTgt spid="141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7218">
                                            <p:txEl>
                                              <p:pRg st="1" end="1"/>
                                            </p:txEl>
                                          </p:spTgt>
                                        </p:tgtEl>
                                        <p:attrNameLst>
                                          <p:attrName>style.visibility</p:attrName>
                                        </p:attrNameLst>
                                      </p:cBhvr>
                                      <p:to>
                                        <p:strVal val="visible"/>
                                      </p:to>
                                    </p:set>
                                    <p:anim calcmode="lin" valueType="num">
                                      <p:cBhvr additive="base">
                                        <p:cTn id="13" dur="500" fill="hold"/>
                                        <p:tgtEl>
                                          <p:spTgt spid="141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17246"/>
                                        </p:tgtEl>
                                        <p:attrNameLst>
                                          <p:attrName>style.visibility</p:attrName>
                                        </p:attrNameLst>
                                      </p:cBhvr>
                                      <p:to>
                                        <p:strVal val="visible"/>
                                      </p:to>
                                    </p:set>
                                    <p:animEffect transition="in" filter="wipe(up)">
                                      <p:cBhvr>
                                        <p:cTn id="19" dur="3000"/>
                                        <p:tgtEl>
                                          <p:spTgt spid="141724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417245"/>
                                        </p:tgtEl>
                                        <p:attrNameLst>
                                          <p:attrName>style.visibility</p:attrName>
                                        </p:attrNameLst>
                                      </p:cBhvr>
                                      <p:to>
                                        <p:strVal val="visible"/>
                                      </p:to>
                                    </p:set>
                                    <p:animEffect transition="in" filter="wipe(left)">
                                      <p:cBhvr>
                                        <p:cTn id="23" dur="2000"/>
                                        <p:tgtEl>
                                          <p:spTgt spid="1417245"/>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1417249"/>
                                        </p:tgtEl>
                                        <p:attrNameLst>
                                          <p:attrName>style.visibility</p:attrName>
                                        </p:attrNameLst>
                                      </p:cBhvr>
                                      <p:to>
                                        <p:strVal val="visible"/>
                                      </p:to>
                                    </p:set>
                                    <p:animEffect transition="in" filter="wipe(down)">
                                      <p:cBhvr>
                                        <p:cTn id="26" dur="3000"/>
                                        <p:tgtEl>
                                          <p:spTgt spid="1417249"/>
                                        </p:tgtEl>
                                      </p:cBhvr>
                                    </p:animEffect>
                                  </p:childTnLst>
                                </p:cTn>
                              </p:par>
                            </p:childTnLst>
                          </p:cTn>
                        </p:par>
                        <p:par>
                          <p:cTn id="27" fill="hold">
                            <p:stCondLst>
                              <p:cond delay="6000"/>
                            </p:stCondLst>
                            <p:childTnLst>
                              <p:par>
                                <p:cTn id="28" presetID="22" presetClass="entr" presetSubtype="1" fill="hold" grpId="0" nodeType="afterEffect">
                                  <p:stCondLst>
                                    <p:cond delay="0"/>
                                  </p:stCondLst>
                                  <p:childTnLst>
                                    <p:set>
                                      <p:cBhvr>
                                        <p:cTn id="29" dur="1" fill="hold">
                                          <p:stCondLst>
                                            <p:cond delay="0"/>
                                          </p:stCondLst>
                                        </p:cTn>
                                        <p:tgtEl>
                                          <p:spTgt spid="1417248"/>
                                        </p:tgtEl>
                                        <p:attrNameLst>
                                          <p:attrName>style.visibility</p:attrName>
                                        </p:attrNameLst>
                                      </p:cBhvr>
                                      <p:to>
                                        <p:strVal val="visible"/>
                                      </p:to>
                                    </p:set>
                                    <p:animEffect transition="in" filter="wipe(up)">
                                      <p:cBhvr>
                                        <p:cTn id="30" dur="3000"/>
                                        <p:tgtEl>
                                          <p:spTgt spid="141724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17247"/>
                                        </p:tgtEl>
                                        <p:attrNameLst>
                                          <p:attrName>style.visibility</p:attrName>
                                        </p:attrNameLst>
                                      </p:cBhvr>
                                      <p:to>
                                        <p:strVal val="visible"/>
                                      </p:to>
                                    </p:set>
                                    <p:animEffect transition="in" filter="wipe(down)">
                                      <p:cBhvr>
                                        <p:cTn id="33" dur="3000"/>
                                        <p:tgtEl>
                                          <p:spTgt spid="1417247"/>
                                        </p:tgtEl>
                                      </p:cBhvr>
                                    </p:animEffect>
                                  </p:childTnLst>
                                </p:cTn>
                              </p:par>
                            </p:childTnLst>
                          </p:cTn>
                        </p:par>
                        <p:par>
                          <p:cTn id="34" fill="hold">
                            <p:stCondLst>
                              <p:cond delay="9000"/>
                            </p:stCondLst>
                            <p:childTnLst>
                              <p:par>
                                <p:cTn id="35" presetID="22" presetClass="entr" presetSubtype="4" fill="hold" grpId="0" nodeType="afterEffect">
                                  <p:stCondLst>
                                    <p:cond delay="0"/>
                                  </p:stCondLst>
                                  <p:childTnLst>
                                    <p:set>
                                      <p:cBhvr>
                                        <p:cTn id="36" dur="1" fill="hold">
                                          <p:stCondLst>
                                            <p:cond delay="0"/>
                                          </p:stCondLst>
                                        </p:cTn>
                                        <p:tgtEl>
                                          <p:spTgt spid="1417250"/>
                                        </p:tgtEl>
                                        <p:attrNameLst>
                                          <p:attrName>style.visibility</p:attrName>
                                        </p:attrNameLst>
                                      </p:cBhvr>
                                      <p:to>
                                        <p:strVal val="visible"/>
                                      </p:to>
                                    </p:set>
                                    <p:animEffect transition="in" filter="wipe(down)">
                                      <p:cBhvr>
                                        <p:cTn id="37" dur="2000"/>
                                        <p:tgtEl>
                                          <p:spTgt spid="14172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17251"/>
                                        </p:tgtEl>
                                        <p:attrNameLst>
                                          <p:attrName>style.visibility</p:attrName>
                                        </p:attrNameLst>
                                      </p:cBhvr>
                                      <p:to>
                                        <p:strVal val="visible"/>
                                      </p:to>
                                    </p:set>
                                    <p:animEffect transition="in" filter="wipe(left)">
                                      <p:cBhvr>
                                        <p:cTn id="40" dur="2000"/>
                                        <p:tgtEl>
                                          <p:spTgt spid="141725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17252"/>
                                        </p:tgtEl>
                                        <p:attrNameLst>
                                          <p:attrName>style.visibility</p:attrName>
                                        </p:attrNameLst>
                                      </p:cBhvr>
                                      <p:to>
                                        <p:strVal val="visible"/>
                                      </p:to>
                                    </p:set>
                                    <p:animEffect transition="in" filter="wipe(down)">
                                      <p:cBhvr>
                                        <p:cTn id="43" dur="2000"/>
                                        <p:tgtEl>
                                          <p:spTgt spid="14172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17253"/>
                                        </p:tgtEl>
                                        <p:attrNameLst>
                                          <p:attrName>style.visibility</p:attrName>
                                        </p:attrNameLst>
                                      </p:cBhvr>
                                      <p:to>
                                        <p:strVal val="visible"/>
                                      </p:to>
                                    </p:set>
                                    <p:animEffect transition="in" filter="wipe(left)">
                                      <p:cBhvr>
                                        <p:cTn id="46" dur="2000"/>
                                        <p:tgtEl>
                                          <p:spTgt spid="1417253"/>
                                        </p:tgtEl>
                                      </p:cBhvr>
                                    </p:animEffect>
                                  </p:childTnLst>
                                </p:cTn>
                              </p:par>
                            </p:childTnLst>
                          </p:cTn>
                        </p:par>
                        <p:par>
                          <p:cTn id="47" fill="hold">
                            <p:stCondLst>
                              <p:cond delay="11000"/>
                            </p:stCondLst>
                            <p:childTnLst>
                              <p:par>
                                <p:cTn id="48" presetID="10" presetClass="entr" presetSubtype="0" fill="hold" grpId="0" nodeType="afterEffect">
                                  <p:stCondLst>
                                    <p:cond delay="0"/>
                                  </p:stCondLst>
                                  <p:childTnLst>
                                    <p:set>
                                      <p:cBhvr>
                                        <p:cTn id="49" dur="1" fill="hold">
                                          <p:stCondLst>
                                            <p:cond delay="0"/>
                                          </p:stCondLst>
                                        </p:cTn>
                                        <p:tgtEl>
                                          <p:spTgt spid="1417254"/>
                                        </p:tgtEl>
                                        <p:attrNameLst>
                                          <p:attrName>style.visibility</p:attrName>
                                        </p:attrNameLst>
                                      </p:cBhvr>
                                      <p:to>
                                        <p:strVal val="visible"/>
                                      </p:to>
                                    </p:set>
                                    <p:animEffect transition="in" filter="fade">
                                      <p:cBhvr>
                                        <p:cTn id="50" dur="2000"/>
                                        <p:tgtEl>
                                          <p:spTgt spid="14172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7255"/>
                                        </p:tgtEl>
                                        <p:attrNameLst>
                                          <p:attrName>style.visibility</p:attrName>
                                        </p:attrNameLst>
                                      </p:cBhvr>
                                      <p:to>
                                        <p:strVal val="visible"/>
                                      </p:to>
                                    </p:set>
                                    <p:animEffect transition="in" filter="fade">
                                      <p:cBhvr>
                                        <p:cTn id="53" dur="2000"/>
                                        <p:tgtEl>
                                          <p:spTgt spid="14172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17256"/>
                                        </p:tgtEl>
                                        <p:attrNameLst>
                                          <p:attrName>style.visibility</p:attrName>
                                        </p:attrNameLst>
                                      </p:cBhvr>
                                      <p:to>
                                        <p:strVal val="visible"/>
                                      </p:to>
                                    </p:set>
                                    <p:animEffect transition="in" filter="fade">
                                      <p:cBhvr>
                                        <p:cTn id="56" dur="2000"/>
                                        <p:tgtEl>
                                          <p:spTgt spid="14172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7257"/>
                                        </p:tgtEl>
                                        <p:attrNameLst>
                                          <p:attrName>style.visibility</p:attrName>
                                        </p:attrNameLst>
                                      </p:cBhvr>
                                      <p:to>
                                        <p:strVal val="visible"/>
                                      </p:to>
                                    </p:set>
                                    <p:animEffect transition="in" filter="fade">
                                      <p:cBhvr>
                                        <p:cTn id="59" dur="2000"/>
                                        <p:tgtEl>
                                          <p:spTgt spid="14172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17258"/>
                                        </p:tgtEl>
                                        <p:attrNameLst>
                                          <p:attrName>style.visibility</p:attrName>
                                        </p:attrNameLst>
                                      </p:cBhvr>
                                      <p:to>
                                        <p:strVal val="visible"/>
                                      </p:to>
                                    </p:set>
                                    <p:animEffect transition="in" filter="fade">
                                      <p:cBhvr>
                                        <p:cTn id="62" dur="2000"/>
                                        <p:tgtEl>
                                          <p:spTgt spid="14172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17259"/>
                                        </p:tgtEl>
                                        <p:attrNameLst>
                                          <p:attrName>style.visibility</p:attrName>
                                        </p:attrNameLst>
                                      </p:cBhvr>
                                      <p:to>
                                        <p:strVal val="visible"/>
                                      </p:to>
                                    </p:set>
                                    <p:animEffect transition="in" filter="fade">
                                      <p:cBhvr>
                                        <p:cTn id="65" dur="500"/>
                                        <p:tgtEl>
                                          <p:spTgt spid="141725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17260">
                                            <p:txEl>
                                              <p:pRg st="1" end="1"/>
                                            </p:txEl>
                                          </p:spTgt>
                                        </p:tgtEl>
                                        <p:attrNameLst>
                                          <p:attrName>style.visibility</p:attrName>
                                        </p:attrNameLst>
                                      </p:cBhvr>
                                      <p:to>
                                        <p:strVal val="visible"/>
                                      </p:to>
                                    </p:set>
                                    <p:anim calcmode="lin" valueType="num">
                                      <p:cBhvr additive="base">
                                        <p:cTn id="70" dur="500" fill="hold"/>
                                        <p:tgtEl>
                                          <p:spTgt spid="1417260">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17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45" grpId="0" animBg="1"/>
      <p:bldP spid="1417246" grpId="0" animBg="1"/>
      <p:bldP spid="1417247" grpId="0" animBg="1"/>
      <p:bldP spid="1417248" grpId="0" animBg="1"/>
      <p:bldP spid="1417249" grpId="0" animBg="1"/>
      <p:bldP spid="1417250" grpId="0" animBg="1"/>
      <p:bldP spid="1417251" grpId="0" animBg="1"/>
      <p:bldP spid="1417252" grpId="0"/>
      <p:bldP spid="1417253" grpId="0"/>
      <p:bldP spid="1417254" grpId="0"/>
      <p:bldP spid="1417255" grpId="0"/>
      <p:bldP spid="1417256" grpId="0"/>
      <p:bldP spid="1417257" grpId="0"/>
      <p:bldP spid="1417258" grpId="0"/>
      <p:bldP spid="141725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308" name="Rectangle 44"/>
          <p:cNvSpPr>
            <a:spLocks noChangeArrowheads="1"/>
          </p:cNvSpPr>
          <p:nvPr/>
        </p:nvSpPr>
        <p:spPr bwMode="auto">
          <a:xfrm>
            <a:off x="682625" y="5711825"/>
            <a:ext cx="7764463" cy="114617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Quarks cannot exist by themselves. Thus the two quarks produced above will quickly annihilate.</a:t>
            </a:r>
          </a:p>
        </p:txBody>
      </p:sp>
      <p:sp>
        <p:nvSpPr>
          <p:cNvPr id="1419266" name="Rectangle 2"/>
          <p:cNvSpPr>
            <a:spLocks noChangeArrowheads="1"/>
          </p:cNvSpPr>
          <p:nvPr/>
        </p:nvSpPr>
        <p:spPr bwMode="auto">
          <a:xfrm>
            <a:off x="674688" y="1771650"/>
            <a:ext cx="7772400" cy="4002088"/>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Explain what has                                   happened in this Feynman                                           diagram.</a:t>
            </a:r>
          </a:p>
          <a:p>
            <a:pPr>
              <a:spcBef>
                <a:spcPct val="20000"/>
              </a:spcBef>
            </a:pPr>
            <a:r>
              <a:rPr lang="en-US" sz="2400">
                <a:solidFill>
                  <a:srgbClr val="000000"/>
                </a:solidFill>
                <a:latin typeface="Arial" pitchFamily="34" charset="0"/>
                <a:cs typeface="Times New Roman" pitchFamily="18" charset="0"/>
              </a:rPr>
              <a:t>SOLUTION: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up quark of a proton                                                (uud) emits a gluon.</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gluon decays into a                                                down quark and an anti-down                                         quark.</a:t>
            </a:r>
          </a:p>
        </p:txBody>
      </p:sp>
      <p:sp>
        <p:nvSpPr>
          <p:cNvPr id="74755" name="Rectangle 3"/>
          <p:cNvSpPr>
            <a:spLocks noChangeArrowheads="1"/>
          </p:cNvSpPr>
          <p:nvPr/>
        </p:nvSpPr>
        <p:spPr bwMode="auto">
          <a:xfrm>
            <a:off x="685800" y="1338263"/>
            <a:ext cx="7772400" cy="4572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4756" name="Rectangle 4"/>
          <p:cNvSpPr>
            <a:spLocks noGrp="1" noChangeArrowheads="1"/>
          </p:cNvSpPr>
          <p:nvPr>
            <p:ph type="ctrTitle"/>
          </p:nvPr>
        </p:nvSpPr>
        <p:spPr>
          <a:xfrm>
            <a:off x="685800" y="438150"/>
            <a:ext cx="8229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9285" name="Line 21"/>
          <p:cNvSpPr>
            <a:spLocks noChangeShapeType="1"/>
          </p:cNvSpPr>
          <p:nvPr/>
        </p:nvSpPr>
        <p:spPr bwMode="auto">
          <a:xfrm>
            <a:off x="5664200" y="2735263"/>
            <a:ext cx="838200" cy="685800"/>
          </a:xfrm>
          <a:prstGeom prst="line">
            <a:avLst/>
          </a:prstGeom>
          <a:noFill/>
          <a:ln w="38100">
            <a:solidFill>
              <a:schemeClr val="tx1"/>
            </a:solidFill>
            <a:round/>
            <a:headEnd/>
            <a:tailEnd type="triangle" w="med" len="med"/>
          </a:ln>
        </p:spPr>
        <p:txBody>
          <a:bodyPr/>
          <a:lstStyle/>
          <a:p>
            <a:endParaRPr lang="en-US"/>
          </a:p>
        </p:txBody>
      </p:sp>
      <p:sp>
        <p:nvSpPr>
          <p:cNvPr id="1419286" name="Line 22"/>
          <p:cNvSpPr>
            <a:spLocks noChangeShapeType="1"/>
          </p:cNvSpPr>
          <p:nvPr/>
        </p:nvSpPr>
        <p:spPr bwMode="auto">
          <a:xfrm flipV="1">
            <a:off x="7129463" y="3622675"/>
            <a:ext cx="822325" cy="609600"/>
          </a:xfrm>
          <a:prstGeom prst="line">
            <a:avLst/>
          </a:prstGeom>
          <a:noFill/>
          <a:ln w="38100">
            <a:solidFill>
              <a:schemeClr val="tx1"/>
            </a:solidFill>
            <a:round/>
            <a:headEnd type="triangle" w="med" len="med"/>
            <a:tailEnd/>
          </a:ln>
        </p:spPr>
        <p:txBody>
          <a:bodyPr/>
          <a:lstStyle/>
          <a:p>
            <a:endParaRPr lang="en-US"/>
          </a:p>
        </p:txBody>
      </p:sp>
      <p:sp>
        <p:nvSpPr>
          <p:cNvPr id="1419287" name="Line 23"/>
          <p:cNvSpPr>
            <a:spLocks noChangeShapeType="1"/>
          </p:cNvSpPr>
          <p:nvPr/>
        </p:nvSpPr>
        <p:spPr bwMode="auto">
          <a:xfrm>
            <a:off x="7118350" y="4286250"/>
            <a:ext cx="990600" cy="533400"/>
          </a:xfrm>
          <a:prstGeom prst="line">
            <a:avLst/>
          </a:prstGeom>
          <a:noFill/>
          <a:ln w="38100">
            <a:solidFill>
              <a:schemeClr val="tx1"/>
            </a:solidFill>
            <a:round/>
            <a:headEnd/>
            <a:tailEnd type="triangle" w="med" len="med"/>
          </a:ln>
        </p:spPr>
        <p:txBody>
          <a:bodyPr/>
          <a:lstStyle/>
          <a:p>
            <a:endParaRPr lang="en-US"/>
          </a:p>
        </p:txBody>
      </p:sp>
      <p:sp>
        <p:nvSpPr>
          <p:cNvPr id="1419288" name="Line 24"/>
          <p:cNvSpPr>
            <a:spLocks noChangeShapeType="1"/>
          </p:cNvSpPr>
          <p:nvPr/>
        </p:nvSpPr>
        <p:spPr bwMode="auto">
          <a:xfrm flipV="1">
            <a:off x="6502400" y="2811463"/>
            <a:ext cx="914400" cy="609600"/>
          </a:xfrm>
          <a:prstGeom prst="line">
            <a:avLst/>
          </a:prstGeom>
          <a:noFill/>
          <a:ln w="38100">
            <a:solidFill>
              <a:schemeClr val="tx1"/>
            </a:solidFill>
            <a:round/>
            <a:headEnd/>
            <a:tailEnd type="triangle" w="med" len="med"/>
          </a:ln>
        </p:spPr>
        <p:txBody>
          <a:bodyPr/>
          <a:lstStyle/>
          <a:p>
            <a:endParaRPr lang="en-US"/>
          </a:p>
        </p:txBody>
      </p:sp>
      <p:sp>
        <p:nvSpPr>
          <p:cNvPr id="1419289" name="Line 25"/>
          <p:cNvSpPr>
            <a:spLocks noChangeShapeType="1"/>
          </p:cNvSpPr>
          <p:nvPr/>
        </p:nvSpPr>
        <p:spPr bwMode="auto">
          <a:xfrm flipV="1">
            <a:off x="5368925" y="2811463"/>
            <a:ext cx="0" cy="2243137"/>
          </a:xfrm>
          <a:prstGeom prst="line">
            <a:avLst/>
          </a:prstGeom>
          <a:noFill/>
          <a:ln w="9525">
            <a:solidFill>
              <a:schemeClr val="tx1"/>
            </a:solidFill>
            <a:round/>
            <a:headEnd/>
            <a:tailEnd type="triangle" w="med" len="med"/>
          </a:ln>
        </p:spPr>
        <p:txBody>
          <a:bodyPr/>
          <a:lstStyle/>
          <a:p>
            <a:endParaRPr lang="en-US"/>
          </a:p>
        </p:txBody>
      </p:sp>
      <p:sp>
        <p:nvSpPr>
          <p:cNvPr id="1419290" name="Line 26"/>
          <p:cNvSpPr>
            <a:spLocks noChangeShapeType="1"/>
          </p:cNvSpPr>
          <p:nvPr/>
        </p:nvSpPr>
        <p:spPr bwMode="auto">
          <a:xfrm>
            <a:off x="5224463" y="4938713"/>
            <a:ext cx="3033712" cy="0"/>
          </a:xfrm>
          <a:prstGeom prst="line">
            <a:avLst/>
          </a:prstGeom>
          <a:noFill/>
          <a:ln w="9525">
            <a:solidFill>
              <a:schemeClr val="tx1"/>
            </a:solidFill>
            <a:round/>
            <a:headEnd/>
            <a:tailEnd type="triangle" w="med" len="med"/>
          </a:ln>
        </p:spPr>
        <p:txBody>
          <a:bodyPr/>
          <a:lstStyle/>
          <a:p>
            <a:endParaRPr lang="en-US"/>
          </a:p>
        </p:txBody>
      </p:sp>
      <p:sp>
        <p:nvSpPr>
          <p:cNvPr id="1419291" name="Text Box 27"/>
          <p:cNvSpPr txBox="1">
            <a:spLocks noChangeArrowheads="1"/>
          </p:cNvSpPr>
          <p:nvPr/>
        </p:nvSpPr>
        <p:spPr bwMode="auto">
          <a:xfrm rot="-5400000">
            <a:off x="4546600" y="3586163"/>
            <a:ext cx="138112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9292" name="Text Box 28"/>
          <p:cNvSpPr txBox="1">
            <a:spLocks noChangeArrowheads="1"/>
          </p:cNvSpPr>
          <p:nvPr/>
        </p:nvSpPr>
        <p:spPr bwMode="auto">
          <a:xfrm>
            <a:off x="6327775" y="4939591"/>
            <a:ext cx="971550" cy="457200"/>
          </a:xfrm>
          <a:prstGeom prst="rect">
            <a:avLst/>
          </a:prstGeom>
          <a:noFill/>
          <a:ln w="9525">
            <a:noFill/>
            <a:miter lim="800000"/>
            <a:headEnd/>
            <a:tailEnd/>
          </a:ln>
        </p:spPr>
        <p:txBody>
          <a:bodyPr>
            <a:spAutoFit/>
          </a:bodyPr>
          <a:lstStyle/>
          <a:p>
            <a:pPr>
              <a:spcBef>
                <a:spcPct val="50000"/>
              </a:spcBef>
            </a:pPr>
            <a:r>
              <a:rPr lang="en-US" sz="2400" dirty="0">
                <a:solidFill>
                  <a:schemeClr val="accent2"/>
                </a:solidFill>
                <a:latin typeface="Arial" pitchFamily="34" charset="0"/>
              </a:rPr>
              <a:t>TIME</a:t>
            </a:r>
          </a:p>
        </p:txBody>
      </p:sp>
      <p:sp>
        <p:nvSpPr>
          <p:cNvPr id="1419293" name="Text Box 29"/>
          <p:cNvSpPr txBox="1">
            <a:spLocks noChangeArrowheads="1"/>
          </p:cNvSpPr>
          <p:nvPr/>
        </p:nvSpPr>
        <p:spPr bwMode="auto">
          <a:xfrm>
            <a:off x="5383213" y="2524125"/>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4" name="Text Box 30"/>
          <p:cNvSpPr txBox="1">
            <a:spLocks noChangeArrowheads="1"/>
          </p:cNvSpPr>
          <p:nvPr/>
        </p:nvSpPr>
        <p:spPr bwMode="auto">
          <a:xfrm>
            <a:off x="7372350" y="26654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5" name="Text Box 31"/>
          <p:cNvSpPr txBox="1">
            <a:spLocks noChangeArrowheads="1"/>
          </p:cNvSpPr>
          <p:nvPr/>
        </p:nvSpPr>
        <p:spPr bwMode="auto">
          <a:xfrm>
            <a:off x="7931150" y="437197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19296" name="Text Box 32"/>
          <p:cNvSpPr txBox="1">
            <a:spLocks noChangeArrowheads="1"/>
          </p:cNvSpPr>
          <p:nvPr/>
        </p:nvSpPr>
        <p:spPr bwMode="auto">
          <a:xfrm>
            <a:off x="7915275" y="328136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d</a:t>
            </a:r>
          </a:p>
        </p:txBody>
      </p:sp>
      <p:sp>
        <p:nvSpPr>
          <p:cNvPr id="1419297" name="Text Box 33"/>
          <p:cNvSpPr txBox="1">
            <a:spLocks noChangeArrowheads="1"/>
          </p:cNvSpPr>
          <p:nvPr/>
        </p:nvSpPr>
        <p:spPr bwMode="auto">
          <a:xfrm>
            <a:off x="6878638" y="3390900"/>
            <a:ext cx="6159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g</a:t>
            </a:r>
          </a:p>
        </p:txBody>
      </p:sp>
      <p:sp>
        <p:nvSpPr>
          <p:cNvPr id="1419298" name="Line 34"/>
          <p:cNvSpPr>
            <a:spLocks noChangeShapeType="1"/>
          </p:cNvSpPr>
          <p:nvPr/>
        </p:nvSpPr>
        <p:spPr bwMode="auto">
          <a:xfrm>
            <a:off x="8027988" y="3357563"/>
            <a:ext cx="138112" cy="0"/>
          </a:xfrm>
          <a:prstGeom prst="line">
            <a:avLst/>
          </a:prstGeom>
          <a:noFill/>
          <a:ln w="19050">
            <a:solidFill>
              <a:schemeClr val="tx1"/>
            </a:solidFill>
            <a:round/>
            <a:headEnd/>
            <a:tailEnd/>
          </a:ln>
        </p:spPr>
        <p:txBody>
          <a:bodyPr/>
          <a:lstStyle/>
          <a:p>
            <a:endParaRPr lang="en-US"/>
          </a:p>
        </p:txBody>
      </p:sp>
      <p:sp>
        <p:nvSpPr>
          <p:cNvPr id="1419299" name="Freeform 35"/>
          <p:cNvSpPr>
            <a:spLocks/>
          </p:cNvSpPr>
          <p:nvPr/>
        </p:nvSpPr>
        <p:spPr bwMode="auto">
          <a:xfrm rot="3220884">
            <a:off x="6234906" y="3726657"/>
            <a:ext cx="1057275" cy="214312"/>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19300" name="Line 36"/>
          <p:cNvSpPr>
            <a:spLocks noChangeShapeType="1"/>
          </p:cNvSpPr>
          <p:nvPr/>
        </p:nvSpPr>
        <p:spPr bwMode="auto">
          <a:xfrm>
            <a:off x="5672138" y="2535238"/>
            <a:ext cx="838200" cy="685800"/>
          </a:xfrm>
          <a:prstGeom prst="line">
            <a:avLst/>
          </a:prstGeom>
          <a:noFill/>
          <a:ln w="38100">
            <a:solidFill>
              <a:srgbClr val="CC0000"/>
            </a:solidFill>
            <a:round/>
            <a:headEnd/>
            <a:tailEnd type="triangle" w="med" len="med"/>
          </a:ln>
        </p:spPr>
        <p:txBody>
          <a:bodyPr/>
          <a:lstStyle/>
          <a:p>
            <a:endParaRPr lang="en-US"/>
          </a:p>
        </p:txBody>
      </p:sp>
      <p:sp>
        <p:nvSpPr>
          <p:cNvPr id="1419301" name="Line 37"/>
          <p:cNvSpPr>
            <a:spLocks noChangeShapeType="1"/>
          </p:cNvSpPr>
          <p:nvPr/>
        </p:nvSpPr>
        <p:spPr bwMode="auto">
          <a:xfrm flipV="1">
            <a:off x="6510338" y="2611438"/>
            <a:ext cx="914400" cy="609600"/>
          </a:xfrm>
          <a:prstGeom prst="line">
            <a:avLst/>
          </a:prstGeom>
          <a:noFill/>
          <a:ln w="38100">
            <a:solidFill>
              <a:srgbClr val="CC0000"/>
            </a:solidFill>
            <a:round/>
            <a:headEnd/>
            <a:tailEnd type="triangle" w="med" len="med"/>
          </a:ln>
        </p:spPr>
        <p:txBody>
          <a:bodyPr/>
          <a:lstStyle/>
          <a:p>
            <a:endParaRPr lang="en-US"/>
          </a:p>
        </p:txBody>
      </p:sp>
      <p:sp>
        <p:nvSpPr>
          <p:cNvPr id="1419302" name="Line 38"/>
          <p:cNvSpPr>
            <a:spLocks noChangeShapeType="1"/>
          </p:cNvSpPr>
          <p:nvPr/>
        </p:nvSpPr>
        <p:spPr bwMode="auto">
          <a:xfrm>
            <a:off x="5678488" y="2336800"/>
            <a:ext cx="838200" cy="685800"/>
          </a:xfrm>
          <a:prstGeom prst="line">
            <a:avLst/>
          </a:prstGeom>
          <a:noFill/>
          <a:ln w="38100">
            <a:solidFill>
              <a:srgbClr val="CC0000"/>
            </a:solidFill>
            <a:round/>
            <a:headEnd/>
            <a:tailEnd type="triangle" w="med" len="med"/>
          </a:ln>
        </p:spPr>
        <p:txBody>
          <a:bodyPr/>
          <a:lstStyle/>
          <a:p>
            <a:endParaRPr lang="en-US"/>
          </a:p>
        </p:txBody>
      </p:sp>
      <p:sp>
        <p:nvSpPr>
          <p:cNvPr id="1419303" name="Line 39"/>
          <p:cNvSpPr>
            <a:spLocks noChangeShapeType="1"/>
          </p:cNvSpPr>
          <p:nvPr/>
        </p:nvSpPr>
        <p:spPr bwMode="auto">
          <a:xfrm flipV="1">
            <a:off x="6516688" y="2413000"/>
            <a:ext cx="914400" cy="609600"/>
          </a:xfrm>
          <a:prstGeom prst="line">
            <a:avLst/>
          </a:prstGeom>
          <a:noFill/>
          <a:ln w="38100">
            <a:solidFill>
              <a:srgbClr val="CC0000"/>
            </a:solidFill>
            <a:round/>
            <a:headEnd/>
            <a:tailEnd type="triangle" w="med" len="med"/>
          </a:ln>
        </p:spPr>
        <p:txBody>
          <a:bodyPr/>
          <a:lstStyle/>
          <a:p>
            <a:endParaRPr lang="en-US"/>
          </a:p>
        </p:txBody>
      </p:sp>
      <p:sp>
        <p:nvSpPr>
          <p:cNvPr id="1419304" name="Text Box 40"/>
          <p:cNvSpPr txBox="1">
            <a:spLocks noChangeArrowheads="1"/>
          </p:cNvSpPr>
          <p:nvPr/>
        </p:nvSpPr>
        <p:spPr bwMode="auto">
          <a:xfrm>
            <a:off x="5372100" y="22637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5" name="Text Box 41"/>
          <p:cNvSpPr txBox="1">
            <a:spLocks noChangeArrowheads="1"/>
          </p:cNvSpPr>
          <p:nvPr/>
        </p:nvSpPr>
        <p:spPr bwMode="auto">
          <a:xfrm>
            <a:off x="7373938" y="237966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6" name="Text Box 42"/>
          <p:cNvSpPr txBox="1">
            <a:spLocks noChangeArrowheads="1"/>
          </p:cNvSpPr>
          <p:nvPr/>
        </p:nvSpPr>
        <p:spPr bwMode="auto">
          <a:xfrm>
            <a:off x="5381625" y="201612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19307" name="Text Box 43"/>
          <p:cNvSpPr txBox="1">
            <a:spLocks noChangeArrowheads="1"/>
          </p:cNvSpPr>
          <p:nvPr/>
        </p:nvSpPr>
        <p:spPr bwMode="auto">
          <a:xfrm>
            <a:off x="7362825" y="20986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9266">
                                            <p:txEl>
                                              <p:pRg st="0" end="0"/>
                                            </p:txEl>
                                          </p:spTgt>
                                        </p:tgtEl>
                                        <p:attrNameLst>
                                          <p:attrName>style.visibility</p:attrName>
                                        </p:attrNameLst>
                                      </p:cBhvr>
                                      <p:to>
                                        <p:strVal val="visible"/>
                                      </p:to>
                                    </p:set>
                                    <p:anim calcmode="lin" valueType="num">
                                      <p:cBhvr additive="base">
                                        <p:cTn id="7" dur="500" fill="hold"/>
                                        <p:tgtEl>
                                          <p:spTgt spid="141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19285"/>
                                        </p:tgtEl>
                                        <p:attrNameLst>
                                          <p:attrName>style.visibility</p:attrName>
                                        </p:attrNameLst>
                                      </p:cBhvr>
                                      <p:to>
                                        <p:strVal val="visible"/>
                                      </p:to>
                                    </p:set>
                                    <p:animEffect transition="in" filter="wipe(up)">
                                      <p:cBhvr>
                                        <p:cTn id="13" dur="3000"/>
                                        <p:tgtEl>
                                          <p:spTgt spid="1419285"/>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19299"/>
                                        </p:tgtEl>
                                        <p:attrNameLst>
                                          <p:attrName>style.visibility</p:attrName>
                                        </p:attrNameLst>
                                      </p:cBhvr>
                                      <p:to>
                                        <p:strVal val="visible"/>
                                      </p:to>
                                    </p:set>
                                    <p:animEffect transition="in" filter="wipe(left)">
                                      <p:cBhvr>
                                        <p:cTn id="17" dur="3000"/>
                                        <p:tgtEl>
                                          <p:spTgt spid="1419299"/>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19288"/>
                                        </p:tgtEl>
                                        <p:attrNameLst>
                                          <p:attrName>style.visibility</p:attrName>
                                        </p:attrNameLst>
                                      </p:cBhvr>
                                      <p:to>
                                        <p:strVal val="visible"/>
                                      </p:to>
                                    </p:set>
                                    <p:animEffect transition="in" filter="wipe(down)">
                                      <p:cBhvr>
                                        <p:cTn id="20" dur="3000"/>
                                        <p:tgtEl>
                                          <p:spTgt spid="1419288"/>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19287"/>
                                        </p:tgtEl>
                                        <p:attrNameLst>
                                          <p:attrName>style.visibility</p:attrName>
                                        </p:attrNameLst>
                                      </p:cBhvr>
                                      <p:to>
                                        <p:strVal val="visible"/>
                                      </p:to>
                                    </p:set>
                                    <p:animEffect transition="in" filter="wipe(up)">
                                      <p:cBhvr>
                                        <p:cTn id="24" dur="3000"/>
                                        <p:tgtEl>
                                          <p:spTgt spid="14192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19286"/>
                                        </p:tgtEl>
                                        <p:attrNameLst>
                                          <p:attrName>style.visibility</p:attrName>
                                        </p:attrNameLst>
                                      </p:cBhvr>
                                      <p:to>
                                        <p:strVal val="visible"/>
                                      </p:to>
                                    </p:set>
                                    <p:animEffect transition="in" filter="wipe(down)">
                                      <p:cBhvr>
                                        <p:cTn id="27" dur="3000"/>
                                        <p:tgtEl>
                                          <p:spTgt spid="1419286"/>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19289"/>
                                        </p:tgtEl>
                                        <p:attrNameLst>
                                          <p:attrName>style.visibility</p:attrName>
                                        </p:attrNameLst>
                                      </p:cBhvr>
                                      <p:to>
                                        <p:strVal val="visible"/>
                                      </p:to>
                                    </p:set>
                                    <p:animEffect transition="in" filter="wipe(down)">
                                      <p:cBhvr>
                                        <p:cTn id="31" dur="2000"/>
                                        <p:tgtEl>
                                          <p:spTgt spid="14192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19290"/>
                                        </p:tgtEl>
                                        <p:attrNameLst>
                                          <p:attrName>style.visibility</p:attrName>
                                        </p:attrNameLst>
                                      </p:cBhvr>
                                      <p:to>
                                        <p:strVal val="visible"/>
                                      </p:to>
                                    </p:set>
                                    <p:animEffect transition="in" filter="wipe(left)">
                                      <p:cBhvr>
                                        <p:cTn id="34" dur="2000"/>
                                        <p:tgtEl>
                                          <p:spTgt spid="141929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19291"/>
                                        </p:tgtEl>
                                        <p:attrNameLst>
                                          <p:attrName>style.visibility</p:attrName>
                                        </p:attrNameLst>
                                      </p:cBhvr>
                                      <p:to>
                                        <p:strVal val="visible"/>
                                      </p:to>
                                    </p:set>
                                    <p:animEffect transition="in" filter="wipe(down)">
                                      <p:cBhvr>
                                        <p:cTn id="37" dur="2000"/>
                                        <p:tgtEl>
                                          <p:spTgt spid="14192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19292"/>
                                        </p:tgtEl>
                                        <p:attrNameLst>
                                          <p:attrName>style.visibility</p:attrName>
                                        </p:attrNameLst>
                                      </p:cBhvr>
                                      <p:to>
                                        <p:strVal val="visible"/>
                                      </p:to>
                                    </p:set>
                                    <p:animEffect transition="in" filter="wipe(left)">
                                      <p:cBhvr>
                                        <p:cTn id="40" dur="2000"/>
                                        <p:tgtEl>
                                          <p:spTgt spid="1419292"/>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19293"/>
                                        </p:tgtEl>
                                        <p:attrNameLst>
                                          <p:attrName>style.visibility</p:attrName>
                                        </p:attrNameLst>
                                      </p:cBhvr>
                                      <p:to>
                                        <p:strVal val="visible"/>
                                      </p:to>
                                    </p:set>
                                    <p:animEffect transition="in" filter="fade">
                                      <p:cBhvr>
                                        <p:cTn id="44" dur="2000"/>
                                        <p:tgtEl>
                                          <p:spTgt spid="141929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19294"/>
                                        </p:tgtEl>
                                        <p:attrNameLst>
                                          <p:attrName>style.visibility</p:attrName>
                                        </p:attrNameLst>
                                      </p:cBhvr>
                                      <p:to>
                                        <p:strVal val="visible"/>
                                      </p:to>
                                    </p:set>
                                    <p:animEffect transition="in" filter="fade">
                                      <p:cBhvr>
                                        <p:cTn id="47" dur="2000"/>
                                        <p:tgtEl>
                                          <p:spTgt spid="141929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19295"/>
                                        </p:tgtEl>
                                        <p:attrNameLst>
                                          <p:attrName>style.visibility</p:attrName>
                                        </p:attrNameLst>
                                      </p:cBhvr>
                                      <p:to>
                                        <p:strVal val="visible"/>
                                      </p:to>
                                    </p:set>
                                    <p:animEffect transition="in" filter="fade">
                                      <p:cBhvr>
                                        <p:cTn id="50" dur="2000"/>
                                        <p:tgtEl>
                                          <p:spTgt spid="14192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9296"/>
                                        </p:tgtEl>
                                        <p:attrNameLst>
                                          <p:attrName>style.visibility</p:attrName>
                                        </p:attrNameLst>
                                      </p:cBhvr>
                                      <p:to>
                                        <p:strVal val="visible"/>
                                      </p:to>
                                    </p:set>
                                    <p:animEffect transition="in" filter="fade">
                                      <p:cBhvr>
                                        <p:cTn id="53" dur="2000"/>
                                        <p:tgtEl>
                                          <p:spTgt spid="14192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19297"/>
                                        </p:tgtEl>
                                        <p:attrNameLst>
                                          <p:attrName>style.visibility</p:attrName>
                                        </p:attrNameLst>
                                      </p:cBhvr>
                                      <p:to>
                                        <p:strVal val="visible"/>
                                      </p:to>
                                    </p:set>
                                    <p:animEffect transition="in" filter="fade">
                                      <p:cBhvr>
                                        <p:cTn id="56" dur="2000"/>
                                        <p:tgtEl>
                                          <p:spTgt spid="14192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9298"/>
                                        </p:tgtEl>
                                        <p:attrNameLst>
                                          <p:attrName>style.visibility</p:attrName>
                                        </p:attrNameLst>
                                      </p:cBhvr>
                                      <p:to>
                                        <p:strVal val="visible"/>
                                      </p:to>
                                    </p:set>
                                    <p:animEffect transition="in" filter="fade">
                                      <p:cBhvr>
                                        <p:cTn id="59" dur="500"/>
                                        <p:tgtEl>
                                          <p:spTgt spid="141929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419300"/>
                                        </p:tgtEl>
                                        <p:attrNameLst>
                                          <p:attrName>style.visibility</p:attrName>
                                        </p:attrNameLst>
                                      </p:cBhvr>
                                      <p:to>
                                        <p:strVal val="visible"/>
                                      </p:to>
                                    </p:set>
                                    <p:animEffect transition="in" filter="wipe(up)">
                                      <p:cBhvr>
                                        <p:cTn id="64" dur="3000"/>
                                        <p:tgtEl>
                                          <p:spTgt spid="141930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19301"/>
                                        </p:tgtEl>
                                        <p:attrNameLst>
                                          <p:attrName>style.visibility</p:attrName>
                                        </p:attrNameLst>
                                      </p:cBhvr>
                                      <p:to>
                                        <p:strVal val="visible"/>
                                      </p:to>
                                    </p:set>
                                    <p:animEffect transition="in" filter="wipe(down)">
                                      <p:cBhvr>
                                        <p:cTn id="67" dur="3000"/>
                                        <p:tgtEl>
                                          <p:spTgt spid="14193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19302"/>
                                        </p:tgtEl>
                                        <p:attrNameLst>
                                          <p:attrName>style.visibility</p:attrName>
                                        </p:attrNameLst>
                                      </p:cBhvr>
                                      <p:to>
                                        <p:strVal val="visible"/>
                                      </p:to>
                                    </p:set>
                                    <p:animEffect transition="in" filter="wipe(up)">
                                      <p:cBhvr>
                                        <p:cTn id="72" dur="3000"/>
                                        <p:tgtEl>
                                          <p:spTgt spid="141930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19303"/>
                                        </p:tgtEl>
                                        <p:attrNameLst>
                                          <p:attrName>style.visibility</p:attrName>
                                        </p:attrNameLst>
                                      </p:cBhvr>
                                      <p:to>
                                        <p:strVal val="visible"/>
                                      </p:to>
                                    </p:set>
                                    <p:animEffect transition="in" filter="wipe(down)">
                                      <p:cBhvr>
                                        <p:cTn id="75" dur="3000"/>
                                        <p:tgtEl>
                                          <p:spTgt spid="1419303"/>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19304"/>
                                        </p:tgtEl>
                                        <p:attrNameLst>
                                          <p:attrName>style.visibility</p:attrName>
                                        </p:attrNameLst>
                                      </p:cBhvr>
                                      <p:to>
                                        <p:strVal val="visible"/>
                                      </p:to>
                                    </p:set>
                                    <p:animEffect transition="in" filter="fade">
                                      <p:cBhvr>
                                        <p:cTn id="79" dur="2000"/>
                                        <p:tgtEl>
                                          <p:spTgt spid="141930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19305"/>
                                        </p:tgtEl>
                                        <p:attrNameLst>
                                          <p:attrName>style.visibility</p:attrName>
                                        </p:attrNameLst>
                                      </p:cBhvr>
                                      <p:to>
                                        <p:strVal val="visible"/>
                                      </p:to>
                                    </p:set>
                                    <p:animEffect transition="in" filter="fade">
                                      <p:cBhvr>
                                        <p:cTn id="82" dur="2000"/>
                                        <p:tgtEl>
                                          <p:spTgt spid="1419305"/>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419306"/>
                                        </p:tgtEl>
                                        <p:attrNameLst>
                                          <p:attrName>style.visibility</p:attrName>
                                        </p:attrNameLst>
                                      </p:cBhvr>
                                      <p:to>
                                        <p:strVal val="visible"/>
                                      </p:to>
                                    </p:set>
                                    <p:animEffect transition="in" filter="fade">
                                      <p:cBhvr>
                                        <p:cTn id="86" dur="2000"/>
                                        <p:tgtEl>
                                          <p:spTgt spid="141930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19307"/>
                                        </p:tgtEl>
                                        <p:attrNameLst>
                                          <p:attrName>style.visibility</p:attrName>
                                        </p:attrNameLst>
                                      </p:cBhvr>
                                      <p:to>
                                        <p:strVal val="visible"/>
                                      </p:to>
                                    </p:set>
                                    <p:animEffect transition="in" filter="fade">
                                      <p:cBhvr>
                                        <p:cTn id="89" dur="2000"/>
                                        <p:tgtEl>
                                          <p:spTgt spid="1419307"/>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419266">
                                            <p:txEl>
                                              <p:pRg st="1" end="1"/>
                                            </p:txEl>
                                          </p:spTgt>
                                        </p:tgtEl>
                                        <p:attrNameLst>
                                          <p:attrName>style.visibility</p:attrName>
                                        </p:attrNameLst>
                                      </p:cBhvr>
                                      <p:to>
                                        <p:strVal val="visible"/>
                                      </p:to>
                                    </p:set>
                                    <p:anim calcmode="lin" valueType="num">
                                      <p:cBhvr additive="base">
                                        <p:cTn id="94" dur="500" fill="hold"/>
                                        <p:tgtEl>
                                          <p:spTgt spid="1419266">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41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419266">
                                            <p:txEl>
                                              <p:pRg st="2" end="2"/>
                                            </p:txEl>
                                          </p:spTgt>
                                        </p:tgtEl>
                                        <p:attrNameLst>
                                          <p:attrName>style.visibility</p:attrName>
                                        </p:attrNameLst>
                                      </p:cBhvr>
                                      <p:to>
                                        <p:strVal val="visible"/>
                                      </p:to>
                                    </p:set>
                                    <p:anim calcmode="lin" valueType="num">
                                      <p:cBhvr additive="base">
                                        <p:cTn id="100" dur="500" fill="hold"/>
                                        <p:tgtEl>
                                          <p:spTgt spid="1419266">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419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419266">
                                            <p:txEl>
                                              <p:pRg st="3" end="3"/>
                                            </p:txEl>
                                          </p:spTgt>
                                        </p:tgtEl>
                                        <p:attrNameLst>
                                          <p:attrName>style.visibility</p:attrName>
                                        </p:attrNameLst>
                                      </p:cBhvr>
                                      <p:to>
                                        <p:strVal val="visible"/>
                                      </p:to>
                                    </p:set>
                                    <p:anim calcmode="lin" valueType="num">
                                      <p:cBhvr additive="base">
                                        <p:cTn id="106" dur="500" fill="hold"/>
                                        <p:tgtEl>
                                          <p:spTgt spid="1419266">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419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419308">
                                            <p:txEl>
                                              <p:pRg st="1" end="1"/>
                                            </p:txEl>
                                          </p:spTgt>
                                        </p:tgtEl>
                                        <p:attrNameLst>
                                          <p:attrName>style.visibility</p:attrName>
                                        </p:attrNameLst>
                                      </p:cBhvr>
                                      <p:to>
                                        <p:strVal val="visible"/>
                                      </p:to>
                                    </p:set>
                                    <p:anim calcmode="lin" valueType="num">
                                      <p:cBhvr additive="base">
                                        <p:cTn id="112" dur="500" fill="hold"/>
                                        <p:tgtEl>
                                          <p:spTgt spid="1419308">
                                            <p:txEl>
                                              <p:pRg st="1" end="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19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85" grpId="0" animBg="1"/>
      <p:bldP spid="1419286" grpId="0" animBg="1"/>
      <p:bldP spid="1419287" grpId="0" animBg="1"/>
      <p:bldP spid="1419288" grpId="0" animBg="1"/>
      <p:bldP spid="1419289" grpId="0" animBg="1"/>
      <p:bldP spid="1419290" grpId="0" animBg="1"/>
      <p:bldP spid="1419291" grpId="0"/>
      <p:bldP spid="1419292" grpId="0"/>
      <p:bldP spid="1419293" grpId="0"/>
      <p:bldP spid="1419294" grpId="0"/>
      <p:bldP spid="1419295" grpId="0"/>
      <p:bldP spid="1419296" grpId="0"/>
      <p:bldP spid="1419297" grpId="0"/>
      <p:bldP spid="1419298" grpId="0" animBg="1"/>
      <p:bldP spid="1419299" grpId="0" animBg="1"/>
      <p:bldP spid="1419300" grpId="0" animBg="1"/>
      <p:bldP spid="1419301" grpId="0" animBg="1"/>
      <p:bldP spid="1419302" grpId="0" animBg="1"/>
      <p:bldP spid="1419303" grpId="0" animBg="1"/>
      <p:bldP spid="1419304" grpId="0"/>
      <p:bldP spid="1419305" grpId="0"/>
      <p:bldP spid="1419306" grpId="0"/>
      <p:bldP spid="141930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p:cNvSpPr>
            <a:spLocks noChangeArrowheads="1"/>
          </p:cNvSpPr>
          <p:nvPr/>
        </p:nvSpPr>
        <p:spPr bwMode="auto">
          <a:xfrm>
            <a:off x="674688" y="1762125"/>
            <a:ext cx="7772400" cy="509587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Explain what has                                         happened in this Feynman diagram.</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It is a diagram of a down quark                                 emitting a W</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particle that decays                                      into an electron and an                                           antineutrino: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Recall that a neutron consists of                                      an up-down-down quark combo.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Recall that a proton consists of an                                  up-up-down quark combo.</a:t>
            </a:r>
          </a:p>
          <a:p>
            <a:pPr>
              <a:spcBef>
                <a:spcPct val="15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This is non other than the beta decay (</a:t>
            </a:r>
            <a:r>
              <a:rPr lang="en-US" sz="2400" dirty="0">
                <a:solidFill>
                  <a:srgbClr val="000000"/>
                </a:solidFill>
                <a:latin typeface="Arial" pitchFamily="34" charset="0"/>
                <a:cs typeface="Times New Roman" pitchFamily="18" charset="0"/>
                <a:sym typeface="Symbol" pitchFamily="18" charset="2"/>
              </a:rPr>
              <a:t></a:t>
            </a:r>
            <a:r>
              <a:rPr lang="en-US" sz="2400" baseline="30000" dirty="0" smtClean="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we </a:t>
            </a:r>
            <a:r>
              <a:rPr lang="en-US" sz="2400" dirty="0">
                <a:solidFill>
                  <a:srgbClr val="000000"/>
                </a:solidFill>
                <a:latin typeface="Arial" pitchFamily="34" charset="0"/>
                <a:cs typeface="Times New Roman" pitchFamily="18" charset="0"/>
              </a:rPr>
              <a:t>talked about a long time ago.</a:t>
            </a:r>
          </a:p>
        </p:txBody>
      </p:sp>
      <p:sp>
        <p:nvSpPr>
          <p:cNvPr id="142131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8852" name="Rectangle 4"/>
          <p:cNvSpPr>
            <a:spLocks noGrp="1" noChangeArrowheads="1"/>
          </p:cNvSpPr>
          <p:nvPr>
            <p:ph type="ctrTitle"/>
          </p:nvPr>
        </p:nvSpPr>
        <p:spPr>
          <a:xfrm>
            <a:off x="685800" y="428625"/>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1341" name="Freeform 29"/>
          <p:cNvSpPr>
            <a:spLocks/>
          </p:cNvSpPr>
          <p:nvPr/>
        </p:nvSpPr>
        <p:spPr bwMode="auto">
          <a:xfrm rot="2837436">
            <a:off x="6864350" y="330993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21342" name="Line 30"/>
          <p:cNvSpPr>
            <a:spLocks noChangeShapeType="1"/>
          </p:cNvSpPr>
          <p:nvPr/>
        </p:nvSpPr>
        <p:spPr bwMode="auto">
          <a:xfrm>
            <a:off x="6091238" y="2447925"/>
            <a:ext cx="838200" cy="685800"/>
          </a:xfrm>
          <a:prstGeom prst="line">
            <a:avLst/>
          </a:prstGeom>
          <a:noFill/>
          <a:ln w="28575">
            <a:solidFill>
              <a:schemeClr val="tx1"/>
            </a:solidFill>
            <a:round/>
            <a:headEnd/>
            <a:tailEnd type="triangle" w="med" len="med"/>
          </a:ln>
        </p:spPr>
        <p:txBody>
          <a:bodyPr/>
          <a:lstStyle/>
          <a:p>
            <a:endParaRPr lang="en-US"/>
          </a:p>
        </p:txBody>
      </p:sp>
      <p:sp>
        <p:nvSpPr>
          <p:cNvPr id="1421343" name="Line 31"/>
          <p:cNvSpPr>
            <a:spLocks noChangeShapeType="1"/>
          </p:cNvSpPr>
          <p:nvPr/>
        </p:nvSpPr>
        <p:spPr bwMode="auto">
          <a:xfrm flipV="1">
            <a:off x="7543800" y="3171437"/>
            <a:ext cx="911225" cy="533400"/>
          </a:xfrm>
          <a:prstGeom prst="line">
            <a:avLst/>
          </a:prstGeom>
          <a:noFill/>
          <a:ln w="28575">
            <a:solidFill>
              <a:schemeClr val="tx1"/>
            </a:solidFill>
            <a:round/>
            <a:headEnd type="triangle" w="med" len="med"/>
            <a:tailEnd/>
          </a:ln>
        </p:spPr>
        <p:txBody>
          <a:bodyPr/>
          <a:lstStyle/>
          <a:p>
            <a:endParaRPr lang="en-US"/>
          </a:p>
        </p:txBody>
      </p:sp>
      <p:sp>
        <p:nvSpPr>
          <p:cNvPr id="1421344" name="Line 32"/>
          <p:cNvSpPr>
            <a:spLocks noChangeShapeType="1"/>
          </p:cNvSpPr>
          <p:nvPr/>
        </p:nvSpPr>
        <p:spPr bwMode="auto">
          <a:xfrm>
            <a:off x="7543800" y="3720712"/>
            <a:ext cx="990600" cy="533400"/>
          </a:xfrm>
          <a:prstGeom prst="line">
            <a:avLst/>
          </a:prstGeom>
          <a:noFill/>
          <a:ln w="28575">
            <a:solidFill>
              <a:schemeClr val="tx1"/>
            </a:solidFill>
            <a:round/>
            <a:headEnd/>
            <a:tailEnd type="triangle" w="med" len="med"/>
          </a:ln>
        </p:spPr>
        <p:txBody>
          <a:bodyPr/>
          <a:lstStyle/>
          <a:p>
            <a:endParaRPr lang="en-US"/>
          </a:p>
        </p:txBody>
      </p:sp>
      <p:sp>
        <p:nvSpPr>
          <p:cNvPr id="1421345" name="Line 33"/>
          <p:cNvSpPr>
            <a:spLocks noChangeShapeType="1"/>
          </p:cNvSpPr>
          <p:nvPr/>
        </p:nvSpPr>
        <p:spPr bwMode="auto">
          <a:xfrm flipV="1">
            <a:off x="6929438" y="2524125"/>
            <a:ext cx="914400" cy="609600"/>
          </a:xfrm>
          <a:prstGeom prst="line">
            <a:avLst/>
          </a:prstGeom>
          <a:noFill/>
          <a:ln w="28575">
            <a:solidFill>
              <a:schemeClr val="tx1"/>
            </a:solidFill>
            <a:round/>
            <a:headEnd/>
            <a:tailEnd type="triangle" w="med" len="med"/>
          </a:ln>
        </p:spPr>
        <p:txBody>
          <a:bodyPr/>
          <a:lstStyle/>
          <a:p>
            <a:endParaRPr lang="en-US"/>
          </a:p>
        </p:txBody>
      </p:sp>
      <p:sp>
        <p:nvSpPr>
          <p:cNvPr id="1421346" name="Line 34"/>
          <p:cNvSpPr>
            <a:spLocks noChangeShapeType="1"/>
          </p:cNvSpPr>
          <p:nvPr/>
        </p:nvSpPr>
        <p:spPr bwMode="auto">
          <a:xfrm flipV="1">
            <a:off x="5786438" y="2301875"/>
            <a:ext cx="0" cy="2243138"/>
          </a:xfrm>
          <a:prstGeom prst="line">
            <a:avLst/>
          </a:prstGeom>
          <a:noFill/>
          <a:ln w="9525">
            <a:solidFill>
              <a:schemeClr val="tx1"/>
            </a:solidFill>
            <a:round/>
            <a:headEnd/>
            <a:tailEnd type="triangle" w="med" len="med"/>
          </a:ln>
        </p:spPr>
        <p:txBody>
          <a:bodyPr/>
          <a:lstStyle/>
          <a:p>
            <a:endParaRPr lang="en-US"/>
          </a:p>
        </p:txBody>
      </p:sp>
      <p:sp>
        <p:nvSpPr>
          <p:cNvPr id="1421347" name="Line 35"/>
          <p:cNvSpPr>
            <a:spLocks noChangeShapeType="1"/>
          </p:cNvSpPr>
          <p:nvPr/>
        </p:nvSpPr>
        <p:spPr bwMode="auto">
          <a:xfrm>
            <a:off x="5641975" y="4429125"/>
            <a:ext cx="3033713" cy="0"/>
          </a:xfrm>
          <a:prstGeom prst="line">
            <a:avLst/>
          </a:prstGeom>
          <a:noFill/>
          <a:ln w="9525">
            <a:solidFill>
              <a:schemeClr val="tx1"/>
            </a:solidFill>
            <a:round/>
            <a:headEnd/>
            <a:tailEnd type="triangle" w="med" len="med"/>
          </a:ln>
        </p:spPr>
        <p:txBody>
          <a:bodyPr/>
          <a:lstStyle/>
          <a:p>
            <a:endParaRPr lang="en-US"/>
          </a:p>
        </p:txBody>
      </p:sp>
      <p:sp>
        <p:nvSpPr>
          <p:cNvPr id="1421348" name="Text Box 36"/>
          <p:cNvSpPr txBox="1">
            <a:spLocks noChangeArrowheads="1"/>
          </p:cNvSpPr>
          <p:nvPr/>
        </p:nvSpPr>
        <p:spPr bwMode="auto">
          <a:xfrm rot="-5400000">
            <a:off x="4968081" y="3080544"/>
            <a:ext cx="1373188"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1349" name="Text Box 37"/>
          <p:cNvSpPr txBox="1">
            <a:spLocks noChangeArrowheads="1"/>
          </p:cNvSpPr>
          <p:nvPr/>
        </p:nvSpPr>
        <p:spPr bwMode="auto">
          <a:xfrm>
            <a:off x="6745288" y="44005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21350" name="Text Box 38"/>
          <p:cNvSpPr txBox="1">
            <a:spLocks noChangeArrowheads="1"/>
          </p:cNvSpPr>
          <p:nvPr/>
        </p:nvSpPr>
        <p:spPr bwMode="auto">
          <a:xfrm>
            <a:off x="5818188" y="231933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21351" name="Text Box 39"/>
          <p:cNvSpPr txBox="1">
            <a:spLocks noChangeArrowheads="1"/>
          </p:cNvSpPr>
          <p:nvPr/>
        </p:nvSpPr>
        <p:spPr bwMode="auto">
          <a:xfrm>
            <a:off x="7788275" y="23177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21352" name="Text Box 40"/>
          <p:cNvSpPr txBox="1">
            <a:spLocks noChangeArrowheads="1"/>
          </p:cNvSpPr>
          <p:nvPr/>
        </p:nvSpPr>
        <p:spPr bwMode="auto">
          <a:xfrm>
            <a:off x="7959725" y="4022337"/>
            <a:ext cx="5778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21353" name="Text Box 41"/>
          <p:cNvSpPr txBox="1">
            <a:spLocks noChangeArrowheads="1"/>
          </p:cNvSpPr>
          <p:nvPr/>
        </p:nvSpPr>
        <p:spPr bwMode="auto">
          <a:xfrm>
            <a:off x="7927975" y="2820600"/>
            <a:ext cx="61277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21354" name="Text Box 42"/>
          <p:cNvSpPr txBox="1">
            <a:spLocks noChangeArrowheads="1"/>
          </p:cNvSpPr>
          <p:nvPr/>
        </p:nvSpPr>
        <p:spPr bwMode="auto">
          <a:xfrm>
            <a:off x="7280275" y="3036888"/>
            <a:ext cx="70802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W</a:t>
            </a:r>
            <a:r>
              <a:rPr lang="en-US" sz="2400" baseline="30000">
                <a:latin typeface="Arial" pitchFamily="34" charset="0"/>
                <a:sym typeface="Symbol" pitchFamily="18" charset="2"/>
              </a:rPr>
              <a:t>-</a:t>
            </a:r>
            <a:endParaRPr lang="en-US" sz="2400">
              <a:latin typeface="Arial" pitchFamily="34" charset="0"/>
              <a:sym typeface="Symbol" pitchFamily="18" charset="2"/>
            </a:endParaRPr>
          </a:p>
        </p:txBody>
      </p:sp>
      <p:sp>
        <p:nvSpPr>
          <p:cNvPr id="1421355" name="Line 43"/>
          <p:cNvSpPr>
            <a:spLocks noChangeShapeType="1"/>
          </p:cNvSpPr>
          <p:nvPr/>
        </p:nvSpPr>
        <p:spPr bwMode="auto">
          <a:xfrm>
            <a:off x="8037952" y="2966650"/>
            <a:ext cx="138112" cy="0"/>
          </a:xfrm>
          <a:prstGeom prst="line">
            <a:avLst/>
          </a:prstGeom>
          <a:noFill/>
          <a:ln w="19050">
            <a:solidFill>
              <a:schemeClr val="tx1"/>
            </a:solidFill>
            <a:round/>
            <a:headEnd/>
            <a:tailEnd/>
          </a:ln>
        </p:spPr>
        <p:txBody>
          <a:bodyPr/>
          <a:lstStyle/>
          <a:p>
            <a:endParaRPr lang="en-US"/>
          </a:p>
        </p:txBody>
      </p:sp>
      <p:sp>
        <p:nvSpPr>
          <p:cNvPr id="1421356" name="Line 44"/>
          <p:cNvSpPr>
            <a:spLocks noChangeShapeType="1"/>
          </p:cNvSpPr>
          <p:nvPr/>
        </p:nvSpPr>
        <p:spPr bwMode="auto">
          <a:xfrm>
            <a:off x="6089650" y="2233613"/>
            <a:ext cx="838200" cy="685800"/>
          </a:xfrm>
          <a:prstGeom prst="line">
            <a:avLst/>
          </a:prstGeom>
          <a:noFill/>
          <a:ln w="28575">
            <a:solidFill>
              <a:srgbClr val="CC0000"/>
            </a:solidFill>
            <a:round/>
            <a:headEnd/>
            <a:tailEnd type="triangle" w="med" len="med"/>
          </a:ln>
        </p:spPr>
        <p:txBody>
          <a:bodyPr/>
          <a:lstStyle/>
          <a:p>
            <a:endParaRPr lang="en-US"/>
          </a:p>
        </p:txBody>
      </p:sp>
      <p:sp>
        <p:nvSpPr>
          <p:cNvPr id="1421357" name="Line 45"/>
          <p:cNvSpPr>
            <a:spLocks noChangeShapeType="1"/>
          </p:cNvSpPr>
          <p:nvPr/>
        </p:nvSpPr>
        <p:spPr bwMode="auto">
          <a:xfrm flipV="1">
            <a:off x="6927850" y="2309813"/>
            <a:ext cx="914400" cy="609600"/>
          </a:xfrm>
          <a:prstGeom prst="line">
            <a:avLst/>
          </a:prstGeom>
          <a:noFill/>
          <a:ln w="28575">
            <a:solidFill>
              <a:srgbClr val="CC0000"/>
            </a:solidFill>
            <a:round/>
            <a:headEnd/>
            <a:tailEnd type="triangle" w="med" len="med"/>
          </a:ln>
        </p:spPr>
        <p:txBody>
          <a:bodyPr/>
          <a:lstStyle/>
          <a:p>
            <a:endParaRPr lang="en-US"/>
          </a:p>
        </p:txBody>
      </p:sp>
      <p:sp>
        <p:nvSpPr>
          <p:cNvPr id="1421358" name="Text Box 46"/>
          <p:cNvSpPr txBox="1">
            <a:spLocks noChangeArrowheads="1"/>
          </p:cNvSpPr>
          <p:nvPr/>
        </p:nvSpPr>
        <p:spPr bwMode="auto">
          <a:xfrm>
            <a:off x="5807075" y="2052638"/>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59" name="Text Box 47"/>
          <p:cNvSpPr txBox="1">
            <a:spLocks noChangeArrowheads="1"/>
          </p:cNvSpPr>
          <p:nvPr/>
        </p:nvSpPr>
        <p:spPr bwMode="auto">
          <a:xfrm>
            <a:off x="7791450" y="20859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60" name="Line 48"/>
          <p:cNvSpPr>
            <a:spLocks noChangeShapeType="1"/>
          </p:cNvSpPr>
          <p:nvPr/>
        </p:nvSpPr>
        <p:spPr bwMode="auto">
          <a:xfrm>
            <a:off x="6088063" y="2020888"/>
            <a:ext cx="838200" cy="685800"/>
          </a:xfrm>
          <a:prstGeom prst="line">
            <a:avLst/>
          </a:prstGeom>
          <a:noFill/>
          <a:ln w="28575">
            <a:solidFill>
              <a:srgbClr val="CC0000"/>
            </a:solidFill>
            <a:round/>
            <a:headEnd/>
            <a:tailEnd type="triangle" w="med" len="med"/>
          </a:ln>
        </p:spPr>
        <p:txBody>
          <a:bodyPr/>
          <a:lstStyle/>
          <a:p>
            <a:endParaRPr lang="en-US"/>
          </a:p>
        </p:txBody>
      </p:sp>
      <p:sp>
        <p:nvSpPr>
          <p:cNvPr id="1421361" name="Line 49"/>
          <p:cNvSpPr>
            <a:spLocks noChangeShapeType="1"/>
          </p:cNvSpPr>
          <p:nvPr/>
        </p:nvSpPr>
        <p:spPr bwMode="auto">
          <a:xfrm flipV="1">
            <a:off x="6926263" y="2097088"/>
            <a:ext cx="914400" cy="609600"/>
          </a:xfrm>
          <a:prstGeom prst="line">
            <a:avLst/>
          </a:prstGeom>
          <a:noFill/>
          <a:ln w="28575">
            <a:solidFill>
              <a:srgbClr val="CC0000"/>
            </a:solidFill>
            <a:round/>
            <a:headEnd/>
            <a:tailEnd type="triangle" w="med" len="med"/>
          </a:ln>
        </p:spPr>
        <p:txBody>
          <a:bodyPr/>
          <a:lstStyle/>
          <a:p>
            <a:endParaRPr lang="en-US"/>
          </a:p>
        </p:txBody>
      </p:sp>
      <p:sp>
        <p:nvSpPr>
          <p:cNvPr id="1421362" name="Text Box 50"/>
          <p:cNvSpPr txBox="1">
            <a:spLocks noChangeArrowheads="1"/>
          </p:cNvSpPr>
          <p:nvPr/>
        </p:nvSpPr>
        <p:spPr bwMode="auto">
          <a:xfrm>
            <a:off x="5802313" y="1779588"/>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3" name="Text Box 51"/>
          <p:cNvSpPr txBox="1">
            <a:spLocks noChangeArrowheads="1"/>
          </p:cNvSpPr>
          <p:nvPr/>
        </p:nvSpPr>
        <p:spPr bwMode="auto">
          <a:xfrm>
            <a:off x="7786688" y="1822450"/>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4" name="Text Box 52"/>
          <p:cNvSpPr txBox="1">
            <a:spLocks noChangeArrowheads="1"/>
          </p:cNvSpPr>
          <p:nvPr/>
        </p:nvSpPr>
        <p:spPr bwMode="auto">
          <a:xfrm>
            <a:off x="6096827" y="1587669"/>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n</a:t>
            </a:r>
          </a:p>
        </p:txBody>
      </p:sp>
      <p:sp>
        <p:nvSpPr>
          <p:cNvPr id="1421365" name="Text Box 53"/>
          <p:cNvSpPr txBox="1">
            <a:spLocks noChangeArrowheads="1"/>
          </p:cNvSpPr>
          <p:nvPr/>
        </p:nvSpPr>
        <p:spPr bwMode="auto">
          <a:xfrm>
            <a:off x="7418878" y="1581319"/>
            <a:ext cx="377825" cy="584775"/>
          </a:xfrm>
          <a:prstGeom prst="rect">
            <a:avLst/>
          </a:prstGeom>
          <a:noFill/>
          <a:ln w="9525">
            <a:noFill/>
            <a:miter lim="800000"/>
            <a:headEnd/>
            <a:tailEnd/>
          </a:ln>
        </p:spPr>
        <p:txBody>
          <a:bodyPr>
            <a:spAutoFit/>
          </a:bodyPr>
          <a:lstStyle/>
          <a:p>
            <a:pPr>
              <a:spcBef>
                <a:spcPct val="50000"/>
              </a:spcBef>
            </a:pPr>
            <a:r>
              <a:rPr lang="en-US" sz="3200">
                <a:solidFill>
                  <a:schemeClr val="accent6"/>
                </a:solidFill>
                <a:latin typeface="Arial" pitchFamily="34" charset="0"/>
                <a:sym typeface="Symbol" pitchFamily="18" charset="2"/>
              </a:rPr>
              <a:t>p</a:t>
            </a:r>
          </a:p>
        </p:txBody>
      </p:sp>
      <p:sp>
        <p:nvSpPr>
          <p:cNvPr id="1421366" name="Text Box 54"/>
          <p:cNvSpPr txBox="1">
            <a:spLocks noChangeArrowheads="1"/>
          </p:cNvSpPr>
          <p:nvPr/>
        </p:nvSpPr>
        <p:spPr bwMode="auto">
          <a:xfrm>
            <a:off x="5767757" y="4868204"/>
            <a:ext cx="3186943" cy="584775"/>
          </a:xfrm>
          <a:prstGeom prst="rect">
            <a:avLst/>
          </a:prstGeom>
          <a:noFill/>
          <a:ln w="9525">
            <a:noFill/>
            <a:miter lim="800000"/>
            <a:headEnd/>
            <a:tailEnd/>
          </a:ln>
        </p:spPr>
        <p:txBody>
          <a:bodyPr wrap="square">
            <a:spAutoFit/>
          </a:bodyPr>
          <a:lstStyle/>
          <a:p>
            <a:pPr>
              <a:spcBef>
                <a:spcPct val="50000"/>
              </a:spcBef>
            </a:pPr>
            <a:r>
              <a:rPr lang="en-US" sz="3200" dirty="0">
                <a:solidFill>
                  <a:schemeClr val="accent2"/>
                </a:solidFill>
                <a:latin typeface="Arial" pitchFamily="34" charset="0"/>
              </a:rPr>
              <a:t>n </a:t>
            </a:r>
            <a:r>
              <a:rPr lang="en-US" sz="3200" dirty="0">
                <a:solidFill>
                  <a:schemeClr val="accent2"/>
                </a:solidFill>
                <a:latin typeface="Arial" pitchFamily="34" charset="0"/>
                <a:sym typeface="Symbol" pitchFamily="18" charset="2"/>
              </a:rPr>
              <a:t> p + e</a:t>
            </a:r>
            <a:r>
              <a:rPr lang="en-US" sz="3200" baseline="30000" dirty="0">
                <a:solidFill>
                  <a:schemeClr val="accent2"/>
                </a:solidFill>
                <a:latin typeface="Arial" pitchFamily="34" charset="0"/>
                <a:sym typeface="Symbol" pitchFamily="18" charset="2"/>
              </a:rPr>
              <a:t>-</a:t>
            </a:r>
            <a:r>
              <a:rPr lang="en-US" sz="3200" dirty="0">
                <a:solidFill>
                  <a:schemeClr val="accent2"/>
                </a:solidFill>
                <a:latin typeface="Arial" pitchFamily="34" charset="0"/>
                <a:sym typeface="Symbol" pitchFamily="18" charset="2"/>
              </a:rPr>
              <a:t> + </a:t>
            </a:r>
            <a:r>
              <a:rPr lang="en-US" sz="3200" baseline="-25000" dirty="0">
                <a:solidFill>
                  <a:schemeClr val="accent2"/>
                </a:solidFill>
                <a:latin typeface="Arial" pitchFamily="34" charset="0"/>
                <a:sym typeface="Symbol" pitchFamily="18" charset="2"/>
              </a:rPr>
              <a:t>e</a:t>
            </a:r>
          </a:p>
        </p:txBody>
      </p:sp>
      <p:sp>
        <p:nvSpPr>
          <p:cNvPr id="1421367" name="Line 55"/>
          <p:cNvSpPr>
            <a:spLocks noChangeShapeType="1"/>
          </p:cNvSpPr>
          <p:nvPr/>
        </p:nvSpPr>
        <p:spPr bwMode="auto">
          <a:xfrm>
            <a:off x="8180321" y="5017429"/>
            <a:ext cx="192088" cy="0"/>
          </a:xfrm>
          <a:prstGeom prst="line">
            <a:avLst/>
          </a:prstGeom>
          <a:noFill/>
          <a:ln w="28575">
            <a:solidFill>
              <a:schemeClr val="accent2"/>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1314">
                                            <p:txEl>
                                              <p:pRg st="0" end="0"/>
                                            </p:txEl>
                                          </p:spTgt>
                                        </p:tgtEl>
                                        <p:attrNameLst>
                                          <p:attrName>style.visibility</p:attrName>
                                        </p:attrNameLst>
                                      </p:cBhvr>
                                      <p:to>
                                        <p:strVal val="visible"/>
                                      </p:to>
                                    </p:set>
                                    <p:anim calcmode="lin" valueType="num">
                                      <p:cBhvr additive="base">
                                        <p:cTn id="7" dur="500" fill="hold"/>
                                        <p:tgtEl>
                                          <p:spTgt spid="142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21342"/>
                                        </p:tgtEl>
                                        <p:attrNameLst>
                                          <p:attrName>style.visibility</p:attrName>
                                        </p:attrNameLst>
                                      </p:cBhvr>
                                      <p:to>
                                        <p:strVal val="visible"/>
                                      </p:to>
                                    </p:set>
                                    <p:animEffect transition="in" filter="wipe(up)">
                                      <p:cBhvr>
                                        <p:cTn id="13" dur="3000"/>
                                        <p:tgtEl>
                                          <p:spTgt spid="142134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21341"/>
                                        </p:tgtEl>
                                        <p:attrNameLst>
                                          <p:attrName>style.visibility</p:attrName>
                                        </p:attrNameLst>
                                      </p:cBhvr>
                                      <p:to>
                                        <p:strVal val="visible"/>
                                      </p:to>
                                    </p:set>
                                    <p:animEffect transition="in" filter="wipe(left)">
                                      <p:cBhvr>
                                        <p:cTn id="17" dur="2000"/>
                                        <p:tgtEl>
                                          <p:spTgt spid="1421341"/>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21345"/>
                                        </p:tgtEl>
                                        <p:attrNameLst>
                                          <p:attrName>style.visibility</p:attrName>
                                        </p:attrNameLst>
                                      </p:cBhvr>
                                      <p:to>
                                        <p:strVal val="visible"/>
                                      </p:to>
                                    </p:set>
                                    <p:animEffect transition="in" filter="wipe(down)">
                                      <p:cBhvr>
                                        <p:cTn id="20" dur="3000"/>
                                        <p:tgtEl>
                                          <p:spTgt spid="1421345"/>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21344"/>
                                        </p:tgtEl>
                                        <p:attrNameLst>
                                          <p:attrName>style.visibility</p:attrName>
                                        </p:attrNameLst>
                                      </p:cBhvr>
                                      <p:to>
                                        <p:strVal val="visible"/>
                                      </p:to>
                                    </p:set>
                                    <p:animEffect transition="in" filter="wipe(up)">
                                      <p:cBhvr>
                                        <p:cTn id="24" dur="3000"/>
                                        <p:tgtEl>
                                          <p:spTgt spid="14213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21343"/>
                                        </p:tgtEl>
                                        <p:attrNameLst>
                                          <p:attrName>style.visibility</p:attrName>
                                        </p:attrNameLst>
                                      </p:cBhvr>
                                      <p:to>
                                        <p:strVal val="visible"/>
                                      </p:to>
                                    </p:set>
                                    <p:animEffect transition="in" filter="wipe(down)">
                                      <p:cBhvr>
                                        <p:cTn id="27" dur="3000"/>
                                        <p:tgtEl>
                                          <p:spTgt spid="1421343"/>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21346"/>
                                        </p:tgtEl>
                                        <p:attrNameLst>
                                          <p:attrName>style.visibility</p:attrName>
                                        </p:attrNameLst>
                                      </p:cBhvr>
                                      <p:to>
                                        <p:strVal val="visible"/>
                                      </p:to>
                                    </p:set>
                                    <p:animEffect transition="in" filter="wipe(down)">
                                      <p:cBhvr>
                                        <p:cTn id="31" dur="2000"/>
                                        <p:tgtEl>
                                          <p:spTgt spid="14213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21347"/>
                                        </p:tgtEl>
                                        <p:attrNameLst>
                                          <p:attrName>style.visibility</p:attrName>
                                        </p:attrNameLst>
                                      </p:cBhvr>
                                      <p:to>
                                        <p:strVal val="visible"/>
                                      </p:to>
                                    </p:set>
                                    <p:animEffect transition="in" filter="wipe(left)">
                                      <p:cBhvr>
                                        <p:cTn id="34" dur="2000"/>
                                        <p:tgtEl>
                                          <p:spTgt spid="142134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21348"/>
                                        </p:tgtEl>
                                        <p:attrNameLst>
                                          <p:attrName>style.visibility</p:attrName>
                                        </p:attrNameLst>
                                      </p:cBhvr>
                                      <p:to>
                                        <p:strVal val="visible"/>
                                      </p:to>
                                    </p:set>
                                    <p:animEffect transition="in" filter="wipe(down)">
                                      <p:cBhvr>
                                        <p:cTn id="37" dur="2000"/>
                                        <p:tgtEl>
                                          <p:spTgt spid="14213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21349"/>
                                        </p:tgtEl>
                                        <p:attrNameLst>
                                          <p:attrName>style.visibility</p:attrName>
                                        </p:attrNameLst>
                                      </p:cBhvr>
                                      <p:to>
                                        <p:strVal val="visible"/>
                                      </p:to>
                                    </p:set>
                                    <p:animEffect transition="in" filter="wipe(left)">
                                      <p:cBhvr>
                                        <p:cTn id="40" dur="2000"/>
                                        <p:tgtEl>
                                          <p:spTgt spid="1421349"/>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21350"/>
                                        </p:tgtEl>
                                        <p:attrNameLst>
                                          <p:attrName>style.visibility</p:attrName>
                                        </p:attrNameLst>
                                      </p:cBhvr>
                                      <p:to>
                                        <p:strVal val="visible"/>
                                      </p:to>
                                    </p:set>
                                    <p:animEffect transition="in" filter="fade">
                                      <p:cBhvr>
                                        <p:cTn id="44" dur="2000"/>
                                        <p:tgtEl>
                                          <p:spTgt spid="14213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1351"/>
                                        </p:tgtEl>
                                        <p:attrNameLst>
                                          <p:attrName>style.visibility</p:attrName>
                                        </p:attrNameLst>
                                      </p:cBhvr>
                                      <p:to>
                                        <p:strVal val="visible"/>
                                      </p:to>
                                    </p:set>
                                    <p:animEffect transition="in" filter="fade">
                                      <p:cBhvr>
                                        <p:cTn id="47" dur="2000"/>
                                        <p:tgtEl>
                                          <p:spTgt spid="14213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1352"/>
                                        </p:tgtEl>
                                        <p:attrNameLst>
                                          <p:attrName>style.visibility</p:attrName>
                                        </p:attrNameLst>
                                      </p:cBhvr>
                                      <p:to>
                                        <p:strVal val="visible"/>
                                      </p:to>
                                    </p:set>
                                    <p:animEffect transition="in" filter="fade">
                                      <p:cBhvr>
                                        <p:cTn id="50" dur="2000"/>
                                        <p:tgtEl>
                                          <p:spTgt spid="14213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21353"/>
                                        </p:tgtEl>
                                        <p:attrNameLst>
                                          <p:attrName>style.visibility</p:attrName>
                                        </p:attrNameLst>
                                      </p:cBhvr>
                                      <p:to>
                                        <p:strVal val="visible"/>
                                      </p:to>
                                    </p:set>
                                    <p:animEffect transition="in" filter="fade">
                                      <p:cBhvr>
                                        <p:cTn id="53" dur="2000"/>
                                        <p:tgtEl>
                                          <p:spTgt spid="14213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21354"/>
                                        </p:tgtEl>
                                        <p:attrNameLst>
                                          <p:attrName>style.visibility</p:attrName>
                                        </p:attrNameLst>
                                      </p:cBhvr>
                                      <p:to>
                                        <p:strVal val="visible"/>
                                      </p:to>
                                    </p:set>
                                    <p:animEffect transition="in" filter="fade">
                                      <p:cBhvr>
                                        <p:cTn id="56" dur="2000"/>
                                        <p:tgtEl>
                                          <p:spTgt spid="14213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1355"/>
                                        </p:tgtEl>
                                        <p:attrNameLst>
                                          <p:attrName>style.visibility</p:attrName>
                                        </p:attrNameLst>
                                      </p:cBhvr>
                                      <p:to>
                                        <p:strVal val="visible"/>
                                      </p:to>
                                    </p:set>
                                    <p:animEffect transition="in" filter="fade">
                                      <p:cBhvr>
                                        <p:cTn id="59" dur="500"/>
                                        <p:tgtEl>
                                          <p:spTgt spid="142135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21314">
                                            <p:txEl>
                                              <p:pRg st="1" end="1"/>
                                            </p:txEl>
                                          </p:spTgt>
                                        </p:tgtEl>
                                        <p:attrNameLst>
                                          <p:attrName>style.visibility</p:attrName>
                                        </p:attrNameLst>
                                      </p:cBhvr>
                                      <p:to>
                                        <p:strVal val="visible"/>
                                      </p:to>
                                    </p:set>
                                    <p:anim calcmode="lin" valueType="num">
                                      <p:cBhvr additive="base">
                                        <p:cTn id="64" dur="500" fill="hold"/>
                                        <p:tgtEl>
                                          <p:spTgt spid="142131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2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21314">
                                            <p:txEl>
                                              <p:pRg st="2" end="2"/>
                                            </p:txEl>
                                          </p:spTgt>
                                        </p:tgtEl>
                                        <p:attrNameLst>
                                          <p:attrName>style.visibility</p:attrName>
                                        </p:attrNameLst>
                                      </p:cBhvr>
                                      <p:to>
                                        <p:strVal val="visible"/>
                                      </p:to>
                                    </p:set>
                                    <p:anim calcmode="lin" valueType="num">
                                      <p:cBhvr additive="base">
                                        <p:cTn id="70" dur="500" fill="hold"/>
                                        <p:tgtEl>
                                          <p:spTgt spid="142131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2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421314">
                                            <p:txEl>
                                              <p:pRg st="3" end="3"/>
                                            </p:txEl>
                                          </p:spTgt>
                                        </p:tgtEl>
                                        <p:attrNameLst>
                                          <p:attrName>style.visibility</p:attrName>
                                        </p:attrNameLst>
                                      </p:cBhvr>
                                      <p:to>
                                        <p:strVal val="visible"/>
                                      </p:to>
                                    </p:set>
                                    <p:anim calcmode="lin" valueType="num">
                                      <p:cBhvr additive="base">
                                        <p:cTn id="76" dur="500" fill="hold"/>
                                        <p:tgtEl>
                                          <p:spTgt spid="1421314">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42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21314">
                                            <p:txEl>
                                              <p:pRg st="4" end="4"/>
                                            </p:txEl>
                                          </p:spTgt>
                                        </p:tgtEl>
                                        <p:attrNameLst>
                                          <p:attrName>style.visibility</p:attrName>
                                        </p:attrNameLst>
                                      </p:cBhvr>
                                      <p:to>
                                        <p:strVal val="visible"/>
                                      </p:to>
                                    </p:set>
                                    <p:anim calcmode="lin" valueType="num">
                                      <p:cBhvr additive="base">
                                        <p:cTn id="82" dur="500" fill="hold"/>
                                        <p:tgtEl>
                                          <p:spTgt spid="1421314">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4213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421356"/>
                                        </p:tgtEl>
                                        <p:attrNameLst>
                                          <p:attrName>style.visibility</p:attrName>
                                        </p:attrNameLst>
                                      </p:cBhvr>
                                      <p:to>
                                        <p:strVal val="visible"/>
                                      </p:to>
                                    </p:set>
                                    <p:animEffect transition="in" filter="wipe(up)">
                                      <p:cBhvr>
                                        <p:cTn id="88" dur="3000"/>
                                        <p:tgtEl>
                                          <p:spTgt spid="142135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421357"/>
                                        </p:tgtEl>
                                        <p:attrNameLst>
                                          <p:attrName>style.visibility</p:attrName>
                                        </p:attrNameLst>
                                      </p:cBhvr>
                                      <p:to>
                                        <p:strVal val="visible"/>
                                      </p:to>
                                    </p:set>
                                    <p:animEffect transition="in" filter="wipe(down)">
                                      <p:cBhvr>
                                        <p:cTn id="91" dur="3000"/>
                                        <p:tgtEl>
                                          <p:spTgt spid="1421357"/>
                                        </p:tgtEl>
                                      </p:cBhvr>
                                    </p:animEffect>
                                  </p:childTnLst>
                                </p:cTn>
                              </p:par>
                            </p:childTnLst>
                          </p:cTn>
                        </p:par>
                        <p:par>
                          <p:cTn id="92" fill="hold">
                            <p:stCondLst>
                              <p:cond delay="3000"/>
                            </p:stCondLst>
                            <p:childTnLst>
                              <p:par>
                                <p:cTn id="93" presetID="10" presetClass="entr" presetSubtype="0" fill="hold" grpId="0" nodeType="afterEffect">
                                  <p:stCondLst>
                                    <p:cond delay="0"/>
                                  </p:stCondLst>
                                  <p:childTnLst>
                                    <p:set>
                                      <p:cBhvr>
                                        <p:cTn id="94" dur="1" fill="hold">
                                          <p:stCondLst>
                                            <p:cond delay="0"/>
                                          </p:stCondLst>
                                        </p:cTn>
                                        <p:tgtEl>
                                          <p:spTgt spid="1421358"/>
                                        </p:tgtEl>
                                        <p:attrNameLst>
                                          <p:attrName>style.visibility</p:attrName>
                                        </p:attrNameLst>
                                      </p:cBhvr>
                                      <p:to>
                                        <p:strVal val="visible"/>
                                      </p:to>
                                    </p:set>
                                    <p:animEffect transition="in" filter="fade">
                                      <p:cBhvr>
                                        <p:cTn id="95" dur="2000"/>
                                        <p:tgtEl>
                                          <p:spTgt spid="14213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21359"/>
                                        </p:tgtEl>
                                        <p:attrNameLst>
                                          <p:attrName>style.visibility</p:attrName>
                                        </p:attrNameLst>
                                      </p:cBhvr>
                                      <p:to>
                                        <p:strVal val="visible"/>
                                      </p:to>
                                    </p:set>
                                    <p:animEffect transition="in" filter="fade">
                                      <p:cBhvr>
                                        <p:cTn id="98" dur="2000"/>
                                        <p:tgtEl>
                                          <p:spTgt spid="142135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421360"/>
                                        </p:tgtEl>
                                        <p:attrNameLst>
                                          <p:attrName>style.visibility</p:attrName>
                                        </p:attrNameLst>
                                      </p:cBhvr>
                                      <p:to>
                                        <p:strVal val="visible"/>
                                      </p:to>
                                    </p:set>
                                    <p:animEffect transition="in" filter="wipe(up)">
                                      <p:cBhvr>
                                        <p:cTn id="103" dur="3000"/>
                                        <p:tgtEl>
                                          <p:spTgt spid="142136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421361"/>
                                        </p:tgtEl>
                                        <p:attrNameLst>
                                          <p:attrName>style.visibility</p:attrName>
                                        </p:attrNameLst>
                                      </p:cBhvr>
                                      <p:to>
                                        <p:strVal val="visible"/>
                                      </p:to>
                                    </p:set>
                                    <p:animEffect transition="in" filter="wipe(down)">
                                      <p:cBhvr>
                                        <p:cTn id="106" dur="3000"/>
                                        <p:tgtEl>
                                          <p:spTgt spid="1421361"/>
                                        </p:tgtEl>
                                      </p:cBhvr>
                                    </p:animEffect>
                                  </p:childTnLst>
                                </p:cTn>
                              </p:par>
                            </p:childTnLst>
                          </p:cTn>
                        </p:par>
                        <p:par>
                          <p:cTn id="107" fill="hold">
                            <p:stCondLst>
                              <p:cond delay="3000"/>
                            </p:stCondLst>
                            <p:childTnLst>
                              <p:par>
                                <p:cTn id="108" presetID="10" presetClass="entr" presetSubtype="0" fill="hold" grpId="0" nodeType="afterEffect">
                                  <p:stCondLst>
                                    <p:cond delay="0"/>
                                  </p:stCondLst>
                                  <p:childTnLst>
                                    <p:set>
                                      <p:cBhvr>
                                        <p:cTn id="109" dur="1" fill="hold">
                                          <p:stCondLst>
                                            <p:cond delay="0"/>
                                          </p:stCondLst>
                                        </p:cTn>
                                        <p:tgtEl>
                                          <p:spTgt spid="1421362"/>
                                        </p:tgtEl>
                                        <p:attrNameLst>
                                          <p:attrName>style.visibility</p:attrName>
                                        </p:attrNameLst>
                                      </p:cBhvr>
                                      <p:to>
                                        <p:strVal val="visible"/>
                                      </p:to>
                                    </p:set>
                                    <p:animEffect transition="in" filter="fade">
                                      <p:cBhvr>
                                        <p:cTn id="110" dur="2000"/>
                                        <p:tgtEl>
                                          <p:spTgt spid="14213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421363"/>
                                        </p:tgtEl>
                                        <p:attrNameLst>
                                          <p:attrName>style.visibility</p:attrName>
                                        </p:attrNameLst>
                                      </p:cBhvr>
                                      <p:to>
                                        <p:strVal val="visible"/>
                                      </p:to>
                                    </p:set>
                                    <p:animEffect transition="in" filter="fade">
                                      <p:cBhvr>
                                        <p:cTn id="113" dur="2000"/>
                                        <p:tgtEl>
                                          <p:spTgt spid="14213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21364"/>
                                        </p:tgtEl>
                                        <p:attrNameLst>
                                          <p:attrName>style.visibility</p:attrName>
                                        </p:attrNameLst>
                                      </p:cBhvr>
                                      <p:to>
                                        <p:strVal val="visible"/>
                                      </p:to>
                                    </p:set>
                                    <p:animEffect transition="in" filter="fade">
                                      <p:cBhvr>
                                        <p:cTn id="118" dur="500"/>
                                        <p:tgtEl>
                                          <p:spTgt spid="1421364"/>
                                        </p:tgtEl>
                                      </p:cBhvr>
                                    </p:animEffect>
                                  </p:childTnLst>
                                  <p:subTnLst>
                                    <p:audio>
                                      <p:cMediaNode>
                                        <p:cTn display="0" masterRel="sameClick">
                                          <p:stCondLst>
                                            <p:cond evt="begin" delay="0">
                                              <p:tn val="116"/>
                                            </p:cond>
                                          </p:stCondLst>
                                          <p:endCondLst>
                                            <p:cond evt="onStopAudio" delay="0">
                                              <p:tgtEl>
                                                <p:sldTgt/>
                                              </p:tgtEl>
                                            </p:cond>
                                          </p:endCondLst>
                                        </p:cTn>
                                        <p:tgtEl>
                                          <p:sndTgt r:embed="rId6" name="cashreg.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421365"/>
                                        </p:tgtEl>
                                        <p:attrNameLst>
                                          <p:attrName>style.visibility</p:attrName>
                                        </p:attrNameLst>
                                      </p:cBhvr>
                                      <p:to>
                                        <p:strVal val="visible"/>
                                      </p:to>
                                    </p:set>
                                    <p:animEffect transition="in" filter="fade">
                                      <p:cBhvr>
                                        <p:cTn id="123" dur="500"/>
                                        <p:tgtEl>
                                          <p:spTgt spid="1421365"/>
                                        </p:tgtEl>
                                      </p:cBhvr>
                                    </p:animEffect>
                                  </p:childTnLst>
                                  <p:subTnLst>
                                    <p:audio>
                                      <p:cMediaNode>
                                        <p:cTn display="0" masterRel="sameClick">
                                          <p:stCondLst>
                                            <p:cond evt="begin" delay="0">
                                              <p:tn val="121"/>
                                            </p:cond>
                                          </p:stCondLst>
                                          <p:endCondLst>
                                            <p:cond evt="onStopAudio" delay="0">
                                              <p:tgtEl>
                                                <p:sldTgt/>
                                              </p:tgtEl>
                                            </p:cond>
                                          </p:endCondLst>
                                        </p:cTn>
                                        <p:tgtEl>
                                          <p:sndTgt r:embed="rId6" name="cashre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421314">
                                            <p:txEl>
                                              <p:pRg st="5" end="5"/>
                                            </p:txEl>
                                          </p:spTgt>
                                        </p:tgtEl>
                                        <p:attrNameLst>
                                          <p:attrName>style.visibility</p:attrName>
                                        </p:attrNameLst>
                                      </p:cBhvr>
                                      <p:to>
                                        <p:strVal val="visible"/>
                                      </p:to>
                                    </p:set>
                                    <p:anim calcmode="lin" valueType="num">
                                      <p:cBhvr additive="base">
                                        <p:cTn id="128" dur="500" fill="hold"/>
                                        <p:tgtEl>
                                          <p:spTgt spid="1421314">
                                            <p:txEl>
                                              <p:pRg st="5" end="5"/>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4213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iterate type="wd">
                                    <p:tmPct val="10000"/>
                                  </p:iterate>
                                  <p:childTnLst>
                                    <p:set>
                                      <p:cBhvr>
                                        <p:cTn id="133" dur="1" fill="hold">
                                          <p:stCondLst>
                                            <p:cond delay="0"/>
                                          </p:stCondLst>
                                        </p:cTn>
                                        <p:tgtEl>
                                          <p:spTgt spid="1421366">
                                            <p:txEl>
                                              <p:pRg st="0" end="0"/>
                                            </p:txEl>
                                          </p:spTgt>
                                        </p:tgtEl>
                                        <p:attrNameLst>
                                          <p:attrName>style.visibility</p:attrName>
                                        </p:attrNameLst>
                                      </p:cBhvr>
                                      <p:to>
                                        <p:strVal val="visible"/>
                                      </p:to>
                                    </p:set>
                                    <p:anim calcmode="lin" valueType="num">
                                      <p:cBhvr additive="base">
                                        <p:cTn id="134" dur="500" fill="hold"/>
                                        <p:tgtEl>
                                          <p:spTgt spid="1421366">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4213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7" name="whoosh.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1421367"/>
                                        </p:tgtEl>
                                        <p:attrNameLst>
                                          <p:attrName>style.visibility</p:attrName>
                                        </p:attrNameLst>
                                      </p:cBhvr>
                                      <p:to>
                                        <p:strVal val="visible"/>
                                      </p:to>
                                    </p:set>
                                    <p:animEffect transition="in" filter="fade">
                                      <p:cBhvr>
                                        <p:cTn id="138" dur="500"/>
                                        <p:tgtEl>
                                          <p:spTgt spid="142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41" grpId="0" animBg="1"/>
      <p:bldP spid="1421342" grpId="0" animBg="1"/>
      <p:bldP spid="1421343" grpId="0" animBg="1"/>
      <p:bldP spid="1421344" grpId="0" animBg="1"/>
      <p:bldP spid="1421345" grpId="0" animBg="1"/>
      <p:bldP spid="1421346" grpId="0" animBg="1"/>
      <p:bldP spid="1421347" grpId="0" animBg="1"/>
      <p:bldP spid="1421348" grpId="0"/>
      <p:bldP spid="1421349" grpId="0"/>
      <p:bldP spid="1421350" grpId="0"/>
      <p:bldP spid="1421351" grpId="0"/>
      <p:bldP spid="1421352" grpId="0"/>
      <p:bldP spid="1421353" grpId="0"/>
      <p:bldP spid="1421354" grpId="0"/>
      <p:bldP spid="1421355" grpId="0" animBg="1"/>
      <p:bldP spid="1421356" grpId="0" animBg="1"/>
      <p:bldP spid="1421357" grpId="0" animBg="1"/>
      <p:bldP spid="1421358" grpId="0"/>
      <p:bldP spid="1421359" grpId="0"/>
      <p:bldP spid="1421360" grpId="0" animBg="1"/>
      <p:bldP spid="1421361" grpId="0" animBg="1"/>
      <p:bldP spid="1421362" grpId="0"/>
      <p:bldP spid="1421363" grpId="0"/>
      <p:bldP spid="1421364" grpId="0"/>
      <p:bldP spid="1421365" grpId="0"/>
      <p:bldP spid="14213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7" name="Rectangle 57"/>
          <p:cNvSpPr>
            <a:spLocks noChangeArrowheads="1"/>
          </p:cNvSpPr>
          <p:nvPr/>
        </p:nvSpPr>
        <p:spPr bwMode="auto">
          <a:xfrm>
            <a:off x="682625" y="5337175"/>
            <a:ext cx="7756525" cy="15208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Why is the neutrino not an anti-neutrino as in the </a:t>
            </a:r>
            <a:r>
              <a:rPr lang="en-US" sz="2400">
                <a:solidFill>
                  <a:srgbClr val="000000"/>
                </a:solidFill>
                <a:latin typeface="Arial" pitchFamily="34" charset="0"/>
                <a:cs typeface="Times New Roman" pitchFamily="18" charset="0"/>
                <a:sym typeface="Symbol" pitchFamily="18" charset="2"/>
              </a:rPr>
              <a:t></a:t>
            </a:r>
            <a:r>
              <a:rPr lang="en-US" sz="2400" baseline="30000">
                <a:solidFill>
                  <a:srgbClr val="000000"/>
                </a:solidFill>
                <a:latin typeface="Arial" pitchFamily="34" charset="0"/>
                <a:cs typeface="Times New Roman" pitchFamily="18" charset="0"/>
              </a:rPr>
              <a:t>-</a:t>
            </a:r>
            <a:r>
              <a:rPr lang="en-US" sz="2400">
                <a:solidFill>
                  <a:srgbClr val="000000"/>
                </a:solidFill>
                <a:latin typeface="Arial" pitchFamily="34" charset="0"/>
                <a:cs typeface="Times New Roman" pitchFamily="18" charset="0"/>
              </a:rPr>
              <a:t> decay?</a:t>
            </a:r>
          </a:p>
          <a:p>
            <a:r>
              <a:rPr lang="en-US" sz="2400" b="1">
                <a:latin typeface="Arial" pitchFamily="34" charset="0"/>
                <a:sym typeface="Symbol" pitchFamily="18" charset="2"/>
              </a:rPr>
              <a:t></a:t>
            </a:r>
            <a:r>
              <a:rPr lang="en-US" sz="2400">
                <a:latin typeface="Arial" pitchFamily="34" charset="0"/>
                <a:sym typeface="Symbol" pitchFamily="18" charset="2"/>
              </a:rPr>
              <a:t>To conserve lepton number.</a:t>
            </a:r>
          </a:p>
        </p:txBody>
      </p:sp>
      <p:sp>
        <p:nvSpPr>
          <p:cNvPr id="1423362" name="Rectangle 2"/>
          <p:cNvSpPr>
            <a:spLocks noChangeArrowheads="1"/>
          </p:cNvSpPr>
          <p:nvPr/>
        </p:nvSpPr>
        <p:spPr bwMode="auto">
          <a:xfrm>
            <a:off x="674688" y="1763713"/>
            <a:ext cx="7772400" cy="366712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Write the reaction (including the neutrino) for </a:t>
            </a:r>
            <a:r>
              <a:rPr lang="en-US" sz="2400" dirty="0" smtClean="0">
                <a:solidFill>
                  <a:srgbClr val="000000"/>
                </a:solidFill>
                <a:latin typeface="Arial" pitchFamily="34" charset="0"/>
                <a:cs typeface="Times New Roman" pitchFamily="18" charset="0"/>
              </a:rPr>
              <a:t>beta (+) </a:t>
            </a:r>
            <a:r>
              <a:rPr lang="en-US" sz="2400" dirty="0">
                <a:solidFill>
                  <a:srgbClr val="000000"/>
                </a:solidFill>
                <a:latin typeface="Arial" pitchFamily="34" charset="0"/>
                <a:cs typeface="Times New Roman" pitchFamily="18" charset="0"/>
              </a:rPr>
              <a:t>decay.</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Just know it!</a:t>
            </a: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EXAMPLE: Now draw the                                          Feynman diagram for the                                                  above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decay:</a:t>
            </a:r>
          </a:p>
        </p:txBody>
      </p:sp>
      <p:sp>
        <p:nvSpPr>
          <p:cNvPr id="7987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9876" name="Rectangle 4"/>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3392" name="Text Box 32"/>
          <p:cNvSpPr txBox="1">
            <a:spLocks noChangeArrowheads="1"/>
          </p:cNvSpPr>
          <p:nvPr/>
        </p:nvSpPr>
        <p:spPr bwMode="auto">
          <a:xfrm>
            <a:off x="1247775" y="3381375"/>
            <a:ext cx="2779713"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Arial" pitchFamily="34" charset="0"/>
              </a:rPr>
              <a:t>p </a:t>
            </a:r>
            <a:r>
              <a:rPr lang="en-US" sz="2800">
                <a:solidFill>
                  <a:schemeClr val="accent2"/>
                </a:solidFill>
                <a:latin typeface="Arial" pitchFamily="34" charset="0"/>
                <a:sym typeface="Symbol" pitchFamily="18" charset="2"/>
              </a:rPr>
              <a:t> n + e</a:t>
            </a:r>
            <a:r>
              <a:rPr lang="en-US" sz="2800" baseline="30000">
                <a:solidFill>
                  <a:schemeClr val="accent2"/>
                </a:solidFill>
                <a:latin typeface="Arial" pitchFamily="34" charset="0"/>
                <a:sym typeface="Symbol" pitchFamily="18" charset="2"/>
              </a:rPr>
              <a:t>+</a:t>
            </a:r>
            <a:r>
              <a:rPr lang="en-US" sz="2800">
                <a:solidFill>
                  <a:schemeClr val="accent2"/>
                </a:solidFill>
                <a:latin typeface="Arial" pitchFamily="34" charset="0"/>
                <a:sym typeface="Symbol" pitchFamily="18" charset="2"/>
              </a:rPr>
              <a:t> + </a:t>
            </a:r>
            <a:r>
              <a:rPr lang="en-US" sz="2800" baseline="-25000">
                <a:solidFill>
                  <a:schemeClr val="accent2"/>
                </a:solidFill>
                <a:latin typeface="Arial" pitchFamily="34" charset="0"/>
                <a:sym typeface="Symbol" pitchFamily="18" charset="2"/>
              </a:rPr>
              <a:t>e</a:t>
            </a:r>
          </a:p>
        </p:txBody>
      </p:sp>
      <p:sp>
        <p:nvSpPr>
          <p:cNvPr id="1423393" name="Freeform 33"/>
          <p:cNvSpPr>
            <a:spLocks/>
          </p:cNvSpPr>
          <p:nvPr/>
        </p:nvSpPr>
        <p:spPr bwMode="auto">
          <a:xfrm rot="2837436">
            <a:off x="6523038" y="394017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23394" name="Line 34"/>
          <p:cNvSpPr>
            <a:spLocks noChangeShapeType="1"/>
          </p:cNvSpPr>
          <p:nvPr/>
        </p:nvSpPr>
        <p:spPr bwMode="auto">
          <a:xfrm>
            <a:off x="5749925" y="3078163"/>
            <a:ext cx="838200" cy="685800"/>
          </a:xfrm>
          <a:prstGeom prst="line">
            <a:avLst/>
          </a:prstGeom>
          <a:noFill/>
          <a:ln w="28575">
            <a:solidFill>
              <a:schemeClr val="tx1"/>
            </a:solidFill>
            <a:round/>
            <a:headEnd/>
            <a:tailEnd type="triangle" w="med" len="med"/>
          </a:ln>
        </p:spPr>
        <p:txBody>
          <a:bodyPr/>
          <a:lstStyle/>
          <a:p>
            <a:endParaRPr lang="en-US"/>
          </a:p>
        </p:txBody>
      </p:sp>
      <p:sp>
        <p:nvSpPr>
          <p:cNvPr id="1423395" name="Line 35"/>
          <p:cNvSpPr>
            <a:spLocks noChangeShapeType="1"/>
          </p:cNvSpPr>
          <p:nvPr/>
        </p:nvSpPr>
        <p:spPr bwMode="auto">
          <a:xfrm flipV="1">
            <a:off x="7202488" y="3789363"/>
            <a:ext cx="911225" cy="533400"/>
          </a:xfrm>
          <a:prstGeom prst="line">
            <a:avLst/>
          </a:prstGeom>
          <a:noFill/>
          <a:ln w="28575">
            <a:solidFill>
              <a:schemeClr val="tx1"/>
            </a:solidFill>
            <a:round/>
            <a:headEnd/>
            <a:tailEnd type="triangle" w="med" len="med"/>
          </a:ln>
        </p:spPr>
        <p:txBody>
          <a:bodyPr/>
          <a:lstStyle/>
          <a:p>
            <a:endParaRPr lang="en-US"/>
          </a:p>
        </p:txBody>
      </p:sp>
      <p:sp>
        <p:nvSpPr>
          <p:cNvPr id="1423396" name="Line 36"/>
          <p:cNvSpPr>
            <a:spLocks noChangeShapeType="1"/>
          </p:cNvSpPr>
          <p:nvPr/>
        </p:nvSpPr>
        <p:spPr bwMode="auto">
          <a:xfrm>
            <a:off x="7202488" y="4338638"/>
            <a:ext cx="990600" cy="533400"/>
          </a:xfrm>
          <a:prstGeom prst="line">
            <a:avLst/>
          </a:prstGeom>
          <a:noFill/>
          <a:ln w="28575">
            <a:solidFill>
              <a:schemeClr val="tx1"/>
            </a:solidFill>
            <a:round/>
            <a:headEnd type="triangle" w="med" len="med"/>
            <a:tailEnd/>
          </a:ln>
        </p:spPr>
        <p:txBody>
          <a:bodyPr/>
          <a:lstStyle/>
          <a:p>
            <a:endParaRPr lang="en-US"/>
          </a:p>
        </p:txBody>
      </p:sp>
      <p:sp>
        <p:nvSpPr>
          <p:cNvPr id="1423397" name="Line 37"/>
          <p:cNvSpPr>
            <a:spLocks noChangeShapeType="1"/>
          </p:cNvSpPr>
          <p:nvPr/>
        </p:nvSpPr>
        <p:spPr bwMode="auto">
          <a:xfrm flipV="1">
            <a:off x="6588125" y="3154363"/>
            <a:ext cx="914400" cy="609600"/>
          </a:xfrm>
          <a:prstGeom prst="line">
            <a:avLst/>
          </a:prstGeom>
          <a:noFill/>
          <a:ln w="28575">
            <a:solidFill>
              <a:schemeClr val="tx1"/>
            </a:solidFill>
            <a:round/>
            <a:headEnd/>
            <a:tailEnd type="triangle" w="med" len="med"/>
          </a:ln>
        </p:spPr>
        <p:txBody>
          <a:bodyPr/>
          <a:lstStyle/>
          <a:p>
            <a:endParaRPr lang="en-US"/>
          </a:p>
        </p:txBody>
      </p:sp>
      <p:sp>
        <p:nvSpPr>
          <p:cNvPr id="1423398" name="Line 38"/>
          <p:cNvSpPr>
            <a:spLocks noChangeShapeType="1"/>
          </p:cNvSpPr>
          <p:nvPr/>
        </p:nvSpPr>
        <p:spPr bwMode="auto">
          <a:xfrm flipV="1">
            <a:off x="5445125" y="2932113"/>
            <a:ext cx="0" cy="2243137"/>
          </a:xfrm>
          <a:prstGeom prst="line">
            <a:avLst/>
          </a:prstGeom>
          <a:noFill/>
          <a:ln w="9525">
            <a:solidFill>
              <a:schemeClr val="tx1"/>
            </a:solidFill>
            <a:round/>
            <a:headEnd/>
            <a:tailEnd type="triangle" w="med" len="med"/>
          </a:ln>
        </p:spPr>
        <p:txBody>
          <a:bodyPr/>
          <a:lstStyle/>
          <a:p>
            <a:endParaRPr lang="en-US"/>
          </a:p>
        </p:txBody>
      </p:sp>
      <p:sp>
        <p:nvSpPr>
          <p:cNvPr id="1423399" name="Line 39"/>
          <p:cNvSpPr>
            <a:spLocks noChangeShapeType="1"/>
          </p:cNvSpPr>
          <p:nvPr/>
        </p:nvSpPr>
        <p:spPr bwMode="auto">
          <a:xfrm>
            <a:off x="5300663" y="5059363"/>
            <a:ext cx="3033712" cy="0"/>
          </a:xfrm>
          <a:prstGeom prst="line">
            <a:avLst/>
          </a:prstGeom>
          <a:noFill/>
          <a:ln w="9525">
            <a:solidFill>
              <a:schemeClr val="tx1"/>
            </a:solidFill>
            <a:round/>
            <a:headEnd/>
            <a:tailEnd type="triangle" w="med" len="med"/>
          </a:ln>
        </p:spPr>
        <p:txBody>
          <a:bodyPr/>
          <a:lstStyle/>
          <a:p>
            <a:endParaRPr lang="en-US"/>
          </a:p>
        </p:txBody>
      </p:sp>
      <p:sp>
        <p:nvSpPr>
          <p:cNvPr id="1423400" name="Text Box 40"/>
          <p:cNvSpPr txBox="1">
            <a:spLocks noChangeArrowheads="1"/>
          </p:cNvSpPr>
          <p:nvPr/>
        </p:nvSpPr>
        <p:spPr bwMode="auto">
          <a:xfrm rot="-5400000">
            <a:off x="4631532" y="37155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3401" name="Text Box 41"/>
          <p:cNvSpPr txBox="1">
            <a:spLocks noChangeArrowheads="1"/>
          </p:cNvSpPr>
          <p:nvPr/>
        </p:nvSpPr>
        <p:spPr bwMode="auto">
          <a:xfrm>
            <a:off x="6403975" y="5011738"/>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23402" name="Text Box 42"/>
          <p:cNvSpPr txBox="1">
            <a:spLocks noChangeArrowheads="1"/>
          </p:cNvSpPr>
          <p:nvPr/>
        </p:nvSpPr>
        <p:spPr bwMode="auto">
          <a:xfrm>
            <a:off x="5476875" y="289242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23403" name="Text Box 43"/>
          <p:cNvSpPr txBox="1">
            <a:spLocks noChangeArrowheads="1"/>
          </p:cNvSpPr>
          <p:nvPr/>
        </p:nvSpPr>
        <p:spPr bwMode="auto">
          <a:xfrm>
            <a:off x="7458075" y="297656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23404" name="Text Box 44"/>
          <p:cNvSpPr txBox="1">
            <a:spLocks noChangeArrowheads="1"/>
          </p:cNvSpPr>
          <p:nvPr/>
        </p:nvSpPr>
        <p:spPr bwMode="auto">
          <a:xfrm>
            <a:off x="7698667" y="4248832"/>
            <a:ext cx="750887" cy="457200"/>
          </a:xfrm>
          <a:prstGeom prst="rect">
            <a:avLst/>
          </a:prstGeom>
          <a:noFill/>
          <a:ln w="9525">
            <a:noFill/>
            <a:miter lim="800000"/>
            <a:headEnd/>
            <a:tailEnd/>
          </a:ln>
        </p:spPr>
        <p:txBody>
          <a:bodyPr>
            <a:spAutoFit/>
          </a:bodyPr>
          <a:lstStyle/>
          <a:p>
            <a:pPr>
              <a:spcBef>
                <a:spcPct val="50000"/>
              </a:spcBef>
            </a:pPr>
            <a:r>
              <a:rPr lang="en-US" sz="2400" dirty="0">
                <a:latin typeface="Arial" pitchFamily="34" charset="0"/>
              </a:rPr>
              <a:t>e</a:t>
            </a:r>
            <a:r>
              <a:rPr lang="en-US" sz="2400" baseline="30000" dirty="0">
                <a:latin typeface="Arial" pitchFamily="34" charset="0"/>
              </a:rPr>
              <a:t>+</a:t>
            </a:r>
            <a:endParaRPr lang="en-US" sz="2400" dirty="0">
              <a:latin typeface="Arial" pitchFamily="34" charset="0"/>
            </a:endParaRPr>
          </a:p>
        </p:txBody>
      </p:sp>
      <p:sp>
        <p:nvSpPr>
          <p:cNvPr id="1423405" name="Text Box 45"/>
          <p:cNvSpPr txBox="1">
            <a:spLocks noChangeArrowheads="1"/>
          </p:cNvSpPr>
          <p:nvPr/>
        </p:nvSpPr>
        <p:spPr bwMode="auto">
          <a:xfrm>
            <a:off x="7604125" y="3414713"/>
            <a:ext cx="7508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23406" name="Text Box 46"/>
          <p:cNvSpPr txBox="1">
            <a:spLocks noChangeArrowheads="1"/>
          </p:cNvSpPr>
          <p:nvPr/>
        </p:nvSpPr>
        <p:spPr bwMode="auto">
          <a:xfrm>
            <a:off x="6938963" y="3667125"/>
            <a:ext cx="6794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W</a:t>
            </a:r>
            <a:r>
              <a:rPr lang="en-US" sz="2400" baseline="30000">
                <a:latin typeface="Arial" pitchFamily="34" charset="0"/>
                <a:sym typeface="Symbol" pitchFamily="18" charset="2"/>
              </a:rPr>
              <a:t>+</a:t>
            </a:r>
            <a:endParaRPr lang="en-US" sz="2400">
              <a:latin typeface="Arial" pitchFamily="34" charset="0"/>
              <a:sym typeface="Symbol" pitchFamily="18" charset="2"/>
            </a:endParaRPr>
          </a:p>
        </p:txBody>
      </p:sp>
      <p:sp>
        <p:nvSpPr>
          <p:cNvPr id="1423407" name="Line 47"/>
          <p:cNvSpPr>
            <a:spLocks noChangeShapeType="1"/>
          </p:cNvSpPr>
          <p:nvPr/>
        </p:nvSpPr>
        <p:spPr bwMode="auto">
          <a:xfrm>
            <a:off x="5748338" y="2873375"/>
            <a:ext cx="838200" cy="685800"/>
          </a:xfrm>
          <a:prstGeom prst="line">
            <a:avLst/>
          </a:prstGeom>
          <a:noFill/>
          <a:ln w="28575">
            <a:solidFill>
              <a:srgbClr val="CC0000"/>
            </a:solidFill>
            <a:round/>
            <a:headEnd/>
            <a:tailEnd type="triangle" w="med" len="med"/>
          </a:ln>
        </p:spPr>
        <p:txBody>
          <a:bodyPr/>
          <a:lstStyle/>
          <a:p>
            <a:endParaRPr lang="en-US"/>
          </a:p>
        </p:txBody>
      </p:sp>
      <p:sp>
        <p:nvSpPr>
          <p:cNvPr id="1423408" name="Line 48"/>
          <p:cNvSpPr>
            <a:spLocks noChangeShapeType="1"/>
          </p:cNvSpPr>
          <p:nvPr/>
        </p:nvSpPr>
        <p:spPr bwMode="auto">
          <a:xfrm flipV="1">
            <a:off x="6586538" y="2949575"/>
            <a:ext cx="914400" cy="609600"/>
          </a:xfrm>
          <a:prstGeom prst="line">
            <a:avLst/>
          </a:prstGeom>
          <a:noFill/>
          <a:ln w="28575">
            <a:solidFill>
              <a:srgbClr val="CC0000"/>
            </a:solidFill>
            <a:round/>
            <a:headEnd/>
            <a:tailEnd type="triangle" w="med" len="med"/>
          </a:ln>
        </p:spPr>
        <p:txBody>
          <a:bodyPr/>
          <a:lstStyle/>
          <a:p>
            <a:endParaRPr lang="en-US"/>
          </a:p>
        </p:txBody>
      </p:sp>
      <p:sp>
        <p:nvSpPr>
          <p:cNvPr id="1423409" name="Text Box 49"/>
          <p:cNvSpPr txBox="1">
            <a:spLocks noChangeArrowheads="1"/>
          </p:cNvSpPr>
          <p:nvPr/>
        </p:nvSpPr>
        <p:spPr bwMode="auto">
          <a:xfrm>
            <a:off x="5465763" y="264001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3410" name="Text Box 50"/>
          <p:cNvSpPr txBox="1">
            <a:spLocks noChangeArrowheads="1"/>
          </p:cNvSpPr>
          <p:nvPr/>
        </p:nvSpPr>
        <p:spPr bwMode="auto">
          <a:xfrm>
            <a:off x="7450138" y="271621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3411" name="Line 51"/>
          <p:cNvSpPr>
            <a:spLocks noChangeShapeType="1"/>
          </p:cNvSpPr>
          <p:nvPr/>
        </p:nvSpPr>
        <p:spPr bwMode="auto">
          <a:xfrm>
            <a:off x="5746750" y="2660650"/>
            <a:ext cx="838200" cy="685800"/>
          </a:xfrm>
          <a:prstGeom prst="line">
            <a:avLst/>
          </a:prstGeom>
          <a:noFill/>
          <a:ln w="28575">
            <a:solidFill>
              <a:srgbClr val="CC0000"/>
            </a:solidFill>
            <a:round/>
            <a:headEnd/>
            <a:tailEnd type="triangle" w="med" len="med"/>
          </a:ln>
        </p:spPr>
        <p:txBody>
          <a:bodyPr/>
          <a:lstStyle/>
          <a:p>
            <a:endParaRPr lang="en-US"/>
          </a:p>
        </p:txBody>
      </p:sp>
      <p:sp>
        <p:nvSpPr>
          <p:cNvPr id="1423412" name="Line 52"/>
          <p:cNvSpPr>
            <a:spLocks noChangeShapeType="1"/>
          </p:cNvSpPr>
          <p:nvPr/>
        </p:nvSpPr>
        <p:spPr bwMode="auto">
          <a:xfrm flipV="1">
            <a:off x="6584950" y="2736850"/>
            <a:ext cx="914400" cy="609600"/>
          </a:xfrm>
          <a:prstGeom prst="line">
            <a:avLst/>
          </a:prstGeom>
          <a:noFill/>
          <a:ln w="28575">
            <a:solidFill>
              <a:srgbClr val="CC0000"/>
            </a:solidFill>
            <a:round/>
            <a:headEnd/>
            <a:tailEnd type="triangle" w="med" len="med"/>
          </a:ln>
        </p:spPr>
        <p:txBody>
          <a:bodyPr/>
          <a:lstStyle/>
          <a:p>
            <a:endParaRPr lang="en-US"/>
          </a:p>
        </p:txBody>
      </p:sp>
      <p:sp>
        <p:nvSpPr>
          <p:cNvPr id="1423413" name="Text Box 53"/>
          <p:cNvSpPr txBox="1">
            <a:spLocks noChangeArrowheads="1"/>
          </p:cNvSpPr>
          <p:nvPr/>
        </p:nvSpPr>
        <p:spPr bwMode="auto">
          <a:xfrm>
            <a:off x="5470525" y="2366963"/>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3414" name="Text Box 54"/>
          <p:cNvSpPr txBox="1">
            <a:spLocks noChangeArrowheads="1"/>
          </p:cNvSpPr>
          <p:nvPr/>
        </p:nvSpPr>
        <p:spPr bwMode="auto">
          <a:xfrm>
            <a:off x="7445375" y="2443163"/>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3415" name="Text Box 55"/>
          <p:cNvSpPr txBox="1">
            <a:spLocks noChangeArrowheads="1"/>
          </p:cNvSpPr>
          <p:nvPr/>
        </p:nvSpPr>
        <p:spPr bwMode="auto">
          <a:xfrm>
            <a:off x="5819826" y="2206625"/>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p</a:t>
            </a:r>
          </a:p>
        </p:txBody>
      </p:sp>
      <p:sp>
        <p:nvSpPr>
          <p:cNvPr id="1423416" name="Text Box 56"/>
          <p:cNvSpPr txBox="1">
            <a:spLocks noChangeArrowheads="1"/>
          </p:cNvSpPr>
          <p:nvPr/>
        </p:nvSpPr>
        <p:spPr bwMode="auto">
          <a:xfrm>
            <a:off x="7150978" y="2214563"/>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62">
                                            <p:txEl>
                                              <p:pRg st="0" end="0"/>
                                            </p:txEl>
                                          </p:spTgt>
                                        </p:tgtEl>
                                        <p:attrNameLst>
                                          <p:attrName>style.visibility</p:attrName>
                                        </p:attrNameLst>
                                      </p:cBhvr>
                                      <p:to>
                                        <p:strVal val="visible"/>
                                      </p:to>
                                    </p:set>
                                    <p:anim calcmode="lin" valueType="num">
                                      <p:cBhvr additive="base">
                                        <p:cTn id="7" dur="500" fill="hold"/>
                                        <p:tgtEl>
                                          <p:spTgt spid="142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62">
                                            <p:txEl>
                                              <p:pRg st="1" end="1"/>
                                            </p:txEl>
                                          </p:spTgt>
                                        </p:tgtEl>
                                        <p:attrNameLst>
                                          <p:attrName>style.visibility</p:attrName>
                                        </p:attrNameLst>
                                      </p:cBhvr>
                                      <p:to>
                                        <p:strVal val="visible"/>
                                      </p:to>
                                    </p:set>
                                    <p:anim calcmode="lin" valueType="num">
                                      <p:cBhvr additive="base">
                                        <p:cTn id="13" dur="500" fill="hold"/>
                                        <p:tgtEl>
                                          <p:spTgt spid="142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62">
                                            <p:txEl>
                                              <p:pRg st="2" end="2"/>
                                            </p:txEl>
                                          </p:spTgt>
                                        </p:tgtEl>
                                        <p:attrNameLst>
                                          <p:attrName>style.visibility</p:attrName>
                                        </p:attrNameLst>
                                      </p:cBhvr>
                                      <p:to>
                                        <p:strVal val="visible"/>
                                      </p:to>
                                    </p:set>
                                    <p:anim calcmode="lin" valueType="num">
                                      <p:cBhvr additive="base">
                                        <p:cTn id="19" dur="500" fill="hold"/>
                                        <p:tgtEl>
                                          <p:spTgt spid="1423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1423392">
                                            <p:txEl>
                                              <p:pRg st="0" end="0"/>
                                            </p:txEl>
                                          </p:spTgt>
                                        </p:tgtEl>
                                        <p:attrNameLst>
                                          <p:attrName>style.visibility</p:attrName>
                                        </p:attrNameLst>
                                      </p:cBhvr>
                                      <p:to>
                                        <p:strVal val="visible"/>
                                      </p:to>
                                    </p:set>
                                    <p:anim calcmode="lin" valueType="num">
                                      <p:cBhvr additive="base">
                                        <p:cTn id="25" dur="500" fill="hold"/>
                                        <p:tgtEl>
                                          <p:spTgt spid="14233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23362">
                                            <p:txEl>
                                              <p:pRg st="4" end="4"/>
                                            </p:txEl>
                                          </p:spTgt>
                                        </p:tgtEl>
                                        <p:attrNameLst>
                                          <p:attrName>style.visibility</p:attrName>
                                        </p:attrNameLst>
                                      </p:cBhvr>
                                      <p:to>
                                        <p:strVal val="visible"/>
                                      </p:to>
                                    </p:set>
                                    <p:anim calcmode="lin" valueType="num">
                                      <p:cBhvr additive="base">
                                        <p:cTn id="31" dur="500" fill="hold"/>
                                        <p:tgtEl>
                                          <p:spTgt spid="14233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23394"/>
                                        </p:tgtEl>
                                        <p:attrNameLst>
                                          <p:attrName>style.visibility</p:attrName>
                                        </p:attrNameLst>
                                      </p:cBhvr>
                                      <p:to>
                                        <p:strVal val="visible"/>
                                      </p:to>
                                    </p:set>
                                    <p:animEffect transition="in" filter="wipe(up)">
                                      <p:cBhvr>
                                        <p:cTn id="37" dur="3000"/>
                                        <p:tgtEl>
                                          <p:spTgt spid="142339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23393"/>
                                        </p:tgtEl>
                                        <p:attrNameLst>
                                          <p:attrName>style.visibility</p:attrName>
                                        </p:attrNameLst>
                                      </p:cBhvr>
                                      <p:to>
                                        <p:strVal val="visible"/>
                                      </p:to>
                                    </p:set>
                                    <p:animEffect transition="in" filter="wipe(left)">
                                      <p:cBhvr>
                                        <p:cTn id="41" dur="2000"/>
                                        <p:tgtEl>
                                          <p:spTgt spid="1423393"/>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423397"/>
                                        </p:tgtEl>
                                        <p:attrNameLst>
                                          <p:attrName>style.visibility</p:attrName>
                                        </p:attrNameLst>
                                      </p:cBhvr>
                                      <p:to>
                                        <p:strVal val="visible"/>
                                      </p:to>
                                    </p:set>
                                    <p:animEffect transition="in" filter="wipe(down)">
                                      <p:cBhvr>
                                        <p:cTn id="44" dur="3000"/>
                                        <p:tgtEl>
                                          <p:spTgt spid="1423397"/>
                                        </p:tgtEl>
                                      </p:cBhvr>
                                    </p:animEffect>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1423396"/>
                                        </p:tgtEl>
                                        <p:attrNameLst>
                                          <p:attrName>style.visibility</p:attrName>
                                        </p:attrNameLst>
                                      </p:cBhvr>
                                      <p:to>
                                        <p:strVal val="visible"/>
                                      </p:to>
                                    </p:set>
                                    <p:animEffect transition="in" filter="wipe(up)">
                                      <p:cBhvr>
                                        <p:cTn id="48" dur="3000"/>
                                        <p:tgtEl>
                                          <p:spTgt spid="142339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23395"/>
                                        </p:tgtEl>
                                        <p:attrNameLst>
                                          <p:attrName>style.visibility</p:attrName>
                                        </p:attrNameLst>
                                      </p:cBhvr>
                                      <p:to>
                                        <p:strVal val="visible"/>
                                      </p:to>
                                    </p:set>
                                    <p:animEffect transition="in" filter="wipe(down)">
                                      <p:cBhvr>
                                        <p:cTn id="51" dur="3000"/>
                                        <p:tgtEl>
                                          <p:spTgt spid="1423395"/>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1423398"/>
                                        </p:tgtEl>
                                        <p:attrNameLst>
                                          <p:attrName>style.visibility</p:attrName>
                                        </p:attrNameLst>
                                      </p:cBhvr>
                                      <p:to>
                                        <p:strVal val="visible"/>
                                      </p:to>
                                    </p:set>
                                    <p:animEffect transition="in" filter="wipe(down)">
                                      <p:cBhvr>
                                        <p:cTn id="55" dur="2000"/>
                                        <p:tgtEl>
                                          <p:spTgt spid="14233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423399"/>
                                        </p:tgtEl>
                                        <p:attrNameLst>
                                          <p:attrName>style.visibility</p:attrName>
                                        </p:attrNameLst>
                                      </p:cBhvr>
                                      <p:to>
                                        <p:strVal val="visible"/>
                                      </p:to>
                                    </p:set>
                                    <p:animEffect transition="in" filter="wipe(left)">
                                      <p:cBhvr>
                                        <p:cTn id="58" dur="2000"/>
                                        <p:tgtEl>
                                          <p:spTgt spid="142339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423400"/>
                                        </p:tgtEl>
                                        <p:attrNameLst>
                                          <p:attrName>style.visibility</p:attrName>
                                        </p:attrNameLst>
                                      </p:cBhvr>
                                      <p:to>
                                        <p:strVal val="visible"/>
                                      </p:to>
                                    </p:set>
                                    <p:animEffect transition="in" filter="wipe(down)">
                                      <p:cBhvr>
                                        <p:cTn id="61" dur="2000"/>
                                        <p:tgtEl>
                                          <p:spTgt spid="14234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23401"/>
                                        </p:tgtEl>
                                        <p:attrNameLst>
                                          <p:attrName>style.visibility</p:attrName>
                                        </p:attrNameLst>
                                      </p:cBhvr>
                                      <p:to>
                                        <p:strVal val="visible"/>
                                      </p:to>
                                    </p:set>
                                    <p:animEffect transition="in" filter="wipe(left)">
                                      <p:cBhvr>
                                        <p:cTn id="64" dur="2000"/>
                                        <p:tgtEl>
                                          <p:spTgt spid="1423401"/>
                                        </p:tgtEl>
                                      </p:cBhvr>
                                    </p:animEffect>
                                  </p:childTnLst>
                                </p:cTn>
                              </p:par>
                            </p:childTnLst>
                          </p:cTn>
                        </p:par>
                        <p:par>
                          <p:cTn id="65" fill="hold">
                            <p:stCondLst>
                              <p:cond delay="11000"/>
                            </p:stCondLst>
                            <p:childTnLst>
                              <p:par>
                                <p:cTn id="66" presetID="10" presetClass="entr" presetSubtype="0" fill="hold" grpId="0" nodeType="afterEffect">
                                  <p:stCondLst>
                                    <p:cond delay="0"/>
                                  </p:stCondLst>
                                  <p:childTnLst>
                                    <p:set>
                                      <p:cBhvr>
                                        <p:cTn id="67" dur="1" fill="hold">
                                          <p:stCondLst>
                                            <p:cond delay="0"/>
                                          </p:stCondLst>
                                        </p:cTn>
                                        <p:tgtEl>
                                          <p:spTgt spid="1423402"/>
                                        </p:tgtEl>
                                        <p:attrNameLst>
                                          <p:attrName>style.visibility</p:attrName>
                                        </p:attrNameLst>
                                      </p:cBhvr>
                                      <p:to>
                                        <p:strVal val="visible"/>
                                      </p:to>
                                    </p:set>
                                    <p:animEffect transition="in" filter="fade">
                                      <p:cBhvr>
                                        <p:cTn id="68" dur="2000"/>
                                        <p:tgtEl>
                                          <p:spTgt spid="14234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23403"/>
                                        </p:tgtEl>
                                        <p:attrNameLst>
                                          <p:attrName>style.visibility</p:attrName>
                                        </p:attrNameLst>
                                      </p:cBhvr>
                                      <p:to>
                                        <p:strVal val="visible"/>
                                      </p:to>
                                    </p:set>
                                    <p:animEffect transition="in" filter="fade">
                                      <p:cBhvr>
                                        <p:cTn id="71" dur="2000"/>
                                        <p:tgtEl>
                                          <p:spTgt spid="142340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23404"/>
                                        </p:tgtEl>
                                        <p:attrNameLst>
                                          <p:attrName>style.visibility</p:attrName>
                                        </p:attrNameLst>
                                      </p:cBhvr>
                                      <p:to>
                                        <p:strVal val="visible"/>
                                      </p:to>
                                    </p:set>
                                    <p:animEffect transition="in" filter="fade">
                                      <p:cBhvr>
                                        <p:cTn id="74" dur="2000"/>
                                        <p:tgtEl>
                                          <p:spTgt spid="142340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23405"/>
                                        </p:tgtEl>
                                        <p:attrNameLst>
                                          <p:attrName>style.visibility</p:attrName>
                                        </p:attrNameLst>
                                      </p:cBhvr>
                                      <p:to>
                                        <p:strVal val="visible"/>
                                      </p:to>
                                    </p:set>
                                    <p:animEffect transition="in" filter="fade">
                                      <p:cBhvr>
                                        <p:cTn id="77" dur="2000"/>
                                        <p:tgtEl>
                                          <p:spTgt spid="142340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23406"/>
                                        </p:tgtEl>
                                        <p:attrNameLst>
                                          <p:attrName>style.visibility</p:attrName>
                                        </p:attrNameLst>
                                      </p:cBhvr>
                                      <p:to>
                                        <p:strVal val="visible"/>
                                      </p:to>
                                    </p:set>
                                    <p:animEffect transition="in" filter="fade">
                                      <p:cBhvr>
                                        <p:cTn id="80" dur="2000"/>
                                        <p:tgtEl>
                                          <p:spTgt spid="142340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423407"/>
                                        </p:tgtEl>
                                        <p:attrNameLst>
                                          <p:attrName>style.visibility</p:attrName>
                                        </p:attrNameLst>
                                      </p:cBhvr>
                                      <p:to>
                                        <p:strVal val="visible"/>
                                      </p:to>
                                    </p:set>
                                    <p:animEffect transition="in" filter="wipe(up)">
                                      <p:cBhvr>
                                        <p:cTn id="85" dur="3000"/>
                                        <p:tgtEl>
                                          <p:spTgt spid="142340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423408"/>
                                        </p:tgtEl>
                                        <p:attrNameLst>
                                          <p:attrName>style.visibility</p:attrName>
                                        </p:attrNameLst>
                                      </p:cBhvr>
                                      <p:to>
                                        <p:strVal val="visible"/>
                                      </p:to>
                                    </p:set>
                                    <p:animEffect transition="in" filter="wipe(down)">
                                      <p:cBhvr>
                                        <p:cTn id="88" dur="3000"/>
                                        <p:tgtEl>
                                          <p:spTgt spid="1423408"/>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1423409"/>
                                        </p:tgtEl>
                                        <p:attrNameLst>
                                          <p:attrName>style.visibility</p:attrName>
                                        </p:attrNameLst>
                                      </p:cBhvr>
                                      <p:to>
                                        <p:strVal val="visible"/>
                                      </p:to>
                                    </p:set>
                                    <p:animEffect transition="in" filter="fade">
                                      <p:cBhvr>
                                        <p:cTn id="92" dur="2000"/>
                                        <p:tgtEl>
                                          <p:spTgt spid="142340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23410"/>
                                        </p:tgtEl>
                                        <p:attrNameLst>
                                          <p:attrName>style.visibility</p:attrName>
                                        </p:attrNameLst>
                                      </p:cBhvr>
                                      <p:to>
                                        <p:strVal val="visible"/>
                                      </p:to>
                                    </p:set>
                                    <p:animEffect transition="in" filter="fade">
                                      <p:cBhvr>
                                        <p:cTn id="95" dur="2000"/>
                                        <p:tgtEl>
                                          <p:spTgt spid="142341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423411"/>
                                        </p:tgtEl>
                                        <p:attrNameLst>
                                          <p:attrName>style.visibility</p:attrName>
                                        </p:attrNameLst>
                                      </p:cBhvr>
                                      <p:to>
                                        <p:strVal val="visible"/>
                                      </p:to>
                                    </p:set>
                                    <p:animEffect transition="in" filter="wipe(up)">
                                      <p:cBhvr>
                                        <p:cTn id="100" dur="3000"/>
                                        <p:tgtEl>
                                          <p:spTgt spid="142341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423412"/>
                                        </p:tgtEl>
                                        <p:attrNameLst>
                                          <p:attrName>style.visibility</p:attrName>
                                        </p:attrNameLst>
                                      </p:cBhvr>
                                      <p:to>
                                        <p:strVal val="visible"/>
                                      </p:to>
                                    </p:set>
                                    <p:animEffect transition="in" filter="wipe(down)">
                                      <p:cBhvr>
                                        <p:cTn id="103" dur="3000"/>
                                        <p:tgtEl>
                                          <p:spTgt spid="1423412"/>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1423413"/>
                                        </p:tgtEl>
                                        <p:attrNameLst>
                                          <p:attrName>style.visibility</p:attrName>
                                        </p:attrNameLst>
                                      </p:cBhvr>
                                      <p:to>
                                        <p:strVal val="visible"/>
                                      </p:to>
                                    </p:set>
                                    <p:animEffect transition="in" filter="fade">
                                      <p:cBhvr>
                                        <p:cTn id="107" dur="2000"/>
                                        <p:tgtEl>
                                          <p:spTgt spid="14234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423414"/>
                                        </p:tgtEl>
                                        <p:attrNameLst>
                                          <p:attrName>style.visibility</p:attrName>
                                        </p:attrNameLst>
                                      </p:cBhvr>
                                      <p:to>
                                        <p:strVal val="visible"/>
                                      </p:to>
                                    </p:set>
                                    <p:animEffect transition="in" filter="fade">
                                      <p:cBhvr>
                                        <p:cTn id="110" dur="2000"/>
                                        <p:tgtEl>
                                          <p:spTgt spid="142341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423415"/>
                                        </p:tgtEl>
                                        <p:attrNameLst>
                                          <p:attrName>style.visibility</p:attrName>
                                        </p:attrNameLst>
                                      </p:cBhvr>
                                      <p:to>
                                        <p:strVal val="visible"/>
                                      </p:to>
                                    </p:set>
                                    <p:animEffect transition="in" filter="fade">
                                      <p:cBhvr>
                                        <p:cTn id="115" dur="500"/>
                                        <p:tgtEl>
                                          <p:spTgt spid="1423415"/>
                                        </p:tgtEl>
                                      </p:cBhvr>
                                    </p:animEffect>
                                  </p:childTnLst>
                                  <p:subTnLst>
                                    <p:audio>
                                      <p:cMediaNode>
                                        <p:cTn display="0" masterRel="sameClick">
                                          <p:stCondLst>
                                            <p:cond evt="begin" delay="0">
                                              <p:tn val="113"/>
                                            </p:cond>
                                          </p:stCondLst>
                                          <p:endCondLst>
                                            <p:cond evt="onStopAudio" delay="0">
                                              <p:tgtEl>
                                                <p:sldTgt/>
                                              </p:tgtEl>
                                            </p:cond>
                                          </p:endCondLst>
                                        </p:cTn>
                                        <p:tgtEl>
                                          <p:sndTgt r:embed="rId7"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423416"/>
                                        </p:tgtEl>
                                        <p:attrNameLst>
                                          <p:attrName>style.visibility</p:attrName>
                                        </p:attrNameLst>
                                      </p:cBhvr>
                                      <p:to>
                                        <p:strVal val="visible"/>
                                      </p:to>
                                    </p:set>
                                    <p:animEffect transition="in" filter="fade">
                                      <p:cBhvr>
                                        <p:cTn id="120" dur="500"/>
                                        <p:tgtEl>
                                          <p:spTgt spid="1423416"/>
                                        </p:tgtEl>
                                      </p:cBhvr>
                                    </p:animEffect>
                                  </p:childTnLst>
                                  <p:subTnLst>
                                    <p:audio>
                                      <p:cMediaNode>
                                        <p:cTn display="0" masterRel="sameClick">
                                          <p:stCondLst>
                                            <p:cond evt="begin" delay="0">
                                              <p:tn val="118"/>
                                            </p:cond>
                                          </p:stCondLst>
                                          <p:endCondLst>
                                            <p:cond evt="onStopAudio" delay="0">
                                              <p:tgtEl>
                                                <p:sldTgt/>
                                              </p:tgtEl>
                                            </p:cond>
                                          </p:endCondLst>
                                        </p:cTn>
                                        <p:tgtEl>
                                          <p:sndTgt r:embed="rId7" name="cashreg.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423417">
                                            <p:txEl>
                                              <p:pRg st="1" end="1"/>
                                            </p:txEl>
                                          </p:spTgt>
                                        </p:tgtEl>
                                        <p:attrNameLst>
                                          <p:attrName>style.visibility</p:attrName>
                                        </p:attrNameLst>
                                      </p:cBhvr>
                                      <p:to>
                                        <p:strVal val="visible"/>
                                      </p:to>
                                    </p:set>
                                    <p:anim calcmode="lin" valueType="num">
                                      <p:cBhvr additive="base">
                                        <p:cTn id="125" dur="500" fill="hold"/>
                                        <p:tgtEl>
                                          <p:spTgt spid="1423417">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4234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423417">
                                            <p:txEl>
                                              <p:pRg st="2" end="2"/>
                                            </p:txEl>
                                          </p:spTgt>
                                        </p:tgtEl>
                                        <p:attrNameLst>
                                          <p:attrName>style.visibility</p:attrName>
                                        </p:attrNameLst>
                                      </p:cBhvr>
                                      <p:to>
                                        <p:strVal val="visible"/>
                                      </p:to>
                                    </p:set>
                                    <p:anim calcmode="lin" valueType="num">
                                      <p:cBhvr additive="base">
                                        <p:cTn id="131" dur="500" fill="hold"/>
                                        <p:tgtEl>
                                          <p:spTgt spid="1423417">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4234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3" grpId="0" animBg="1"/>
      <p:bldP spid="1423394" grpId="0" animBg="1"/>
      <p:bldP spid="1423395" grpId="0" animBg="1"/>
      <p:bldP spid="1423396" grpId="0" animBg="1"/>
      <p:bldP spid="1423397" grpId="0" animBg="1"/>
      <p:bldP spid="1423398" grpId="0" animBg="1"/>
      <p:bldP spid="1423399" grpId="0" animBg="1"/>
      <p:bldP spid="1423400" grpId="0"/>
      <p:bldP spid="1423401" grpId="0"/>
      <p:bldP spid="1423402" grpId="0"/>
      <p:bldP spid="1423403" grpId="0"/>
      <p:bldP spid="1423404" grpId="0"/>
      <p:bldP spid="1423405" grpId="0"/>
      <p:bldP spid="1423406" grpId="0"/>
      <p:bldP spid="1423407" grpId="0" animBg="1"/>
      <p:bldP spid="1423408" grpId="0" animBg="1"/>
      <p:bldP spid="1423409" grpId="0"/>
      <p:bldP spid="1423410" grpId="0"/>
      <p:bldP spid="1423411" grpId="0" animBg="1"/>
      <p:bldP spid="1423412" grpId="0" animBg="1"/>
      <p:bldP spid="1423413" grpId="0"/>
      <p:bldP spid="1423414" grpId="0"/>
      <p:bldP spid="1423415" grpId="0"/>
      <p:bldP spid="14234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ChangeArrowheads="1"/>
          </p:cNvSpPr>
          <p:nvPr/>
        </p:nvSpPr>
        <p:spPr bwMode="auto">
          <a:xfrm>
            <a:off x="685800" y="1338263"/>
            <a:ext cx="7772400" cy="4683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80899" name="Rectangle 32"/>
          <p:cNvSpPr>
            <a:spLocks noChangeArrowheads="1"/>
          </p:cNvSpPr>
          <p:nvPr/>
        </p:nvSpPr>
        <p:spPr bwMode="auto">
          <a:xfrm>
            <a:off x="681038" y="1792288"/>
            <a:ext cx="7772400" cy="5065712"/>
          </a:xfrm>
          <a:prstGeom prst="rect">
            <a:avLst/>
          </a:prstGeom>
          <a:solidFill>
            <a:srgbClr val="CCFFCC"/>
          </a:solidFill>
          <a:ln w="9525">
            <a:noFill/>
            <a:miter lim="800000"/>
            <a:headEnd/>
            <a:tailEnd/>
          </a:ln>
        </p:spPr>
        <p:txBody>
          <a:bodyPr/>
          <a:lstStyle/>
          <a:p>
            <a:endParaRPr lang="en-US"/>
          </a:p>
        </p:txBody>
      </p:sp>
      <p:sp>
        <p:nvSpPr>
          <p:cNvPr id="80900" name="Rectangle 4"/>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31583" name="Picture 3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6913" y="1857375"/>
            <a:ext cx="7759700" cy="4786313"/>
          </a:xfrm>
          <a:prstGeom prst="rect">
            <a:avLst/>
          </a:prstGeom>
          <a:noFill/>
          <a:ln w="9525">
            <a:noFill/>
            <a:miter lim="800000"/>
            <a:headEnd/>
            <a:tailEnd/>
          </a:ln>
        </p:spPr>
      </p:pic>
      <p:sp>
        <p:nvSpPr>
          <p:cNvPr id="1431585" name="Text Box 33"/>
          <p:cNvSpPr txBox="1">
            <a:spLocks noChangeArrowheads="1"/>
          </p:cNvSpPr>
          <p:nvPr/>
        </p:nvSpPr>
        <p:spPr bwMode="auto">
          <a:xfrm>
            <a:off x="1700213" y="4965700"/>
            <a:ext cx="6372225" cy="822325"/>
          </a:xfrm>
          <a:prstGeom prst="rect">
            <a:avLst/>
          </a:prstGeom>
          <a:noFill/>
          <a:ln w="9525">
            <a:noFill/>
            <a:miter lim="800000"/>
            <a:headEnd/>
            <a:tailEnd/>
          </a:ln>
        </p:spPr>
        <p:txBody>
          <a:bodyPr>
            <a:spAutoFit/>
          </a:bodyPr>
          <a:lstStyle/>
          <a:p>
            <a:r>
              <a:rPr lang="en-US" sz="2400">
                <a:solidFill>
                  <a:schemeClr val="hlink"/>
                </a:solidFill>
                <a:latin typeface="Arial" pitchFamily="34" charset="0"/>
                <a:sym typeface="Symbol" pitchFamily="18" charset="2"/>
              </a:rPr>
              <a:t></a:t>
            </a:r>
            <a:r>
              <a:rPr lang="en-US" sz="2400">
                <a:solidFill>
                  <a:schemeClr val="hlink"/>
                </a:solidFill>
                <a:latin typeface="Arial" pitchFamily="34" charset="0"/>
              </a:rPr>
              <a:t>A virtual particle is a particle that has a very short range of influence.</a:t>
            </a:r>
          </a:p>
        </p:txBody>
      </p:sp>
      <p:sp>
        <p:nvSpPr>
          <p:cNvPr id="1431586" name="Text Box 34"/>
          <p:cNvSpPr txBox="1">
            <a:spLocks noChangeArrowheads="1"/>
          </p:cNvSpPr>
          <p:nvPr/>
        </p:nvSpPr>
        <p:spPr bwMode="auto">
          <a:xfrm>
            <a:off x="1697038" y="6137275"/>
            <a:ext cx="3124200" cy="457200"/>
          </a:xfrm>
          <a:prstGeom prst="rect">
            <a:avLst/>
          </a:prstGeom>
          <a:noFill/>
          <a:ln w="9525">
            <a:noFill/>
            <a:miter lim="800000"/>
            <a:headEnd/>
            <a:tailEnd/>
          </a:ln>
        </p:spPr>
        <p:txBody>
          <a:bodyPr>
            <a:spAutoFit/>
          </a:bodyPr>
          <a:lstStyle/>
          <a:p>
            <a:r>
              <a:rPr lang="en-US">
                <a:solidFill>
                  <a:schemeClr val="hlink"/>
                </a:solidFill>
                <a:latin typeface="Arial" pitchFamily="34" charset="0"/>
                <a:sym typeface="Symbol" pitchFamily="18" charset="2"/>
              </a:rPr>
              <a:t></a:t>
            </a:r>
            <a:r>
              <a:rPr lang="en-US" sz="2400">
                <a:solidFill>
                  <a:schemeClr val="hlink"/>
                </a:solidFill>
                <a:latin typeface="Arial" pitchFamily="34" charset="0"/>
              </a:rPr>
              <a:t>Look at charge…</a:t>
            </a:r>
          </a:p>
        </p:txBody>
      </p:sp>
      <p:sp>
        <p:nvSpPr>
          <p:cNvPr id="1431587" name="Text Box 35"/>
          <p:cNvSpPr txBox="1">
            <a:spLocks noChangeArrowheads="1"/>
          </p:cNvSpPr>
          <p:nvPr/>
        </p:nvSpPr>
        <p:spPr bwMode="auto">
          <a:xfrm>
            <a:off x="1082675" y="3238500"/>
            <a:ext cx="982663"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-1/3</a:t>
            </a:r>
          </a:p>
        </p:txBody>
      </p:sp>
      <p:sp>
        <p:nvSpPr>
          <p:cNvPr id="1431588" name="Text Box 36"/>
          <p:cNvSpPr txBox="1">
            <a:spLocks noChangeArrowheads="1"/>
          </p:cNvSpPr>
          <p:nvPr/>
        </p:nvSpPr>
        <p:spPr bwMode="auto">
          <a:xfrm rot="-1179746">
            <a:off x="2185988" y="2600325"/>
            <a:ext cx="982662"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+2/3</a:t>
            </a:r>
          </a:p>
        </p:txBody>
      </p:sp>
      <p:sp>
        <p:nvSpPr>
          <p:cNvPr id="1431589" name="Text Box 37"/>
          <p:cNvSpPr txBox="1">
            <a:spLocks noChangeArrowheads="1"/>
          </p:cNvSpPr>
          <p:nvPr/>
        </p:nvSpPr>
        <p:spPr bwMode="auto">
          <a:xfrm rot="-1226973">
            <a:off x="2389188" y="2933700"/>
            <a:ext cx="195580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Must be -1</a:t>
            </a:r>
          </a:p>
        </p:txBody>
      </p:sp>
      <p:sp>
        <p:nvSpPr>
          <p:cNvPr id="1431590" name="Text Box 38"/>
          <p:cNvSpPr txBox="1">
            <a:spLocks noChangeArrowheads="1"/>
          </p:cNvSpPr>
          <p:nvPr/>
        </p:nvSpPr>
        <p:spPr bwMode="auto">
          <a:xfrm>
            <a:off x="3400425" y="3344863"/>
            <a:ext cx="982663"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-1</a:t>
            </a:r>
          </a:p>
        </p:txBody>
      </p:sp>
      <p:sp>
        <p:nvSpPr>
          <p:cNvPr id="1431591" name="Text Box 39"/>
          <p:cNvSpPr txBox="1">
            <a:spLocks noChangeArrowheads="1"/>
          </p:cNvSpPr>
          <p:nvPr/>
        </p:nvSpPr>
        <p:spPr bwMode="auto">
          <a:xfrm>
            <a:off x="3503613" y="4008438"/>
            <a:ext cx="982662"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0</a:t>
            </a:r>
          </a:p>
        </p:txBody>
      </p:sp>
      <p:sp>
        <p:nvSpPr>
          <p:cNvPr id="1431592" name="Text Box 40"/>
          <p:cNvSpPr txBox="1">
            <a:spLocks noChangeArrowheads="1"/>
          </p:cNvSpPr>
          <p:nvPr/>
        </p:nvSpPr>
        <p:spPr bwMode="auto">
          <a:xfrm>
            <a:off x="4179888" y="6138863"/>
            <a:ext cx="4184650" cy="457200"/>
          </a:xfrm>
          <a:prstGeom prst="rect">
            <a:avLst/>
          </a:prstGeom>
          <a:noFill/>
          <a:ln w="9525">
            <a:noFill/>
            <a:miter lim="800000"/>
            <a:headEnd/>
            <a:tailEnd/>
          </a:ln>
        </p:spPr>
        <p:txBody>
          <a:bodyPr>
            <a:spAutoFit/>
          </a:bodyPr>
          <a:lstStyle/>
          <a:p>
            <a:r>
              <a:rPr lang="en-US" sz="2400">
                <a:solidFill>
                  <a:schemeClr val="hlink"/>
                </a:solidFill>
                <a:latin typeface="Arial" pitchFamily="34" charset="0"/>
              </a:rPr>
              <a:t>The particle must be a W</a:t>
            </a:r>
            <a:r>
              <a:rPr lang="en-US" sz="2400" baseline="30000">
                <a:solidFill>
                  <a:schemeClr val="hlink"/>
                </a:solidFill>
                <a:latin typeface="Arial" pitchFamily="34" charset="0"/>
              </a:rPr>
              <a:t>-</a:t>
            </a:r>
            <a:r>
              <a:rPr lang="en-US" sz="2400">
                <a:solidFill>
                  <a:schemeClr val="hlink"/>
                </a:solidFill>
                <a:latin typeface="Arial" pitchFamily="34"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1583"/>
                                        </p:tgtEl>
                                        <p:attrNameLst>
                                          <p:attrName>style.visibility</p:attrName>
                                        </p:attrNameLst>
                                      </p:cBhvr>
                                      <p:to>
                                        <p:strVal val="visible"/>
                                      </p:to>
                                    </p:set>
                                    <p:anim calcmode="lin" valueType="num">
                                      <p:cBhvr additive="base">
                                        <p:cTn id="7" dur="500" fill="hold"/>
                                        <p:tgtEl>
                                          <p:spTgt spid="1431583"/>
                                        </p:tgtEl>
                                        <p:attrNameLst>
                                          <p:attrName>ppt_x</p:attrName>
                                        </p:attrNameLst>
                                      </p:cBhvr>
                                      <p:tavLst>
                                        <p:tav tm="0">
                                          <p:val>
                                            <p:strVal val="#ppt_x"/>
                                          </p:val>
                                        </p:tav>
                                        <p:tav tm="100000">
                                          <p:val>
                                            <p:strVal val="#ppt_x"/>
                                          </p:val>
                                        </p:tav>
                                      </p:tavLst>
                                    </p:anim>
                                    <p:anim calcmode="lin" valueType="num">
                                      <p:cBhvr additive="base">
                                        <p:cTn id="8" dur="500" fill="hold"/>
                                        <p:tgtEl>
                                          <p:spTgt spid="14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431585">
                                            <p:txEl>
                                              <p:pRg st="0" end="0"/>
                                            </p:txEl>
                                          </p:spTgt>
                                        </p:tgtEl>
                                        <p:attrNameLst>
                                          <p:attrName>style.visibility</p:attrName>
                                        </p:attrNameLst>
                                      </p:cBhvr>
                                      <p:to>
                                        <p:strVal val="visible"/>
                                      </p:to>
                                    </p:set>
                                    <p:anim calcmode="lin" valueType="num">
                                      <p:cBhvr additive="base">
                                        <p:cTn id="13" dur="500" fill="hold"/>
                                        <p:tgtEl>
                                          <p:spTgt spid="143158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15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431586">
                                            <p:txEl>
                                              <p:pRg st="0" end="0"/>
                                            </p:txEl>
                                          </p:spTgt>
                                        </p:tgtEl>
                                        <p:attrNameLst>
                                          <p:attrName>style.visibility</p:attrName>
                                        </p:attrNameLst>
                                      </p:cBhvr>
                                      <p:to>
                                        <p:strVal val="visible"/>
                                      </p:to>
                                    </p:set>
                                    <p:anim calcmode="lin" valueType="num">
                                      <p:cBhvr additive="base">
                                        <p:cTn id="19" dur="500" fill="hold"/>
                                        <p:tgtEl>
                                          <p:spTgt spid="143158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15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431587">
                                            <p:txEl>
                                              <p:pRg st="0" end="0"/>
                                            </p:txEl>
                                          </p:spTgt>
                                        </p:tgtEl>
                                        <p:attrNameLst>
                                          <p:attrName>style.visibility</p:attrName>
                                        </p:attrNameLst>
                                      </p:cBhvr>
                                      <p:to>
                                        <p:strVal val="visible"/>
                                      </p:to>
                                    </p:set>
                                    <p:anim calcmode="lin" valueType="num">
                                      <p:cBhvr additive="base">
                                        <p:cTn id="25" dur="500" fill="hold"/>
                                        <p:tgtEl>
                                          <p:spTgt spid="143158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1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431588">
                                            <p:txEl>
                                              <p:pRg st="0" end="0"/>
                                            </p:txEl>
                                          </p:spTgt>
                                        </p:tgtEl>
                                        <p:attrNameLst>
                                          <p:attrName>style.visibility</p:attrName>
                                        </p:attrNameLst>
                                      </p:cBhvr>
                                      <p:to>
                                        <p:strVal val="visible"/>
                                      </p:to>
                                    </p:set>
                                    <p:anim calcmode="lin" valueType="num">
                                      <p:cBhvr additive="base">
                                        <p:cTn id="31" dur="500" fill="hold"/>
                                        <p:tgtEl>
                                          <p:spTgt spid="143158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15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431590">
                                            <p:txEl>
                                              <p:pRg st="0" end="0"/>
                                            </p:txEl>
                                          </p:spTgt>
                                        </p:tgtEl>
                                        <p:attrNameLst>
                                          <p:attrName>style.visibility</p:attrName>
                                        </p:attrNameLst>
                                      </p:cBhvr>
                                      <p:to>
                                        <p:strVal val="visible"/>
                                      </p:to>
                                    </p:set>
                                    <p:anim calcmode="lin" valueType="num">
                                      <p:cBhvr additive="base">
                                        <p:cTn id="37" dur="500" fill="hold"/>
                                        <p:tgtEl>
                                          <p:spTgt spid="143159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15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431591">
                                            <p:txEl>
                                              <p:pRg st="0" end="0"/>
                                            </p:txEl>
                                          </p:spTgt>
                                        </p:tgtEl>
                                        <p:attrNameLst>
                                          <p:attrName>style.visibility</p:attrName>
                                        </p:attrNameLst>
                                      </p:cBhvr>
                                      <p:to>
                                        <p:strVal val="visible"/>
                                      </p:to>
                                    </p:set>
                                    <p:anim calcmode="lin" valueType="num">
                                      <p:cBhvr additive="base">
                                        <p:cTn id="43" dur="500" fill="hold"/>
                                        <p:tgtEl>
                                          <p:spTgt spid="143159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315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431589">
                                            <p:txEl>
                                              <p:pRg st="0" end="0"/>
                                            </p:txEl>
                                          </p:spTgt>
                                        </p:tgtEl>
                                        <p:attrNameLst>
                                          <p:attrName>style.visibility</p:attrName>
                                        </p:attrNameLst>
                                      </p:cBhvr>
                                      <p:to>
                                        <p:strVal val="visible"/>
                                      </p:to>
                                    </p:set>
                                    <p:anim calcmode="lin" valueType="num">
                                      <p:cBhvr additive="base">
                                        <p:cTn id="49" dur="500" fill="hold"/>
                                        <p:tgtEl>
                                          <p:spTgt spid="1431589">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4315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431592">
                                            <p:txEl>
                                              <p:pRg st="0" end="0"/>
                                            </p:txEl>
                                          </p:spTgt>
                                        </p:tgtEl>
                                        <p:attrNameLst>
                                          <p:attrName>style.visibility</p:attrName>
                                        </p:attrNameLst>
                                      </p:cBhvr>
                                      <p:to>
                                        <p:strVal val="visible"/>
                                      </p:to>
                                    </p:set>
                                    <p:anim calcmode="lin" valueType="num">
                                      <p:cBhvr additive="base">
                                        <p:cTn id="55" dur="500" fill="hold"/>
                                        <p:tgtEl>
                                          <p:spTgt spid="1431592">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4315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864100"/>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leptons</a:t>
            </a:r>
            <a:r>
              <a:rPr lang="en-US" altLang="en-US" sz="2400" i="1">
                <a:solidFill>
                  <a:srgbClr val="000000"/>
                </a:solidFill>
                <a:latin typeface="Arial" pitchFamily="34" charset="0"/>
                <a:ea typeface="Calibri" pitchFamily="34" charset="0"/>
                <a:cs typeface="Arial" pitchFamily="34" charset="0"/>
              </a:rPr>
              <a:t> </a:t>
            </a: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9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exchange particles</a:t>
            </a:r>
          </a:p>
        </p:txBody>
      </p:sp>
      <p:sp>
        <p:nvSpPr>
          <p:cNvPr id="18944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89445" name="Picture 5"/>
          <p:cNvPicPr>
            <a:picLocks noChangeAspect="1" noChangeArrowheads="1"/>
          </p:cNvPicPr>
          <p:nvPr/>
        </p:nvPicPr>
        <p:blipFill>
          <a:blip r:embed="rId5" cstate="print"/>
          <a:srcRect/>
          <a:stretch>
            <a:fillRect/>
          </a:stretch>
        </p:blipFill>
        <p:spPr bwMode="auto">
          <a:xfrm>
            <a:off x="1020763" y="2263775"/>
            <a:ext cx="4333875" cy="2009775"/>
          </a:xfrm>
          <a:prstGeom prst="rect">
            <a:avLst/>
          </a:prstGeom>
          <a:noFill/>
        </p:spPr>
      </p:pic>
      <p:pic>
        <p:nvPicPr>
          <p:cNvPr id="189447" name="Picture 7"/>
          <p:cNvPicPr>
            <a:picLocks noChangeAspect="1" noChangeArrowheads="1"/>
          </p:cNvPicPr>
          <p:nvPr/>
        </p:nvPicPr>
        <p:blipFill>
          <a:blip r:embed="rId6" cstate="print">
            <a:clrChange>
              <a:clrFrom>
                <a:srgbClr val="0000FF"/>
              </a:clrFrom>
              <a:clrTo>
                <a:srgbClr val="0000FF">
                  <a:alpha val="0"/>
                </a:srgbClr>
              </a:clrTo>
            </a:clrChange>
          </a:blip>
          <a:srcRect/>
          <a:stretch>
            <a:fillRect/>
          </a:stretch>
        </p:blipFill>
        <p:spPr bwMode="auto">
          <a:xfrm>
            <a:off x="1009650" y="4737100"/>
            <a:ext cx="7335838" cy="13017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89445"/>
                                        </p:tgtEl>
                                        <p:attrNameLst>
                                          <p:attrName>style.visibility</p:attrName>
                                        </p:attrNameLst>
                                      </p:cBhvr>
                                      <p:to>
                                        <p:strVal val="visible"/>
                                      </p:to>
                                    </p:set>
                                    <p:anim calcmode="lin" valueType="num">
                                      <p:cBhvr>
                                        <p:cTn id="19" dur="500" fill="hold"/>
                                        <p:tgtEl>
                                          <p:spTgt spid="189445"/>
                                        </p:tgtEl>
                                        <p:attrNameLst>
                                          <p:attrName>ppt_w</p:attrName>
                                        </p:attrNameLst>
                                      </p:cBhvr>
                                      <p:tavLst>
                                        <p:tav tm="0">
                                          <p:val>
                                            <p:fltVal val="0"/>
                                          </p:val>
                                        </p:tav>
                                        <p:tav tm="100000">
                                          <p:val>
                                            <p:strVal val="#ppt_w"/>
                                          </p:val>
                                        </p:tav>
                                      </p:tavLst>
                                    </p:anim>
                                    <p:anim calcmode="lin" valueType="num">
                                      <p:cBhvr>
                                        <p:cTn id="20" dur="500" fill="hold"/>
                                        <p:tgtEl>
                                          <p:spTgt spid="189445"/>
                                        </p:tgtEl>
                                        <p:attrNameLst>
                                          <p:attrName>ppt_h</p:attrName>
                                        </p:attrNameLst>
                                      </p:cBhvr>
                                      <p:tavLst>
                                        <p:tav tm="0">
                                          <p:val>
                                            <p:fltVal val="0"/>
                                          </p:val>
                                        </p:tav>
                                        <p:tav tm="100000">
                                          <p:val>
                                            <p:strVal val="#ppt_h"/>
                                          </p:val>
                                        </p:tav>
                                      </p:tavLst>
                                    </p:anim>
                                    <p:animEffect transition="in" filter="fade">
                                      <p:cBhvr>
                                        <p:cTn id="21" dur="500"/>
                                        <p:tgtEl>
                                          <p:spTgt spid="18944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1794">
                                            <p:txEl>
                                              <p:pRg st="6" end="6"/>
                                            </p:txEl>
                                          </p:spTgt>
                                        </p:tgtEl>
                                        <p:attrNameLst>
                                          <p:attrName>style.visibility</p:attrName>
                                        </p:attrNameLst>
                                      </p:cBhvr>
                                      <p:to>
                                        <p:strVal val="visible"/>
                                      </p:to>
                                    </p:set>
                                    <p:anim calcmode="lin" valueType="num">
                                      <p:cBhvr additive="base">
                                        <p:cTn id="26"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9447"/>
                                        </p:tgtEl>
                                        <p:attrNameLst>
                                          <p:attrName>style.visibility</p:attrName>
                                        </p:attrNameLst>
                                      </p:cBhvr>
                                      <p:to>
                                        <p:strVal val="visible"/>
                                      </p:to>
                                    </p:set>
                                    <p:anim calcmode="lin" valueType="num">
                                      <p:cBhvr>
                                        <p:cTn id="32" dur="500" fill="hold"/>
                                        <p:tgtEl>
                                          <p:spTgt spid="189447"/>
                                        </p:tgtEl>
                                        <p:attrNameLst>
                                          <p:attrName>ppt_w</p:attrName>
                                        </p:attrNameLst>
                                      </p:cBhvr>
                                      <p:tavLst>
                                        <p:tav tm="0">
                                          <p:val>
                                            <p:fltVal val="0"/>
                                          </p:val>
                                        </p:tav>
                                        <p:tav tm="100000">
                                          <p:val>
                                            <p:strVal val="#ppt_w"/>
                                          </p:val>
                                        </p:tav>
                                      </p:tavLst>
                                    </p:anim>
                                    <p:anim calcmode="lin" valueType="num">
                                      <p:cBhvr>
                                        <p:cTn id="33" dur="500" fill="hold"/>
                                        <p:tgtEl>
                                          <p:spTgt spid="189447"/>
                                        </p:tgtEl>
                                        <p:attrNameLst>
                                          <p:attrName>ppt_h</p:attrName>
                                        </p:attrNameLst>
                                      </p:cBhvr>
                                      <p:tavLst>
                                        <p:tav tm="0">
                                          <p:val>
                                            <p:fltVal val="0"/>
                                          </p:val>
                                        </p:tav>
                                        <p:tav tm="100000">
                                          <p:val>
                                            <p:strVal val="#ppt_h"/>
                                          </p:val>
                                        </p:tav>
                                      </p:tavLst>
                                    </p:anim>
                                    <p:animEffect transition="in" filter="fade">
                                      <p:cBhvr>
                                        <p:cTn id="34" dur="500"/>
                                        <p:tgtEl>
                                          <p:spTgt spid="18944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348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International-mindedness: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Research into particle physics requires ever-increasing funding, leading to debates in governments and international research organizations on the fair allocation of precious financial resources </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Theory of knowledge: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Does the belief in the existence of fundamental particles mean that it is justifiable to see physics as being more important than other areas of knowledge? </a:t>
            </a:r>
            <a:endParaRPr lang="en-US" sz="2400" b="1">
              <a:solidFill>
                <a:srgbClr val="000000"/>
              </a:solidFill>
              <a:latin typeface="Arial" pitchFamily="34" charset="0"/>
              <a:ea typeface="Segoe UI" pitchFamily="34" charset="0"/>
              <a:cs typeface="Arial" pitchFamily="34" charset="0"/>
            </a:endParaRPr>
          </a:p>
        </p:txBody>
      </p:sp>
      <p:sp>
        <p:nvSpPr>
          <p:cNvPr id="181251"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4132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Utilization: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An understanding of particle physics is needed to determine the final fate of the universe (see </a:t>
            </a:r>
            <a:r>
              <a:rPr lang="en-US" sz="2400" i="1">
                <a:solidFill>
                  <a:srgbClr val="000000"/>
                </a:solidFill>
                <a:latin typeface="Arial" pitchFamily="34" charset="0"/>
                <a:ea typeface="Segoe UI" pitchFamily="34" charset="0"/>
                <a:cs typeface="Arial" pitchFamily="34" charset="0"/>
              </a:rPr>
              <a:t>Physics </a:t>
            </a:r>
            <a:r>
              <a:rPr lang="en-US" sz="2400">
                <a:solidFill>
                  <a:srgbClr val="000000"/>
                </a:solidFill>
                <a:latin typeface="Arial" pitchFamily="34" charset="0"/>
                <a:ea typeface="Segoe UI" pitchFamily="34" charset="0"/>
                <a:cs typeface="Arial" pitchFamily="34" charset="0"/>
              </a:rPr>
              <a:t>option sub-topics </a:t>
            </a:r>
            <a:r>
              <a:rPr lang="en-US" sz="2400" i="1">
                <a:solidFill>
                  <a:srgbClr val="000000"/>
                </a:solidFill>
                <a:latin typeface="Arial" pitchFamily="34" charset="0"/>
                <a:ea typeface="Segoe UI" pitchFamily="34" charset="0"/>
                <a:cs typeface="Arial" pitchFamily="34" charset="0"/>
              </a:rPr>
              <a:t>D.3 </a:t>
            </a:r>
            <a:r>
              <a:rPr lang="en-US" sz="2400">
                <a:solidFill>
                  <a:srgbClr val="000000"/>
                </a:solidFill>
                <a:latin typeface="Arial" pitchFamily="34" charset="0"/>
                <a:ea typeface="Segoe UI" pitchFamily="34" charset="0"/>
                <a:cs typeface="Arial" pitchFamily="34" charset="0"/>
              </a:rPr>
              <a:t>and </a:t>
            </a:r>
            <a:r>
              <a:rPr lang="en-US" sz="2400" i="1">
                <a:solidFill>
                  <a:srgbClr val="000000"/>
                </a:solidFill>
                <a:latin typeface="Arial" pitchFamily="34" charset="0"/>
                <a:ea typeface="Segoe UI" pitchFamily="34" charset="0"/>
                <a:cs typeface="Arial" pitchFamily="34" charset="0"/>
              </a:rPr>
              <a:t>D.4</a:t>
            </a:r>
            <a:r>
              <a:rPr lang="en-US" sz="2400">
                <a:solidFill>
                  <a:srgbClr val="000000"/>
                </a:solidFill>
                <a:latin typeface="Arial" pitchFamily="34" charset="0"/>
                <a:ea typeface="Segoe UI" pitchFamily="34" charset="0"/>
                <a:cs typeface="Arial" pitchFamily="34" charset="0"/>
              </a:rPr>
              <a:t>)</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1: </a:t>
            </a:r>
            <a:r>
              <a:rPr lang="en-US" sz="2400">
                <a:solidFill>
                  <a:srgbClr val="000000"/>
                </a:solidFill>
                <a:latin typeface="Arial" pitchFamily="34" charset="0"/>
                <a:ea typeface="Segoe UI" pitchFamily="34" charset="0"/>
                <a:cs typeface="Arial" pitchFamily="34" charset="0"/>
              </a:rPr>
              <a:t>the research that deals with the fundamental structure of matter is international in nature and is a challenging and stimulating adventure for those who take part </a:t>
            </a: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4: </a:t>
            </a:r>
            <a:r>
              <a:rPr lang="en-US" sz="2400">
                <a:solidFill>
                  <a:srgbClr val="000000"/>
                </a:solidFill>
                <a:latin typeface="Arial" pitchFamily="34" charset="0"/>
                <a:ea typeface="Segoe UI" pitchFamily="34" charset="0"/>
                <a:cs typeface="Arial" pitchFamily="34" charset="0"/>
              </a:rPr>
              <a:t>particle physics involves the analysis and evaluation of very large amounts of data </a:t>
            </a:r>
          </a:p>
        </p:txBody>
      </p:sp>
      <p:sp>
        <p:nvSpPr>
          <p:cNvPr id="18534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2146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6: </a:t>
            </a:r>
            <a:r>
              <a:rPr lang="en-US" sz="2400">
                <a:solidFill>
                  <a:srgbClr val="000000"/>
                </a:solidFill>
                <a:latin typeface="Arial" pitchFamily="34" charset="0"/>
                <a:ea typeface="Segoe UI" pitchFamily="34" charset="0"/>
                <a:cs typeface="Arial" pitchFamily="34" charset="0"/>
              </a:rPr>
              <a:t>students could investigate the scattering angle of alpha particles as a function of the aiming error, or the minimum distance of approach as a function of the initial kinetic energy of the alpha particle </a:t>
            </a:r>
            <a:endParaRPr lang="en-US" sz="2400">
              <a:solidFill>
                <a:srgbClr val="000000"/>
              </a:solidFill>
              <a:latin typeface="Arial" pitchFamily="34" charset="0"/>
              <a:ea typeface="Calibri" pitchFamily="34" charset="0"/>
              <a:cs typeface="Arial" pitchFamily="34" charset="0"/>
            </a:endParaRPr>
          </a:p>
          <a:p>
            <a:pPr marL="609600" indent="-609600">
              <a:spcBef>
                <a:spcPct val="20000"/>
              </a:spcBef>
            </a:pPr>
            <a:r>
              <a:rPr lang="en-US" sz="2400">
                <a:solidFill>
                  <a:srgbClr val="000000"/>
                </a:solidFill>
                <a:latin typeface="Arial" pitchFamily="34" charset="0"/>
                <a:ea typeface="Calibri" pitchFamily="34" charset="0"/>
                <a:cs typeface="Arial" pitchFamily="34" charset="0"/>
              </a:rPr>
              <a:t>• </a:t>
            </a:r>
            <a:r>
              <a:rPr lang="en-US" sz="2400" b="1">
                <a:solidFill>
                  <a:srgbClr val="000000"/>
                </a:solidFill>
                <a:latin typeface="Arial" pitchFamily="34" charset="0"/>
                <a:ea typeface="Calibri" pitchFamily="34" charset="0"/>
                <a:cs typeface="Arial" pitchFamily="34" charset="0"/>
              </a:rPr>
              <a:t>Aim 8: </a:t>
            </a:r>
            <a:r>
              <a:rPr lang="en-US" sz="2400">
                <a:solidFill>
                  <a:srgbClr val="000000"/>
                </a:solidFill>
                <a:latin typeface="Arial" pitchFamily="34" charset="0"/>
                <a:ea typeface="Calibri" pitchFamily="34" charset="0"/>
                <a:cs typeface="Arial" pitchFamily="34" charset="0"/>
              </a:rPr>
              <a:t>scientific and government organizations are asked if the funding for particle physics research could be spent on other research or social needs</a:t>
            </a:r>
            <a:r>
              <a:rPr lang="en-US" sz="2400" i="1">
                <a:solidFill>
                  <a:srgbClr val="000000"/>
                </a:solidFill>
                <a:latin typeface="Arial" pitchFamily="34" charset="0"/>
                <a:cs typeface="Times New Roman" pitchFamily="18" charset="0"/>
              </a:rPr>
              <a:t> </a:t>
            </a:r>
          </a:p>
        </p:txBody>
      </p:sp>
      <p:sp>
        <p:nvSpPr>
          <p:cNvPr id="18739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19503</TotalTime>
  <Words>3824</Words>
  <Application>Microsoft Office PowerPoint</Application>
  <PresentationFormat>On-screen Show (4:3)</PresentationFormat>
  <Paragraphs>678</Paragraphs>
  <Slides>57</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Courier New</vt:lpstr>
      <vt:lpstr>Segoe UI</vt:lpstr>
      <vt:lpstr>Symbol</vt:lpstr>
      <vt:lpstr>Times New Roman</vt:lpstr>
      <vt:lpstr>Default Design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PowerPoint Presentation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PowerPoint Presentation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1263</cp:revision>
  <dcterms:created xsi:type="dcterms:W3CDTF">2006-01-31T23:43:34Z</dcterms:created>
  <dcterms:modified xsi:type="dcterms:W3CDTF">2017-07-29T22:28:08Z</dcterms:modified>
</cp:coreProperties>
</file>