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65" r:id="rId6"/>
    <p:sldId id="266" r:id="rId7"/>
    <p:sldId id="267" r:id="rId8"/>
    <p:sldId id="259" r:id="rId9"/>
    <p:sldId id="260" r:id="rId10"/>
    <p:sldId id="268" r:id="rId11"/>
    <p:sldId id="261" r:id="rId12"/>
    <p:sldId id="269" r:id="rId13"/>
    <p:sldId id="270" r:id="rId14"/>
    <p:sldId id="271" r:id="rId15"/>
    <p:sldId id="262" r:id="rId16"/>
    <p:sldId id="272" r:id="rId17"/>
    <p:sldId id="273" r:id="rId18"/>
    <p:sldId id="263" r:id="rId19"/>
    <p:sldId id="26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p:normalViewPr>
  <p:slideViewPr>
    <p:cSldViewPr snapToGrid="0">
      <p:cViewPr varScale="1">
        <p:scale>
          <a:sx n="85" d="100"/>
          <a:sy n="85" d="100"/>
        </p:scale>
        <p:origin x="76"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144317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77311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331044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60474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06826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5426B5-733F-4982-A834-12DE45E52967}"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77181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5426B5-733F-4982-A834-12DE45E52967}"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65286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5426B5-733F-4982-A834-12DE45E52967}"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419284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426B5-733F-4982-A834-12DE45E52967}"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187582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426B5-733F-4982-A834-12DE45E52967}"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96997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426B5-733F-4982-A834-12DE45E52967}"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33048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426B5-733F-4982-A834-12DE45E52967}" type="datetimeFigureOut">
              <a:rPr lang="en-US" smtClean="0"/>
              <a:t>4/7/2017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06B5-1CCB-4E7A-BDE0-D2E9E6F338D7}" type="slidenum">
              <a:rPr lang="en-US" smtClean="0"/>
              <a:t>‹#›</a:t>
            </a:fld>
            <a:endParaRPr lang="en-US"/>
          </a:p>
        </p:txBody>
      </p:sp>
    </p:spTree>
    <p:extLst>
      <p:ext uri="{BB962C8B-B14F-4D97-AF65-F5344CB8AC3E}">
        <p14:creationId xmlns:p14="http://schemas.microsoft.com/office/powerpoint/2010/main" val="135979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Steller Processes</a:t>
            </a:r>
            <a:endParaRPr lang="en-US" dirty="0">
              <a:solidFill>
                <a:schemeClr val="bg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241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After the Main Sequence</a:t>
            </a:r>
          </a:p>
        </p:txBody>
      </p:sp>
      <p:sp>
        <p:nvSpPr>
          <p:cNvPr id="3" name="Content Placeholder 2"/>
          <p:cNvSpPr>
            <a:spLocks noGrp="1"/>
          </p:cNvSpPr>
          <p:nvPr>
            <p:ph idx="1"/>
          </p:nvPr>
        </p:nvSpPr>
        <p:spPr/>
        <p:txBody>
          <a:bodyPr/>
          <a:lstStyle/>
          <a:p>
            <a:pPr marL="0" indent="0">
              <a:buNone/>
            </a:pPr>
            <a:r>
              <a:rPr lang="en-US" dirty="0" smtClean="0"/>
              <a:t>Once all of the hydrogen has been used up, the star’s core will contract and get hotter. The higher temperature causes expansion in the outer layers of the star as hydrogen begins to fuse in the outer layers. This is the beginning of the red giant phase.</a:t>
            </a:r>
          </a:p>
          <a:p>
            <a:pPr marL="0" indent="0">
              <a:buNone/>
            </a:pPr>
            <a:endParaRPr lang="en-US" dirty="0"/>
          </a:p>
          <a:p>
            <a:pPr marL="0" indent="0">
              <a:buNone/>
            </a:pPr>
            <a:r>
              <a:rPr lang="en-US" dirty="0" smtClean="0"/>
              <a:t>The core temperature gets hot enough to start the fusion of helium atoms to form unstable beryllium. The beryllium will fuse with another helium to form carbon and then with another helium to form oxygen</a:t>
            </a:r>
            <a:endParaRPr lang="en-US" dirty="0"/>
          </a:p>
        </p:txBody>
      </p:sp>
    </p:spTree>
    <p:extLst>
      <p:ext uri="{BB962C8B-B14F-4D97-AF65-F5344CB8AC3E}">
        <p14:creationId xmlns:p14="http://schemas.microsoft.com/office/powerpoint/2010/main" val="119962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After the Main Sequence</a:t>
            </a:r>
            <a:endParaRPr lang="en-US" dirty="0"/>
          </a:p>
        </p:txBody>
      </p:sp>
      <p:sp>
        <p:nvSpPr>
          <p:cNvPr id="4" name="Rectangle 3"/>
          <p:cNvSpPr/>
          <p:nvPr/>
        </p:nvSpPr>
        <p:spPr>
          <a:xfrm>
            <a:off x="5446426" y="6205189"/>
            <a:ext cx="6096000" cy="246221"/>
          </a:xfrm>
          <a:prstGeom prst="rect">
            <a:avLst/>
          </a:prstGeom>
        </p:spPr>
        <p:txBody>
          <a:bodyPr>
            <a:spAutoFit/>
          </a:bodyPr>
          <a:lstStyle/>
          <a:p>
            <a:r>
              <a:rPr lang="en-US" sz="1000" dirty="0"/>
              <a:t>http://www.atnf.csiro.au/outreach//education/senior/astrophysics/images/stellarevolution/triplealphaflash.jpg</a:t>
            </a:r>
          </a:p>
        </p:txBody>
      </p:sp>
      <p:pic>
        <p:nvPicPr>
          <p:cNvPr id="3074" name="Picture 2" descr="http://www.atnf.csiro.au/outreach/education/senior/astrophysics/images/stellarevolution/triplealphafl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243" y="1813580"/>
            <a:ext cx="9122764" cy="3827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433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When Will </a:t>
            </a:r>
            <a:r>
              <a:rPr lang="en-US" dirty="0"/>
              <a:t>I</a:t>
            </a:r>
            <a:r>
              <a:rPr lang="en-US" dirty="0" smtClean="0"/>
              <a:t>t End?</a:t>
            </a:r>
            <a:endParaRPr lang="en-US" dirty="0"/>
          </a:p>
        </p:txBody>
      </p:sp>
      <p:sp>
        <p:nvSpPr>
          <p:cNvPr id="3" name="Content Placeholder 2"/>
          <p:cNvSpPr>
            <a:spLocks noGrp="1"/>
          </p:cNvSpPr>
          <p:nvPr>
            <p:ph idx="1"/>
          </p:nvPr>
        </p:nvSpPr>
        <p:spPr/>
        <p:txBody>
          <a:bodyPr/>
          <a:lstStyle/>
          <a:p>
            <a:pPr marL="0" indent="0">
              <a:buNone/>
            </a:pPr>
            <a:r>
              <a:rPr lang="en-US" dirty="0" smtClean="0"/>
              <a:t>These nucleosynthesis processes will continue with oxygen and carbon undergoing fusion to form silicon, magnesium and heavier elements up to Iron-56. As we discussed before, Iron-56 is very stable and would need to TAKE IN energy for fusion to occur, instead of releasing energy upon fusion.</a:t>
            </a:r>
          </a:p>
          <a:p>
            <a:pPr marL="0" indent="0">
              <a:buNone/>
            </a:pPr>
            <a:endParaRPr lang="en-US" dirty="0"/>
          </a:p>
          <a:p>
            <a:pPr marL="0" indent="0">
              <a:buNone/>
            </a:pPr>
            <a:r>
              <a:rPr lang="en-US" dirty="0" smtClean="0"/>
              <a:t>But there are heavier elements than Iron-56…</a:t>
            </a:r>
            <a:endParaRPr lang="en-US" dirty="0"/>
          </a:p>
        </p:txBody>
      </p:sp>
    </p:spTree>
    <p:extLst>
      <p:ext uri="{BB962C8B-B14F-4D97-AF65-F5344CB8AC3E}">
        <p14:creationId xmlns:p14="http://schemas.microsoft.com/office/powerpoint/2010/main" val="321673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Neutron Capture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dirty="0" smtClean="0"/>
                  <a:t>Since neutrons are uncharged, they don’t react to the repellent Coulomb force. This means that when gravity is strong enough, the free neutrons are able to get REALLY close to the nucleus of other atoms.</a:t>
                </a:r>
              </a:p>
              <a:p>
                <a:pPr marL="0" indent="0">
                  <a:buNone/>
                </a:pPr>
                <a:endParaRPr lang="en-US" dirty="0"/>
              </a:p>
              <a:p>
                <a:pPr marL="0" indent="0">
                  <a:buNone/>
                </a:pPr>
                <a:r>
                  <a:rPr lang="en-US" dirty="0" smtClean="0"/>
                  <a:t>When a neutron gets close enough, the strong force acts on it, capturing the neutron in the nucleus. This may cause the nucleus to destabilize and undergo a </a:t>
                </a:r>
                <a14:m>
                  <m:oMath xmlns:m="http://schemas.openxmlformats.org/officeDocument/2006/math">
                    <m:sSup>
                      <m:sSupPr>
                        <m:ctrlPr>
                          <a:rPr lang="en-US" i="1" smtClean="0">
                            <a:latin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𝛽</m:t>
                        </m:r>
                      </m:e>
                      <m:sup>
                        <m:r>
                          <a:rPr lang="en-US" b="0" i="1" smtClean="0">
                            <a:latin typeface="Cambria Math" panose="02040503050406030204" pitchFamily="18" charset="0"/>
                          </a:rPr>
                          <m:t>−</m:t>
                        </m:r>
                      </m:sup>
                    </m:sSup>
                  </m:oMath>
                </a14:m>
                <a:r>
                  <a:rPr lang="en-US" dirty="0" smtClean="0"/>
                  <a:t> decay, thus raising it’s proton number and making a new element.</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241" r="-1623"/>
                </a:stretch>
              </a:blipFill>
            </p:spPr>
            <p:txBody>
              <a:bodyPr/>
              <a:lstStyle/>
              <a:p>
                <a:r>
                  <a:rPr lang="en-US">
                    <a:noFill/>
                  </a:rPr>
                  <a:t> </a:t>
                </a:r>
              </a:p>
            </p:txBody>
          </p:sp>
        </mc:Fallback>
      </mc:AlternateContent>
    </p:spTree>
    <p:extLst>
      <p:ext uri="{BB962C8B-B14F-4D97-AF65-F5344CB8AC3E}">
        <p14:creationId xmlns:p14="http://schemas.microsoft.com/office/powerpoint/2010/main" val="361251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S-Process and R-Process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889968"/>
              </a:xfrm>
            </p:spPr>
            <p:txBody>
              <a:bodyPr>
                <a:normAutofit/>
              </a:bodyPr>
              <a:lstStyle/>
              <a:p>
                <a:pPr marL="0" indent="0">
                  <a:buNone/>
                </a:pPr>
                <a:r>
                  <a:rPr lang="en-US" dirty="0" smtClean="0"/>
                  <a:t>In massive stars, slow neutron capture can occur in the very aptly named ‘s-process’. This is when there is a fairly small neutron flux and there is time for a </a:t>
                </a:r>
                <a14:m>
                  <m:oMath xmlns:m="http://schemas.openxmlformats.org/officeDocument/2006/math">
                    <m:r>
                      <a:rPr lang="en-US" i="1">
                        <a:latin typeface="Cambria Math" panose="02040503050406030204" pitchFamily="18" charset="0"/>
                        <a:ea typeface="Cambria Math" panose="02040503050406030204" pitchFamily="18" charset="0"/>
                      </a:rPr>
                      <m:t>𝛽</m:t>
                    </m:r>
                    <m:r>
                      <a:rPr lang="en-US" i="1">
                        <a:latin typeface="Cambria Math" panose="02040503050406030204" pitchFamily="18" charset="0"/>
                        <a:ea typeface="Cambria Math" panose="02040503050406030204" pitchFamily="18" charset="0"/>
                      </a:rPr>
                      <m:t> </m:t>
                    </m:r>
                  </m:oMath>
                </a14:m>
                <a:r>
                  <a:rPr lang="en-US" dirty="0" smtClean="0"/>
                  <a:t>decay to occur before any further neutrons are captured in a nucleus.</a:t>
                </a:r>
              </a:p>
              <a:p>
                <a:pPr marL="0" indent="0">
                  <a:buNone/>
                </a:pPr>
                <a:endParaRPr lang="en-US" dirty="0"/>
              </a:p>
              <a:p>
                <a:pPr marL="0" indent="0">
                  <a:buNone/>
                </a:pPr>
                <a:r>
                  <a:rPr lang="en-US" dirty="0" smtClean="0"/>
                  <a:t>During a Type II supernova, there is a massive neutron flux. This bombardment of neutrons causes nuclides to undergo rapid neutron capture (‘r-process’). There is not enough time for a </a:t>
                </a:r>
                <a14:m>
                  <m:oMath xmlns:m="http://schemas.openxmlformats.org/officeDocument/2006/math">
                    <m:r>
                      <a:rPr lang="en-US" i="1">
                        <a:latin typeface="Cambria Math" panose="02040503050406030204" pitchFamily="18" charset="0"/>
                        <a:ea typeface="Cambria Math" panose="02040503050406030204" pitchFamily="18" charset="0"/>
                      </a:rPr>
                      <m:t>𝛽</m:t>
                    </m:r>
                  </m:oMath>
                </a14:m>
                <a:r>
                  <a:rPr lang="en-US" dirty="0" smtClean="0"/>
                  <a:t> decay to occur before more neutrons are added, creating very heavy isotopes very quickly. Nuclides heavier than bismuth-209 can be created within minutes!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889968"/>
              </a:xfrm>
              <a:blipFill rotWithShape="0">
                <a:blip r:embed="rId2"/>
                <a:stretch>
                  <a:fillRect l="-1217" t="-1993"/>
                </a:stretch>
              </a:blipFill>
            </p:spPr>
            <p:txBody>
              <a:bodyPr/>
              <a:lstStyle/>
              <a:p>
                <a:r>
                  <a:rPr lang="en-US">
                    <a:noFill/>
                  </a:rPr>
                  <a:t> </a:t>
                </a:r>
              </a:p>
            </p:txBody>
          </p:sp>
        </mc:Fallback>
      </mc:AlternateContent>
    </p:spTree>
    <p:extLst>
      <p:ext uri="{BB962C8B-B14F-4D97-AF65-F5344CB8AC3E}">
        <p14:creationId xmlns:p14="http://schemas.microsoft.com/office/powerpoint/2010/main" val="5695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Lifetimes of Main Sequence Stars</a:t>
            </a:r>
            <a:endParaRPr lang="en-US" dirty="0"/>
          </a:p>
        </p:txBody>
      </p:sp>
      <p:sp>
        <p:nvSpPr>
          <p:cNvPr id="3" name="Content Placeholder 2"/>
          <p:cNvSpPr>
            <a:spLocks noGrp="1"/>
          </p:cNvSpPr>
          <p:nvPr>
            <p:ph idx="1"/>
          </p:nvPr>
        </p:nvSpPr>
        <p:spPr/>
        <p:txBody>
          <a:bodyPr/>
          <a:lstStyle/>
          <a:p>
            <a:pPr marL="0" indent="0">
              <a:buNone/>
            </a:pPr>
            <a:r>
              <a:rPr lang="en-US" dirty="0" smtClean="0"/>
              <a:t>It would seem to make sense that the larger the star, the longer the star will live (since it has more fuel for fusion). However this is not true. In fact, it is the exact opposite!</a:t>
            </a:r>
          </a:p>
          <a:p>
            <a:pPr marL="0" indent="0">
              <a:buNone/>
            </a:pPr>
            <a:endParaRPr lang="en-US" dirty="0"/>
          </a:p>
          <a:p>
            <a:pPr marL="0" indent="0">
              <a:buNone/>
            </a:pPr>
            <a:r>
              <a:rPr lang="en-US" dirty="0" smtClean="0"/>
              <a:t>The larger mass requires a higher core temperature to produce more fusion and outward force to counter the inward gravitational force. This increase in fusion rate results in the star running out of hydrogen at the core and completing the main sequence more quickly.</a:t>
            </a:r>
            <a:endParaRPr lang="en-US" dirty="0"/>
          </a:p>
        </p:txBody>
      </p:sp>
    </p:spTree>
    <p:extLst>
      <p:ext uri="{BB962C8B-B14F-4D97-AF65-F5344CB8AC3E}">
        <p14:creationId xmlns:p14="http://schemas.microsoft.com/office/powerpoint/2010/main" val="96060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So How Much Time Does She Have?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904960"/>
              </a:xfrm>
            </p:spPr>
            <p:txBody>
              <a:bodyPr>
                <a:normAutofit/>
              </a:bodyPr>
              <a:lstStyle/>
              <a:p>
                <a:pPr marL="0" indent="0">
                  <a:buNone/>
                </a:pPr>
                <a:r>
                  <a:rPr lang="en-US" dirty="0" smtClean="0"/>
                  <a:t>We discussed the mass-luminosity relationship previously, namely that </a:t>
                </a:r>
                <a:r>
                  <a:rPr lang="en-US" dirty="0"/>
                  <a:t>L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dirty="0" smtClean="0"/>
                  <a:t>M</a:t>
                </a:r>
                <a:r>
                  <a:rPr lang="en-US" baseline="30000" dirty="0" smtClean="0"/>
                  <a:t>3.5</a:t>
                </a:r>
                <a:r>
                  <a:rPr lang="en-US" dirty="0" smtClean="0"/>
                  <a:t> . Well, luminosity is just the amount of energy released over time.</a:t>
                </a:r>
              </a:p>
              <a:p>
                <a:pPr marL="0" indent="0">
                  <a:buNone/>
                </a:pPr>
                <a:r>
                  <a:rPr lang="en-US" dirty="0" smtClean="0"/>
                  <a:t>		</a:t>
                </a:r>
                <a14:m>
                  <m:oMath xmlns:m="http://schemas.openxmlformats.org/officeDocument/2006/math">
                    <m:r>
                      <a:rPr lang="en-US" i="1">
                        <a:latin typeface="Cambria Math" panose="02040503050406030204" pitchFamily="18" charset="0"/>
                      </a:rPr>
                      <m:t>𝐿</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𝐸</m:t>
                        </m:r>
                      </m:num>
                      <m:den>
                        <m:r>
                          <a:rPr lang="en-US" i="1">
                            <a:latin typeface="Cambria Math" panose="02040503050406030204" pitchFamily="18" charset="0"/>
                          </a:rPr>
                          <m:t>𝑡</m:t>
                        </m:r>
                      </m:den>
                    </m:f>
                  </m:oMath>
                </a14:m>
                <a:endParaRPr lang="en-US" dirty="0" smtClean="0"/>
              </a:p>
              <a:p>
                <a:pPr marL="0" indent="0">
                  <a:buNone/>
                </a:pPr>
                <a:endParaRPr lang="en-US" dirty="0" smtClean="0"/>
              </a:p>
              <a:p>
                <a:pPr marL="0" indent="0">
                  <a:buNone/>
                </a:pPr>
                <a:r>
                  <a:rPr lang="en-US" dirty="0" smtClean="0"/>
                  <a:t>As energy is lost, a proportion of the mass of the star is also lost. So over the lifetime of a star, the star will lose </a:t>
                </a:r>
                <a14:m>
                  <m:oMath xmlns:m="http://schemas.openxmlformats.org/officeDocument/2006/math">
                    <m:r>
                      <a:rPr lang="en-US" i="1" smtClean="0">
                        <a:latin typeface="Cambria Math" panose="02040503050406030204" pitchFamily="18" charset="0"/>
                        <a:ea typeface="Cambria Math" panose="02040503050406030204" pitchFamily="18" charset="0"/>
                      </a:rPr>
                      <m:t>𝜅</m:t>
                    </m:r>
                    <m:r>
                      <a:rPr lang="en-US" b="0" i="1" smtClean="0">
                        <a:latin typeface="Cambria Math" panose="02040503050406030204" pitchFamily="18" charset="0"/>
                        <a:ea typeface="Cambria Math" panose="02040503050406030204" pitchFamily="18" charset="0"/>
                      </a:rPr>
                      <m:t>𝑀</m:t>
                    </m:r>
                  </m:oMath>
                </a14:m>
                <a:r>
                  <a:rPr lang="en-US" dirty="0" smtClean="0"/>
                  <a:t> of its mass. We can use Einstein’s equation to show that the total energy lost is:</a:t>
                </a:r>
              </a:p>
              <a:p>
                <a:pPr marL="0" indent="0">
                  <a:buNone/>
                </a:pPr>
                <a:endParaRPr lang="en-US" baseline="30000" dirty="0"/>
              </a:p>
              <a:p>
                <a:pPr marL="0" indent="0">
                  <a:buNone/>
                </a:pPr>
                <a:r>
                  <a:rPr lang="en-US" b="0" dirty="0" smtClean="0"/>
                  <a:t>		</a:t>
                </a:r>
                <a14:m>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𝜅</m:t>
                    </m:r>
                    <m:r>
                      <a:rPr lang="en-US" b="0" i="1" smtClean="0">
                        <a:latin typeface="Cambria Math" panose="02040503050406030204" pitchFamily="18" charset="0"/>
                        <a:ea typeface="Cambria Math" panose="02040503050406030204" pitchFamily="18" charset="0"/>
                      </a:rPr>
                      <m:t>𝑀</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𝑐</m:t>
                        </m:r>
                      </m:e>
                      <m:sup>
                        <m:r>
                          <a:rPr lang="en-US" b="0" i="1" smtClean="0">
                            <a:latin typeface="Cambria Math" panose="02040503050406030204" pitchFamily="18" charset="0"/>
                            <a:ea typeface="Cambria Math" panose="02040503050406030204" pitchFamily="18" charset="0"/>
                          </a:rPr>
                          <m:t>2</m:t>
                        </m:r>
                      </m:sup>
                    </m:sSup>
                  </m:oMath>
                </a14:m>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904960"/>
              </a:xfrm>
              <a:blipFill rotWithShape="0">
                <a:blip r:embed="rId2"/>
                <a:stretch>
                  <a:fillRect l="-1217" t="-1988" r="-406"/>
                </a:stretch>
              </a:blipFill>
            </p:spPr>
            <p:txBody>
              <a:bodyPr/>
              <a:lstStyle/>
              <a:p>
                <a:r>
                  <a:rPr lang="en-US">
                    <a:noFill/>
                  </a:rPr>
                  <a:t> </a:t>
                </a:r>
              </a:p>
            </p:txBody>
          </p:sp>
        </mc:Fallback>
      </mc:AlternateContent>
    </p:spTree>
    <p:extLst>
      <p:ext uri="{BB962C8B-B14F-4D97-AF65-F5344CB8AC3E}">
        <p14:creationId xmlns:p14="http://schemas.microsoft.com/office/powerpoint/2010/main" val="271238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So How Much Time Does She Have?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904960"/>
              </a:xfrm>
            </p:spPr>
            <p:txBody>
              <a:bodyPr>
                <a:normAutofit lnSpcReduction="10000"/>
              </a:bodyPr>
              <a:lstStyle/>
              <a:p>
                <a:pPr marL="0" indent="0">
                  <a:buNone/>
                </a:pPr>
                <a:r>
                  <a:rPr lang="en-US" dirty="0" smtClean="0"/>
                  <a:t>If the lifetime of the star is represented by </a:t>
                </a:r>
                <a14:m>
                  <m:oMath xmlns:m="http://schemas.openxmlformats.org/officeDocument/2006/math">
                    <m:r>
                      <a:rPr lang="en-US" i="1" smtClean="0">
                        <a:latin typeface="Cambria Math" panose="02040503050406030204" pitchFamily="18" charset="0"/>
                        <a:ea typeface="Cambria Math" panose="02040503050406030204" pitchFamily="18" charset="0"/>
                      </a:rPr>
                      <m:t>𝜏</m:t>
                    </m:r>
                  </m:oMath>
                </a14:m>
                <a:r>
                  <a:rPr lang="en-US" dirty="0" smtClean="0"/>
                  <a:t> then the average luminosity is:</a:t>
                </a:r>
              </a:p>
              <a:p>
                <a:pPr marL="0" indent="0">
                  <a:buNone/>
                </a:pPr>
                <a:r>
                  <a:rPr lang="en-US" dirty="0" smtClean="0"/>
                  <a:t>		</a:t>
                </a:r>
                <a14:m>
                  <m:oMath xmlns:m="http://schemas.openxmlformats.org/officeDocument/2006/math">
                    <m:r>
                      <a:rPr lang="en-US" i="1">
                        <a:latin typeface="Cambria Math" panose="02040503050406030204" pitchFamily="18" charset="0"/>
                      </a:rPr>
                      <m:t>𝐿</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𝜅</m:t>
                        </m:r>
                        <m:r>
                          <a:rPr lang="en-US" i="1">
                            <a:latin typeface="Cambria Math" panose="02040503050406030204" pitchFamily="18" charset="0"/>
                            <a:ea typeface="Cambria Math" panose="02040503050406030204" pitchFamily="18" charset="0"/>
                          </a:rPr>
                          <m:t>𝑀</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𝑐</m:t>
                            </m:r>
                          </m:e>
                          <m:sup>
                            <m:r>
                              <a:rPr lang="en-US" i="1">
                                <a:latin typeface="Cambria Math" panose="02040503050406030204" pitchFamily="18" charset="0"/>
                                <a:ea typeface="Cambria Math" panose="02040503050406030204" pitchFamily="18" charset="0"/>
                              </a:rPr>
                              <m:t>2</m:t>
                            </m:r>
                          </m:sup>
                        </m:sSup>
                      </m:num>
                      <m:den>
                        <m:r>
                          <a:rPr lang="en-US" i="1">
                            <a:latin typeface="Cambria Math" panose="02040503050406030204" pitchFamily="18" charset="0"/>
                            <a:ea typeface="Cambria Math" panose="02040503050406030204" pitchFamily="18" charset="0"/>
                          </a:rPr>
                          <m:t>𝜏</m:t>
                        </m:r>
                      </m:den>
                    </m:f>
                  </m:oMath>
                </a14:m>
                <a:endParaRPr lang="en-US" dirty="0" smtClean="0"/>
              </a:p>
              <a:p>
                <a:pPr marL="0" indent="0">
                  <a:buNone/>
                </a:pPr>
                <a:endParaRPr lang="en-US" dirty="0" smtClean="0"/>
              </a:p>
              <a:p>
                <a:pPr marL="0" indent="0">
                  <a:buNone/>
                </a:pPr>
                <a:r>
                  <a:rPr lang="en-US" dirty="0" smtClean="0"/>
                  <a:t>So, </a:t>
                </a:r>
                <a14:m>
                  <m:oMath xmlns:m="http://schemas.openxmlformats.org/officeDocument/2006/math">
                    <m:r>
                      <a:rPr lang="en-US" i="1" smtClean="0">
                        <a:latin typeface="Cambria Math" panose="02040503050406030204" pitchFamily="18" charset="0"/>
                        <a:ea typeface="Cambria Math" panose="02040503050406030204" pitchFamily="18" charset="0"/>
                      </a:rPr>
                      <m:t>𝜏</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𝜅</m:t>
                        </m:r>
                        <m:r>
                          <a:rPr lang="en-US" i="1">
                            <a:latin typeface="Cambria Math" panose="02040503050406030204" pitchFamily="18" charset="0"/>
                            <a:ea typeface="Cambria Math" panose="02040503050406030204" pitchFamily="18" charset="0"/>
                          </a:rPr>
                          <m:t>𝑀</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𝑐</m:t>
                            </m:r>
                          </m:e>
                          <m:sup>
                            <m:r>
                              <a:rPr lang="en-US" i="1">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𝐿</m:t>
                        </m:r>
                      </m:den>
                    </m:f>
                  </m:oMath>
                </a14:m>
                <a:r>
                  <a:rPr lang="en-US" dirty="0" smtClean="0"/>
                  <a:t> , and since </a:t>
                </a:r>
                <a:r>
                  <a:rPr lang="en-US" dirty="0"/>
                  <a:t>L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dirty="0" smtClean="0"/>
                  <a:t>M</a:t>
                </a:r>
                <a:r>
                  <a:rPr lang="en-US" baseline="30000" dirty="0" smtClean="0"/>
                  <a:t>3.5</a:t>
                </a:r>
                <a:r>
                  <a:rPr lang="en-US" dirty="0" smtClean="0"/>
                  <a:t> , t</a:t>
                </a:r>
                <a14:m>
                  <m:oMath xmlns:m="http://schemas.openxmlformats.org/officeDocument/2006/math">
                    <m:r>
                      <m:rPr>
                        <m:sty m:val="p"/>
                      </m:rPr>
                      <a:rPr lang="en-US" b="0" i="0" smtClean="0">
                        <a:latin typeface="Cambria Math" panose="02040503050406030204" pitchFamily="18" charset="0"/>
                        <a:ea typeface="Cambria Math" panose="02040503050406030204" pitchFamily="18" charset="0"/>
                      </a:rPr>
                      <m:t>hen</m:t>
                    </m:r>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𝜏</m:t>
                    </m:r>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𝑀</m:t>
                        </m:r>
                      </m:num>
                      <m:den>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𝑀</m:t>
                            </m:r>
                          </m:e>
                          <m:sup>
                            <m:r>
                              <a:rPr lang="en-US" b="0" i="1" smtClean="0">
                                <a:latin typeface="Cambria Math" panose="02040503050406030204" pitchFamily="18" charset="0"/>
                                <a:ea typeface="Cambria Math" panose="02040503050406030204" pitchFamily="18" charset="0"/>
                              </a:rPr>
                              <m:t>3.5</m:t>
                            </m:r>
                          </m:sup>
                        </m:sSup>
                      </m:den>
                    </m:f>
                  </m:oMath>
                </a14:m>
                <a:r>
                  <a:rPr lang="en-US" dirty="0" smtClean="0"/>
                  <a:t>  or  </a:t>
                </a:r>
                <a14:m>
                  <m:oMath xmlns:m="http://schemas.openxmlformats.org/officeDocument/2006/math">
                    <m:r>
                      <a:rPr lang="en-US" b="1" i="1">
                        <a:latin typeface="Cambria Math" panose="02040503050406030204" pitchFamily="18" charset="0"/>
                        <a:ea typeface="Cambria Math" panose="02040503050406030204" pitchFamily="18" charset="0"/>
                      </a:rPr>
                      <m:t>𝝉</m:t>
                    </m:r>
                    <m:r>
                      <a:rPr lang="en-US" b="1" i="1">
                        <a:latin typeface="Cambria Math" panose="02040503050406030204" pitchFamily="18" charset="0"/>
                        <a:ea typeface="Cambria Math" panose="02040503050406030204" pitchFamily="18" charset="0"/>
                      </a:rPr>
                      <m:t>∝ </m:t>
                    </m:r>
                    <m:sSup>
                      <m:sSupPr>
                        <m:ctrlPr>
                          <a:rPr lang="en-US" b="1" i="1" smtClean="0">
                            <a:latin typeface="Cambria Math" panose="02040503050406030204" pitchFamily="18" charset="0"/>
                            <a:ea typeface="Cambria Math" panose="02040503050406030204" pitchFamily="18" charset="0"/>
                          </a:rPr>
                        </m:ctrlPr>
                      </m:sSupPr>
                      <m:e>
                        <m:r>
                          <a:rPr lang="en-US" b="1" i="1" smtClean="0">
                            <a:latin typeface="Cambria Math" panose="02040503050406030204" pitchFamily="18" charset="0"/>
                            <a:ea typeface="Cambria Math" panose="02040503050406030204" pitchFamily="18" charset="0"/>
                          </a:rPr>
                          <m:t>𝑴</m:t>
                        </m:r>
                      </m:e>
                      <m:sup>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𝟐</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𝟓</m:t>
                        </m:r>
                      </m:sup>
                    </m:sSup>
                  </m:oMath>
                </a14:m>
                <a:r>
                  <a:rPr lang="en-US" b="1" dirty="0" smtClean="0"/>
                  <a:t> </a:t>
                </a:r>
              </a:p>
              <a:p>
                <a:pPr marL="0" indent="0">
                  <a:buNone/>
                </a:pPr>
                <a:endParaRPr lang="en-US" b="1" dirty="0"/>
              </a:p>
              <a:p>
                <a:pPr marL="0" indent="0">
                  <a:buNone/>
                </a:pPr>
                <a:r>
                  <a:rPr lang="en-US" dirty="0" smtClean="0"/>
                  <a:t>Often, stars are compared to the lifetime of our sun, yielding the equation:</a:t>
                </a: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ea typeface="Cambria Math" panose="02040503050406030204" pitchFamily="18" charset="0"/>
                            </a:rPr>
                          </m:ctrlPr>
                        </m:fPr>
                        <m:num>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𝜏</m:t>
                              </m:r>
                            </m:e>
                            <m:sub>
                              <m:r>
                                <a:rPr lang="en-US" b="0" i="1" smtClean="0">
                                  <a:latin typeface="Cambria Math" panose="02040503050406030204" pitchFamily="18" charset="0"/>
                                  <a:ea typeface="Cambria Math" panose="02040503050406030204" pitchFamily="18" charset="0"/>
                                </a:rPr>
                                <m:t>𝑠𝑡𝑎𝑟</m:t>
                              </m:r>
                            </m:sub>
                          </m:sSub>
                        </m:num>
                        <m:den>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𝜏</m:t>
                              </m:r>
                            </m:e>
                            <m:sub>
                              <m:r>
                                <a:rPr lang="en-US" b="0" i="1" smtClean="0">
                                  <a:latin typeface="Cambria Math" panose="02040503050406030204" pitchFamily="18" charset="0"/>
                                  <a:ea typeface="Cambria Math" panose="02040503050406030204" pitchFamily="18" charset="0"/>
                                </a:rPr>
                                <m:t>𝑆𝑢𝑛</m:t>
                              </m:r>
                            </m:sub>
                          </m:sSub>
                        </m:den>
                      </m:f>
                      <m:r>
                        <a:rPr lang="en-US" b="0" i="1" smtClean="0">
                          <a:latin typeface="Cambria Math" panose="02040503050406030204" pitchFamily="18" charset="0"/>
                          <a:ea typeface="Cambria Math" panose="02040503050406030204" pitchFamily="18" charset="0"/>
                        </a:rPr>
                        <m:t>= </m:t>
                      </m:r>
                      <m:sSup>
                        <m:sSupPr>
                          <m:ctrlPr>
                            <a:rPr lang="en-US" b="0" i="1" smtClean="0">
                              <a:latin typeface="Cambria Math" panose="02040503050406030204" pitchFamily="18" charset="0"/>
                              <a:ea typeface="Cambria Math" panose="02040503050406030204" pitchFamily="18" charset="0"/>
                            </a:rPr>
                          </m:ctrlPr>
                        </m:sSupPr>
                        <m:e>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𝑀</m:t>
                                      </m:r>
                                    </m:e>
                                    <m:sub>
                                      <m:r>
                                        <a:rPr lang="en-US" i="1">
                                          <a:latin typeface="Cambria Math" panose="02040503050406030204" pitchFamily="18" charset="0"/>
                                          <a:ea typeface="Cambria Math" panose="02040503050406030204" pitchFamily="18" charset="0"/>
                                        </a:rPr>
                                        <m:t>𝑠𝑡𝑎𝑟</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𝑀</m:t>
                                      </m:r>
                                    </m:e>
                                    <m:sub>
                                      <m:r>
                                        <a:rPr lang="en-US" i="1">
                                          <a:latin typeface="Cambria Math" panose="02040503050406030204" pitchFamily="18" charset="0"/>
                                          <a:ea typeface="Cambria Math" panose="02040503050406030204" pitchFamily="18" charset="0"/>
                                        </a:rPr>
                                        <m:t>𝑆𝑢𝑛</m:t>
                                      </m:r>
                                    </m:sub>
                                  </m:sSub>
                                </m:den>
                              </m:f>
                            </m:e>
                          </m:d>
                        </m:e>
                        <m:sup>
                          <m:r>
                            <a:rPr lang="en-US" b="0" i="1" smtClean="0">
                              <a:latin typeface="Cambria Math" panose="02040503050406030204" pitchFamily="18" charset="0"/>
                              <a:ea typeface="Cambria Math" panose="02040503050406030204" pitchFamily="18" charset="0"/>
                            </a:rPr>
                            <m:t>−2.5</m:t>
                          </m:r>
                        </m:sup>
                      </m:sSup>
                    </m:oMath>
                  </m:oMathPara>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904960"/>
              </a:xfrm>
              <a:blipFill rotWithShape="0">
                <a:blip r:embed="rId2"/>
                <a:stretch>
                  <a:fillRect l="-1217" t="-2733"/>
                </a:stretch>
              </a:blipFill>
            </p:spPr>
            <p:txBody>
              <a:bodyPr/>
              <a:lstStyle/>
              <a:p>
                <a:r>
                  <a:rPr lang="en-US">
                    <a:noFill/>
                  </a:rPr>
                  <a:t> </a:t>
                </a:r>
              </a:p>
            </p:txBody>
          </p:sp>
        </mc:Fallback>
      </mc:AlternateContent>
    </p:spTree>
    <p:extLst>
      <p:ext uri="{BB962C8B-B14F-4D97-AF65-F5344CB8AC3E}">
        <p14:creationId xmlns:p14="http://schemas.microsoft.com/office/powerpoint/2010/main" val="93594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29275" cy="1325563"/>
          </a:xfrm>
          <a:solidFill>
            <a:schemeClr val="accent1">
              <a:lumMod val="20000"/>
              <a:lumOff val="80000"/>
            </a:schemeClr>
          </a:solidFill>
        </p:spPr>
        <p:txBody>
          <a:bodyPr/>
          <a:lstStyle/>
          <a:p>
            <a:r>
              <a:rPr lang="en-US" dirty="0"/>
              <a:t>A Thieving White Dwarf</a:t>
            </a:r>
            <a:r>
              <a:rPr lang="en-US" dirty="0" smtClean="0"/>
              <a:t>! (Type </a:t>
            </a:r>
            <a:r>
              <a:rPr lang="en-US" dirty="0" err="1"/>
              <a:t>Ia</a:t>
            </a:r>
            <a:r>
              <a:rPr lang="en-US" dirty="0"/>
              <a:t> Supernovae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4"/>
                <a:ext cx="10515600" cy="4904959"/>
              </a:xfrm>
            </p:spPr>
            <p:txBody>
              <a:bodyPr>
                <a:normAutofit fontScale="92500"/>
              </a:bodyPr>
              <a:lstStyle/>
              <a:p>
                <a:pPr marL="0" indent="0">
                  <a:buNone/>
                </a:pPr>
                <a:r>
                  <a:rPr lang="en-US" dirty="0" smtClean="0"/>
                  <a:t>These supernovae are important because they emit light in a very predictable way. They are used as a standard candle for measuring stellar distances.</a:t>
                </a:r>
              </a:p>
              <a:p>
                <a:pPr marL="0" indent="0">
                  <a:buNone/>
                </a:pPr>
                <a:endParaRPr lang="en-US" dirty="0"/>
              </a:p>
              <a:p>
                <a:pPr marL="0" indent="0">
                  <a:buNone/>
                </a:pPr>
                <a:r>
                  <a:rPr lang="en-US" dirty="0" smtClean="0"/>
                  <a:t>A Type </a:t>
                </a:r>
                <a:r>
                  <a:rPr lang="en-US" dirty="0" err="1" smtClean="0"/>
                  <a:t>Ia</a:t>
                </a:r>
                <a:r>
                  <a:rPr lang="en-US" dirty="0" smtClean="0"/>
                  <a:t> supernova happens when a white dwarf star’s gravity attracts matter from a nearby giant or smaller white dwarf star. When it has attracted enough matter for it’s mass to surpass the Chandrasekhar limit, the star further contracts and the fusion radiation blows the star apart.</a:t>
                </a:r>
              </a:p>
              <a:p>
                <a:pPr marL="0" indent="0">
                  <a:buNone/>
                </a:pPr>
                <a:endParaRPr lang="en-US" dirty="0" smtClean="0"/>
              </a:p>
              <a:p>
                <a:pPr marL="0" indent="0">
                  <a:buNone/>
                </a:pPr>
                <a:r>
                  <a:rPr lang="en-US" dirty="0" smtClean="0"/>
                  <a:t>The luminosity of this kind of supernova (about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10</m:t>
                        </m:r>
                      </m:sup>
                    </m:sSup>
                  </m:oMath>
                </a14:m>
                <a:r>
                  <a:rPr lang="en-US" dirty="0" smtClean="0"/>
                  <a:t> of the Sun) is consistent, so if we compare it to the apparent brightness, we can estimate the distance to the supernova, up to around 1000 </a:t>
                </a:r>
                <a:r>
                  <a:rPr lang="en-US" dirty="0" err="1" smtClean="0"/>
                  <a:t>Mpc</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4"/>
                <a:ext cx="10515600" cy="4904959"/>
              </a:xfrm>
              <a:blipFill rotWithShape="0">
                <a:blip r:embed="rId2"/>
                <a:stretch>
                  <a:fillRect l="-1043" t="-1863" r="-1449" b="-2733"/>
                </a:stretch>
              </a:blipFill>
            </p:spPr>
            <p:txBody>
              <a:bodyPr/>
              <a:lstStyle/>
              <a:p>
                <a:r>
                  <a:rPr lang="en-US">
                    <a:noFill/>
                  </a:rPr>
                  <a:t> </a:t>
                </a:r>
              </a:p>
            </p:txBody>
          </p:sp>
        </mc:Fallback>
      </mc:AlternateContent>
    </p:spTree>
    <p:extLst>
      <p:ext uri="{BB962C8B-B14F-4D97-AF65-F5344CB8AC3E}">
        <p14:creationId xmlns:p14="http://schemas.microsoft.com/office/powerpoint/2010/main" val="369832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Type II Supernovae </a:t>
            </a:r>
            <a:r>
              <a:rPr lang="en-US" sz="4000" dirty="0" smtClean="0"/>
              <a:t>(Cores now Hydrogen Free!)</a:t>
            </a:r>
            <a:endParaRPr lang="en-US" sz="4000" dirty="0"/>
          </a:p>
        </p:txBody>
      </p:sp>
      <p:sp>
        <p:nvSpPr>
          <p:cNvPr id="3" name="Content Placeholder 2"/>
          <p:cNvSpPr>
            <a:spLocks noGrp="1"/>
          </p:cNvSpPr>
          <p:nvPr>
            <p:ph idx="1"/>
          </p:nvPr>
        </p:nvSpPr>
        <p:spPr>
          <a:xfrm>
            <a:off x="838200" y="1825625"/>
            <a:ext cx="10515600" cy="4792532"/>
          </a:xfrm>
        </p:spPr>
        <p:txBody>
          <a:bodyPr>
            <a:normAutofit lnSpcReduction="10000"/>
          </a:bodyPr>
          <a:lstStyle/>
          <a:p>
            <a:pPr marL="0" indent="0">
              <a:buNone/>
            </a:pPr>
            <a:r>
              <a:rPr lang="en-US" dirty="0" smtClean="0"/>
              <a:t>As discussed before, these supernovae happen when very massive stars have run through their main sequence and all of the hydrogen has been fused at the core.  For stars of 8 – 10 solar masses, this takes about 10 million years.</a:t>
            </a:r>
            <a:endParaRPr lang="en-US" dirty="0"/>
          </a:p>
          <a:p>
            <a:pPr marL="0" indent="0">
              <a:buNone/>
            </a:pPr>
            <a:endParaRPr lang="en-US" dirty="0" smtClean="0"/>
          </a:p>
          <a:p>
            <a:pPr marL="0" indent="0">
              <a:buNone/>
            </a:pPr>
            <a:r>
              <a:rPr lang="en-US" dirty="0" smtClean="0"/>
              <a:t>The core undergoes a contraction, increasing the core temperature and starting fusion of larger nuclei (Helium, Carbon, Beryllium). This takes about 10,000 years. </a:t>
            </a:r>
          </a:p>
          <a:p>
            <a:pPr marL="0" indent="0">
              <a:buNone/>
            </a:pPr>
            <a:endParaRPr lang="en-US" dirty="0"/>
          </a:p>
          <a:p>
            <a:pPr marL="0" indent="0">
              <a:buNone/>
            </a:pPr>
            <a:r>
              <a:rPr lang="en-US" dirty="0" smtClean="0"/>
              <a:t>This process continues with heavier and heavier elements and taking less and less time, ending with silicon fusing into Iron-56. This takes only a few days.</a:t>
            </a:r>
            <a:endParaRPr lang="en-US" dirty="0"/>
          </a:p>
        </p:txBody>
      </p:sp>
    </p:spTree>
    <p:extLst>
      <p:ext uri="{BB962C8B-B14F-4D97-AF65-F5344CB8AC3E}">
        <p14:creationId xmlns:p14="http://schemas.microsoft.com/office/powerpoint/2010/main" val="184085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Understandings</a:t>
            </a:r>
          </a:p>
        </p:txBody>
      </p:sp>
      <p:sp>
        <p:nvSpPr>
          <p:cNvPr id="15363" name="Content Placeholder 2"/>
          <p:cNvSpPr>
            <a:spLocks noGrp="1"/>
          </p:cNvSpPr>
          <p:nvPr>
            <p:ph idx="1"/>
          </p:nvPr>
        </p:nvSpPr>
        <p:spPr/>
        <p:txBody>
          <a:bodyPr/>
          <a:lstStyle/>
          <a:p>
            <a:pPr lvl="0"/>
            <a:r>
              <a:rPr lang="en-US" dirty="0"/>
              <a:t>The Jeans </a:t>
            </a:r>
            <a:r>
              <a:rPr lang="en-US" dirty="0" smtClean="0"/>
              <a:t>criterion</a:t>
            </a:r>
          </a:p>
          <a:p>
            <a:pPr lvl="0"/>
            <a:endParaRPr lang="en-US" dirty="0"/>
          </a:p>
          <a:p>
            <a:pPr lvl="0"/>
            <a:r>
              <a:rPr lang="en-US" dirty="0"/>
              <a:t>Nuclear </a:t>
            </a:r>
            <a:r>
              <a:rPr lang="en-US" dirty="0" smtClean="0"/>
              <a:t>fusion</a:t>
            </a:r>
          </a:p>
          <a:p>
            <a:pPr lvl="0"/>
            <a:endParaRPr lang="en-US" dirty="0"/>
          </a:p>
          <a:p>
            <a:pPr lvl="0"/>
            <a:r>
              <a:rPr lang="en-US" dirty="0"/>
              <a:t>Nucleosynthesis off the main </a:t>
            </a:r>
            <a:r>
              <a:rPr lang="en-US" dirty="0" smtClean="0"/>
              <a:t>sequence</a:t>
            </a:r>
          </a:p>
          <a:p>
            <a:pPr lvl="0"/>
            <a:endParaRPr lang="en-US" dirty="0"/>
          </a:p>
          <a:p>
            <a:pPr lvl="0"/>
            <a:r>
              <a:rPr lang="en-US" dirty="0"/>
              <a:t>Type </a:t>
            </a:r>
            <a:r>
              <a:rPr lang="en-US" dirty="0" err="1"/>
              <a:t>Ia</a:t>
            </a:r>
            <a:r>
              <a:rPr lang="en-US" dirty="0"/>
              <a:t> and II supernovae</a:t>
            </a:r>
          </a:p>
        </p:txBody>
      </p:sp>
    </p:spTree>
    <p:extLst>
      <p:ext uri="{BB962C8B-B14F-4D97-AF65-F5344CB8AC3E}">
        <p14:creationId xmlns:p14="http://schemas.microsoft.com/office/powerpoint/2010/main" val="169877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Type II Supernovae continued…</a:t>
            </a:r>
            <a:endParaRPr lang="en-US" dirty="0"/>
          </a:p>
        </p:txBody>
      </p:sp>
      <p:sp>
        <p:nvSpPr>
          <p:cNvPr id="3" name="Content Placeholder 2"/>
          <p:cNvSpPr>
            <a:spLocks noGrp="1"/>
          </p:cNvSpPr>
          <p:nvPr>
            <p:ph idx="1"/>
          </p:nvPr>
        </p:nvSpPr>
        <p:spPr>
          <a:xfrm>
            <a:off x="838200" y="1825625"/>
            <a:ext cx="10515600" cy="4792532"/>
          </a:xfrm>
        </p:spPr>
        <p:txBody>
          <a:bodyPr>
            <a:normAutofit/>
          </a:bodyPr>
          <a:lstStyle/>
          <a:p>
            <a:pPr marL="0" indent="0">
              <a:buNone/>
            </a:pPr>
            <a:r>
              <a:rPr lang="en-US" dirty="0" smtClean="0"/>
              <a:t>Upon the core reaching a mass of 1.4 solar masses (the Chandrasekhar limit), the electron degeneracy force is overcome, with the core collapsing in and a pressure wave going outward, ripping the star apart.</a:t>
            </a:r>
          </a:p>
          <a:p>
            <a:pPr marL="0" indent="0">
              <a:buNone/>
            </a:pPr>
            <a:endParaRPr lang="en-US" dirty="0"/>
          </a:p>
        </p:txBody>
      </p:sp>
      <p:pic>
        <p:nvPicPr>
          <p:cNvPr id="4098" name="Picture 2" descr="http://physics.uoregon.edu/%7Ejimbrau/BrauImNew/Chap20/FG20_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2103" y="3278308"/>
            <a:ext cx="2927610" cy="30946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6567" y="6517266"/>
            <a:ext cx="3914931" cy="244467"/>
          </a:xfrm>
          <a:prstGeom prst="rect">
            <a:avLst/>
          </a:prstGeom>
        </p:spPr>
        <p:txBody>
          <a:bodyPr wrap="square">
            <a:spAutoFit/>
          </a:bodyPr>
          <a:lstStyle/>
          <a:p>
            <a:r>
              <a:rPr lang="en-US" sz="1000" dirty="0"/>
              <a:t>http://physics.uoregon.edu/~jimbrau/BrauImNew/Chap20/FG20_03.jpg</a:t>
            </a:r>
          </a:p>
        </p:txBody>
      </p:sp>
      <p:pic>
        <p:nvPicPr>
          <p:cNvPr id="4102" name="Picture 6" descr="http://www2.astro.psu.edu/users/cpalma/astro10/Images/FG12_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3543" y="3011721"/>
            <a:ext cx="4184077" cy="362777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10925" y="6625652"/>
            <a:ext cx="3989882" cy="246221"/>
          </a:xfrm>
          <a:prstGeom prst="rect">
            <a:avLst/>
          </a:prstGeom>
        </p:spPr>
        <p:txBody>
          <a:bodyPr wrap="square">
            <a:spAutoFit/>
          </a:bodyPr>
          <a:lstStyle/>
          <a:p>
            <a:r>
              <a:rPr lang="en-US" sz="1000" dirty="0"/>
              <a:t>http://www2.astro.psu.edu/users/cpalma/astro10/Images/FG12_17.JPG</a:t>
            </a:r>
          </a:p>
        </p:txBody>
      </p:sp>
    </p:spTree>
    <p:extLst>
      <p:ext uri="{BB962C8B-B14F-4D97-AF65-F5344CB8AC3E}">
        <p14:creationId xmlns:p14="http://schemas.microsoft.com/office/powerpoint/2010/main" val="17255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How Can We Tell the Difference?</a:t>
            </a:r>
            <a:endParaRPr lang="en-US" dirty="0"/>
          </a:p>
        </p:txBody>
      </p:sp>
      <p:sp>
        <p:nvSpPr>
          <p:cNvPr id="3" name="Content Placeholder 2"/>
          <p:cNvSpPr>
            <a:spLocks noGrp="1"/>
          </p:cNvSpPr>
          <p:nvPr>
            <p:ph idx="1"/>
          </p:nvPr>
        </p:nvSpPr>
        <p:spPr>
          <a:xfrm>
            <a:off x="1015012" y="3135388"/>
            <a:ext cx="4426417" cy="1805744"/>
          </a:xfrm>
        </p:spPr>
        <p:txBody>
          <a:bodyPr>
            <a:normAutofit/>
          </a:bodyPr>
          <a:lstStyle/>
          <a:p>
            <a:pPr marL="0" indent="0">
              <a:buNone/>
            </a:pPr>
            <a:r>
              <a:rPr lang="en-US" dirty="0" smtClean="0"/>
              <a:t>Type </a:t>
            </a:r>
            <a:r>
              <a:rPr lang="en-US" dirty="0" err="1" smtClean="0"/>
              <a:t>Ia</a:t>
            </a:r>
            <a:r>
              <a:rPr lang="en-US" dirty="0" smtClean="0"/>
              <a:t> and Type II supernovae can be distinguished by the way they emit light. </a:t>
            </a:r>
            <a:endParaRPr lang="en-US" dirty="0"/>
          </a:p>
        </p:txBody>
      </p:sp>
      <p:pic>
        <p:nvPicPr>
          <p:cNvPr id="5124" name="Picture 4" descr="http://www.cliffsnotes.com/assets/234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114" y="1825624"/>
            <a:ext cx="5659241" cy="44252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904023" y="6385856"/>
            <a:ext cx="2568332" cy="246221"/>
          </a:xfrm>
          <a:prstGeom prst="rect">
            <a:avLst/>
          </a:prstGeom>
        </p:spPr>
        <p:txBody>
          <a:bodyPr wrap="none">
            <a:spAutoFit/>
          </a:bodyPr>
          <a:lstStyle/>
          <a:p>
            <a:r>
              <a:rPr lang="en-US" sz="1000" dirty="0"/>
              <a:t>http://www.cliffsnotes.com/assets/23429.jpg</a:t>
            </a:r>
          </a:p>
        </p:txBody>
      </p:sp>
    </p:spTree>
    <p:extLst>
      <p:ext uri="{BB962C8B-B14F-4D97-AF65-F5344CB8AC3E}">
        <p14:creationId xmlns:p14="http://schemas.microsoft.com/office/powerpoint/2010/main" val="382414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Applications and Skills</a:t>
            </a:r>
          </a:p>
        </p:txBody>
      </p:sp>
      <p:sp>
        <p:nvSpPr>
          <p:cNvPr id="15363" name="Content Placeholder 2"/>
          <p:cNvSpPr>
            <a:spLocks noGrp="1"/>
          </p:cNvSpPr>
          <p:nvPr>
            <p:ph idx="1"/>
          </p:nvPr>
        </p:nvSpPr>
        <p:spPr>
          <a:xfrm>
            <a:off x="838200" y="1825624"/>
            <a:ext cx="10515600" cy="4904959"/>
          </a:xfrm>
        </p:spPr>
        <p:txBody>
          <a:bodyPr>
            <a:normAutofit/>
          </a:bodyPr>
          <a:lstStyle/>
          <a:p>
            <a:pPr lvl="0"/>
            <a:r>
              <a:rPr lang="en-US" dirty="0"/>
              <a:t>Applying the Jeans criterion to star formation</a:t>
            </a:r>
          </a:p>
          <a:p>
            <a:pPr lvl="0"/>
            <a:r>
              <a:rPr lang="en-US" dirty="0"/>
              <a:t>Describing the different types of nuclear fusion reactions taking place off the main sequence</a:t>
            </a:r>
          </a:p>
          <a:p>
            <a:pPr lvl="0"/>
            <a:r>
              <a:rPr lang="en-US" dirty="0"/>
              <a:t>Applying the mass–luminosity relation to compare lifetimes on the main sequence relative to that of our Sun</a:t>
            </a:r>
          </a:p>
          <a:p>
            <a:pPr lvl="0"/>
            <a:r>
              <a:rPr lang="en-US" dirty="0"/>
              <a:t>Describing the formation of elements in stars that are heavier than iron including the required increases in temperature</a:t>
            </a:r>
          </a:p>
          <a:p>
            <a:pPr lvl="0"/>
            <a:r>
              <a:rPr lang="en-US" dirty="0"/>
              <a:t>Qualitatively describe the s and r processes for neutron capture</a:t>
            </a:r>
          </a:p>
          <a:p>
            <a:pPr lvl="0"/>
            <a:r>
              <a:rPr lang="en-US" dirty="0"/>
              <a:t>Distinguishing between type </a:t>
            </a:r>
            <a:r>
              <a:rPr lang="en-US" dirty="0" err="1"/>
              <a:t>Ia</a:t>
            </a:r>
            <a:r>
              <a:rPr lang="en-US" dirty="0"/>
              <a:t> and II supernovae</a:t>
            </a:r>
          </a:p>
        </p:txBody>
      </p:sp>
    </p:spTree>
    <p:extLst>
      <p:ext uri="{BB962C8B-B14F-4D97-AF65-F5344CB8AC3E}">
        <p14:creationId xmlns:p14="http://schemas.microsoft.com/office/powerpoint/2010/main" val="182733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Guidance</a:t>
            </a:r>
          </a:p>
        </p:txBody>
      </p:sp>
      <p:sp>
        <p:nvSpPr>
          <p:cNvPr id="15363" name="Content Placeholder 2"/>
          <p:cNvSpPr>
            <a:spLocks noGrp="1"/>
          </p:cNvSpPr>
          <p:nvPr>
            <p:ph idx="1"/>
          </p:nvPr>
        </p:nvSpPr>
        <p:spPr>
          <a:xfrm>
            <a:off x="838200" y="1825624"/>
            <a:ext cx="10515600" cy="4904959"/>
          </a:xfrm>
        </p:spPr>
        <p:txBody>
          <a:bodyPr>
            <a:normAutofit/>
          </a:bodyPr>
          <a:lstStyle/>
          <a:p>
            <a:pPr lvl="0"/>
            <a:r>
              <a:rPr lang="en-US" dirty="0"/>
              <a:t>Only an elementary application of the Jeans criterion is required, </a:t>
            </a:r>
            <a:r>
              <a:rPr lang="en-US" dirty="0" err="1"/>
              <a:t>ie</a:t>
            </a:r>
            <a:r>
              <a:rPr lang="en-US" dirty="0"/>
              <a:t> collapse of an interstellar cloud may begin if M &gt; </a:t>
            </a:r>
            <a:r>
              <a:rPr lang="en-US" dirty="0" err="1"/>
              <a:t>M</a:t>
            </a:r>
            <a:r>
              <a:rPr lang="en-US" baseline="-25000" dirty="0" err="1"/>
              <a:t>j</a:t>
            </a:r>
            <a:endParaRPr lang="en-US" dirty="0"/>
          </a:p>
          <a:p>
            <a:r>
              <a:rPr lang="en-US" dirty="0"/>
              <a:t>Students should be aware of the use of type </a:t>
            </a:r>
            <a:r>
              <a:rPr lang="en-US" dirty="0" err="1"/>
              <a:t>Ia</a:t>
            </a:r>
            <a:r>
              <a:rPr lang="en-US" dirty="0"/>
              <a:t> supernovae as standard candles</a:t>
            </a:r>
            <a:endParaRPr lang="en-US" b="1" dirty="0" smtClean="0"/>
          </a:p>
          <a:p>
            <a:pPr marL="0" indent="0">
              <a:buNone/>
            </a:pPr>
            <a:endParaRPr lang="en-US" b="1" dirty="0" smtClean="0"/>
          </a:p>
          <a:p>
            <a:pPr marL="0" indent="0">
              <a:buNone/>
            </a:pPr>
            <a:r>
              <a:rPr lang="en-US" b="1" dirty="0" smtClean="0"/>
              <a:t>Data </a:t>
            </a:r>
            <a:r>
              <a:rPr lang="en-US" b="1" dirty="0"/>
              <a:t>booklet reference:</a:t>
            </a:r>
            <a:endParaRPr lang="en-US" dirty="0"/>
          </a:p>
          <a:p>
            <a:r>
              <a:rPr lang="en-US" i="1" dirty="0" smtClean="0"/>
              <a:t>None!</a:t>
            </a:r>
            <a:endParaRPr lang="en-US" dirty="0"/>
          </a:p>
        </p:txBody>
      </p:sp>
    </p:spTree>
    <p:extLst>
      <p:ext uri="{BB962C8B-B14F-4D97-AF65-F5344CB8AC3E}">
        <p14:creationId xmlns:p14="http://schemas.microsoft.com/office/powerpoint/2010/main" val="72605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The Jeans Criterion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Why do some nebulae remain nebulae, but some of them form stars? </a:t>
            </a:r>
          </a:p>
          <a:p>
            <a:pPr marL="0" indent="0">
              <a:buNone/>
            </a:pPr>
            <a:endParaRPr lang="en-US" dirty="0"/>
          </a:p>
          <a:p>
            <a:pPr marL="0" indent="0">
              <a:buNone/>
            </a:pPr>
            <a:r>
              <a:rPr lang="en-US" dirty="0" smtClean="0"/>
              <a:t>It’s all about energy. If a nebula is not very dense, then the potential energy between particles will be near zer</a:t>
            </a:r>
            <a:r>
              <a:rPr lang="en-US" dirty="0"/>
              <a:t>o</a:t>
            </a:r>
            <a:r>
              <a:rPr lang="en-US" dirty="0" smtClean="0"/>
              <a:t>. The particles will not be bound together and a star is not likely to form. (KE &gt; PE)</a:t>
            </a:r>
          </a:p>
          <a:p>
            <a:pPr marL="0" indent="0">
              <a:buNone/>
            </a:pPr>
            <a:endParaRPr lang="en-US" dirty="0"/>
          </a:p>
          <a:p>
            <a:pPr marL="0" indent="0">
              <a:buNone/>
            </a:pPr>
            <a:r>
              <a:rPr lang="en-US" dirty="0" smtClean="0"/>
              <a:t>If a nebula is very hot, then even if it is somewhat dense, the particles will be moving too quickly to be drawn together and a star is not likely to be formed. (KE &gt; PE)</a:t>
            </a:r>
            <a:endParaRPr lang="en-US" dirty="0"/>
          </a:p>
        </p:txBody>
      </p:sp>
    </p:spTree>
    <p:extLst>
      <p:ext uri="{BB962C8B-B14F-4D97-AF65-F5344CB8AC3E}">
        <p14:creationId xmlns:p14="http://schemas.microsoft.com/office/powerpoint/2010/main" val="115868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The Jeans Criterion</a:t>
            </a:r>
            <a:endParaRPr lang="en-US" dirty="0"/>
          </a:p>
        </p:txBody>
      </p:sp>
      <p:sp>
        <p:nvSpPr>
          <p:cNvPr id="3" name="Content Placeholder 2"/>
          <p:cNvSpPr>
            <a:spLocks noGrp="1"/>
          </p:cNvSpPr>
          <p:nvPr>
            <p:ph idx="1"/>
          </p:nvPr>
        </p:nvSpPr>
        <p:spPr/>
        <p:txBody>
          <a:bodyPr/>
          <a:lstStyle/>
          <a:p>
            <a:pPr marL="0" indent="0">
              <a:buNone/>
            </a:pPr>
            <a:r>
              <a:rPr lang="en-US" dirty="0" smtClean="0"/>
              <a:t>The Jeans criterion simply states that for a star to form from a nebula, the magnitude of the potential energy must be greater than the magnitude of the kinetic energy.</a:t>
            </a:r>
          </a:p>
          <a:p>
            <a:pPr marL="0" indent="0">
              <a:buNone/>
            </a:pPr>
            <a:endParaRPr lang="en-US" dirty="0" smtClean="0"/>
          </a:p>
          <a:p>
            <a:pPr marL="0" indent="0">
              <a:buNone/>
            </a:pPr>
            <a:r>
              <a:rPr lang="en-US" dirty="0" smtClean="0"/>
              <a:t>So what does this mean?</a:t>
            </a:r>
          </a:p>
          <a:p>
            <a:pPr marL="0" indent="0">
              <a:buNone/>
            </a:pPr>
            <a:endParaRPr lang="en-US" dirty="0"/>
          </a:p>
          <a:p>
            <a:pPr marL="0" indent="0">
              <a:buNone/>
            </a:pPr>
            <a:r>
              <a:rPr lang="en-US" dirty="0" smtClean="0"/>
              <a:t>A star is likely to form if a nebula is cool and dense. (PE &gt; KE)</a:t>
            </a:r>
            <a:endParaRPr lang="en-US" dirty="0"/>
          </a:p>
        </p:txBody>
      </p:sp>
    </p:spTree>
    <p:extLst>
      <p:ext uri="{BB962C8B-B14F-4D97-AF65-F5344CB8AC3E}">
        <p14:creationId xmlns:p14="http://schemas.microsoft.com/office/powerpoint/2010/main" val="208109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Nuclear Fusion in Stars (Main Sequence)</a:t>
            </a:r>
            <a:endParaRPr lang="en-US" dirty="0"/>
          </a:p>
        </p:txBody>
      </p:sp>
      <p:sp>
        <p:nvSpPr>
          <p:cNvPr id="3" name="Content Placeholder 2"/>
          <p:cNvSpPr>
            <a:spLocks noGrp="1"/>
          </p:cNvSpPr>
          <p:nvPr>
            <p:ph idx="1"/>
          </p:nvPr>
        </p:nvSpPr>
        <p:spPr/>
        <p:txBody>
          <a:bodyPr/>
          <a:lstStyle/>
          <a:p>
            <a:pPr marL="0" indent="0">
              <a:buNone/>
            </a:pPr>
            <a:r>
              <a:rPr lang="en-US" dirty="0" smtClean="0"/>
              <a:t>Once force of gravity is strong enough, the molecules are crushed together forming the core of the star. This pressure causes an increase in temperature. When the core gets hot enough, the nuclear fusion process begins. </a:t>
            </a:r>
          </a:p>
          <a:p>
            <a:pPr marL="0" indent="0">
              <a:buNone/>
            </a:pPr>
            <a:endParaRPr lang="en-US" dirty="0"/>
          </a:p>
          <a:p>
            <a:pPr marL="0" indent="0">
              <a:buNone/>
            </a:pPr>
            <a:r>
              <a:rPr lang="en-US" dirty="0" smtClean="0"/>
              <a:t>If the mass of the star is around the mass of our sun, the fusion process will follow the proton-proton chain.</a:t>
            </a:r>
            <a:endParaRPr lang="en-US" dirty="0"/>
          </a:p>
        </p:txBody>
      </p:sp>
    </p:spTree>
    <p:extLst>
      <p:ext uri="{BB962C8B-B14F-4D97-AF65-F5344CB8AC3E}">
        <p14:creationId xmlns:p14="http://schemas.microsoft.com/office/powerpoint/2010/main" val="29108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8882"/>
          </a:xfrm>
          <a:solidFill>
            <a:schemeClr val="accent1">
              <a:lumMod val="20000"/>
              <a:lumOff val="80000"/>
            </a:schemeClr>
          </a:solidFill>
        </p:spPr>
        <p:txBody>
          <a:bodyPr/>
          <a:lstStyle/>
          <a:p>
            <a:r>
              <a:rPr lang="en-US" dirty="0" smtClean="0"/>
              <a:t>Proton – Proton Chain</a:t>
            </a:r>
            <a:endParaRPr lang="en-US" dirty="0"/>
          </a:p>
        </p:txBody>
      </p:sp>
      <p:sp>
        <p:nvSpPr>
          <p:cNvPr id="4" name="Rectangle 3"/>
          <p:cNvSpPr/>
          <p:nvPr/>
        </p:nvSpPr>
        <p:spPr>
          <a:xfrm>
            <a:off x="8720915" y="6580682"/>
            <a:ext cx="2408032" cy="246221"/>
          </a:xfrm>
          <a:prstGeom prst="rect">
            <a:avLst/>
          </a:prstGeom>
        </p:spPr>
        <p:txBody>
          <a:bodyPr wrap="none">
            <a:spAutoFit/>
          </a:bodyPr>
          <a:lstStyle/>
          <a:p>
            <a:r>
              <a:rPr lang="en-US" sz="1000" dirty="0"/>
              <a:t>http://cseligman.com/text/sun/ppcycle.gif</a:t>
            </a:r>
          </a:p>
        </p:txBody>
      </p:sp>
      <p:pic>
        <p:nvPicPr>
          <p:cNvPr id="1026" name="Picture 2" descr="The proton-proton cyc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4264" y="1690037"/>
            <a:ext cx="8043472" cy="4891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351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More </a:t>
            </a:r>
            <a:r>
              <a:rPr lang="en-US" smtClean="0"/>
              <a:t>massive </a:t>
            </a:r>
            <a:r>
              <a:rPr lang="en-US" smtClean="0"/>
              <a:t>stars</a:t>
            </a:r>
            <a:r>
              <a:rPr lang="en-US" smtClean="0"/>
              <a:t> </a:t>
            </a:r>
            <a:r>
              <a:rPr lang="en-US" dirty="0" smtClean="0"/>
              <a:t>and the CNO Cycle</a:t>
            </a:r>
            <a:endParaRPr lang="en-US" dirty="0"/>
          </a:p>
        </p:txBody>
      </p:sp>
      <p:sp>
        <p:nvSpPr>
          <p:cNvPr id="3" name="Content Placeholder 2"/>
          <p:cNvSpPr>
            <a:spLocks noGrp="1"/>
          </p:cNvSpPr>
          <p:nvPr>
            <p:ph idx="1"/>
          </p:nvPr>
        </p:nvSpPr>
        <p:spPr>
          <a:xfrm>
            <a:off x="838200" y="1825625"/>
            <a:ext cx="4817412" cy="4351338"/>
          </a:xfrm>
        </p:spPr>
        <p:txBody>
          <a:bodyPr/>
          <a:lstStyle/>
          <a:p>
            <a:pPr marL="0" indent="0">
              <a:buNone/>
            </a:pPr>
            <a:r>
              <a:rPr lang="en-US" dirty="0" smtClean="0"/>
              <a:t>For more massive stars, the fusion cycle looks different, following the CNO cycle. </a:t>
            </a:r>
          </a:p>
          <a:p>
            <a:pPr marL="0" indent="0">
              <a:buNone/>
            </a:pPr>
            <a:endParaRPr lang="en-US" dirty="0"/>
          </a:p>
          <a:p>
            <a:pPr marL="0" indent="0">
              <a:buNone/>
            </a:pPr>
            <a:r>
              <a:rPr lang="en-US" dirty="0" smtClean="0"/>
              <a:t>This cycle is followed because the increase mass leads to increase temperature, facilitating fusion of larger atoms.</a:t>
            </a:r>
            <a:endParaRPr lang="en-US" dirty="0"/>
          </a:p>
        </p:txBody>
      </p:sp>
      <p:pic>
        <p:nvPicPr>
          <p:cNvPr id="2050" name="Picture 2" descr="http://astronomy.swin.edu.au/cms/cpg15x/albums/userpics/m01a02-s20i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2287" y="1918195"/>
            <a:ext cx="5962650" cy="45529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220574" y="6547894"/>
            <a:ext cx="4366822" cy="246221"/>
          </a:xfrm>
          <a:prstGeom prst="rect">
            <a:avLst/>
          </a:prstGeom>
        </p:spPr>
        <p:txBody>
          <a:bodyPr wrap="square">
            <a:spAutoFit/>
          </a:bodyPr>
          <a:lstStyle/>
          <a:p>
            <a:r>
              <a:rPr lang="en-US" sz="1000" dirty="0"/>
              <a:t>http://astronomy.swin.edu.au/cms/cpg15x/albums/userpics/m01a02-s20i01.jpg</a:t>
            </a:r>
          </a:p>
        </p:txBody>
      </p:sp>
    </p:spTree>
    <p:extLst>
      <p:ext uri="{BB962C8B-B14F-4D97-AF65-F5344CB8AC3E}">
        <p14:creationId xmlns:p14="http://schemas.microsoft.com/office/powerpoint/2010/main" val="133212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1186</Words>
  <Application>Microsoft Office PowerPoint</Application>
  <PresentationFormat>Widescreen</PresentationFormat>
  <Paragraphs>101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Steller Processes</vt:lpstr>
      <vt:lpstr>Understandings</vt:lpstr>
      <vt:lpstr>Applications and Skills</vt:lpstr>
      <vt:lpstr>Guidance</vt:lpstr>
      <vt:lpstr>The Jeans Criterion</vt:lpstr>
      <vt:lpstr>The Jeans Criterion</vt:lpstr>
      <vt:lpstr>Nuclear Fusion in Stars (Main Sequence)</vt:lpstr>
      <vt:lpstr>Proton – Proton Chain</vt:lpstr>
      <vt:lpstr>More massive stars and the CNO Cycle</vt:lpstr>
      <vt:lpstr>After the Main Sequence</vt:lpstr>
      <vt:lpstr>After the Main Sequence</vt:lpstr>
      <vt:lpstr>When Will It End?</vt:lpstr>
      <vt:lpstr>Neutron Capture</vt:lpstr>
      <vt:lpstr>S-Process and R-Process</vt:lpstr>
      <vt:lpstr>Lifetimes of Main Sequence Stars</vt:lpstr>
      <vt:lpstr>So How Much Time Does She Have?</vt:lpstr>
      <vt:lpstr>So How Much Time Does She Have?</vt:lpstr>
      <vt:lpstr>A Thieving White Dwarf! (Type Ia Supernovae )</vt:lpstr>
      <vt:lpstr>Type II Supernovae (Cores now Hydrogen Free!)</vt:lpstr>
      <vt:lpstr>Type II Supernovae continued…</vt:lpstr>
      <vt:lpstr>How Can We Tell the Difference?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dc:creator>
  <cp:lastModifiedBy>Nico G</cp:lastModifiedBy>
  <cp:revision>34</cp:revision>
  <dcterms:created xsi:type="dcterms:W3CDTF">2016-01-07T05:14:58Z</dcterms:created>
  <dcterms:modified xsi:type="dcterms:W3CDTF">2017-04-07T00:22:55Z</dcterms:modified>
</cp:coreProperties>
</file>