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427" r:id="rId2"/>
    <p:sldId id="505" r:id="rId3"/>
    <p:sldId id="506" r:id="rId4"/>
    <p:sldId id="507" r:id="rId5"/>
    <p:sldId id="508" r:id="rId6"/>
    <p:sldId id="509" r:id="rId7"/>
    <p:sldId id="510" r:id="rId8"/>
    <p:sldId id="562" r:id="rId9"/>
    <p:sldId id="567" r:id="rId10"/>
    <p:sldId id="569" r:id="rId11"/>
    <p:sldId id="571" r:id="rId12"/>
    <p:sldId id="568" r:id="rId13"/>
    <p:sldId id="565" r:id="rId14"/>
    <p:sldId id="564" r:id="rId15"/>
    <p:sldId id="563" r:id="rId16"/>
    <p:sldId id="566" r:id="rId17"/>
    <p:sldId id="570" r:id="rId18"/>
    <p:sldId id="526" r:id="rId19"/>
    <p:sldId id="527" r:id="rId20"/>
    <p:sldId id="529" r:id="rId21"/>
    <p:sldId id="530" r:id="rId22"/>
    <p:sldId id="485" r:id="rId23"/>
    <p:sldId id="486" r:id="rId24"/>
    <p:sldId id="488" r:id="rId25"/>
    <p:sldId id="504" r:id="rId26"/>
    <p:sldId id="487" r:id="rId27"/>
    <p:sldId id="489" r:id="rId28"/>
    <p:sldId id="490" r:id="rId29"/>
    <p:sldId id="491" r:id="rId30"/>
    <p:sldId id="492" r:id="rId31"/>
    <p:sldId id="493" r:id="rId32"/>
    <p:sldId id="495" r:id="rId33"/>
    <p:sldId id="503" r:id="rId34"/>
    <p:sldId id="572" r:id="rId35"/>
    <p:sldId id="494" r:id="rId36"/>
    <p:sldId id="497" r:id="rId37"/>
    <p:sldId id="496" r:id="rId38"/>
    <p:sldId id="531" r:id="rId39"/>
    <p:sldId id="532" r:id="rId40"/>
    <p:sldId id="577" r:id="rId41"/>
    <p:sldId id="578" r:id="rId42"/>
    <p:sldId id="579" r:id="rId43"/>
    <p:sldId id="573" r:id="rId44"/>
    <p:sldId id="574" r:id="rId45"/>
    <p:sldId id="575" r:id="rId46"/>
    <p:sldId id="576" r:id="rId47"/>
    <p:sldId id="533" r:id="rId48"/>
    <p:sldId id="534" r:id="rId49"/>
    <p:sldId id="535" r:id="rId50"/>
    <p:sldId id="538" r:id="rId51"/>
    <p:sldId id="552" r:id="rId52"/>
    <p:sldId id="553" r:id="rId53"/>
    <p:sldId id="554" r:id="rId54"/>
    <p:sldId id="555" r:id="rId55"/>
    <p:sldId id="556" r:id="rId56"/>
    <p:sldId id="557" r:id="rId57"/>
    <p:sldId id="580" r:id="rId58"/>
    <p:sldId id="581" r:id="rId59"/>
    <p:sldId id="582" r:id="rId60"/>
    <p:sldId id="583" r:id="rId61"/>
    <p:sldId id="584" r:id="rId62"/>
    <p:sldId id="585" r:id="rId63"/>
    <p:sldId id="623" r:id="rId64"/>
    <p:sldId id="624" r:id="rId65"/>
    <p:sldId id="625" r:id="rId66"/>
    <p:sldId id="626" r:id="rId67"/>
    <p:sldId id="627" r:id="rId68"/>
    <p:sldId id="628" r:id="rId69"/>
    <p:sldId id="629" r:id="rId70"/>
    <p:sldId id="630" r:id="rId71"/>
    <p:sldId id="603" r:id="rId72"/>
    <p:sldId id="604" r:id="rId73"/>
    <p:sldId id="605" r:id="rId74"/>
    <p:sldId id="606" r:id="rId75"/>
    <p:sldId id="607" r:id="rId76"/>
    <p:sldId id="608" r:id="rId77"/>
    <p:sldId id="631" r:id="rId78"/>
    <p:sldId id="651" r:id="rId79"/>
    <p:sldId id="648" r:id="rId80"/>
    <p:sldId id="649" r:id="rId81"/>
    <p:sldId id="632" r:id="rId82"/>
    <p:sldId id="638" r:id="rId83"/>
    <p:sldId id="639" r:id="rId84"/>
    <p:sldId id="640" r:id="rId85"/>
    <p:sldId id="650" r:id="rId86"/>
    <p:sldId id="641" r:id="rId87"/>
    <p:sldId id="642" r:id="rId88"/>
    <p:sldId id="643" r:id="rId89"/>
    <p:sldId id="646" r:id="rId90"/>
    <p:sldId id="644" r:id="rId91"/>
    <p:sldId id="645" r:id="rId92"/>
    <p:sldId id="652" r:id="rId9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FFCC"/>
    <a:srgbClr val="FF0000"/>
    <a:srgbClr val="00CC00"/>
    <a:srgbClr val="FF00FF"/>
    <a:srgbClr val="FFFF00"/>
    <a:srgbClr val="FFFFCC"/>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617" y="31"/>
      </p:cViewPr>
      <p:guideLst>
        <p:guide orient="horz" pos="2160"/>
        <p:guide pos="2880"/>
      </p:guideLst>
    </p:cSldViewPr>
  </p:slideViewPr>
  <p:notesTextViewPr>
    <p:cViewPr>
      <p:scale>
        <a:sx n="100" d="100"/>
        <a:sy n="100" d="100"/>
      </p:scale>
      <p:origin x="0" y="0"/>
    </p:cViewPr>
  </p:notesText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A0A52FB-E8D3-4BA0-BF5D-2DCCBC0A96EC}" type="slidenum">
              <a:rPr lang="en-US"/>
              <a:pPr>
                <a:defRPr/>
              </a:pPr>
              <a:t>‹#›</a:t>
            </a:fld>
            <a:endParaRPr lang="en-US"/>
          </a:p>
        </p:txBody>
      </p:sp>
    </p:spTree>
    <p:extLst>
      <p:ext uri="{BB962C8B-B14F-4D97-AF65-F5344CB8AC3E}">
        <p14:creationId xmlns:p14="http://schemas.microsoft.com/office/powerpoint/2010/main" val="42830859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A42256C-EE06-4B88-90B9-33F05CF28539}" type="slidenum">
              <a:rPr lang="en-US"/>
              <a:pPr/>
              <a:t>1</a:t>
            </a:fld>
            <a:endParaRPr lang="en-US" dirty="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969372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4C35484-35E4-4C0F-A599-5CCF633AD021}" type="slidenum">
              <a:rPr lang="en-US"/>
              <a:pPr/>
              <a:t>10</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515461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15101A3-B95F-481F-AA73-5043F7F2BF9C}" type="slidenum">
              <a:rPr lang="en-US"/>
              <a:pPr/>
              <a:t>11</a:t>
            </a:fld>
            <a:endParaRPr lang="en-US" dirty="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4287280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69190520-A087-4113-8C5F-BDB77904ED1D}" type="slidenum">
              <a:rPr lang="en-US"/>
              <a:pPr/>
              <a:t>12</a:t>
            </a:fld>
            <a:endParaRPr lang="en-US" dirty="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449862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4D2B897-A008-4BE0-9F87-F7411FAEF4D8}" type="slidenum">
              <a:rPr lang="en-US"/>
              <a:pPr/>
              <a:t>13</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389096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BDE9AB61-3F83-4E5D-BDAF-FA3F56F66F0C}" type="slidenum">
              <a:rPr lang="en-US"/>
              <a:pPr/>
              <a:t>14</a:t>
            </a:fld>
            <a:endParaRPr lang="en-US" dirty="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611888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6200752-CBC6-48D8-B121-5340323F2622}" type="slidenum">
              <a:rPr lang="en-US"/>
              <a:pPr/>
              <a:t>15</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783207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78F7BAB4-CC87-4066-A81B-0F75CFD1AA9A}" type="slidenum">
              <a:rPr lang="en-US"/>
              <a:pPr/>
              <a:t>16</a:t>
            </a:fld>
            <a:endParaRPr lang="en-US" dirty="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235997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886DA9F-2465-4410-B0EC-D94DBCFFADA0}" type="slidenum">
              <a:rPr lang="en-US"/>
              <a:pPr/>
              <a:t>17</a:t>
            </a:fld>
            <a:endParaRPr lang="en-US" dirty="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6599082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8D5286-03B1-4733-AE33-2506B3B009C0}" type="slidenum">
              <a:rPr lang="en-US"/>
              <a:pPr/>
              <a:t>18</a:t>
            </a:fld>
            <a:endParaRPr lang="en-US" dirty="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0718275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629234C-572D-441F-9F55-657FF3099BC2}" type="slidenum">
              <a:rPr lang="en-US"/>
              <a:pPr/>
              <a:t>19</a:t>
            </a:fld>
            <a:endParaRPr lang="en-US" dirty="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072489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FDE2FCE-8D2C-4339-9AE4-4B216AE7351F}" type="slidenum">
              <a:rPr lang="en-US"/>
              <a:pPr/>
              <a:t>2</a:t>
            </a:fld>
            <a:endParaRPr lang="en-US"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713175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DC7FD419-D97F-42AE-8CEF-5DAB6A9EF502}" type="slidenum">
              <a:rPr lang="en-US"/>
              <a:pPr/>
              <a:t>20</a:t>
            </a:fld>
            <a:endParaRPr lang="en-US" dirty="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316021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12333FC9-8ACE-4C28-B063-8FFE352A07F0}" type="slidenum">
              <a:rPr lang="en-US"/>
              <a:pPr/>
              <a:t>21</a:t>
            </a:fld>
            <a:endParaRPr lang="en-US" dirty="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893961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701046B-683B-431E-9F91-F2F94ADF3343}" type="slidenum">
              <a:rPr lang="en-US"/>
              <a:pPr/>
              <a:t>22</a:t>
            </a:fld>
            <a:endParaRPr lang="en-US" dirty="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766835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09E02368-D4A3-4E98-9DF9-05243F71761E}" type="slidenum">
              <a:rPr lang="en-US"/>
              <a:pPr/>
              <a:t>23</a:t>
            </a:fld>
            <a:endParaRPr lang="en-US" dirty="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013061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C7802FC4-2838-4449-AABA-3E813B340207}" type="slidenum">
              <a:rPr lang="en-US"/>
              <a:pPr/>
              <a:t>24</a:t>
            </a:fld>
            <a:endParaRPr lang="en-US" dirty="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135611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83C877C-C195-4FB9-B352-E917AA7D1BEF}" type="slidenum">
              <a:rPr lang="en-US"/>
              <a:pPr/>
              <a:t>25</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043986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B06CF8E4-984A-4FAA-A386-25B4622115BB}" type="slidenum">
              <a:rPr lang="en-US"/>
              <a:pPr/>
              <a:t>26</a:t>
            </a:fld>
            <a:endParaRPr lang="en-US" dirty="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131955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AC025D2-09FF-4922-9CEA-5CBBCAC694EB}" type="slidenum">
              <a:rPr lang="en-US"/>
              <a:pPr/>
              <a:t>27</a:t>
            </a:fld>
            <a:endParaRPr lang="en-US" dirty="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2291557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9D80263E-3F59-4323-BD6C-783553A29AF2}" type="slidenum">
              <a:rPr lang="en-US"/>
              <a:pPr/>
              <a:t>28</a:t>
            </a:fld>
            <a:endParaRPr lang="en-US" dirty="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116380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670100A9-01D8-41DD-8988-FAB5D16B3A23}" type="slidenum">
              <a:rPr lang="en-US"/>
              <a:pPr/>
              <a:t>29</a:t>
            </a:fld>
            <a:endParaRPr lang="en-US" dirty="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516703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FF6EB55-D9B7-4AC9-96EB-98FDF9B82A45}" type="slidenum">
              <a:rPr lang="en-US"/>
              <a:pPr/>
              <a:t>3</a:t>
            </a:fld>
            <a:endParaRPr lang="en-US" dirty="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4282915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62E76DEA-BF9D-4A85-960B-BEE195CFA95B}" type="slidenum">
              <a:rPr lang="en-US"/>
              <a:pPr/>
              <a:t>30</a:t>
            </a:fld>
            <a:endParaRPr lang="en-US" dirty="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254556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29DCAB5-B17B-43B2-8181-15B64725F861}" type="slidenum">
              <a:rPr lang="en-US"/>
              <a:pPr/>
              <a:t>31</a:t>
            </a:fld>
            <a:endParaRPr lang="en-US" dirty="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615716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FC69C451-D18E-4B27-B1DB-4AF760E9884A}" type="slidenum">
              <a:rPr lang="en-US"/>
              <a:pPr/>
              <a:t>32</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851496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3EC0C58-6E5D-415C-81D5-0711C26FED1B}" type="slidenum">
              <a:rPr lang="en-US"/>
              <a:pPr/>
              <a:t>33</a:t>
            </a:fld>
            <a:endParaRPr lang="en-US" dirty="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427676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933B6120-B55F-4978-BBDD-FC3EA351FD6D}" type="slidenum">
              <a:rPr lang="en-US"/>
              <a:pPr/>
              <a:t>34</a:t>
            </a:fld>
            <a:endParaRPr 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1260125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C605C5F-2B3C-47FD-BCB2-E386AF4A9C4C}" type="slidenum">
              <a:rPr lang="en-US"/>
              <a:pPr/>
              <a:t>35</a:t>
            </a:fld>
            <a:endParaRPr lang="en-US"/>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80466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D03BAF4-3EA5-42F7-AFDF-8EADD363B6A6}" type="slidenum">
              <a:rPr lang="en-US"/>
              <a:pPr/>
              <a:t>36</a:t>
            </a:fld>
            <a:endParaRPr lang="en-US"/>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59677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B1709A4-76CE-4025-B5A8-BB7CB59DFD06}" type="slidenum">
              <a:rPr lang="en-US"/>
              <a:pPr/>
              <a:t>37</a:t>
            </a:fld>
            <a:endParaRPr lang="en-US"/>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219526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29C6020-4809-401D-8C26-EFDF77885971}" type="slidenum">
              <a:rPr lang="en-US"/>
              <a:pPr/>
              <a:t>38</a:t>
            </a:fld>
            <a:endParaRPr lang="en-US"/>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01141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94E64540-3C55-4667-81D6-CFE597CA16CE}" type="slidenum">
              <a:rPr lang="en-US"/>
              <a:pPr/>
              <a:t>39</a:t>
            </a:fld>
            <a:endParaRPr lang="en-US"/>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7236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22C2A10-A41D-43D4-B91E-B66E9227028E}" type="slidenum">
              <a:rPr lang="en-US"/>
              <a:pPr/>
              <a:t>4</a:t>
            </a:fld>
            <a:endParaRPr lang="en-US" dirty="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0045951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012E25E1-B4EB-411D-B663-E954CD9888D9}" type="slidenum">
              <a:rPr lang="en-US"/>
              <a:pPr/>
              <a:t>40</a:t>
            </a:fld>
            <a:endParaRPr lang="en-US"/>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98745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35B4861-F649-4279-9552-047459FECFB2}" type="slidenum">
              <a:rPr lang="en-US"/>
              <a:pPr/>
              <a:t>41</a:t>
            </a:fld>
            <a:endParaRPr lang="en-US"/>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088184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638F0614-4BB7-4538-8933-847C06011B7C}" type="slidenum">
              <a:rPr lang="en-US"/>
              <a:pPr/>
              <a:t>42</a:t>
            </a:fld>
            <a:endParaRPr lang="en-US"/>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006848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1C456A09-8D33-4B02-ADE0-EBC53917BBCC}" type="slidenum">
              <a:rPr lang="en-US"/>
              <a:pPr/>
              <a:t>43</a:t>
            </a:fld>
            <a:endParaRPr lang="en-US"/>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693946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8EF503B-9A94-4D00-B415-BC9B99CB7D35}" type="slidenum">
              <a:rPr lang="en-US"/>
              <a:pPr/>
              <a:t>44</a:t>
            </a:fld>
            <a:endParaRPr lang="en-US"/>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89706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5851908-BA10-49A0-B2B6-F91A29435370}" type="slidenum">
              <a:rPr lang="en-US"/>
              <a:pPr/>
              <a:t>45</a:t>
            </a:fld>
            <a:endParaRPr lang="en-US"/>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27592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5894DD0-4FC5-4853-891C-EBA262C878D4}" type="slidenum">
              <a:rPr lang="en-US"/>
              <a:pPr/>
              <a:t>46</a:t>
            </a:fld>
            <a:endParaRPr lang="en-US"/>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2867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5B3DF53-E925-41A6-AAA1-A71E32C66113}" type="slidenum">
              <a:rPr lang="en-US"/>
              <a:pPr/>
              <a:t>47</a:t>
            </a:fld>
            <a:endParaRPr lang="en-US"/>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37409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74813E2-7CDE-4A6A-96CD-2CE8FF822B15}" type="slidenum">
              <a:rPr lang="en-US"/>
              <a:pPr/>
              <a:t>48</a:t>
            </a:fld>
            <a:endParaRPr lang="en-US"/>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59534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84EC88A-28ED-46C6-933D-2940CD1258CA}" type="slidenum">
              <a:rPr lang="en-US"/>
              <a:pPr/>
              <a:t>49</a:t>
            </a:fld>
            <a:endParaRPr lang="en-US"/>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3341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737ADEC-90D7-4E6E-876B-41C18E200B30}" type="slidenum">
              <a:rPr lang="en-US"/>
              <a:pPr/>
              <a:t>5</a:t>
            </a:fld>
            <a:endParaRPr lang="en-US" dirty="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27976841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4A770672-F0EF-4365-BEFE-05A2C0475DD7}" type="slidenum">
              <a:rPr lang="en-US"/>
              <a:pPr/>
              <a:t>50</a:t>
            </a:fld>
            <a:endParaRPr 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68621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23E7498-8DF5-4DF2-8D1B-A7CAD8E4F14C}" type="slidenum">
              <a:rPr lang="en-US"/>
              <a:pPr/>
              <a:t>51</a:t>
            </a:fld>
            <a:endParaRPr lang="en-US"/>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133829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D0060AF0-7A5D-4BFC-BBED-6BE4E52B2C73}" type="slidenum">
              <a:rPr lang="en-US"/>
              <a:pPr/>
              <a:t>52</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7551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7FE9C472-26B0-4808-96A3-73C9A44BC403}" type="slidenum">
              <a:rPr lang="en-US"/>
              <a:pPr/>
              <a:t>53</a:t>
            </a:fld>
            <a:endParaRPr 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30967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B792D02F-2941-4D74-B30D-D02F567172B5}" type="slidenum">
              <a:rPr lang="en-US"/>
              <a:pPr/>
              <a:t>54</a:t>
            </a:fld>
            <a:endParaRPr 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79607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918482E-4F82-4788-A0CA-D28E2006B127}" type="slidenum">
              <a:rPr lang="en-US"/>
              <a:pPr/>
              <a:t>55</a:t>
            </a:fld>
            <a:endParaRPr lang="en-US"/>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351648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D36DC7A4-42C6-4BEF-B063-9586C5A8756F}" type="slidenum">
              <a:rPr lang="en-US"/>
              <a:pPr/>
              <a:t>56</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7741090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DF08B4F7-073F-4C34-80D5-882B4E1A7A51}" type="slidenum">
              <a:rPr lang="en-US"/>
              <a:pPr/>
              <a:t>57</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14519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2FDF0135-8634-4B63-A992-BE3DC7431DEC}" type="slidenum">
              <a:rPr lang="en-US"/>
              <a:pPr/>
              <a:t>58</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628767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3530BFAC-72CA-4A06-92AA-03D70864CE51}" type="slidenum">
              <a:rPr lang="en-US"/>
              <a:pPr/>
              <a:t>59</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0646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D90D97BC-4180-4FC9-9F05-EE18492EADD0}" type="slidenum">
              <a:rPr lang="en-US"/>
              <a:pPr/>
              <a:t>6</a:t>
            </a:fld>
            <a:endParaRPr lang="en-US" dirty="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732820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C84B23AB-9914-4A9C-A7C8-667D5B5B88BA}" type="slidenum">
              <a:rPr lang="en-US"/>
              <a:pPr/>
              <a:t>60</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23036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BF1B2F2C-27D4-4979-B26F-03F873C8F2B1}" type="slidenum">
              <a:rPr lang="en-US"/>
              <a:pPr/>
              <a:t>61</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828158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953DBFA-50CA-480C-B8E6-C600E4DFBFC0}" type="slidenum">
              <a:rPr lang="en-US"/>
              <a:pPr/>
              <a:t>62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6445223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A495D9DE-4FE9-4923-AF25-18BC3AE50529}" type="slidenum">
              <a:rPr lang="en-US"/>
              <a:pPr/>
              <a:t>63</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959038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6A91E78D-E547-4712-B380-62ACABF09545}" type="slidenum">
              <a:rPr lang="en-US"/>
              <a:pPr/>
              <a:t>64</a:t>
            </a:fld>
            <a:endParaRPr lang="en-US"/>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8814620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7F26AAF-BAD7-413E-A4EA-C4D2CDAB1807}" type="slidenum">
              <a:rPr lang="en-US"/>
              <a:pPr/>
              <a:t>65</a:t>
            </a:fld>
            <a:endParaRPr lang="en-US"/>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8634687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B6127B7-5E88-4371-BBD9-B3A4212A5266}" type="slidenum">
              <a:rPr lang="en-US"/>
              <a:pPr/>
              <a:t>66</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332529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47DAD41B-34D4-452B-88DA-231084856982}" type="slidenum">
              <a:rPr lang="en-US"/>
              <a:pPr/>
              <a:t>67</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435040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56A1F62E-08B8-4B54-B153-C611CC4E8553}" type="slidenum">
              <a:rPr lang="en-US"/>
              <a:pPr/>
              <a:t>68</a:t>
            </a:fld>
            <a:endParaRPr lang="en-US"/>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2437414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B75FB9B8-D1CC-485E-8D7F-73E1066B460F}" type="slidenum">
              <a:rPr lang="en-US"/>
              <a:pPr/>
              <a:t>69</a:t>
            </a:fld>
            <a:endParaRPr lang="en-US"/>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371458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F38DF4D9-46CA-468F-AA6D-49BBF57EAFCC}" type="slidenum">
              <a:rPr lang="en-US"/>
              <a:pPr/>
              <a:t>7</a:t>
            </a:fld>
            <a:endParaRPr lang="en-US" dirty="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8132391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2790BABC-2438-4F40-A0ED-8C552E0427DD}" type="slidenum">
              <a:rPr lang="en-US"/>
              <a:pPr/>
              <a:t>70</a:t>
            </a:fld>
            <a:endParaRPr lang="en-US"/>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236191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967A9734-2506-4A80-8481-9A189A339D01}" type="slidenum">
              <a:rPr lang="en-US"/>
              <a:pPr/>
              <a:t>71</a:t>
            </a:fld>
            <a:endParaRPr lang="en-US"/>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98545759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E4B98DE-02C3-4C5B-96A8-BFA6981459BD}" type="slidenum">
              <a:rPr lang="en-US"/>
              <a:pPr/>
              <a:t>72</a:t>
            </a:fld>
            <a:endParaRPr lang="en-US"/>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5589935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A91EAC10-5BD6-471C-8C68-2C6949B850DF}" type="slidenum">
              <a:rPr lang="en-US"/>
              <a:pPr/>
              <a:t>73</a:t>
            </a:fld>
            <a:endParaRPr lang="en-US"/>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79222340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24C68ECC-AA67-4A7C-8FBD-F35B1C22F144}" type="slidenum">
              <a:rPr lang="en-US"/>
              <a:pPr/>
              <a:t>74</a:t>
            </a:fld>
            <a:endParaRPr lang="en-US"/>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7963642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BCB5D49-5710-4155-A602-3E62537FDDC8}" type="slidenum">
              <a:rPr lang="en-US"/>
              <a:pPr/>
              <a:t>75</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652093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3092424C-538A-4099-BA29-8EAA6E55117F}" type="slidenum">
              <a:rPr lang="en-US"/>
              <a:pPr/>
              <a:t>76</a:t>
            </a:fld>
            <a:endParaRPr lang="en-US"/>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5122652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6ED5CCFF-1CEB-4C1D-ADBA-E9D8E3BC72F7}" type="slidenum">
              <a:rPr lang="en-US"/>
              <a:pPr/>
              <a:t>77</a:t>
            </a:fld>
            <a:endParaRPr 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4788672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F97EDC65-ED78-49FC-B50C-50A176E32572}" type="slidenum">
              <a:rPr lang="en-US"/>
              <a:pPr/>
              <a:t>78</a:t>
            </a:fld>
            <a:endParaRPr lang="en-US"/>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481770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F2C5DBAC-166F-4657-9B73-97F0A39CE455}" type="slidenum">
              <a:rPr lang="en-US"/>
              <a:pPr/>
              <a:t>79</a:t>
            </a:fld>
            <a:endParaRPr lang="en-US"/>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88955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7FB5A153-A662-49E0-8CDA-CFB4CED2658F}" type="slidenum">
              <a:rPr lang="en-US"/>
              <a:pPr/>
              <a:t>8</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36646894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84B1581-4A91-48C1-B746-337C32C2D1AF}" type="slidenum">
              <a:rPr lang="en-US"/>
              <a:pPr/>
              <a:t>80</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569419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AB8E3744-E75C-4A20-B484-3F6AD1F78A49}" type="slidenum">
              <a:rPr lang="en-US"/>
              <a:pPr/>
              <a:t>81</a:t>
            </a:fld>
            <a:endParaRPr 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05764385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F0B0586C-D9E1-4D1E-925C-175226AFC20F}" type="slidenum">
              <a:rPr lang="en-US"/>
              <a:pPr/>
              <a:t>82</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5744989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12FC4A57-AB4D-4432-B4CA-6AC5ED7F89D9}" type="slidenum">
              <a:rPr lang="en-US"/>
              <a:pPr/>
              <a:t>83</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28455544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3E7B127-ED41-4877-A135-D466E1592E80}" type="slidenum">
              <a:rPr lang="en-US"/>
              <a:pPr/>
              <a:t>84</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7770445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7E6FE465-64B0-4347-A7E7-FD7F29469977}" type="slidenum">
              <a:rPr lang="en-US"/>
              <a:pPr/>
              <a:t>85</a:t>
            </a:fld>
            <a:endParaRPr lang="en-US"/>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34796106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2D336FB8-BD32-4C4E-902D-2B1F4A4F71B7}" type="slidenum">
              <a:rPr lang="en-US"/>
              <a:pPr/>
              <a:t>86</a:t>
            </a:fld>
            <a:endParaRPr lang="en-US"/>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06731418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BDFDDF8F-B5BC-4010-8BEC-90C46A32B03A}" type="slidenum">
              <a:rPr lang="en-US"/>
              <a:pPr/>
              <a:t>87</a:t>
            </a:fld>
            <a:endParaRPr 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415092680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09809A3E-9BAF-4A9D-9B32-0A42BAD99CE7}" type="slidenum">
              <a:rPr lang="en-US"/>
              <a:pPr/>
              <a:t>88</a:t>
            </a:fld>
            <a:endParaRPr lang="en-US"/>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63804825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8248C2C6-9E26-4A52-BB26-B37F2611049F}" type="slidenum">
              <a:rPr lang="en-US"/>
              <a:pPr/>
              <a:t>89</a:t>
            </a:fld>
            <a:endParaRPr lang="en-US"/>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247290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9D110AC-6D9F-4528-A7AD-E06EB93857C7}" type="slidenum">
              <a:rPr lang="en-US"/>
              <a:pPr/>
              <a:t>9</a:t>
            </a:fld>
            <a:endParaRPr lang="en-US" dirty="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r>
              <a:rPr lang="en-US" dirty="0" smtClean="0"/>
              <a:t>© 2006 By Timothy K. Lund</a:t>
            </a:r>
          </a:p>
        </p:txBody>
      </p:sp>
    </p:spTree>
    <p:extLst>
      <p:ext uri="{BB962C8B-B14F-4D97-AF65-F5344CB8AC3E}">
        <p14:creationId xmlns:p14="http://schemas.microsoft.com/office/powerpoint/2010/main" val="167941886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7D99465-7644-4FBF-9335-F0920B72AF83}" type="slidenum">
              <a:rPr lang="en-US"/>
              <a:pPr/>
              <a:t>90</a:t>
            </a:fld>
            <a:endParaRPr 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7644111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91</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9789655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3E3AACA-0D3D-4310-A142-EC5611AA4A42}" type="slidenum">
              <a:rPr lang="en-US"/>
              <a:pPr/>
              <a:t>92</a:t>
            </a:fld>
            <a:endParaRPr lang="en-US"/>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r>
              <a:rPr lang="en-US" smtClean="0"/>
              <a:t>© 2006 By Timothy K. Lund</a:t>
            </a:r>
          </a:p>
        </p:txBody>
      </p:sp>
    </p:spTree>
    <p:extLst>
      <p:ext uri="{BB962C8B-B14F-4D97-AF65-F5344CB8AC3E}">
        <p14:creationId xmlns:p14="http://schemas.microsoft.com/office/powerpoint/2010/main" val="1408742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D1B1407-601E-421A-8919-29FBE34D2313}"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53565F-AEA4-4F3C-8389-02CC4FD387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3D9A79-FC47-4828-A0A7-AC420913214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4A330B-6EAF-4698-BC28-0154C5513A8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5669D3-2D09-4A7D-80B5-AA70906C413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AC0222-30BF-45F7-9BE2-03994A095AFF}" type="slidenum">
              <a:rPr lang="en-US"/>
              <a:pPr>
                <a:defRPr/>
              </a:pPr>
              <a:t>‹#›</a:t>
            </a:fld>
            <a:endParaRPr 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3F558-5F7A-4DE0-B224-47A9491B02BB}" type="slidenum">
              <a:rPr lang="en-US"/>
              <a:pPr>
                <a:defRPr/>
              </a:pPr>
              <a:t>‹#›</a:t>
            </a:fld>
            <a:endParaRPr 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E0C8FE-B56B-4895-AA51-AE3F46241D22}" type="slidenum">
              <a:rPr lang="en-US"/>
              <a:pPr>
                <a:defRPr/>
              </a:pPr>
              <a:t>‹#›</a:t>
            </a:fld>
            <a:endParaRPr 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72EFC80-E385-40B6-9769-BA81114A682D}" type="slidenum">
              <a:rPr lang="en-US"/>
              <a:pPr>
                <a:defRPr/>
              </a:pPr>
              <a:t>‹#›</a:t>
            </a:fld>
            <a:endParaRPr 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74711-FFD6-4D5D-A5A8-0E11D3285951}" type="slidenum">
              <a:rPr lang="en-US"/>
              <a:pPr>
                <a:defRPr/>
              </a:pPr>
              <a:t>‹#›</a:t>
            </a:fld>
            <a:endParaRPr 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C9E88E-23FF-4114-A624-F68A974016E7}" type="slidenum">
              <a:rPr lang="en-US"/>
              <a:pPr>
                <a:defRPr/>
              </a:pPr>
              <a:t>‹#›</a:t>
            </a:fld>
            <a:endParaRPr 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4A05FC90-AF04-474E-8D29-5293443D3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audio" Target="../media/audio6.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7.gif"/><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9.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gif"/><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9.gif"/><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audio" Target="../media/audio10.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audio" Target="../media/audio1.wav"/><Relationship Id="rId7"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9.gif"/><Relationship Id="rId5" Type="http://schemas.openxmlformats.org/officeDocument/2006/relationships/audio" Target="../media/audio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2.wav"/><Relationship Id="rId4" Type="http://schemas.openxmlformats.org/officeDocument/2006/relationships/audio" Target="../media/audio4.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audio" Target="../media/audio4.wav"/><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5.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audio" Target="../media/audio1.wav"/><Relationship Id="rId7"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audio" Target="../media/audio9.wav"/><Relationship Id="rId10" Type="http://schemas.openxmlformats.org/officeDocument/2006/relationships/image" Target="../media/image37.png"/><Relationship Id="rId4" Type="http://schemas.openxmlformats.org/officeDocument/2006/relationships/audio" Target="../media/audio2.wav"/><Relationship Id="rId9"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43.png"/><Relationship Id="rId5" Type="http://schemas.openxmlformats.org/officeDocument/2006/relationships/audio" Target="../media/audio3.wav"/><Relationship Id="rId10" Type="http://schemas.openxmlformats.org/officeDocument/2006/relationships/image" Target="../media/image42.png"/><Relationship Id="rId4" Type="http://schemas.openxmlformats.org/officeDocument/2006/relationships/audio" Target="../media/audio2.wav"/><Relationship Id="rId9"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audio" Target="../media/audio11.wav"/><Relationship Id="rId4" Type="http://schemas.openxmlformats.org/officeDocument/2006/relationships/audio" Target="../media/audio4.wav"/></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n82l3rEQSWk" TargetMode="External"/><Relationship Id="rId3" Type="http://schemas.openxmlformats.org/officeDocument/2006/relationships/audio" Target="../media/audio1.wav"/><Relationship Id="rId7"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audio" Target="../media/audio12.wav"/><Relationship Id="rId5" Type="http://schemas.openxmlformats.org/officeDocument/2006/relationships/audio" Target="../media/audio11.wav"/><Relationship Id="rId4" Type="http://schemas.openxmlformats.org/officeDocument/2006/relationships/audio" Target="../media/audio4.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9.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11.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3.wav"/><Relationship Id="rId5" Type="http://schemas.openxmlformats.org/officeDocument/2006/relationships/audio" Target="../media/audio3.wav"/><Relationship Id="rId4" Type="http://schemas.openxmlformats.org/officeDocument/2006/relationships/audio" Target="../media/audio9.wav"/></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image" Target="../media/image27.gif"/><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3.wav"/><Relationship Id="rId4" Type="http://schemas.openxmlformats.org/officeDocument/2006/relationships/audio" Target="../media/audio9.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audio" Target="../media/audio13.wav"/><Relationship Id="rId13"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audio" Target="../media/audio16.wav"/><Relationship Id="rId12" Type="http://schemas.openxmlformats.org/officeDocument/2006/relationships/image" Target="../media/image5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5.wav"/><Relationship Id="rId11" Type="http://schemas.openxmlformats.org/officeDocument/2006/relationships/image" Target="../media/image50.png"/><Relationship Id="rId5" Type="http://schemas.openxmlformats.org/officeDocument/2006/relationships/audio" Target="../media/audio14.wav"/><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audio" Target="../media/audio2.wav"/><Relationship Id="rId9" Type="http://schemas.openxmlformats.org/officeDocument/2006/relationships/image" Target="../media/image48.gif"/><Relationship Id="rId1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9.jpe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audio" Target="../media/audio1.wav"/><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66.png"/><Relationship Id="rId5" Type="http://schemas.openxmlformats.org/officeDocument/2006/relationships/audio" Target="../media/audio4.wav"/><Relationship Id="rId10" Type="http://schemas.openxmlformats.org/officeDocument/2006/relationships/image" Target="../media/image65.png"/><Relationship Id="rId4" Type="http://schemas.openxmlformats.org/officeDocument/2006/relationships/audio" Target="../media/audio2.wav"/><Relationship Id="rId9" Type="http://schemas.openxmlformats.org/officeDocument/2006/relationships/image" Target="../media/image64.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4.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69.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audio" Target="../media/audio17.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1.wav"/><Relationship Id="rId7"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audio" Target="../media/audio17.wav"/><Relationship Id="rId5" Type="http://schemas.openxmlformats.org/officeDocument/2006/relationships/audio" Target="../media/audio9.wav"/><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audio" Target="../media/audio11.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audio" Target="../media/audio18.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11.wav"/><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8.gif"/><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48.gif"/><Relationship Id="rId5" Type="http://schemas.openxmlformats.org/officeDocument/2006/relationships/audio" Target="../media/audio4.wav"/><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71.png"/><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75.png"/><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76.png"/><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2.xml"/><Relationship Id="rId1" Type="http://schemas.openxmlformats.org/officeDocument/2006/relationships/slideLayout" Target="../slideLayouts/slideLayout1.xml"/><Relationship Id="rId5" Type="http://schemas.openxmlformats.org/officeDocument/2006/relationships/image" Target="../media/image77.png"/><Relationship Id="rId4" Type="http://schemas.openxmlformats.org/officeDocument/2006/relationships/audio" Target="../media/audio2.wav"/></Relationships>
</file>

<file path=ppt/slides/_rels/slide63.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13.wav"/><Relationship Id="rId4" Type="http://schemas.openxmlformats.org/officeDocument/2006/relationships/audio" Target="../media/audio2.wav"/><Relationship Id="rId9" Type="http://schemas.openxmlformats.org/officeDocument/2006/relationships/image" Target="../media/image78.pn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81.png"/><Relationship Id="rId5" Type="http://schemas.openxmlformats.org/officeDocument/2006/relationships/audio" Target="../media/audio2.wav"/><Relationship Id="rId4" Type="http://schemas.openxmlformats.org/officeDocument/2006/relationships/audio" Target="../media/audio3.wav"/></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image" Target="../media/image83.jpeg"/><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6.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7.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89.png"/><Relationship Id="rId4" Type="http://schemas.openxmlformats.org/officeDocument/2006/relationships/audio" Target="../media/audio2.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png"/><Relationship Id="rId4" Type="http://schemas.openxmlformats.org/officeDocument/2006/relationships/audio" Target="../media/audio2.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audio" Target="../media/audio2.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audio" Target="../media/audio18.wav"/><Relationship Id="rId4" Type="http://schemas.openxmlformats.org/officeDocument/2006/relationships/audio" Target="../media/audio2.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95.png"/></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image" Target="../media/image96.jpeg"/><Relationship Id="rId4" Type="http://schemas.openxmlformats.org/officeDocument/2006/relationships/audio" Target="../media/audio2.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98.gif"/><Relationship Id="rId5" Type="http://schemas.openxmlformats.org/officeDocument/2006/relationships/image" Target="../media/image97.png"/><Relationship Id="rId4" Type="http://schemas.openxmlformats.org/officeDocument/2006/relationships/audio" Target="../media/audio2.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9.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18.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2.wav"/></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audio" Target="../media/audio2.wav"/></Relationships>
</file>

<file path=ppt/slides/_rels/slide81.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audio" Target="../media/audio1.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101.png"/><Relationship Id="rId5" Type="http://schemas.openxmlformats.org/officeDocument/2006/relationships/audio" Target="../media/audio18.wav"/><Relationship Id="rId4" Type="http://schemas.openxmlformats.org/officeDocument/2006/relationships/audio" Target="../media/audio2.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2.jpe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hyperlink" Target="http://www.techreleased.com/wp-content/uploads/2012/09/Panasonic-HIT-Photovoltaic-Cells-Demonstrate-High-PID-Resistance.jpg" TargetMode="External"/><Relationship Id="rId5" Type="http://schemas.openxmlformats.org/officeDocument/2006/relationships/image" Target="../media/image103.png"/><Relationship Id="rId4" Type="http://schemas.openxmlformats.org/officeDocument/2006/relationships/audio" Target="../media/audio2.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image" Target="../media/image104.png"/></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102.jpeg"/><Relationship Id="rId5" Type="http://schemas.openxmlformats.org/officeDocument/2006/relationships/hyperlink" Target="http://www.techreleased.com/wp-content/uploads/2012/09/Panasonic-HIT-Photovoltaic-Cells-Demonstrate-High-PID-Resistance.jpg" TargetMode="External"/><Relationship Id="rId4" Type="http://schemas.openxmlformats.org/officeDocument/2006/relationships/image" Target="../media/image105.png"/></Relationships>
</file>

<file path=ppt/slides/_rels/slide85.xml.rels><?xml version="1.0" encoding="UTF-8" standalone="yes"?>
<Relationships xmlns="http://schemas.openxmlformats.org/package/2006/relationships"><Relationship Id="rId8" Type="http://schemas.openxmlformats.org/officeDocument/2006/relationships/image" Target="../media/image102.jpeg"/><Relationship Id="rId3" Type="http://schemas.openxmlformats.org/officeDocument/2006/relationships/audio" Target="../media/audio1.wav"/><Relationship Id="rId7" Type="http://schemas.openxmlformats.org/officeDocument/2006/relationships/hyperlink" Target="http://www.techreleased.com/wp-content/uploads/2012/09/Panasonic-HIT-Photovoltaic-Cells-Demonstrate-High-PID-Resistance.jpg"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107.png"/></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1.xml"/><Relationship Id="rId5" Type="http://schemas.openxmlformats.org/officeDocument/2006/relationships/image" Target="../media/image108.png"/><Relationship Id="rId4" Type="http://schemas.openxmlformats.org/officeDocument/2006/relationships/audio" Target="../media/audio2.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100.jpeg"/><Relationship Id="rId5" Type="http://schemas.openxmlformats.org/officeDocument/2006/relationships/image" Target="../media/image109.png"/><Relationship Id="rId4" Type="http://schemas.openxmlformats.org/officeDocument/2006/relationships/audio" Target="../media/audio2.wav"/></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9.xml.rels><?xml version="1.0" encoding="UTF-8" standalone="yes"?>
<Relationships xmlns="http://schemas.openxmlformats.org/package/2006/relationships"><Relationship Id="rId8" Type="http://schemas.openxmlformats.org/officeDocument/2006/relationships/audio" Target="../media/audio15.wav"/><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1.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0.xml"/><Relationship Id="rId1" Type="http://schemas.openxmlformats.org/officeDocument/2006/relationships/slideLayout" Target="../slideLayouts/slideLayout1.xml"/><Relationship Id="rId5" Type="http://schemas.openxmlformats.org/officeDocument/2006/relationships/image" Target="../media/image110.png"/><Relationship Id="rId4" Type="http://schemas.openxmlformats.org/officeDocument/2006/relationships/audio" Target="../media/audio2.wav"/></Relationships>
</file>

<file path=ppt/slides/_rels/slide9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111.png"/><Relationship Id="rId4" Type="http://schemas.openxmlformats.org/officeDocument/2006/relationships/audio" Target="../media/audio2.wav"/></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1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p:cNvSpPr>
            <a:spLocks noChangeArrowheads="1"/>
          </p:cNvSpPr>
          <p:nvPr/>
        </p:nvSpPr>
        <p:spPr bwMode="auto">
          <a:xfrm>
            <a:off x="685800" y="1401763"/>
            <a:ext cx="7772400" cy="2697162"/>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rgbClr val="000000"/>
                </a:solidFill>
                <a:latin typeface="Arial" charset="0"/>
                <a:ea typeface="Calibri" pitchFamily="34" charset="0"/>
                <a:cs typeface="Arial" charset="0"/>
              </a:rPr>
              <a:t>Essential idea: </a:t>
            </a:r>
            <a:r>
              <a:rPr lang="en-US" sz="2400" dirty="0">
                <a:solidFill>
                  <a:srgbClr val="000000"/>
                </a:solidFill>
                <a:latin typeface="Arial" charset="0"/>
                <a:ea typeface="Calibri" pitchFamily="34" charset="0"/>
                <a:cs typeface="Arial" charset="0"/>
              </a:rPr>
              <a:t>The constant need for new energy sources implies decisions that may have a serious effect on the environment. The finite quantity of fossil fuels and their implication in global warming has led to the development of alternative sources of energy. This continues to be an area of rapidly changing technological innovation.</a:t>
            </a:r>
            <a:endParaRPr lang="en-US" sz="2400" b="1" dirty="0">
              <a:solidFill>
                <a:srgbClr val="000000"/>
              </a:solidFill>
              <a:latin typeface="Arial" charset="0"/>
              <a:ea typeface="Calibri" pitchFamily="34" charset="0"/>
              <a:cs typeface="Arial" charset="0"/>
            </a:endParaRPr>
          </a:p>
        </p:txBody>
      </p:sp>
      <p:sp>
        <p:nvSpPr>
          <p:cNvPr id="20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97698">
                                            <p:txEl>
                                              <p:pRg st="0" end="0"/>
                                            </p:txEl>
                                          </p:spTgt>
                                        </p:tgtEl>
                                        <p:attrNameLst>
                                          <p:attrName>style.visibility</p:attrName>
                                        </p:attrNameLst>
                                      </p:cBhvr>
                                      <p:to>
                                        <p:strVal val="visible"/>
                                      </p:to>
                                    </p:set>
                                    <p:anim calcmode="lin" valueType="num">
                                      <p:cBhvr additive="base">
                                        <p:cTn id="7" dur="500" fill="hold"/>
                                        <p:tgtEl>
                                          <p:spTgt spid="797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97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2" name="Rectangle 4"/>
          <p:cNvSpPr>
            <a:spLocks noChangeArrowheads="1"/>
          </p:cNvSpPr>
          <p:nvPr/>
        </p:nvSpPr>
        <p:spPr bwMode="auto">
          <a:xfrm>
            <a:off x="685800" y="1836738"/>
            <a:ext cx="7772400" cy="5021262"/>
          </a:xfrm>
          <a:prstGeom prst="rect">
            <a:avLst/>
          </a:prstGeom>
          <a:solidFill>
            <a:srgbClr val="CCFFCC"/>
          </a:solidFill>
          <a:ln w="9525">
            <a:noFill/>
            <a:miter lim="800000"/>
            <a:headEnd/>
            <a:tailEnd/>
          </a:ln>
        </p:spPr>
        <p:txBody>
          <a:bodyPr/>
          <a:lstStyle/>
          <a:p>
            <a:r>
              <a:rPr lang="en-US" sz="2400" dirty="0">
                <a:latin typeface="Arial" charset="0"/>
              </a:rPr>
              <a:t>PRACTICE: </a:t>
            </a:r>
          </a:p>
        </p:txBody>
      </p:sp>
      <p:pic>
        <p:nvPicPr>
          <p:cNvPr id="1169420" name="Picture 1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2289175"/>
            <a:ext cx="7745413" cy="2990850"/>
          </a:xfrm>
          <a:prstGeom prst="rect">
            <a:avLst/>
          </a:prstGeom>
          <a:noFill/>
          <a:ln w="9525">
            <a:noFill/>
            <a:miter lim="800000"/>
            <a:headEnd/>
            <a:tailEnd/>
          </a:ln>
        </p:spPr>
      </p:pic>
      <p:sp>
        <p:nvSpPr>
          <p:cNvPr id="1126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Primary energy sources</a:t>
            </a:r>
          </a:p>
        </p:txBody>
      </p:sp>
      <p:sp>
        <p:nvSpPr>
          <p:cNvPr id="112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9412">
                                            <p:txEl>
                                              <p:pRg st="0" end="0"/>
                                            </p:txEl>
                                          </p:spTgt>
                                        </p:tgtEl>
                                        <p:attrNameLst>
                                          <p:attrName>style.visibility</p:attrName>
                                        </p:attrNameLst>
                                      </p:cBhvr>
                                      <p:to>
                                        <p:strVal val="visible"/>
                                      </p:to>
                                    </p:set>
                                    <p:anim calcmode="lin" valueType="num">
                                      <p:cBhvr additive="base">
                                        <p:cTn id="7" dur="500" fill="hold"/>
                                        <p:tgtEl>
                                          <p:spTgt spid="1169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9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9420"/>
                                        </p:tgtEl>
                                        <p:attrNameLst>
                                          <p:attrName>style.visibility</p:attrName>
                                        </p:attrNameLst>
                                      </p:cBhvr>
                                      <p:to>
                                        <p:strVal val="visible"/>
                                      </p:to>
                                    </p:set>
                                    <p:anim calcmode="lin" valueType="num">
                                      <p:cBhvr additive="base">
                                        <p:cTn id="13" dur="500" fill="hold"/>
                                        <p:tgtEl>
                                          <p:spTgt spid="1169420"/>
                                        </p:tgtEl>
                                        <p:attrNameLst>
                                          <p:attrName>ppt_x</p:attrName>
                                        </p:attrNameLst>
                                      </p:cBhvr>
                                      <p:tavLst>
                                        <p:tav tm="0">
                                          <p:val>
                                            <p:strVal val="#ppt_x"/>
                                          </p:val>
                                        </p:tav>
                                        <p:tav tm="100000">
                                          <p:val>
                                            <p:strVal val="#ppt_x"/>
                                          </p:val>
                                        </p:tav>
                                      </p:tavLst>
                                    </p:anim>
                                    <p:anim calcmode="lin" valueType="num">
                                      <p:cBhvr additive="base">
                                        <p:cTn id="14" dur="500" fill="hold"/>
                                        <p:tgtEl>
                                          <p:spTgt spid="11694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401763"/>
            <a:ext cx="7772400" cy="6794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Primary energy sources</a:t>
            </a:r>
          </a:p>
        </p:txBody>
      </p:sp>
      <p:sp>
        <p:nvSpPr>
          <p:cNvPr id="1229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mc:AlternateContent xmlns:mc="http://schemas.openxmlformats.org/markup-compatibility/2006" xmlns:a14="http://schemas.microsoft.com/office/drawing/2010/main">
        <mc:Choice Requires="a14">
          <p:sp>
            <p:nvSpPr>
              <p:cNvPr id="1173508" name="Rectangle 4"/>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r>
                  <a:rPr lang="en-US" sz="2400" dirty="0" smtClean="0">
                    <a:latin typeface="Arial" charset="0"/>
                  </a:rPr>
                  <a:t>PRACTICE: Proved </a:t>
                </a:r>
                <a:r>
                  <a:rPr lang="en-US" sz="2400" b="1" dirty="0">
                    <a:latin typeface="Arial" charset="0"/>
                  </a:rPr>
                  <a:t>reserves</a:t>
                </a:r>
                <a:r>
                  <a:rPr lang="en-US" sz="2400" dirty="0">
                    <a:latin typeface="Arial" charset="0"/>
                  </a:rPr>
                  <a:t>                                           are resources that we are sure                                                 we can obtain. </a:t>
                </a:r>
                <a:r>
                  <a:rPr lang="en-US" sz="2400" b="1" dirty="0">
                    <a:latin typeface="Arial" charset="0"/>
                  </a:rPr>
                  <a:t>Production</a:t>
                </a:r>
                <a:r>
                  <a:rPr lang="en-US" sz="2400" dirty="0">
                    <a:latin typeface="Arial" charset="0"/>
                  </a:rPr>
                  <a:t>                                         means actual reserves that                                           have been obtained and                                               placed on the market. Use the                                         table to estimate how long oil                                      reserves might last.</a:t>
                </a:r>
              </a:p>
              <a:p>
                <a:pPr>
                  <a:spcAft>
                    <a:spcPct val="20000"/>
                  </a:spcAft>
                </a:pPr>
                <a:r>
                  <a:rPr lang="en-US" sz="2400" dirty="0">
                    <a:latin typeface="Arial" charset="0"/>
                  </a:rPr>
                  <a:t>SOLUTION:  </a:t>
                </a:r>
                <a14:m>
                  <m:oMath xmlns:m="http://schemas.openxmlformats.org/officeDocument/2006/math">
                    <m:r>
                      <a:rPr lang="en-US" sz="2400" i="1" dirty="0" smtClean="0">
                        <a:latin typeface="Cambria Math" panose="02040503050406030204" pitchFamily="18" charset="0"/>
                      </a:rPr>
                      <m:t>𝐸𝑥𝑝𝑒𝑐𝑡𝑎𝑛𝑐𝑦</m:t>
                    </m:r>
                    <m:r>
                      <a:rPr lang="en-US" sz="2400" i="1" dirty="0" smtClean="0">
                        <a:latin typeface="Cambria Math" panose="02040503050406030204" pitchFamily="18" charset="0"/>
                      </a:rPr>
                      <m:t>=</m:t>
                    </m:r>
                    <m:f>
                      <m:fPr>
                        <m:ctrlPr>
                          <a:rPr lang="en-US" sz="2400" i="1" dirty="0" smtClean="0">
                            <a:latin typeface="Cambria Math" panose="02040503050406030204" pitchFamily="18" charset="0"/>
                          </a:rPr>
                        </m:ctrlPr>
                      </m:fPr>
                      <m:num>
                        <m:r>
                          <a:rPr lang="en-US" sz="2400" i="1" dirty="0" smtClean="0">
                            <a:latin typeface="Cambria Math" panose="02040503050406030204" pitchFamily="18" charset="0"/>
                          </a:rPr>
                          <m:t>𝑅𝑒𝑠𝑒𝑟𝑣𝑒𝑠</m:t>
                        </m:r>
                      </m:num>
                      <m:den>
                        <m:r>
                          <a:rPr lang="en-US" sz="2400" i="1" dirty="0" smtClean="0">
                            <a:latin typeface="Cambria Math" panose="02040503050406030204" pitchFamily="18" charset="0"/>
                          </a:rPr>
                          <m:t>𝑃𝑟𝑜𝑑𝑢𝑐𝑡𝑖𝑜𝑛</m:t>
                        </m:r>
                      </m:den>
                    </m:f>
                  </m:oMath>
                </a14:m>
                <a:endParaRPr lang="en-US" sz="2400" dirty="0">
                  <a:latin typeface="Arial" charset="0"/>
                </a:endParaRPr>
              </a:p>
              <a:p>
                <a:pPr>
                  <a:spcBef>
                    <a:spcPts val="1200"/>
                  </a:spcBef>
                  <a:spcAft>
                    <a:spcPts val="1200"/>
                  </a:spcAft>
                </a:pPr>
                <a:r>
                  <a:rPr lang="en-US" sz="2400" dirty="0">
                    <a:latin typeface="Arial" charset="0"/>
                  </a:rPr>
                  <a:t>                                         </a:t>
                </a:r>
                <a14:m>
                  <m:oMath xmlns:m="http://schemas.openxmlformats.org/officeDocument/2006/math">
                    <m:r>
                      <a:rPr lang="en-US" sz="2400" i="1" dirty="0" smtClean="0">
                        <a:latin typeface="Cambria Math" panose="02040503050406030204" pitchFamily="18" charset="0"/>
                      </a:rPr>
                      <m:t>=</m:t>
                    </m:r>
                  </m:oMath>
                </a14:m>
                <a:endParaRPr lang="en-US" sz="2400" dirty="0">
                  <a:latin typeface="Arial" charset="0"/>
                  <a:sym typeface="Symbol" pitchFamily="18" charset="2"/>
                </a:endParaRPr>
              </a:p>
              <a:p>
                <a:r>
                  <a:rPr lang="en-US" sz="2400" dirty="0">
                    <a:latin typeface="Arial" charset="0"/>
                    <a:sym typeface="Symbol" pitchFamily="18" charset="2"/>
                  </a:rPr>
                  <a:t>This is an estimate because both numbers are subject to yearly change.</a:t>
                </a:r>
              </a:p>
            </p:txBody>
          </p:sp>
        </mc:Choice>
        <mc:Fallback xmlns="">
          <p:sp>
            <p:nvSpPr>
              <p:cNvPr id="1173508" name="Rectangle 4"/>
              <p:cNvSpPr>
                <a:spLocks noRot="1" noChangeAspect="1" noMove="1" noResize="1" noEditPoints="1" noAdjustHandles="1" noChangeArrowheads="1" noChangeShapeType="1" noTextEdit="1"/>
              </p:cNvSpPr>
              <p:nvPr/>
            </p:nvSpPr>
            <p:spPr bwMode="auto">
              <a:xfrm>
                <a:off x="685800" y="1857375"/>
                <a:ext cx="7772400" cy="5000625"/>
              </a:xfrm>
              <a:prstGeom prst="rect">
                <a:avLst/>
              </a:prstGeom>
              <a:blipFill>
                <a:blip r:embed="rId5"/>
                <a:stretch>
                  <a:fillRect l="-1255" t="-854" r="-9804" b="-3780"/>
                </a:stretch>
              </a:blipFill>
              <a:ln w="9525">
                <a:noFill/>
                <a:miter lim="800000"/>
                <a:headEnd/>
                <a:tailEnd/>
              </a:ln>
            </p:spPr>
            <p:txBody>
              <a:bodyPr/>
              <a:lstStyle/>
              <a:p>
                <a:r>
                  <a:rPr lang="en-US">
                    <a:noFill/>
                  </a:rPr>
                  <a:t> </a:t>
                </a:r>
              </a:p>
            </p:txBody>
          </p:sp>
        </mc:Fallback>
      </mc:AlternateContent>
      <p:pic>
        <p:nvPicPr>
          <p:cNvPr id="1173532" name="Picture 28"/>
          <p:cNvPicPr>
            <a:picLocks noChangeAspect="1" noChangeArrowheads="1"/>
          </p:cNvPicPr>
          <p:nvPr/>
        </p:nvPicPr>
        <p:blipFill>
          <a:blip r:embed="rId6" cstate="print"/>
          <a:srcRect/>
          <a:stretch>
            <a:fillRect/>
          </a:stretch>
        </p:blipFill>
        <p:spPr bwMode="auto">
          <a:xfrm>
            <a:off x="4978400" y="1911350"/>
            <a:ext cx="40386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3508">
                                            <p:txEl>
                                              <p:pRg st="0" end="0"/>
                                            </p:txEl>
                                          </p:spTgt>
                                        </p:tgtEl>
                                        <p:attrNameLst>
                                          <p:attrName>style.visibility</p:attrName>
                                        </p:attrNameLst>
                                      </p:cBhvr>
                                      <p:to>
                                        <p:strVal val="visible"/>
                                      </p:to>
                                    </p:set>
                                    <p:anim calcmode="lin" valueType="num">
                                      <p:cBhvr additive="base">
                                        <p:cTn id="7" dur="500" fill="hold"/>
                                        <p:tgtEl>
                                          <p:spTgt spid="11735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35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3508">
                                            <p:txEl>
                                              <p:pRg st="1" end="1"/>
                                            </p:txEl>
                                          </p:spTgt>
                                        </p:tgtEl>
                                        <p:attrNameLst>
                                          <p:attrName>style.visibility</p:attrName>
                                        </p:attrNameLst>
                                      </p:cBhvr>
                                      <p:to>
                                        <p:strVal val="visible"/>
                                      </p:to>
                                    </p:set>
                                    <p:anim calcmode="lin" valueType="num">
                                      <p:cBhvr additive="base">
                                        <p:cTn id="13" dur="500" fill="hold"/>
                                        <p:tgtEl>
                                          <p:spTgt spid="117350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35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3508">
                                            <p:txEl>
                                              <p:pRg st="2" end="2"/>
                                            </p:txEl>
                                          </p:spTgt>
                                        </p:tgtEl>
                                        <p:attrNameLst>
                                          <p:attrName>style.visibility</p:attrName>
                                        </p:attrNameLst>
                                      </p:cBhvr>
                                      <p:to>
                                        <p:strVal val="visible"/>
                                      </p:to>
                                    </p:set>
                                    <p:anim calcmode="lin" valueType="num">
                                      <p:cBhvr additive="base">
                                        <p:cTn id="19" dur="500" fill="hold"/>
                                        <p:tgtEl>
                                          <p:spTgt spid="117350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35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3508">
                                            <p:txEl>
                                              <p:pRg st="3" end="3"/>
                                            </p:txEl>
                                          </p:spTgt>
                                        </p:tgtEl>
                                        <p:attrNameLst>
                                          <p:attrName>style.visibility</p:attrName>
                                        </p:attrNameLst>
                                      </p:cBhvr>
                                      <p:to>
                                        <p:strVal val="visible"/>
                                      </p:to>
                                    </p:set>
                                    <p:anim calcmode="lin" valueType="num">
                                      <p:cBhvr additive="base">
                                        <p:cTn id="25" dur="500" fill="hold"/>
                                        <p:tgtEl>
                                          <p:spTgt spid="117350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35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73532"/>
                                        </p:tgtEl>
                                        <p:attrNameLst>
                                          <p:attrName>style.visibility</p:attrName>
                                        </p:attrNameLst>
                                      </p:cBhvr>
                                      <p:to>
                                        <p:strVal val="visible"/>
                                      </p:to>
                                    </p:set>
                                    <p:anim calcmode="lin" valueType="num">
                                      <p:cBhvr>
                                        <p:cTn id="29" dur="500" fill="hold"/>
                                        <p:tgtEl>
                                          <p:spTgt spid="1173532"/>
                                        </p:tgtEl>
                                        <p:attrNameLst>
                                          <p:attrName>ppt_w</p:attrName>
                                        </p:attrNameLst>
                                      </p:cBhvr>
                                      <p:tavLst>
                                        <p:tav tm="0">
                                          <p:val>
                                            <p:fltVal val="0"/>
                                          </p:val>
                                        </p:tav>
                                        <p:tav tm="100000">
                                          <p:val>
                                            <p:strVal val="#ppt_w"/>
                                          </p:val>
                                        </p:tav>
                                      </p:tavLst>
                                    </p:anim>
                                    <p:anim calcmode="lin" valueType="num">
                                      <p:cBhvr>
                                        <p:cTn id="30" dur="500" fill="hold"/>
                                        <p:tgtEl>
                                          <p:spTgt spid="1173532"/>
                                        </p:tgtEl>
                                        <p:attrNameLst>
                                          <p:attrName>ppt_h</p:attrName>
                                        </p:attrNameLst>
                                      </p:cBhvr>
                                      <p:tavLst>
                                        <p:tav tm="0">
                                          <p:val>
                                            <p:fltVal val="0"/>
                                          </p:val>
                                        </p:tav>
                                        <p:tav tm="100000">
                                          <p:val>
                                            <p:strVal val="#ppt_h"/>
                                          </p:val>
                                        </p:tav>
                                      </p:tavLst>
                                    </p:anim>
                                    <p:animEffect transition="in" filter="fade">
                                      <p:cBhvr>
                                        <p:cTn id="31" dur="500"/>
                                        <p:tgtEl>
                                          <p:spTgt spid="1173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
        <p:nvSpPr>
          <p:cNvPr id="13315" name="Rectangle 3"/>
          <p:cNvSpPr>
            <a:spLocks noChangeArrowheads="1"/>
          </p:cNvSpPr>
          <p:nvPr/>
        </p:nvSpPr>
        <p:spPr bwMode="auto">
          <a:xfrm>
            <a:off x="685800" y="1401763"/>
            <a:ext cx="7772400" cy="6683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Primary energy sources</a:t>
            </a:r>
          </a:p>
        </p:txBody>
      </p:sp>
      <p:pic>
        <p:nvPicPr>
          <p:cNvPr id="1167364" name="Picture 4"/>
          <p:cNvPicPr>
            <a:picLocks noChangeAspect="1" noChangeArrowheads="1"/>
          </p:cNvPicPr>
          <p:nvPr/>
        </p:nvPicPr>
        <p:blipFill>
          <a:blip r:embed="rId4" cstate="print"/>
          <a:srcRect/>
          <a:stretch>
            <a:fillRect/>
          </a:stretch>
        </p:blipFill>
        <p:spPr bwMode="auto">
          <a:xfrm>
            <a:off x="358775" y="1909763"/>
            <a:ext cx="8505825" cy="4343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1167364"/>
                                        </p:tgtEl>
                                        <p:attrNameLst>
                                          <p:attrName>style.visibility</p:attrName>
                                        </p:attrNameLst>
                                      </p:cBhvr>
                                      <p:to>
                                        <p:strVal val="visible"/>
                                      </p:to>
                                    </p:set>
                                    <p:animEffect transition="in" filter="diamond(in)">
                                      <p:cBhvr>
                                        <p:cTn id="7" dur="2000"/>
                                        <p:tgtEl>
                                          <p:spTgt spid="1167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p:cNvSpPr>
            <a:spLocks noChangeArrowheads="1"/>
          </p:cNvSpPr>
          <p:nvPr/>
        </p:nvSpPr>
        <p:spPr bwMode="auto">
          <a:xfrm>
            <a:off x="674688" y="3335338"/>
            <a:ext cx="7772400" cy="3522662"/>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Electricity is by far the most common of the secondary energy sources because of its convenience in both use and transport.</a:t>
            </a:r>
          </a:p>
          <a:p>
            <a:pPr>
              <a:spcBef>
                <a:spcPct val="20000"/>
              </a:spcBef>
            </a:pPr>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EXAMPLE: Hydrogen is a                                         growing secondary energy                                           source, and is being                                                developed because its                                            consumption produces only water as a by-product. </a:t>
            </a:r>
          </a:p>
        </p:txBody>
      </p:sp>
      <p:sp>
        <p:nvSpPr>
          <p:cNvPr id="1161219" name="Rectangle 3"/>
          <p:cNvSpPr>
            <a:spLocks noChangeArrowheads="1"/>
          </p:cNvSpPr>
          <p:nvPr/>
        </p:nvSpPr>
        <p:spPr bwMode="auto">
          <a:xfrm>
            <a:off x="685800" y="1401763"/>
            <a:ext cx="7772400" cy="1971675"/>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Secondary energy sources</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a:t>
            </a:r>
            <a:r>
              <a:rPr lang="en-US" sz="2400" b="1" dirty="0" smtClean="0">
                <a:solidFill>
                  <a:srgbClr val="000000"/>
                </a:solidFill>
                <a:latin typeface="Arial" charset="0"/>
                <a:ea typeface="Calibri" pitchFamily="34" charset="0"/>
                <a:cs typeface="Times New Roman" pitchFamily="18" charset="0"/>
              </a:rPr>
              <a:t>______________________ </a:t>
            </a:r>
            <a:r>
              <a:rPr lang="en-US" sz="2400" dirty="0" smtClean="0">
                <a:solidFill>
                  <a:srgbClr val="000000"/>
                </a:solidFill>
                <a:latin typeface="Arial" charset="0"/>
                <a:ea typeface="Calibri" pitchFamily="34" charset="0"/>
                <a:cs typeface="Times New Roman" pitchFamily="18" charset="0"/>
              </a:rPr>
              <a:t>is </a:t>
            </a:r>
            <a:r>
              <a:rPr lang="en-US" sz="2400" dirty="0">
                <a:solidFill>
                  <a:srgbClr val="000000"/>
                </a:solidFill>
                <a:latin typeface="Arial" charset="0"/>
                <a:ea typeface="Calibri" pitchFamily="34" charset="0"/>
                <a:cs typeface="Times New Roman" pitchFamily="18" charset="0"/>
              </a:rPr>
              <a:t>an energy                  source, such as electricity or hydrogen,                         which </a:t>
            </a:r>
            <a:r>
              <a:rPr lang="en-US" sz="2400" dirty="0" smtClean="0">
                <a:solidFill>
                  <a:srgbClr val="000000"/>
                </a:solidFill>
                <a:latin typeface="Arial" charset="0"/>
                <a:ea typeface="Calibri" pitchFamily="34" charset="0"/>
                <a:cs typeface="Times New Roman" pitchFamily="18" charset="0"/>
              </a:rPr>
              <a:t>_____________________________                  ___________________________________.</a:t>
            </a:r>
            <a:r>
              <a:rPr lang="en-US" sz="2400" dirty="0">
                <a:solidFill>
                  <a:srgbClr val="000000"/>
                </a:solidFill>
                <a:latin typeface="Arial" charset="0"/>
                <a:ea typeface="Calibri" pitchFamily="34" charset="0"/>
                <a:cs typeface="Times New Roman" pitchFamily="18" charset="0"/>
              </a:rPr>
              <a:t>	</a:t>
            </a:r>
          </a:p>
        </p:txBody>
      </p:sp>
      <p:sp>
        <p:nvSpPr>
          <p:cNvPr id="14340"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161223" name="Picture 7"/>
          <p:cNvPicPr>
            <a:picLocks noChangeAspect="1" noChangeArrowheads="1"/>
          </p:cNvPicPr>
          <p:nvPr/>
        </p:nvPicPr>
        <p:blipFill>
          <a:blip r:embed="rId5" cstate="print"/>
          <a:srcRect/>
          <a:stretch>
            <a:fillRect/>
          </a:stretch>
        </p:blipFill>
        <p:spPr bwMode="auto">
          <a:xfrm>
            <a:off x="6729413" y="1555750"/>
            <a:ext cx="2139950" cy="1547813"/>
          </a:xfrm>
          <a:prstGeom prst="rect">
            <a:avLst/>
          </a:prstGeom>
          <a:ln>
            <a:noFill/>
          </a:ln>
          <a:effectLst>
            <a:outerShdw blurRad="292100" dist="139700" dir="2700000" algn="tl" rotWithShape="0">
              <a:srgbClr val="333333">
                <a:alpha val="65000"/>
              </a:srgbClr>
            </a:outerShdw>
          </a:effectLst>
        </p:spPr>
      </p:pic>
      <p:pic>
        <p:nvPicPr>
          <p:cNvPr id="1161224" name="Picture 8"/>
          <p:cNvPicPr>
            <a:picLocks noChangeAspect="1" noChangeArrowheads="1"/>
          </p:cNvPicPr>
          <p:nvPr/>
        </p:nvPicPr>
        <p:blipFill>
          <a:blip r:embed="rId6" cstate="print"/>
          <a:srcRect/>
          <a:stretch>
            <a:fillRect/>
          </a:stretch>
        </p:blipFill>
        <p:spPr bwMode="auto">
          <a:xfrm>
            <a:off x="4592638" y="4159250"/>
            <a:ext cx="3940175" cy="22240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1219">
                                            <p:txEl>
                                              <p:pRg st="0" end="0"/>
                                            </p:txEl>
                                          </p:spTgt>
                                        </p:tgtEl>
                                        <p:attrNameLst>
                                          <p:attrName>style.visibility</p:attrName>
                                        </p:attrNameLst>
                                      </p:cBhvr>
                                      <p:to>
                                        <p:strVal val="visible"/>
                                      </p:to>
                                    </p:set>
                                    <p:anim calcmode="lin" valueType="num">
                                      <p:cBhvr additive="base">
                                        <p:cTn id="7" dur="500" fill="hold"/>
                                        <p:tgtEl>
                                          <p:spTgt spid="1161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1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1219">
                                            <p:txEl>
                                              <p:pRg st="1" end="1"/>
                                            </p:txEl>
                                          </p:spTgt>
                                        </p:tgtEl>
                                        <p:attrNameLst>
                                          <p:attrName>style.visibility</p:attrName>
                                        </p:attrNameLst>
                                      </p:cBhvr>
                                      <p:to>
                                        <p:strVal val="visible"/>
                                      </p:to>
                                    </p:set>
                                    <p:anim calcmode="lin" valueType="num">
                                      <p:cBhvr additive="base">
                                        <p:cTn id="13" dur="500" fill="hold"/>
                                        <p:tgtEl>
                                          <p:spTgt spid="1161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1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61218">
                                            <p:txEl>
                                              <p:pRg st="0" end="0"/>
                                            </p:txEl>
                                          </p:spTgt>
                                        </p:tgtEl>
                                        <p:attrNameLst>
                                          <p:attrName>style.visibility</p:attrName>
                                        </p:attrNameLst>
                                      </p:cBhvr>
                                      <p:to>
                                        <p:strVal val="visible"/>
                                      </p:to>
                                    </p:set>
                                    <p:anim calcmode="lin" valueType="num">
                                      <p:cBhvr additive="base">
                                        <p:cTn id="19" dur="500" fill="hold"/>
                                        <p:tgtEl>
                                          <p:spTgt spid="11612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61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161223"/>
                                        </p:tgtEl>
                                        <p:attrNameLst>
                                          <p:attrName>style.visibility</p:attrName>
                                        </p:attrNameLst>
                                      </p:cBhvr>
                                      <p:to>
                                        <p:strVal val="visible"/>
                                      </p:to>
                                    </p:set>
                                    <p:anim calcmode="lin" valueType="num">
                                      <p:cBhvr>
                                        <p:cTn id="23" dur="500" fill="hold"/>
                                        <p:tgtEl>
                                          <p:spTgt spid="1161223"/>
                                        </p:tgtEl>
                                        <p:attrNameLst>
                                          <p:attrName>ppt_w</p:attrName>
                                        </p:attrNameLst>
                                      </p:cBhvr>
                                      <p:tavLst>
                                        <p:tav tm="0">
                                          <p:val>
                                            <p:fltVal val="0"/>
                                          </p:val>
                                        </p:tav>
                                        <p:tav tm="100000">
                                          <p:val>
                                            <p:strVal val="#ppt_w"/>
                                          </p:val>
                                        </p:tav>
                                      </p:tavLst>
                                    </p:anim>
                                    <p:anim calcmode="lin" valueType="num">
                                      <p:cBhvr>
                                        <p:cTn id="24" dur="500" fill="hold"/>
                                        <p:tgtEl>
                                          <p:spTgt spid="1161223"/>
                                        </p:tgtEl>
                                        <p:attrNameLst>
                                          <p:attrName>ppt_h</p:attrName>
                                        </p:attrNameLst>
                                      </p:cBhvr>
                                      <p:tavLst>
                                        <p:tav tm="0">
                                          <p:val>
                                            <p:fltVal val="0"/>
                                          </p:val>
                                        </p:tav>
                                        <p:tav tm="100000">
                                          <p:val>
                                            <p:strVal val="#ppt_h"/>
                                          </p:val>
                                        </p:tav>
                                      </p:tavLst>
                                    </p:anim>
                                    <p:animEffect transition="in" filter="fade">
                                      <p:cBhvr>
                                        <p:cTn id="25" dur="500"/>
                                        <p:tgtEl>
                                          <p:spTgt spid="116122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61218">
                                            <p:txEl>
                                              <p:pRg st="2" end="2"/>
                                            </p:txEl>
                                          </p:spTgt>
                                        </p:tgtEl>
                                        <p:attrNameLst>
                                          <p:attrName>style.visibility</p:attrName>
                                        </p:attrNameLst>
                                      </p:cBhvr>
                                      <p:to>
                                        <p:strVal val="visible"/>
                                      </p:to>
                                    </p:set>
                                    <p:anim calcmode="lin" valueType="num">
                                      <p:cBhvr additive="base">
                                        <p:cTn id="30" dur="500" fill="hold"/>
                                        <p:tgtEl>
                                          <p:spTgt spid="1161218">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61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2" presetID="53" presetClass="entr" presetSubtype="0" fill="hold" nodeType="withEffect">
                                  <p:stCondLst>
                                    <p:cond delay="0"/>
                                  </p:stCondLst>
                                  <p:childTnLst>
                                    <p:set>
                                      <p:cBhvr>
                                        <p:cTn id="33" dur="1" fill="hold">
                                          <p:stCondLst>
                                            <p:cond delay="0"/>
                                          </p:stCondLst>
                                        </p:cTn>
                                        <p:tgtEl>
                                          <p:spTgt spid="1161224"/>
                                        </p:tgtEl>
                                        <p:attrNameLst>
                                          <p:attrName>style.visibility</p:attrName>
                                        </p:attrNameLst>
                                      </p:cBhvr>
                                      <p:to>
                                        <p:strVal val="visible"/>
                                      </p:to>
                                    </p:set>
                                    <p:anim calcmode="lin" valueType="num">
                                      <p:cBhvr>
                                        <p:cTn id="34" dur="500" fill="hold"/>
                                        <p:tgtEl>
                                          <p:spTgt spid="1161224"/>
                                        </p:tgtEl>
                                        <p:attrNameLst>
                                          <p:attrName>ppt_w</p:attrName>
                                        </p:attrNameLst>
                                      </p:cBhvr>
                                      <p:tavLst>
                                        <p:tav tm="0">
                                          <p:val>
                                            <p:fltVal val="0"/>
                                          </p:val>
                                        </p:tav>
                                        <p:tav tm="100000">
                                          <p:val>
                                            <p:strVal val="#ppt_w"/>
                                          </p:val>
                                        </p:tav>
                                      </p:tavLst>
                                    </p:anim>
                                    <p:anim calcmode="lin" valueType="num">
                                      <p:cBhvr>
                                        <p:cTn id="35" dur="500" fill="hold"/>
                                        <p:tgtEl>
                                          <p:spTgt spid="1161224"/>
                                        </p:tgtEl>
                                        <p:attrNameLst>
                                          <p:attrName>ppt_h</p:attrName>
                                        </p:attrNameLst>
                                      </p:cBhvr>
                                      <p:tavLst>
                                        <p:tav tm="0">
                                          <p:val>
                                            <p:fltVal val="0"/>
                                          </p:val>
                                        </p:tav>
                                        <p:tav tm="100000">
                                          <p:val>
                                            <p:strVal val="#ppt_h"/>
                                          </p:val>
                                        </p:tav>
                                      </p:tavLst>
                                    </p:anim>
                                    <p:animEffect transition="in" filter="fade">
                                      <p:cBhvr>
                                        <p:cTn id="36" dur="500"/>
                                        <p:tgtEl>
                                          <p:spTgt spid="1161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59173" name="Rectangle 5"/>
              <p:cNvSpPr>
                <a:spLocks noChangeArrowheads="1"/>
              </p:cNvSpPr>
              <p:nvPr/>
            </p:nvSpPr>
            <p:spPr bwMode="auto">
              <a:xfrm>
                <a:off x="674688" y="3435350"/>
                <a:ext cx="7772400" cy="34226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Fission of each uranium-235 produces 3.510</a:t>
                </a:r>
                <a:r>
                  <a:rPr lang="en-US" sz="2400" baseline="30000" dirty="0">
                    <a:latin typeface="Arial" charset="0"/>
                    <a:sym typeface="Symbol" pitchFamily="18" charset="2"/>
                  </a:rPr>
                  <a:t>-11</a:t>
                </a:r>
                <a:r>
                  <a:rPr lang="en-US" sz="2400" dirty="0">
                    <a:latin typeface="Arial" charset="0"/>
                    <a:sym typeface="Symbol" pitchFamily="18" charset="2"/>
                  </a:rPr>
                  <a:t> J of energy. The density of U-235 is 1.810</a:t>
                </a:r>
                <a:r>
                  <a:rPr lang="en-US" sz="2400" baseline="30000" dirty="0">
                    <a:latin typeface="Arial" charset="0"/>
                    <a:sym typeface="Symbol" pitchFamily="18" charset="2"/>
                  </a:rPr>
                  <a:t>4</a:t>
                </a:r>
                <a:r>
                  <a:rPr lang="en-US" sz="2400" dirty="0">
                    <a:latin typeface="Arial" charset="0"/>
                    <a:sym typeface="Symbol" pitchFamily="18" charset="2"/>
                  </a:rPr>
                  <a:t> kg m</a:t>
                </a:r>
                <a:r>
                  <a:rPr lang="en-US" sz="2400" baseline="30000" dirty="0">
                    <a:latin typeface="Arial" charset="0"/>
                    <a:sym typeface="Symbol" pitchFamily="18" charset="2"/>
                  </a:rPr>
                  <a:t>-3</a:t>
                </a:r>
                <a:r>
                  <a:rPr lang="en-US" sz="2400" dirty="0">
                    <a:latin typeface="Arial" charset="0"/>
                    <a:sym typeface="Symbol" pitchFamily="18" charset="2"/>
                  </a:rPr>
                  <a:t>. Calculate the </a:t>
                </a:r>
                <a:r>
                  <a:rPr lang="en-US" sz="2400" i="1" dirty="0">
                    <a:latin typeface="Arial" charset="0"/>
                    <a:sym typeface="Symbol" pitchFamily="18" charset="2"/>
                  </a:rPr>
                  <a:t>E</a:t>
                </a:r>
                <a:r>
                  <a:rPr lang="en-US" sz="2400" baseline="-25000" dirty="0">
                    <a:latin typeface="Arial" charset="0"/>
                    <a:sym typeface="Symbol" pitchFamily="18" charset="2"/>
                  </a:rPr>
                  <a:t>SP</a:t>
                </a:r>
                <a:r>
                  <a:rPr lang="en-US" sz="2400" dirty="0">
                    <a:latin typeface="Arial" charset="0"/>
                    <a:sym typeface="Symbol" pitchFamily="18" charset="2"/>
                  </a:rPr>
                  <a:t> and the </a:t>
                </a:r>
                <a:r>
                  <a:rPr lang="en-US" sz="2400" i="1" dirty="0">
                    <a:latin typeface="Arial" charset="0"/>
                    <a:sym typeface="Symbol" pitchFamily="18" charset="2"/>
                  </a:rPr>
                  <a:t>E</a:t>
                </a:r>
                <a:r>
                  <a:rPr lang="en-US" sz="2400" baseline="-25000" dirty="0">
                    <a:latin typeface="Arial" charset="0"/>
                    <a:sym typeface="Symbol" pitchFamily="18" charset="2"/>
                  </a:rPr>
                  <a:t>D</a:t>
                </a:r>
                <a:r>
                  <a:rPr lang="en-US" sz="2400" dirty="0">
                    <a:latin typeface="Arial" charset="0"/>
                    <a:sym typeface="Symbol" pitchFamily="18" charset="2"/>
                  </a:rPr>
                  <a:t> of U-235.</a:t>
                </a:r>
              </a:p>
              <a:p>
                <a:pPr>
                  <a:spcBef>
                    <a:spcPct val="2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(a) </a:t>
                </a:r>
                <a14:m>
                  <m:oMath xmlns:m="http://schemas.openxmlformats.org/officeDocument/2006/math">
                    <m:r>
                      <a:rPr lang="en-US" sz="2400" i="1" dirty="0" smtClean="0">
                        <a:latin typeface="Cambria Math" panose="02040503050406030204" pitchFamily="18" charset="0"/>
                        <a:sym typeface="Symbol" pitchFamily="18" charset="2"/>
                      </a:rPr>
                      <m:t>𝑚</m:t>
                    </m:r>
                    <m:r>
                      <a:rPr lang="en-US" sz="2400" b="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ts val="1200"/>
                  </a:spcBef>
                  <a:spcAft>
                    <a:spcPts val="1200"/>
                  </a:spcAft>
                </a:pPr>
                <a:r>
                  <a:rPr lang="en-US" sz="2400" dirty="0">
                    <a:latin typeface="Arial" charset="0"/>
                    <a:sym typeface="Symbol" pitchFamily="18" charset="2"/>
                  </a:rPr>
                  <a:t>     </a:t>
                </a:r>
                <a14:m>
                  <m:oMath xmlns:m="http://schemas.openxmlformats.org/officeDocument/2006/math">
                    <m:sSub>
                      <m:sSubPr>
                        <m:ctrlPr>
                          <a:rPr lang="en-US" sz="2400" b="0" i="1" dirty="0" smtClean="0">
                            <a:latin typeface="Cambria Math" panose="02040503050406030204" pitchFamily="18" charset="0"/>
                            <a:sym typeface="Symbol" pitchFamily="18" charset="2"/>
                          </a:rPr>
                        </m:ctrlPr>
                      </m:sSubPr>
                      <m:e>
                        <m:r>
                          <a:rPr lang="en-US" sz="2400" i="1" dirty="0" smtClean="0">
                            <a:latin typeface="Cambria Math" panose="02040503050406030204" pitchFamily="18" charset="0"/>
                            <a:sym typeface="Symbol" pitchFamily="18" charset="2"/>
                          </a:rPr>
                          <m:t>𝐸</m:t>
                        </m:r>
                      </m:e>
                      <m:sub>
                        <m:r>
                          <a:rPr lang="en-US" sz="2400" b="0" i="1" dirty="0" smtClean="0">
                            <a:latin typeface="Cambria Math" panose="02040503050406030204" pitchFamily="18" charset="0"/>
                            <a:sym typeface="Symbol" pitchFamily="18" charset="2"/>
                          </a:rPr>
                          <m:t>𝑆𝑃</m:t>
                        </m:r>
                      </m:sub>
                    </m:sSub>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(b) </a:t>
                </a:r>
                <a14:m>
                  <m:oMath xmlns:m="http://schemas.openxmlformats.org/officeDocument/2006/math">
                    <m:sSub>
                      <m:sSubPr>
                        <m:ctrlPr>
                          <a:rPr lang="en-US" sz="2300" b="0" i="1" dirty="0" smtClean="0">
                            <a:latin typeface="Cambria Math" panose="02040503050406030204" pitchFamily="18" charset="0"/>
                            <a:sym typeface="Symbol" pitchFamily="18" charset="2"/>
                          </a:rPr>
                        </m:ctrlPr>
                      </m:sSubPr>
                      <m:e>
                        <m:r>
                          <a:rPr lang="en-US" sz="2300" i="1" dirty="0" smtClean="0">
                            <a:latin typeface="Cambria Math" panose="02040503050406030204" pitchFamily="18" charset="0"/>
                            <a:sym typeface="Symbol" pitchFamily="18" charset="2"/>
                          </a:rPr>
                          <m:t>𝐸</m:t>
                        </m:r>
                      </m:e>
                      <m:sub>
                        <m:r>
                          <a:rPr lang="en-US" sz="2300" b="0" i="1" dirty="0" smtClean="0">
                            <a:latin typeface="Cambria Math" panose="02040503050406030204" pitchFamily="18" charset="0"/>
                            <a:sym typeface="Symbol" pitchFamily="18" charset="2"/>
                          </a:rPr>
                          <m:t>𝐷</m:t>
                        </m:r>
                      </m:sub>
                    </m:sSub>
                    <m:r>
                      <a:rPr lang="en-US" sz="2300" b="0" i="0" dirty="0" smtClean="0">
                        <a:latin typeface="Cambria Math" panose="02040503050406030204" pitchFamily="18" charset="0"/>
                        <a:sym typeface="Symbol" pitchFamily="18" charset="2"/>
                      </a:rPr>
                      <m:t>=</m:t>
                    </m:r>
                  </m:oMath>
                </a14:m>
                <a:endParaRPr lang="en-US" sz="2300" dirty="0">
                  <a:latin typeface="Arial" charset="0"/>
                  <a:sym typeface="Symbol" pitchFamily="18" charset="2"/>
                </a:endParaRPr>
              </a:p>
            </p:txBody>
          </p:sp>
        </mc:Choice>
        <mc:Fallback xmlns="">
          <p:sp>
            <p:nvSpPr>
              <p:cNvPr id="1159173" name="Rectangle 5"/>
              <p:cNvSpPr>
                <a:spLocks noRot="1" noChangeAspect="1" noMove="1" noResize="1" noEditPoints="1" noAdjustHandles="1" noChangeArrowheads="1" noChangeShapeType="1" noTextEdit="1"/>
              </p:cNvSpPr>
              <p:nvPr/>
            </p:nvSpPr>
            <p:spPr bwMode="auto">
              <a:xfrm>
                <a:off x="674688" y="3435350"/>
                <a:ext cx="7772400" cy="3422650"/>
              </a:xfrm>
              <a:prstGeom prst="rect">
                <a:avLst/>
              </a:prstGeom>
              <a:blipFill>
                <a:blip r:embed="rId5"/>
                <a:stretch>
                  <a:fillRect l="-1255" t="-1248"/>
                </a:stretch>
              </a:blipFill>
              <a:ln w="9525">
                <a:noFill/>
                <a:miter lim="800000"/>
                <a:headEnd/>
                <a:tailEnd/>
              </a:ln>
            </p:spPr>
            <p:txBody>
              <a:bodyPr/>
              <a:lstStyle/>
              <a:p>
                <a:r>
                  <a:rPr lang="en-US">
                    <a:noFill/>
                  </a:rPr>
                  <a:t> </a:t>
                </a:r>
              </a:p>
            </p:txBody>
          </p:sp>
        </mc:Fallback>
      </mc:AlternateContent>
      <p:sp>
        <p:nvSpPr>
          <p:cNvPr id="1159171" name="Rectangle 3"/>
          <p:cNvSpPr>
            <a:spLocks noChangeArrowheads="1"/>
          </p:cNvSpPr>
          <p:nvPr/>
        </p:nvSpPr>
        <p:spPr bwMode="auto">
          <a:xfrm>
            <a:off x="685800" y="1401763"/>
            <a:ext cx="7772400" cy="20542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Specific energy and energy density of fuel sources</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rPr>
              <a:t>__________________ </a:t>
            </a:r>
            <a:r>
              <a:rPr lang="en-US" sz="2400" dirty="0" smtClean="0">
                <a:solidFill>
                  <a:srgbClr val="000000"/>
                </a:solidFill>
                <a:latin typeface="Arial" charset="0"/>
                <a:ea typeface="Calibri" pitchFamily="34" charset="0"/>
                <a:cs typeface="Times New Roman" pitchFamily="18" charset="0"/>
              </a:rPr>
              <a:t>is ________________ </a:t>
            </a:r>
            <a:r>
              <a:rPr lang="en-US" sz="2400" dirty="0">
                <a:solidFill>
                  <a:srgbClr val="000000"/>
                </a:solidFill>
                <a:latin typeface="Arial" charset="0"/>
                <a:ea typeface="Calibri" pitchFamily="34" charset="0"/>
                <a:cs typeface="Times New Roman" pitchFamily="18" charset="0"/>
              </a:rPr>
              <a:t>you can get </a:t>
            </a:r>
            <a:r>
              <a:rPr lang="en-US" sz="2400" dirty="0" smtClean="0">
                <a:solidFill>
                  <a:srgbClr val="000000"/>
                </a:solidFill>
                <a:latin typeface="Arial" charset="0"/>
                <a:ea typeface="Calibri" pitchFamily="34" charset="0"/>
                <a:cs typeface="Times New Roman" pitchFamily="18" charset="0"/>
              </a:rPr>
              <a:t>________________ </a:t>
            </a:r>
            <a:r>
              <a:rPr lang="en-US" sz="2400" dirty="0">
                <a:solidFill>
                  <a:srgbClr val="000000"/>
                </a:solidFill>
                <a:latin typeface="Arial" charset="0"/>
                <a:ea typeface="Calibri" pitchFamily="34" charset="0"/>
                <a:cs typeface="Times New Roman" pitchFamily="18" charset="0"/>
              </a:rPr>
              <a:t>from a fuel.  Its units are J kg</a:t>
            </a:r>
            <a:r>
              <a:rPr lang="en-US" sz="2400" baseline="30000" dirty="0">
                <a:solidFill>
                  <a:srgbClr val="000000"/>
                </a:solidFill>
                <a:latin typeface="Arial" charset="0"/>
                <a:ea typeface="Calibri" pitchFamily="34" charset="0"/>
                <a:cs typeface="Times New Roman" pitchFamily="18" charset="0"/>
              </a:rPr>
              <a:t>-1</a:t>
            </a:r>
            <a:r>
              <a:rPr lang="en-US" sz="2400" dirty="0">
                <a:solidFill>
                  <a:srgbClr val="000000"/>
                </a:solidFill>
                <a:latin typeface="Arial" charset="0"/>
                <a:ea typeface="Calibri" pitchFamily="34" charset="0"/>
                <a:cs typeface="Times New Roman" pitchFamily="18" charset="0"/>
              </a:rPr>
              <a:t>.</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rPr>
              <a:t>__________________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is </a:t>
            </a:r>
            <a:r>
              <a:rPr lang="en-US" sz="2400" dirty="0" smtClean="0">
                <a:solidFill>
                  <a:srgbClr val="000000"/>
                </a:solidFill>
                <a:latin typeface="Arial" charset="0"/>
                <a:ea typeface="Calibri" pitchFamily="34" charset="0"/>
                <a:cs typeface="Times New Roman" pitchFamily="18" charset="0"/>
              </a:rPr>
              <a:t>________________ </a:t>
            </a:r>
            <a:r>
              <a:rPr lang="en-US" sz="2400" dirty="0">
                <a:solidFill>
                  <a:srgbClr val="000000"/>
                </a:solidFill>
                <a:latin typeface="Arial" charset="0"/>
                <a:ea typeface="Calibri" pitchFamily="34" charset="0"/>
                <a:cs typeface="Times New Roman" pitchFamily="18" charset="0"/>
              </a:rPr>
              <a:t>you can get </a:t>
            </a:r>
            <a:r>
              <a:rPr lang="en-US" sz="2400" dirty="0" smtClean="0">
                <a:solidFill>
                  <a:srgbClr val="000000"/>
                </a:solidFill>
                <a:latin typeface="Arial" charset="0"/>
                <a:ea typeface="Calibri" pitchFamily="34" charset="0"/>
                <a:cs typeface="Times New Roman" pitchFamily="18" charset="0"/>
              </a:rPr>
              <a:t>________________________. </a:t>
            </a:r>
            <a:r>
              <a:rPr lang="en-US" sz="2400" dirty="0">
                <a:solidFill>
                  <a:srgbClr val="000000"/>
                </a:solidFill>
                <a:latin typeface="Arial" charset="0"/>
                <a:ea typeface="Calibri" pitchFamily="34" charset="0"/>
                <a:cs typeface="Times New Roman" pitchFamily="18" charset="0"/>
              </a:rPr>
              <a:t>Its units are J m</a:t>
            </a:r>
            <a:r>
              <a:rPr lang="en-US" sz="2400" baseline="30000" dirty="0">
                <a:solidFill>
                  <a:srgbClr val="000000"/>
                </a:solidFill>
                <a:latin typeface="Arial" charset="0"/>
                <a:ea typeface="Calibri" pitchFamily="34" charset="0"/>
                <a:cs typeface="Times New Roman" pitchFamily="18" charset="0"/>
              </a:rPr>
              <a:t>-3</a:t>
            </a:r>
            <a:r>
              <a:rPr lang="en-US" sz="2400" dirty="0">
                <a:solidFill>
                  <a:srgbClr val="000000"/>
                </a:solidFill>
                <a:latin typeface="Arial" charset="0"/>
                <a:ea typeface="Calibri" pitchFamily="34" charset="0"/>
                <a:cs typeface="Times New Roman" pitchFamily="18" charset="0"/>
              </a:rPr>
              <a:t>.</a:t>
            </a:r>
          </a:p>
        </p:txBody>
      </p:sp>
      <p:sp>
        <p:nvSpPr>
          <p:cNvPr id="15364"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9171">
                                            <p:txEl>
                                              <p:pRg st="0" end="0"/>
                                            </p:txEl>
                                          </p:spTgt>
                                        </p:tgtEl>
                                        <p:attrNameLst>
                                          <p:attrName>style.visibility</p:attrName>
                                        </p:attrNameLst>
                                      </p:cBhvr>
                                      <p:to>
                                        <p:strVal val="visible"/>
                                      </p:to>
                                    </p:set>
                                    <p:anim calcmode="lin" valueType="num">
                                      <p:cBhvr additive="base">
                                        <p:cTn id="7" dur="500" fill="hold"/>
                                        <p:tgtEl>
                                          <p:spTgt spid="1159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91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9171">
                                            <p:txEl>
                                              <p:pRg st="1" end="1"/>
                                            </p:txEl>
                                          </p:spTgt>
                                        </p:tgtEl>
                                        <p:attrNameLst>
                                          <p:attrName>style.visibility</p:attrName>
                                        </p:attrNameLst>
                                      </p:cBhvr>
                                      <p:to>
                                        <p:strVal val="visible"/>
                                      </p:to>
                                    </p:set>
                                    <p:anim calcmode="lin" valueType="num">
                                      <p:cBhvr additive="base">
                                        <p:cTn id="13" dur="500" fill="hold"/>
                                        <p:tgtEl>
                                          <p:spTgt spid="1159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91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9171">
                                            <p:txEl>
                                              <p:pRg st="2" end="2"/>
                                            </p:txEl>
                                          </p:spTgt>
                                        </p:tgtEl>
                                        <p:attrNameLst>
                                          <p:attrName>style.visibility</p:attrName>
                                        </p:attrNameLst>
                                      </p:cBhvr>
                                      <p:to>
                                        <p:strVal val="visible"/>
                                      </p:to>
                                    </p:set>
                                    <p:anim calcmode="lin" valueType="num">
                                      <p:cBhvr additive="base">
                                        <p:cTn id="19" dur="500" fill="hold"/>
                                        <p:tgtEl>
                                          <p:spTgt spid="1159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91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59173">
                                            <p:txEl>
                                              <p:pRg st="0" end="0"/>
                                            </p:txEl>
                                          </p:spTgt>
                                        </p:tgtEl>
                                        <p:attrNameLst>
                                          <p:attrName>style.visibility</p:attrName>
                                        </p:attrNameLst>
                                      </p:cBhvr>
                                      <p:to>
                                        <p:strVal val="visible"/>
                                      </p:to>
                                    </p:set>
                                    <p:anim calcmode="lin" valueType="num">
                                      <p:cBhvr additive="base">
                                        <p:cTn id="25" dur="500" fill="hold"/>
                                        <p:tgtEl>
                                          <p:spTgt spid="115917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9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59173">
                                            <p:txEl>
                                              <p:pRg st="1" end="1"/>
                                            </p:txEl>
                                          </p:spTgt>
                                        </p:tgtEl>
                                        <p:attrNameLst>
                                          <p:attrName>style.visibility</p:attrName>
                                        </p:attrNameLst>
                                      </p:cBhvr>
                                      <p:to>
                                        <p:strVal val="visible"/>
                                      </p:to>
                                    </p:set>
                                    <p:anim calcmode="lin" valueType="num">
                                      <p:cBhvr additive="base">
                                        <p:cTn id="31" dur="500" fill="hold"/>
                                        <p:tgtEl>
                                          <p:spTgt spid="115917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9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59173">
                                            <p:txEl>
                                              <p:pRg st="2" end="2"/>
                                            </p:txEl>
                                          </p:spTgt>
                                        </p:tgtEl>
                                        <p:attrNameLst>
                                          <p:attrName>style.visibility</p:attrName>
                                        </p:attrNameLst>
                                      </p:cBhvr>
                                      <p:to>
                                        <p:strVal val="visible"/>
                                      </p:to>
                                    </p:set>
                                    <p:anim calcmode="lin" valueType="num">
                                      <p:cBhvr additive="base">
                                        <p:cTn id="37" dur="500" fill="hold"/>
                                        <p:tgtEl>
                                          <p:spTgt spid="115917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59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59173">
                                            <p:txEl>
                                              <p:pRg st="3" end="3"/>
                                            </p:txEl>
                                          </p:spTgt>
                                        </p:tgtEl>
                                        <p:attrNameLst>
                                          <p:attrName>style.visibility</p:attrName>
                                        </p:attrNameLst>
                                      </p:cBhvr>
                                      <p:to>
                                        <p:strVal val="visible"/>
                                      </p:to>
                                    </p:set>
                                    <p:anim calcmode="lin" valueType="num">
                                      <p:cBhvr additive="base">
                                        <p:cTn id="43" dur="500" fill="hold"/>
                                        <p:tgtEl>
                                          <p:spTgt spid="115917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59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59173">
                                            <p:txEl>
                                              <p:pRg st="4" end="4"/>
                                            </p:txEl>
                                          </p:spTgt>
                                        </p:tgtEl>
                                        <p:attrNameLst>
                                          <p:attrName>style.visibility</p:attrName>
                                        </p:attrNameLst>
                                      </p:cBhvr>
                                      <p:to>
                                        <p:strVal val="visible"/>
                                      </p:to>
                                    </p:set>
                                    <p:anim calcmode="lin" valueType="num">
                                      <p:cBhvr additive="base">
                                        <p:cTn id="49" dur="500" fill="hold"/>
                                        <p:tgtEl>
                                          <p:spTgt spid="115917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59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Specific energy and energy density of fuel sources</a:t>
            </a:r>
            <a:endParaRPr lang="en-US" sz="2400" dirty="0">
              <a:solidFill>
                <a:schemeClr val="accent2"/>
              </a:solidFill>
              <a:latin typeface="Arial" charset="0"/>
              <a:ea typeface="Calibri" pitchFamily="34" charset="0"/>
              <a:cs typeface="Arial" charset="0"/>
            </a:endParaRP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Most of our energy comes from fuels. Here is the energy yield of various fuels:	</a:t>
            </a:r>
          </a:p>
        </p:txBody>
      </p:sp>
      <p:sp>
        <p:nvSpPr>
          <p:cNvPr id="163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
        <p:nvSpPr>
          <p:cNvPr id="1157124" name="Rectangle 4"/>
          <p:cNvSpPr>
            <a:spLocks noChangeArrowheads="1"/>
          </p:cNvSpPr>
          <p:nvPr/>
        </p:nvSpPr>
        <p:spPr bwMode="auto">
          <a:xfrm>
            <a:off x="996950" y="2665413"/>
            <a:ext cx="2312988"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dirty="0">
                <a:solidFill>
                  <a:schemeClr val="bg1"/>
                </a:solidFill>
                <a:latin typeface="Arial" charset="0"/>
              </a:rPr>
              <a:t>Fuel</a:t>
            </a:r>
            <a:endParaRPr lang="en-US" dirty="0">
              <a:solidFill>
                <a:schemeClr val="bg1"/>
              </a:solidFill>
              <a:latin typeface="Arial" charset="0"/>
              <a:sym typeface="Symbol" pitchFamily="18" charset="2"/>
            </a:endParaRPr>
          </a:p>
        </p:txBody>
      </p:sp>
      <p:sp>
        <p:nvSpPr>
          <p:cNvPr id="1157125" name="Rectangle 5"/>
          <p:cNvSpPr>
            <a:spLocks noChangeArrowheads="1"/>
          </p:cNvSpPr>
          <p:nvPr/>
        </p:nvSpPr>
        <p:spPr bwMode="auto">
          <a:xfrm>
            <a:off x="3309938" y="2665413"/>
            <a:ext cx="1604962"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dirty="0">
                <a:solidFill>
                  <a:schemeClr val="bg1"/>
                </a:solidFill>
                <a:latin typeface="Arial" charset="0"/>
              </a:rPr>
              <a:t>Fuel Type</a:t>
            </a:r>
            <a:endParaRPr lang="en-US" dirty="0">
              <a:solidFill>
                <a:schemeClr val="bg1"/>
              </a:solidFill>
              <a:latin typeface="Arial" charset="0"/>
              <a:sym typeface="Symbol" pitchFamily="18" charset="2"/>
            </a:endParaRPr>
          </a:p>
        </p:txBody>
      </p:sp>
      <p:sp>
        <p:nvSpPr>
          <p:cNvPr id="1157126" name="Rectangle 6"/>
          <p:cNvSpPr>
            <a:spLocks noChangeArrowheads="1"/>
          </p:cNvSpPr>
          <p:nvPr/>
        </p:nvSpPr>
        <p:spPr bwMode="auto">
          <a:xfrm>
            <a:off x="4914900" y="2665413"/>
            <a:ext cx="3257550" cy="347662"/>
          </a:xfrm>
          <a:prstGeom prst="rect">
            <a:avLst/>
          </a:prstGeom>
          <a:solidFill>
            <a:srgbClr val="0066FF"/>
          </a:solidFill>
          <a:ln w="9525">
            <a:solidFill>
              <a:schemeClr val="tx1"/>
            </a:solidFill>
            <a:miter lim="800000"/>
            <a:headEnd/>
            <a:tailEnd/>
          </a:ln>
        </p:spPr>
        <p:txBody>
          <a:bodyPr/>
          <a:lstStyle/>
          <a:p>
            <a:pPr algn="ctr">
              <a:lnSpc>
                <a:spcPct val="90000"/>
              </a:lnSpc>
              <a:spcBef>
                <a:spcPct val="20000"/>
              </a:spcBef>
            </a:pPr>
            <a:r>
              <a:rPr lang="en-US" dirty="0">
                <a:solidFill>
                  <a:schemeClr val="bg1"/>
                </a:solidFill>
                <a:latin typeface="Arial" charset="0"/>
              </a:rPr>
              <a:t>Specific energy (MJ </a:t>
            </a:r>
            <a:r>
              <a:rPr lang="en-US" i="1" dirty="0">
                <a:solidFill>
                  <a:schemeClr val="bg1"/>
                </a:solidFill>
                <a:latin typeface="Arial" charset="0"/>
              </a:rPr>
              <a:t>/</a:t>
            </a:r>
            <a:r>
              <a:rPr lang="en-US" dirty="0">
                <a:solidFill>
                  <a:schemeClr val="bg1"/>
                </a:solidFill>
                <a:latin typeface="Arial" charset="0"/>
              </a:rPr>
              <a:t> kg)</a:t>
            </a:r>
            <a:endParaRPr lang="en-US" dirty="0">
              <a:solidFill>
                <a:schemeClr val="bg1"/>
              </a:solidFill>
              <a:latin typeface="Arial" charset="0"/>
              <a:sym typeface="Symbol" pitchFamily="18" charset="2"/>
            </a:endParaRPr>
          </a:p>
        </p:txBody>
      </p:sp>
      <p:sp>
        <p:nvSpPr>
          <p:cNvPr id="1157127" name="Rectangle 7"/>
          <p:cNvSpPr>
            <a:spLocks noChangeArrowheads="1"/>
          </p:cNvSpPr>
          <p:nvPr/>
        </p:nvSpPr>
        <p:spPr bwMode="auto">
          <a:xfrm>
            <a:off x="996950" y="3013075"/>
            <a:ext cx="2312988"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Protons</a:t>
            </a:r>
            <a:endParaRPr lang="en-US" dirty="0">
              <a:latin typeface="Arial" charset="0"/>
              <a:sym typeface="Symbol" pitchFamily="18" charset="2"/>
            </a:endParaRPr>
          </a:p>
        </p:txBody>
      </p:sp>
      <p:sp>
        <p:nvSpPr>
          <p:cNvPr id="1157128" name="Rectangle 8"/>
          <p:cNvSpPr>
            <a:spLocks noChangeArrowheads="1"/>
          </p:cNvSpPr>
          <p:nvPr/>
        </p:nvSpPr>
        <p:spPr bwMode="auto">
          <a:xfrm>
            <a:off x="3309938" y="3013075"/>
            <a:ext cx="1604962"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Nuclear</a:t>
            </a:r>
            <a:endParaRPr lang="en-US" dirty="0">
              <a:latin typeface="Arial" charset="0"/>
              <a:sym typeface="Symbol" pitchFamily="18" charset="2"/>
            </a:endParaRPr>
          </a:p>
        </p:txBody>
      </p:sp>
      <p:sp>
        <p:nvSpPr>
          <p:cNvPr id="1157129" name="Rectangle 9"/>
          <p:cNvSpPr>
            <a:spLocks noChangeArrowheads="1"/>
          </p:cNvSpPr>
          <p:nvPr/>
        </p:nvSpPr>
        <p:spPr bwMode="auto">
          <a:xfrm>
            <a:off x="4914900" y="3013075"/>
            <a:ext cx="3257550" cy="347663"/>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300,000,000</a:t>
            </a:r>
            <a:endParaRPr lang="en-US" dirty="0">
              <a:latin typeface="Arial" charset="0"/>
              <a:sym typeface="Symbol" pitchFamily="18" charset="2"/>
            </a:endParaRPr>
          </a:p>
        </p:txBody>
      </p:sp>
      <p:sp>
        <p:nvSpPr>
          <p:cNvPr id="1157130" name="Rectangle 10"/>
          <p:cNvSpPr>
            <a:spLocks noChangeArrowheads="1"/>
          </p:cNvSpPr>
          <p:nvPr/>
        </p:nvSpPr>
        <p:spPr bwMode="auto">
          <a:xfrm>
            <a:off x="996950" y="3360738"/>
            <a:ext cx="2312988"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Uranium-235</a:t>
            </a:r>
            <a:endParaRPr lang="en-US" dirty="0">
              <a:latin typeface="Arial" charset="0"/>
              <a:sym typeface="Symbol" pitchFamily="18" charset="2"/>
            </a:endParaRPr>
          </a:p>
        </p:txBody>
      </p:sp>
      <p:sp>
        <p:nvSpPr>
          <p:cNvPr id="1157131" name="Rectangle 11"/>
          <p:cNvSpPr>
            <a:spLocks noChangeArrowheads="1"/>
          </p:cNvSpPr>
          <p:nvPr/>
        </p:nvSpPr>
        <p:spPr bwMode="auto">
          <a:xfrm>
            <a:off x="3309938" y="3360738"/>
            <a:ext cx="1604962"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Nuclear</a:t>
            </a:r>
            <a:endParaRPr lang="en-US" dirty="0">
              <a:latin typeface="Arial" charset="0"/>
              <a:sym typeface="Symbol" pitchFamily="18" charset="2"/>
            </a:endParaRPr>
          </a:p>
        </p:txBody>
      </p:sp>
      <p:sp>
        <p:nvSpPr>
          <p:cNvPr id="1157132" name="Rectangle 12"/>
          <p:cNvSpPr>
            <a:spLocks noChangeArrowheads="1"/>
          </p:cNvSpPr>
          <p:nvPr/>
        </p:nvSpPr>
        <p:spPr bwMode="auto">
          <a:xfrm>
            <a:off x="4914900" y="3360738"/>
            <a:ext cx="3257550" cy="347662"/>
          </a:xfrm>
          <a:prstGeom prst="rect">
            <a:avLst/>
          </a:prstGeom>
          <a:solidFill>
            <a:srgbClr val="DDDDDD"/>
          </a:solidFill>
          <a:ln w="9525">
            <a:solidFill>
              <a:schemeClr val="tx1"/>
            </a:solidFill>
            <a:miter lim="800000"/>
            <a:headEnd/>
            <a:tailEnd/>
          </a:ln>
        </p:spPr>
        <p:txBody>
          <a:bodyPr/>
          <a:lstStyle/>
          <a:p>
            <a:pPr algn="ctr">
              <a:lnSpc>
                <a:spcPct val="90000"/>
              </a:lnSpc>
              <a:spcBef>
                <a:spcPct val="20000"/>
              </a:spcBef>
            </a:pPr>
            <a:r>
              <a:rPr lang="en-US" dirty="0">
                <a:latin typeface="Arial" charset="0"/>
              </a:rPr>
              <a:t>90,000,000</a:t>
            </a:r>
            <a:endParaRPr lang="en-US" dirty="0">
              <a:latin typeface="Arial" charset="0"/>
              <a:sym typeface="Symbol" pitchFamily="18" charset="2"/>
            </a:endParaRPr>
          </a:p>
        </p:txBody>
      </p:sp>
      <p:sp>
        <p:nvSpPr>
          <p:cNvPr id="1157133" name="Rectangle 13"/>
          <p:cNvSpPr>
            <a:spLocks noChangeArrowheads="1"/>
          </p:cNvSpPr>
          <p:nvPr/>
        </p:nvSpPr>
        <p:spPr bwMode="auto">
          <a:xfrm>
            <a:off x="996950" y="37084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Petrol</a:t>
            </a:r>
            <a:endParaRPr lang="en-US" dirty="0">
              <a:latin typeface="Arial" charset="0"/>
              <a:sym typeface="Symbol" pitchFamily="18" charset="2"/>
            </a:endParaRPr>
          </a:p>
        </p:txBody>
      </p:sp>
      <p:sp>
        <p:nvSpPr>
          <p:cNvPr id="1157134" name="Rectangle 14"/>
          <p:cNvSpPr>
            <a:spLocks noChangeArrowheads="1"/>
          </p:cNvSpPr>
          <p:nvPr/>
        </p:nvSpPr>
        <p:spPr bwMode="auto">
          <a:xfrm>
            <a:off x="3309938" y="37084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35" name="Rectangle 15"/>
          <p:cNvSpPr>
            <a:spLocks noChangeArrowheads="1"/>
          </p:cNvSpPr>
          <p:nvPr/>
        </p:nvSpPr>
        <p:spPr bwMode="auto">
          <a:xfrm>
            <a:off x="4914900" y="37084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46.9</a:t>
            </a:r>
            <a:endParaRPr lang="en-US" dirty="0">
              <a:latin typeface="Arial" charset="0"/>
              <a:sym typeface="Symbol" pitchFamily="18" charset="2"/>
            </a:endParaRPr>
          </a:p>
        </p:txBody>
      </p:sp>
      <p:sp>
        <p:nvSpPr>
          <p:cNvPr id="1157136" name="Rectangle 16"/>
          <p:cNvSpPr>
            <a:spLocks noChangeArrowheads="1"/>
          </p:cNvSpPr>
          <p:nvPr/>
        </p:nvSpPr>
        <p:spPr bwMode="auto">
          <a:xfrm>
            <a:off x="996950" y="405606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Diesel</a:t>
            </a:r>
            <a:endParaRPr lang="en-US" dirty="0">
              <a:latin typeface="Arial" charset="0"/>
              <a:sym typeface="Symbol" pitchFamily="18" charset="2"/>
            </a:endParaRPr>
          </a:p>
        </p:txBody>
      </p:sp>
      <p:sp>
        <p:nvSpPr>
          <p:cNvPr id="1157137" name="Rectangle 17"/>
          <p:cNvSpPr>
            <a:spLocks noChangeArrowheads="1"/>
          </p:cNvSpPr>
          <p:nvPr/>
        </p:nvSpPr>
        <p:spPr bwMode="auto">
          <a:xfrm>
            <a:off x="3309938" y="405606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38" name="Rectangle 18"/>
          <p:cNvSpPr>
            <a:spLocks noChangeArrowheads="1"/>
          </p:cNvSpPr>
          <p:nvPr/>
        </p:nvSpPr>
        <p:spPr bwMode="auto">
          <a:xfrm>
            <a:off x="4914900" y="405606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45.8</a:t>
            </a:r>
            <a:endParaRPr lang="en-US" dirty="0">
              <a:latin typeface="Arial" charset="0"/>
              <a:sym typeface="Symbol" pitchFamily="18" charset="2"/>
            </a:endParaRPr>
          </a:p>
        </p:txBody>
      </p:sp>
      <p:sp>
        <p:nvSpPr>
          <p:cNvPr id="1157139" name="Rectangle 19"/>
          <p:cNvSpPr>
            <a:spLocks noChangeArrowheads="1"/>
          </p:cNvSpPr>
          <p:nvPr/>
        </p:nvSpPr>
        <p:spPr bwMode="auto">
          <a:xfrm>
            <a:off x="996950" y="440372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Biodiesel</a:t>
            </a:r>
            <a:endParaRPr lang="en-US" dirty="0">
              <a:latin typeface="Arial" charset="0"/>
              <a:sym typeface="Symbol" pitchFamily="18" charset="2"/>
            </a:endParaRPr>
          </a:p>
        </p:txBody>
      </p:sp>
      <p:sp>
        <p:nvSpPr>
          <p:cNvPr id="1157140" name="Rectangle 20"/>
          <p:cNvSpPr>
            <a:spLocks noChangeArrowheads="1"/>
          </p:cNvSpPr>
          <p:nvPr/>
        </p:nvSpPr>
        <p:spPr bwMode="auto">
          <a:xfrm>
            <a:off x="3309938" y="440372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41" name="Rectangle 21"/>
          <p:cNvSpPr>
            <a:spLocks noChangeArrowheads="1"/>
          </p:cNvSpPr>
          <p:nvPr/>
        </p:nvSpPr>
        <p:spPr bwMode="auto">
          <a:xfrm>
            <a:off x="4914900" y="440372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42.2</a:t>
            </a:r>
            <a:endParaRPr lang="en-US" dirty="0">
              <a:latin typeface="Arial" charset="0"/>
              <a:sym typeface="Symbol" pitchFamily="18" charset="2"/>
            </a:endParaRPr>
          </a:p>
        </p:txBody>
      </p:sp>
      <p:sp>
        <p:nvSpPr>
          <p:cNvPr id="1157142" name="Rectangle 22"/>
          <p:cNvSpPr>
            <a:spLocks noChangeArrowheads="1"/>
          </p:cNvSpPr>
          <p:nvPr/>
        </p:nvSpPr>
        <p:spPr bwMode="auto">
          <a:xfrm>
            <a:off x="996950" y="475138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Crude Oil</a:t>
            </a:r>
            <a:endParaRPr lang="en-US" dirty="0">
              <a:latin typeface="Arial" charset="0"/>
              <a:sym typeface="Symbol" pitchFamily="18" charset="2"/>
            </a:endParaRPr>
          </a:p>
        </p:txBody>
      </p:sp>
      <p:sp>
        <p:nvSpPr>
          <p:cNvPr id="1157143" name="Rectangle 23"/>
          <p:cNvSpPr>
            <a:spLocks noChangeArrowheads="1"/>
          </p:cNvSpPr>
          <p:nvPr/>
        </p:nvSpPr>
        <p:spPr bwMode="auto">
          <a:xfrm>
            <a:off x="3309938" y="475138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44" name="Rectangle 24"/>
          <p:cNvSpPr>
            <a:spLocks noChangeArrowheads="1"/>
          </p:cNvSpPr>
          <p:nvPr/>
        </p:nvSpPr>
        <p:spPr bwMode="auto">
          <a:xfrm>
            <a:off x="4914900" y="475138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41.9</a:t>
            </a:r>
            <a:endParaRPr lang="en-US" dirty="0">
              <a:latin typeface="Arial" charset="0"/>
              <a:sym typeface="Symbol" pitchFamily="18" charset="2"/>
            </a:endParaRPr>
          </a:p>
        </p:txBody>
      </p:sp>
      <p:sp>
        <p:nvSpPr>
          <p:cNvPr id="1157145" name="Rectangle 25"/>
          <p:cNvSpPr>
            <a:spLocks noChangeArrowheads="1"/>
          </p:cNvSpPr>
          <p:nvPr/>
        </p:nvSpPr>
        <p:spPr bwMode="auto">
          <a:xfrm>
            <a:off x="996950" y="509905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Coal</a:t>
            </a:r>
            <a:endParaRPr lang="en-US" dirty="0">
              <a:latin typeface="Arial" charset="0"/>
              <a:sym typeface="Symbol" pitchFamily="18" charset="2"/>
            </a:endParaRPr>
          </a:p>
        </p:txBody>
      </p:sp>
      <p:sp>
        <p:nvSpPr>
          <p:cNvPr id="1157146" name="Rectangle 26"/>
          <p:cNvSpPr>
            <a:spLocks noChangeArrowheads="1"/>
          </p:cNvSpPr>
          <p:nvPr/>
        </p:nvSpPr>
        <p:spPr bwMode="auto">
          <a:xfrm>
            <a:off x="3309938" y="509905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47" name="Rectangle 27"/>
          <p:cNvSpPr>
            <a:spLocks noChangeArrowheads="1"/>
          </p:cNvSpPr>
          <p:nvPr/>
        </p:nvSpPr>
        <p:spPr bwMode="auto">
          <a:xfrm>
            <a:off x="4914900" y="509905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32.5</a:t>
            </a:r>
            <a:endParaRPr lang="en-US" dirty="0">
              <a:latin typeface="Arial" charset="0"/>
              <a:sym typeface="Symbol" pitchFamily="18" charset="2"/>
            </a:endParaRPr>
          </a:p>
        </p:txBody>
      </p:sp>
      <p:sp>
        <p:nvSpPr>
          <p:cNvPr id="1157148" name="Rectangle 28"/>
          <p:cNvSpPr>
            <a:spLocks noChangeArrowheads="1"/>
          </p:cNvSpPr>
          <p:nvPr/>
        </p:nvSpPr>
        <p:spPr bwMode="auto">
          <a:xfrm>
            <a:off x="996950" y="5446713"/>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Sugar</a:t>
            </a:r>
            <a:endParaRPr lang="en-US" dirty="0">
              <a:latin typeface="Arial" charset="0"/>
              <a:sym typeface="Symbol" pitchFamily="18" charset="2"/>
            </a:endParaRPr>
          </a:p>
        </p:txBody>
      </p:sp>
      <p:sp>
        <p:nvSpPr>
          <p:cNvPr id="1157149" name="Rectangle 29"/>
          <p:cNvSpPr>
            <a:spLocks noChangeArrowheads="1"/>
          </p:cNvSpPr>
          <p:nvPr/>
        </p:nvSpPr>
        <p:spPr bwMode="auto">
          <a:xfrm>
            <a:off x="3309938" y="5446713"/>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50" name="Rectangle 30"/>
          <p:cNvSpPr>
            <a:spLocks noChangeArrowheads="1"/>
          </p:cNvSpPr>
          <p:nvPr/>
        </p:nvSpPr>
        <p:spPr bwMode="auto">
          <a:xfrm>
            <a:off x="4914900" y="5446713"/>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17.0</a:t>
            </a:r>
            <a:endParaRPr lang="en-US" dirty="0">
              <a:latin typeface="Arial" charset="0"/>
              <a:sym typeface="Symbol" pitchFamily="18" charset="2"/>
            </a:endParaRPr>
          </a:p>
        </p:txBody>
      </p:sp>
      <p:sp>
        <p:nvSpPr>
          <p:cNvPr id="1157151" name="Rectangle 31"/>
          <p:cNvSpPr>
            <a:spLocks noChangeArrowheads="1"/>
          </p:cNvSpPr>
          <p:nvPr/>
        </p:nvSpPr>
        <p:spPr bwMode="auto">
          <a:xfrm>
            <a:off x="996950" y="5794375"/>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Wood</a:t>
            </a:r>
            <a:endParaRPr lang="en-US" dirty="0">
              <a:latin typeface="Arial" charset="0"/>
              <a:sym typeface="Symbol" pitchFamily="18" charset="2"/>
            </a:endParaRPr>
          </a:p>
        </p:txBody>
      </p:sp>
      <p:sp>
        <p:nvSpPr>
          <p:cNvPr id="1157152" name="Rectangle 32"/>
          <p:cNvSpPr>
            <a:spLocks noChangeArrowheads="1"/>
          </p:cNvSpPr>
          <p:nvPr/>
        </p:nvSpPr>
        <p:spPr bwMode="auto">
          <a:xfrm>
            <a:off x="3309938" y="5794375"/>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53" name="Rectangle 33"/>
          <p:cNvSpPr>
            <a:spLocks noChangeArrowheads="1"/>
          </p:cNvSpPr>
          <p:nvPr/>
        </p:nvSpPr>
        <p:spPr bwMode="auto">
          <a:xfrm>
            <a:off x="4914900" y="5794375"/>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17.0</a:t>
            </a:r>
            <a:endParaRPr lang="en-US" dirty="0">
              <a:latin typeface="Arial" charset="0"/>
              <a:sym typeface="Symbol" pitchFamily="18" charset="2"/>
            </a:endParaRPr>
          </a:p>
        </p:txBody>
      </p:sp>
      <p:sp>
        <p:nvSpPr>
          <p:cNvPr id="1157154" name="Rectangle 34"/>
          <p:cNvSpPr>
            <a:spLocks noChangeArrowheads="1"/>
          </p:cNvSpPr>
          <p:nvPr/>
        </p:nvSpPr>
        <p:spPr bwMode="auto">
          <a:xfrm>
            <a:off x="996950" y="6142038"/>
            <a:ext cx="2312988"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Cow Dung</a:t>
            </a:r>
            <a:endParaRPr lang="en-US" dirty="0">
              <a:latin typeface="Arial" charset="0"/>
              <a:sym typeface="Symbol" pitchFamily="18" charset="2"/>
            </a:endParaRPr>
          </a:p>
        </p:txBody>
      </p:sp>
      <p:sp>
        <p:nvSpPr>
          <p:cNvPr id="1157155" name="Rectangle 35"/>
          <p:cNvSpPr>
            <a:spLocks noChangeArrowheads="1"/>
          </p:cNvSpPr>
          <p:nvPr/>
        </p:nvSpPr>
        <p:spPr bwMode="auto">
          <a:xfrm>
            <a:off x="3309938" y="6142038"/>
            <a:ext cx="1604962"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56" name="Rectangle 36"/>
          <p:cNvSpPr>
            <a:spLocks noChangeArrowheads="1"/>
          </p:cNvSpPr>
          <p:nvPr/>
        </p:nvSpPr>
        <p:spPr bwMode="auto">
          <a:xfrm>
            <a:off x="4914900" y="6142038"/>
            <a:ext cx="3257550" cy="347662"/>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15.5</a:t>
            </a:r>
            <a:endParaRPr lang="en-US" dirty="0">
              <a:latin typeface="Arial" charset="0"/>
              <a:sym typeface="Symbol" pitchFamily="18" charset="2"/>
            </a:endParaRPr>
          </a:p>
        </p:txBody>
      </p:sp>
      <p:sp>
        <p:nvSpPr>
          <p:cNvPr id="1157157" name="Rectangle 37"/>
          <p:cNvSpPr>
            <a:spLocks noChangeArrowheads="1"/>
          </p:cNvSpPr>
          <p:nvPr/>
        </p:nvSpPr>
        <p:spPr bwMode="auto">
          <a:xfrm>
            <a:off x="996950" y="6489700"/>
            <a:ext cx="2312988"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Household Waste</a:t>
            </a:r>
            <a:endParaRPr lang="en-US" dirty="0">
              <a:latin typeface="Arial" charset="0"/>
              <a:sym typeface="Symbol" pitchFamily="18" charset="2"/>
            </a:endParaRPr>
          </a:p>
        </p:txBody>
      </p:sp>
      <p:sp>
        <p:nvSpPr>
          <p:cNvPr id="1157158" name="Rectangle 38"/>
          <p:cNvSpPr>
            <a:spLocks noChangeArrowheads="1"/>
          </p:cNvSpPr>
          <p:nvPr/>
        </p:nvSpPr>
        <p:spPr bwMode="auto">
          <a:xfrm>
            <a:off x="3309938" y="6489700"/>
            <a:ext cx="1604962"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Fossil</a:t>
            </a:r>
            <a:endParaRPr lang="en-US" dirty="0">
              <a:latin typeface="Arial" charset="0"/>
              <a:sym typeface="Symbol" pitchFamily="18" charset="2"/>
            </a:endParaRPr>
          </a:p>
        </p:txBody>
      </p:sp>
      <p:sp>
        <p:nvSpPr>
          <p:cNvPr id="1157159" name="Rectangle 39"/>
          <p:cNvSpPr>
            <a:spLocks noChangeArrowheads="1"/>
          </p:cNvSpPr>
          <p:nvPr/>
        </p:nvSpPr>
        <p:spPr bwMode="auto">
          <a:xfrm>
            <a:off x="4914900" y="6489700"/>
            <a:ext cx="3257550" cy="347663"/>
          </a:xfrm>
          <a:prstGeom prst="rect">
            <a:avLst/>
          </a:prstGeom>
          <a:solidFill>
            <a:srgbClr val="FFFFCC"/>
          </a:solidFill>
          <a:ln w="9525">
            <a:solidFill>
              <a:schemeClr val="tx1"/>
            </a:solidFill>
            <a:miter lim="800000"/>
            <a:headEnd/>
            <a:tailEnd/>
          </a:ln>
        </p:spPr>
        <p:txBody>
          <a:bodyPr/>
          <a:lstStyle/>
          <a:p>
            <a:pPr algn="ctr">
              <a:lnSpc>
                <a:spcPct val="90000"/>
              </a:lnSpc>
              <a:spcBef>
                <a:spcPct val="20000"/>
              </a:spcBef>
            </a:pPr>
            <a:r>
              <a:rPr lang="en-US" dirty="0">
                <a:latin typeface="Arial" charset="0"/>
              </a:rPr>
              <a:t>10.0</a:t>
            </a:r>
            <a:endParaRPr lang="en-US"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7122">
                                            <p:txEl>
                                              <p:pRg st="1" end="1"/>
                                            </p:txEl>
                                          </p:spTgt>
                                        </p:tgtEl>
                                        <p:attrNameLst>
                                          <p:attrName>style.visibility</p:attrName>
                                        </p:attrNameLst>
                                      </p:cBhvr>
                                      <p:to>
                                        <p:strVal val="visible"/>
                                      </p:to>
                                    </p:set>
                                    <p:anim calcmode="lin" valueType="num">
                                      <p:cBhvr additive="base">
                                        <p:cTn id="7" dur="500" fill="hold"/>
                                        <p:tgtEl>
                                          <p:spTgt spid="11571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57124"/>
                                        </p:tgtEl>
                                        <p:attrNameLst>
                                          <p:attrName>style.visibility</p:attrName>
                                        </p:attrNameLst>
                                      </p:cBhvr>
                                      <p:to>
                                        <p:strVal val="visible"/>
                                      </p:to>
                                    </p:set>
                                    <p:animEffect transition="in" filter="fade">
                                      <p:cBhvr>
                                        <p:cTn id="13" dur="500"/>
                                        <p:tgtEl>
                                          <p:spTgt spid="1157124"/>
                                        </p:tgtEl>
                                      </p:cBhvr>
                                    </p:animEffect>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57125"/>
                                        </p:tgtEl>
                                        <p:attrNameLst>
                                          <p:attrName>style.visibility</p:attrName>
                                        </p:attrNameLst>
                                      </p:cBhvr>
                                      <p:to>
                                        <p:strVal val="visible"/>
                                      </p:to>
                                    </p:set>
                                    <p:animEffect transition="in" filter="fade">
                                      <p:cBhvr>
                                        <p:cTn id="18" dur="500"/>
                                        <p:tgtEl>
                                          <p:spTgt spid="1157125"/>
                                        </p:tgtEl>
                                      </p:cBhvr>
                                    </p:animEffect>
                                  </p:childTnLst>
                                  <p:subTnLst>
                                    <p:audio>
                                      <p:cMediaNode>
                                        <p:cTn display="0" masterRel="sameClick">
                                          <p:stCondLst>
                                            <p:cond evt="begin" delay="0">
                                              <p:tn val="16"/>
                                            </p:cond>
                                          </p:stCondLst>
                                          <p:endCondLst>
                                            <p:cond evt="onStopAudio" delay="0">
                                              <p:tgtEl>
                                                <p:sldTgt/>
                                              </p:tgtEl>
                                            </p:cond>
                                          </p:endCondLst>
                                        </p:cTn>
                                        <p:tgtEl>
                                          <p:sndTgt r:embed="rId5" name="type.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57126"/>
                                        </p:tgtEl>
                                        <p:attrNameLst>
                                          <p:attrName>style.visibility</p:attrName>
                                        </p:attrNameLst>
                                      </p:cBhvr>
                                      <p:to>
                                        <p:strVal val="visible"/>
                                      </p:to>
                                    </p:set>
                                    <p:animEffect transition="in" filter="fade">
                                      <p:cBhvr>
                                        <p:cTn id="23" dur="500"/>
                                        <p:tgtEl>
                                          <p:spTgt spid="1157126"/>
                                        </p:tgtEl>
                                      </p:cBhvr>
                                    </p:animEffect>
                                  </p:childTnLst>
                                  <p:subTnLst>
                                    <p:audio>
                                      <p:cMediaNode>
                                        <p:cTn display="0" masterRel="sameClick">
                                          <p:stCondLst>
                                            <p:cond evt="begin" delay="0">
                                              <p:tn val="21"/>
                                            </p:cond>
                                          </p:stCondLst>
                                          <p:endCondLst>
                                            <p:cond evt="onStopAudio" delay="0">
                                              <p:tgtEl>
                                                <p:sldTgt/>
                                              </p:tgtEl>
                                            </p:cond>
                                          </p:endCondLst>
                                        </p:cTn>
                                        <p:tgtEl>
                                          <p:sndTgt r:embed="rId5" name="typ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57127"/>
                                        </p:tgtEl>
                                        <p:attrNameLst>
                                          <p:attrName>style.visibility</p:attrName>
                                        </p:attrNameLst>
                                      </p:cBhvr>
                                      <p:to>
                                        <p:strVal val="visible"/>
                                      </p:to>
                                    </p:set>
                                    <p:animEffect transition="in" filter="fade">
                                      <p:cBhvr>
                                        <p:cTn id="28" dur="500"/>
                                        <p:tgtEl>
                                          <p:spTgt spid="1157127"/>
                                        </p:tgtEl>
                                      </p:cBhvr>
                                    </p:animEffect>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57128"/>
                                        </p:tgtEl>
                                        <p:attrNameLst>
                                          <p:attrName>style.visibility</p:attrName>
                                        </p:attrNameLst>
                                      </p:cBhvr>
                                      <p:to>
                                        <p:strVal val="visible"/>
                                      </p:to>
                                    </p:set>
                                    <p:animEffect transition="in" filter="fade">
                                      <p:cBhvr>
                                        <p:cTn id="33" dur="500"/>
                                        <p:tgtEl>
                                          <p:spTgt spid="1157128"/>
                                        </p:tgtEl>
                                      </p:cBhvr>
                                    </p:animEffect>
                                  </p:childTnLst>
                                  <p:subTnLst>
                                    <p:audio>
                                      <p:cMediaNode>
                                        <p:cTn display="0" masterRel="sameClick">
                                          <p:stCondLst>
                                            <p:cond evt="begin" delay="0">
                                              <p:tn val="31"/>
                                            </p:cond>
                                          </p:stCondLst>
                                          <p:endCondLst>
                                            <p:cond evt="onStopAudio" delay="0">
                                              <p:tgtEl>
                                                <p:sldTgt/>
                                              </p:tgtEl>
                                            </p:cond>
                                          </p:endCondLst>
                                        </p:cTn>
                                        <p:tgtEl>
                                          <p:sndTgt r:embed="rId5" name="typ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57129"/>
                                        </p:tgtEl>
                                        <p:attrNameLst>
                                          <p:attrName>style.visibility</p:attrName>
                                        </p:attrNameLst>
                                      </p:cBhvr>
                                      <p:to>
                                        <p:strVal val="visible"/>
                                      </p:to>
                                    </p:set>
                                    <p:animEffect transition="in" filter="fade">
                                      <p:cBhvr>
                                        <p:cTn id="38" dur="500"/>
                                        <p:tgtEl>
                                          <p:spTgt spid="1157129"/>
                                        </p:tgtEl>
                                      </p:cBhvr>
                                    </p:animEffect>
                                  </p:childTnLst>
                                  <p:subTnLst>
                                    <p:audio>
                                      <p:cMediaNode>
                                        <p:cTn display="0" masterRel="sameClick">
                                          <p:stCondLst>
                                            <p:cond evt="begin" delay="0">
                                              <p:tn val="36"/>
                                            </p:cond>
                                          </p:stCondLst>
                                          <p:endCondLst>
                                            <p:cond evt="onStopAudio" delay="0">
                                              <p:tgtEl>
                                                <p:sldTgt/>
                                              </p:tgtEl>
                                            </p:cond>
                                          </p:endCondLst>
                                        </p:cTn>
                                        <p:tgtEl>
                                          <p:sndTgt r:embed="rId5" name="type.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57130"/>
                                        </p:tgtEl>
                                        <p:attrNameLst>
                                          <p:attrName>style.visibility</p:attrName>
                                        </p:attrNameLst>
                                      </p:cBhvr>
                                      <p:to>
                                        <p:strVal val="visible"/>
                                      </p:to>
                                    </p:set>
                                    <p:animEffect transition="in" filter="fade">
                                      <p:cBhvr>
                                        <p:cTn id="43" dur="500"/>
                                        <p:tgtEl>
                                          <p:spTgt spid="1157130"/>
                                        </p:tgtEl>
                                      </p:cBhvr>
                                    </p:animEffect>
                                  </p:childTnLst>
                                  <p:subTnLst>
                                    <p:audio>
                                      <p:cMediaNode>
                                        <p:cTn display="0" masterRel="sameClick">
                                          <p:stCondLst>
                                            <p:cond evt="begin" delay="0">
                                              <p:tn val="41"/>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57131"/>
                                        </p:tgtEl>
                                        <p:attrNameLst>
                                          <p:attrName>style.visibility</p:attrName>
                                        </p:attrNameLst>
                                      </p:cBhvr>
                                      <p:to>
                                        <p:strVal val="visible"/>
                                      </p:to>
                                    </p:set>
                                    <p:animEffect transition="in" filter="fade">
                                      <p:cBhvr>
                                        <p:cTn id="48" dur="500"/>
                                        <p:tgtEl>
                                          <p:spTgt spid="1157131"/>
                                        </p:tgtEl>
                                      </p:cBhvr>
                                    </p:animEffect>
                                  </p:childTnLst>
                                  <p:subTnLst>
                                    <p:audio>
                                      <p:cMediaNode>
                                        <p:cTn display="0" masterRel="sameClick">
                                          <p:stCondLst>
                                            <p:cond evt="begin" delay="0">
                                              <p:tn val="46"/>
                                            </p:cond>
                                          </p:stCondLst>
                                          <p:endCondLst>
                                            <p:cond evt="onStopAudio" delay="0">
                                              <p:tgtEl>
                                                <p:sldTgt/>
                                              </p:tgtEl>
                                            </p:cond>
                                          </p:endCondLst>
                                        </p:cTn>
                                        <p:tgtEl>
                                          <p:sndTgt r:embed="rId5" name="type.wav"/>
                                        </p:tgtEl>
                                      </p:cMediaNode>
                                    </p:audio>
                                  </p:sub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57132"/>
                                        </p:tgtEl>
                                        <p:attrNameLst>
                                          <p:attrName>style.visibility</p:attrName>
                                        </p:attrNameLst>
                                      </p:cBhvr>
                                      <p:to>
                                        <p:strVal val="visible"/>
                                      </p:to>
                                    </p:set>
                                    <p:animEffect transition="in" filter="fade">
                                      <p:cBhvr>
                                        <p:cTn id="53" dur="500"/>
                                        <p:tgtEl>
                                          <p:spTgt spid="1157132"/>
                                        </p:tgtEl>
                                      </p:cBhvr>
                                    </p:animEffect>
                                  </p:childTnLst>
                                  <p:subTnLst>
                                    <p:audio>
                                      <p:cMediaNode>
                                        <p:cTn display="0" masterRel="sameClick">
                                          <p:stCondLst>
                                            <p:cond evt="begin" delay="0">
                                              <p:tn val="51"/>
                                            </p:cond>
                                          </p:stCondLst>
                                          <p:endCondLst>
                                            <p:cond evt="onStopAudio" delay="0">
                                              <p:tgtEl>
                                                <p:sldTgt/>
                                              </p:tgtEl>
                                            </p:cond>
                                          </p:endCondLst>
                                        </p:cTn>
                                        <p:tgtEl>
                                          <p:sndTgt r:embed="rId5" name="type.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57133"/>
                                        </p:tgtEl>
                                        <p:attrNameLst>
                                          <p:attrName>style.visibility</p:attrName>
                                        </p:attrNameLst>
                                      </p:cBhvr>
                                      <p:to>
                                        <p:strVal val="visible"/>
                                      </p:to>
                                    </p:set>
                                    <p:animEffect transition="in" filter="fade">
                                      <p:cBhvr>
                                        <p:cTn id="58" dur="500"/>
                                        <p:tgtEl>
                                          <p:spTgt spid="1157133"/>
                                        </p:tgtEl>
                                      </p:cBhvr>
                                    </p:animEffect>
                                  </p:childTnLst>
                                  <p:subTnLst>
                                    <p:audio>
                                      <p:cMediaNode>
                                        <p:cTn display="0" masterRel="sameClick">
                                          <p:stCondLst>
                                            <p:cond evt="begin" delay="0">
                                              <p:tn val="56"/>
                                            </p:cond>
                                          </p:stCondLst>
                                          <p:endCondLst>
                                            <p:cond evt="onStopAudio" delay="0">
                                              <p:tgtEl>
                                                <p:sldTgt/>
                                              </p:tgtEl>
                                            </p:cond>
                                          </p:endCondLst>
                                        </p:cTn>
                                        <p:tgtEl>
                                          <p:sndTgt r:embed="rId5" name="type.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157134"/>
                                        </p:tgtEl>
                                        <p:attrNameLst>
                                          <p:attrName>style.visibility</p:attrName>
                                        </p:attrNameLst>
                                      </p:cBhvr>
                                      <p:to>
                                        <p:strVal val="visible"/>
                                      </p:to>
                                    </p:set>
                                    <p:animEffect transition="in" filter="fade">
                                      <p:cBhvr>
                                        <p:cTn id="63" dur="500"/>
                                        <p:tgtEl>
                                          <p:spTgt spid="1157134"/>
                                        </p:tgtEl>
                                      </p:cBhvr>
                                    </p:animEffect>
                                  </p:childTnLst>
                                  <p:subTnLst>
                                    <p:audio>
                                      <p:cMediaNode>
                                        <p:cTn display="0" masterRel="sameClick">
                                          <p:stCondLst>
                                            <p:cond evt="begin" delay="0">
                                              <p:tn val="61"/>
                                            </p:cond>
                                          </p:stCondLst>
                                          <p:endCondLst>
                                            <p:cond evt="onStopAudio" delay="0">
                                              <p:tgtEl>
                                                <p:sldTgt/>
                                              </p:tgtEl>
                                            </p:cond>
                                          </p:endCondLst>
                                        </p:cTn>
                                        <p:tgtEl>
                                          <p:sndTgt r:embed="rId5" name="type.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157135"/>
                                        </p:tgtEl>
                                        <p:attrNameLst>
                                          <p:attrName>style.visibility</p:attrName>
                                        </p:attrNameLst>
                                      </p:cBhvr>
                                      <p:to>
                                        <p:strVal val="visible"/>
                                      </p:to>
                                    </p:set>
                                    <p:animEffect transition="in" filter="fade">
                                      <p:cBhvr>
                                        <p:cTn id="68" dur="500"/>
                                        <p:tgtEl>
                                          <p:spTgt spid="1157135"/>
                                        </p:tgtEl>
                                      </p:cBhvr>
                                    </p:animEffect>
                                  </p:childTnLst>
                                  <p:subTnLst>
                                    <p:audio>
                                      <p:cMediaNode>
                                        <p:cTn display="0" masterRel="sameClick">
                                          <p:stCondLst>
                                            <p:cond evt="begin" delay="0">
                                              <p:tn val="66"/>
                                            </p:cond>
                                          </p:stCondLst>
                                          <p:endCondLst>
                                            <p:cond evt="onStopAudio" delay="0">
                                              <p:tgtEl>
                                                <p:sldTgt/>
                                              </p:tgtEl>
                                            </p:cond>
                                          </p:endCondLst>
                                        </p:cTn>
                                        <p:tgtEl>
                                          <p:sndTgt r:embed="rId5" name="type.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157136"/>
                                        </p:tgtEl>
                                        <p:attrNameLst>
                                          <p:attrName>style.visibility</p:attrName>
                                        </p:attrNameLst>
                                      </p:cBhvr>
                                      <p:to>
                                        <p:strVal val="visible"/>
                                      </p:to>
                                    </p:set>
                                    <p:animEffect transition="in" filter="fade">
                                      <p:cBhvr>
                                        <p:cTn id="73" dur="500"/>
                                        <p:tgtEl>
                                          <p:spTgt spid="1157136"/>
                                        </p:tgtEl>
                                      </p:cBhvr>
                                    </p:animEffect>
                                  </p:childTnLst>
                                  <p:subTnLst>
                                    <p:audio>
                                      <p:cMediaNode>
                                        <p:cTn display="0" masterRel="sameClick">
                                          <p:stCondLst>
                                            <p:cond evt="begin" delay="0">
                                              <p:tn val="71"/>
                                            </p:cond>
                                          </p:stCondLst>
                                          <p:endCondLst>
                                            <p:cond evt="onStopAudio" delay="0">
                                              <p:tgtEl>
                                                <p:sldTgt/>
                                              </p:tgtEl>
                                            </p:cond>
                                          </p:endCondLst>
                                        </p:cTn>
                                        <p:tgtEl>
                                          <p:sndTgt r:embed="rId5" name="type.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157137"/>
                                        </p:tgtEl>
                                        <p:attrNameLst>
                                          <p:attrName>style.visibility</p:attrName>
                                        </p:attrNameLst>
                                      </p:cBhvr>
                                      <p:to>
                                        <p:strVal val="visible"/>
                                      </p:to>
                                    </p:set>
                                    <p:animEffect transition="in" filter="fade">
                                      <p:cBhvr>
                                        <p:cTn id="78" dur="500"/>
                                        <p:tgtEl>
                                          <p:spTgt spid="1157137"/>
                                        </p:tgtEl>
                                      </p:cBhvr>
                                    </p:animEffect>
                                  </p:childTnLst>
                                  <p:subTnLst>
                                    <p:audio>
                                      <p:cMediaNode>
                                        <p:cTn display="0" masterRel="sameClick">
                                          <p:stCondLst>
                                            <p:cond evt="begin" delay="0">
                                              <p:tn val="76"/>
                                            </p:cond>
                                          </p:stCondLst>
                                          <p:endCondLst>
                                            <p:cond evt="onStopAudio" delay="0">
                                              <p:tgtEl>
                                                <p:sldTgt/>
                                              </p:tgtEl>
                                            </p:cond>
                                          </p:endCondLst>
                                        </p:cTn>
                                        <p:tgtEl>
                                          <p:sndTgt r:embed="rId5" name="type.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157138"/>
                                        </p:tgtEl>
                                        <p:attrNameLst>
                                          <p:attrName>style.visibility</p:attrName>
                                        </p:attrNameLst>
                                      </p:cBhvr>
                                      <p:to>
                                        <p:strVal val="visible"/>
                                      </p:to>
                                    </p:set>
                                    <p:animEffect transition="in" filter="fade">
                                      <p:cBhvr>
                                        <p:cTn id="83" dur="500"/>
                                        <p:tgtEl>
                                          <p:spTgt spid="1157138"/>
                                        </p:tgtEl>
                                      </p:cBhvr>
                                    </p:animEffect>
                                  </p:childTnLst>
                                  <p:subTnLst>
                                    <p:audio>
                                      <p:cMediaNode>
                                        <p:cTn display="0" masterRel="sameClick">
                                          <p:stCondLst>
                                            <p:cond evt="begin" delay="0">
                                              <p:tn val="81"/>
                                            </p:cond>
                                          </p:stCondLst>
                                          <p:endCondLst>
                                            <p:cond evt="onStopAudio" delay="0">
                                              <p:tgtEl>
                                                <p:sldTgt/>
                                              </p:tgtEl>
                                            </p:cond>
                                          </p:endCondLst>
                                        </p:cTn>
                                        <p:tgtEl>
                                          <p:sndTgt r:embed="rId5" name="type.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157139"/>
                                        </p:tgtEl>
                                        <p:attrNameLst>
                                          <p:attrName>style.visibility</p:attrName>
                                        </p:attrNameLst>
                                      </p:cBhvr>
                                      <p:to>
                                        <p:strVal val="visible"/>
                                      </p:to>
                                    </p:set>
                                    <p:animEffect transition="in" filter="fade">
                                      <p:cBhvr>
                                        <p:cTn id="88" dur="500"/>
                                        <p:tgtEl>
                                          <p:spTgt spid="1157139"/>
                                        </p:tgtEl>
                                      </p:cBhvr>
                                    </p:animEffect>
                                  </p:childTnLst>
                                  <p:subTnLst>
                                    <p:audio>
                                      <p:cMediaNode>
                                        <p:cTn display="0" masterRel="sameClick">
                                          <p:stCondLst>
                                            <p:cond evt="begin" delay="0">
                                              <p:tn val="86"/>
                                            </p:cond>
                                          </p:stCondLst>
                                          <p:endCondLst>
                                            <p:cond evt="onStopAudio" delay="0">
                                              <p:tgtEl>
                                                <p:sldTgt/>
                                              </p:tgtEl>
                                            </p:cond>
                                          </p:endCondLst>
                                        </p:cTn>
                                        <p:tgtEl>
                                          <p:sndTgt r:embed="rId5" name="type.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57140"/>
                                        </p:tgtEl>
                                        <p:attrNameLst>
                                          <p:attrName>style.visibility</p:attrName>
                                        </p:attrNameLst>
                                      </p:cBhvr>
                                      <p:to>
                                        <p:strVal val="visible"/>
                                      </p:to>
                                    </p:set>
                                    <p:animEffect transition="in" filter="fade">
                                      <p:cBhvr>
                                        <p:cTn id="93" dur="500"/>
                                        <p:tgtEl>
                                          <p:spTgt spid="1157140"/>
                                        </p:tgtEl>
                                      </p:cBhvr>
                                    </p:animEffect>
                                  </p:childTnLst>
                                  <p:subTnLst>
                                    <p:audio>
                                      <p:cMediaNode>
                                        <p:cTn display="0" masterRel="sameClick">
                                          <p:stCondLst>
                                            <p:cond evt="begin" delay="0">
                                              <p:tn val="91"/>
                                            </p:cond>
                                          </p:stCondLst>
                                          <p:endCondLst>
                                            <p:cond evt="onStopAudio" delay="0">
                                              <p:tgtEl>
                                                <p:sldTgt/>
                                              </p:tgtEl>
                                            </p:cond>
                                          </p:endCondLst>
                                        </p:cTn>
                                        <p:tgtEl>
                                          <p:sndTgt r:embed="rId5" name="type.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57141"/>
                                        </p:tgtEl>
                                        <p:attrNameLst>
                                          <p:attrName>style.visibility</p:attrName>
                                        </p:attrNameLst>
                                      </p:cBhvr>
                                      <p:to>
                                        <p:strVal val="visible"/>
                                      </p:to>
                                    </p:set>
                                    <p:animEffect transition="in" filter="fade">
                                      <p:cBhvr>
                                        <p:cTn id="98" dur="500"/>
                                        <p:tgtEl>
                                          <p:spTgt spid="1157141"/>
                                        </p:tgtEl>
                                      </p:cBhvr>
                                    </p:animEffect>
                                  </p:childTnLst>
                                  <p:subTnLst>
                                    <p:audio>
                                      <p:cMediaNode>
                                        <p:cTn display="0" masterRel="sameClick">
                                          <p:stCondLst>
                                            <p:cond evt="begin" delay="0">
                                              <p:tn val="96"/>
                                            </p:cond>
                                          </p:stCondLst>
                                          <p:endCondLst>
                                            <p:cond evt="onStopAudio" delay="0">
                                              <p:tgtEl>
                                                <p:sldTgt/>
                                              </p:tgtEl>
                                            </p:cond>
                                          </p:endCondLst>
                                        </p:cTn>
                                        <p:tgtEl>
                                          <p:sndTgt r:embed="rId5" name="type.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157142"/>
                                        </p:tgtEl>
                                        <p:attrNameLst>
                                          <p:attrName>style.visibility</p:attrName>
                                        </p:attrNameLst>
                                      </p:cBhvr>
                                      <p:to>
                                        <p:strVal val="visible"/>
                                      </p:to>
                                    </p:set>
                                    <p:animEffect transition="in" filter="fade">
                                      <p:cBhvr>
                                        <p:cTn id="103" dur="500"/>
                                        <p:tgtEl>
                                          <p:spTgt spid="1157142"/>
                                        </p:tgtEl>
                                      </p:cBhvr>
                                    </p:animEffect>
                                  </p:childTnLst>
                                  <p:subTnLst>
                                    <p:audio>
                                      <p:cMediaNode>
                                        <p:cTn display="0" masterRel="sameClick">
                                          <p:stCondLst>
                                            <p:cond evt="begin" delay="0">
                                              <p:tn val="101"/>
                                            </p:cond>
                                          </p:stCondLst>
                                          <p:endCondLst>
                                            <p:cond evt="onStopAudio" delay="0">
                                              <p:tgtEl>
                                                <p:sldTgt/>
                                              </p:tgtEl>
                                            </p:cond>
                                          </p:endCondLst>
                                        </p:cTn>
                                        <p:tgtEl>
                                          <p:sndTgt r:embed="rId5" name="type.wav"/>
                                        </p:tgtEl>
                                      </p:cMediaNode>
                                    </p:audio>
                                  </p:sub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157143"/>
                                        </p:tgtEl>
                                        <p:attrNameLst>
                                          <p:attrName>style.visibility</p:attrName>
                                        </p:attrNameLst>
                                      </p:cBhvr>
                                      <p:to>
                                        <p:strVal val="visible"/>
                                      </p:to>
                                    </p:set>
                                    <p:animEffect transition="in" filter="fade">
                                      <p:cBhvr>
                                        <p:cTn id="108" dur="500"/>
                                        <p:tgtEl>
                                          <p:spTgt spid="1157143"/>
                                        </p:tgtEl>
                                      </p:cBhvr>
                                    </p:animEffect>
                                  </p:childTnLst>
                                  <p:subTnLst>
                                    <p:audio>
                                      <p:cMediaNode>
                                        <p:cTn display="0" masterRel="sameClick">
                                          <p:stCondLst>
                                            <p:cond evt="begin" delay="0">
                                              <p:tn val="106"/>
                                            </p:cond>
                                          </p:stCondLst>
                                          <p:endCondLst>
                                            <p:cond evt="onStopAudio" delay="0">
                                              <p:tgtEl>
                                                <p:sldTgt/>
                                              </p:tgtEl>
                                            </p:cond>
                                          </p:endCondLst>
                                        </p:cTn>
                                        <p:tgtEl>
                                          <p:sndTgt r:embed="rId5" name="type.wav"/>
                                        </p:tgtEl>
                                      </p:cMediaNode>
                                    </p:audio>
                                  </p:sub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157144"/>
                                        </p:tgtEl>
                                        <p:attrNameLst>
                                          <p:attrName>style.visibility</p:attrName>
                                        </p:attrNameLst>
                                      </p:cBhvr>
                                      <p:to>
                                        <p:strVal val="visible"/>
                                      </p:to>
                                    </p:set>
                                    <p:animEffect transition="in" filter="fade">
                                      <p:cBhvr>
                                        <p:cTn id="113" dur="500"/>
                                        <p:tgtEl>
                                          <p:spTgt spid="1157144"/>
                                        </p:tgtEl>
                                      </p:cBhvr>
                                    </p:animEffect>
                                  </p:childTnLst>
                                  <p:subTnLst>
                                    <p:audio>
                                      <p:cMediaNode>
                                        <p:cTn display="0" masterRel="sameClick">
                                          <p:stCondLst>
                                            <p:cond evt="begin" delay="0">
                                              <p:tn val="111"/>
                                            </p:cond>
                                          </p:stCondLst>
                                          <p:endCondLst>
                                            <p:cond evt="onStopAudio" delay="0">
                                              <p:tgtEl>
                                                <p:sldTgt/>
                                              </p:tgtEl>
                                            </p:cond>
                                          </p:endCondLst>
                                        </p:cTn>
                                        <p:tgtEl>
                                          <p:sndTgt r:embed="rId5" name="type.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157145"/>
                                        </p:tgtEl>
                                        <p:attrNameLst>
                                          <p:attrName>style.visibility</p:attrName>
                                        </p:attrNameLst>
                                      </p:cBhvr>
                                      <p:to>
                                        <p:strVal val="visible"/>
                                      </p:to>
                                    </p:set>
                                    <p:animEffect transition="in" filter="fade">
                                      <p:cBhvr>
                                        <p:cTn id="118" dur="500"/>
                                        <p:tgtEl>
                                          <p:spTgt spid="1157145"/>
                                        </p:tgtEl>
                                      </p:cBhvr>
                                    </p:animEffect>
                                  </p:childTnLst>
                                  <p:subTnLst>
                                    <p:audio>
                                      <p:cMediaNode>
                                        <p:cTn display="0" masterRel="sameClick">
                                          <p:stCondLst>
                                            <p:cond evt="begin" delay="0">
                                              <p:tn val="116"/>
                                            </p:cond>
                                          </p:stCondLst>
                                          <p:endCondLst>
                                            <p:cond evt="onStopAudio" delay="0">
                                              <p:tgtEl>
                                                <p:sldTgt/>
                                              </p:tgtEl>
                                            </p:cond>
                                          </p:endCondLst>
                                        </p:cTn>
                                        <p:tgtEl>
                                          <p:sndTgt r:embed="rId5" name="type.wav"/>
                                        </p:tgtEl>
                                      </p:cMediaNode>
                                    </p:audio>
                                  </p:sub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157146"/>
                                        </p:tgtEl>
                                        <p:attrNameLst>
                                          <p:attrName>style.visibility</p:attrName>
                                        </p:attrNameLst>
                                      </p:cBhvr>
                                      <p:to>
                                        <p:strVal val="visible"/>
                                      </p:to>
                                    </p:set>
                                    <p:animEffect transition="in" filter="fade">
                                      <p:cBhvr>
                                        <p:cTn id="123" dur="500"/>
                                        <p:tgtEl>
                                          <p:spTgt spid="1157146"/>
                                        </p:tgtEl>
                                      </p:cBhvr>
                                    </p:animEffect>
                                  </p:childTnLst>
                                  <p:subTnLst>
                                    <p:audio>
                                      <p:cMediaNode>
                                        <p:cTn display="0" masterRel="sameClick">
                                          <p:stCondLst>
                                            <p:cond evt="begin" delay="0">
                                              <p:tn val="121"/>
                                            </p:cond>
                                          </p:stCondLst>
                                          <p:endCondLst>
                                            <p:cond evt="onStopAudio" delay="0">
                                              <p:tgtEl>
                                                <p:sldTgt/>
                                              </p:tgtEl>
                                            </p:cond>
                                          </p:endCondLst>
                                        </p:cTn>
                                        <p:tgtEl>
                                          <p:sndTgt r:embed="rId5" name="type.wav"/>
                                        </p:tgtEl>
                                      </p:cMediaNode>
                                    </p:audio>
                                  </p:sub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157147"/>
                                        </p:tgtEl>
                                        <p:attrNameLst>
                                          <p:attrName>style.visibility</p:attrName>
                                        </p:attrNameLst>
                                      </p:cBhvr>
                                      <p:to>
                                        <p:strVal val="visible"/>
                                      </p:to>
                                    </p:set>
                                    <p:animEffect transition="in" filter="fade">
                                      <p:cBhvr>
                                        <p:cTn id="128" dur="500"/>
                                        <p:tgtEl>
                                          <p:spTgt spid="1157147"/>
                                        </p:tgtEl>
                                      </p:cBhvr>
                                    </p:animEffect>
                                  </p:childTnLst>
                                  <p:subTnLst>
                                    <p:audio>
                                      <p:cMediaNode>
                                        <p:cTn display="0" masterRel="sameClick">
                                          <p:stCondLst>
                                            <p:cond evt="begin" delay="0">
                                              <p:tn val="126"/>
                                            </p:cond>
                                          </p:stCondLst>
                                          <p:endCondLst>
                                            <p:cond evt="onStopAudio" delay="0">
                                              <p:tgtEl>
                                                <p:sldTgt/>
                                              </p:tgtEl>
                                            </p:cond>
                                          </p:endCondLst>
                                        </p:cTn>
                                        <p:tgtEl>
                                          <p:sndTgt r:embed="rId5" name="type.wav"/>
                                        </p:tgtEl>
                                      </p:cMediaNode>
                                    </p:audio>
                                  </p:sub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157148"/>
                                        </p:tgtEl>
                                        <p:attrNameLst>
                                          <p:attrName>style.visibility</p:attrName>
                                        </p:attrNameLst>
                                      </p:cBhvr>
                                      <p:to>
                                        <p:strVal val="visible"/>
                                      </p:to>
                                    </p:set>
                                    <p:animEffect transition="in" filter="fade">
                                      <p:cBhvr>
                                        <p:cTn id="133" dur="500"/>
                                        <p:tgtEl>
                                          <p:spTgt spid="1157148"/>
                                        </p:tgtEl>
                                      </p:cBhvr>
                                    </p:animEffect>
                                  </p:childTnLst>
                                  <p:subTnLst>
                                    <p:audio>
                                      <p:cMediaNode>
                                        <p:cTn display="0" masterRel="sameClick">
                                          <p:stCondLst>
                                            <p:cond evt="begin" delay="0">
                                              <p:tn val="131"/>
                                            </p:cond>
                                          </p:stCondLst>
                                          <p:endCondLst>
                                            <p:cond evt="onStopAudio" delay="0">
                                              <p:tgtEl>
                                                <p:sldTgt/>
                                              </p:tgtEl>
                                            </p:cond>
                                          </p:endCondLst>
                                        </p:cTn>
                                        <p:tgtEl>
                                          <p:sndTgt r:embed="rId5" name="type.wav"/>
                                        </p:tgtEl>
                                      </p:cMediaNode>
                                    </p:audio>
                                  </p:sub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157149"/>
                                        </p:tgtEl>
                                        <p:attrNameLst>
                                          <p:attrName>style.visibility</p:attrName>
                                        </p:attrNameLst>
                                      </p:cBhvr>
                                      <p:to>
                                        <p:strVal val="visible"/>
                                      </p:to>
                                    </p:set>
                                    <p:animEffect transition="in" filter="fade">
                                      <p:cBhvr>
                                        <p:cTn id="138" dur="500"/>
                                        <p:tgtEl>
                                          <p:spTgt spid="1157149"/>
                                        </p:tgtEl>
                                      </p:cBhvr>
                                    </p:animEffect>
                                  </p:childTnLst>
                                  <p:subTnLst>
                                    <p:audio>
                                      <p:cMediaNode>
                                        <p:cTn display="0" masterRel="sameClick">
                                          <p:stCondLst>
                                            <p:cond evt="begin" delay="0">
                                              <p:tn val="136"/>
                                            </p:cond>
                                          </p:stCondLst>
                                          <p:endCondLst>
                                            <p:cond evt="onStopAudio" delay="0">
                                              <p:tgtEl>
                                                <p:sldTgt/>
                                              </p:tgtEl>
                                            </p:cond>
                                          </p:endCondLst>
                                        </p:cTn>
                                        <p:tgtEl>
                                          <p:sndTgt r:embed="rId5" name="type.wav"/>
                                        </p:tgtEl>
                                      </p:cMediaNode>
                                    </p:audio>
                                  </p:sub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157150"/>
                                        </p:tgtEl>
                                        <p:attrNameLst>
                                          <p:attrName>style.visibility</p:attrName>
                                        </p:attrNameLst>
                                      </p:cBhvr>
                                      <p:to>
                                        <p:strVal val="visible"/>
                                      </p:to>
                                    </p:set>
                                    <p:animEffect transition="in" filter="fade">
                                      <p:cBhvr>
                                        <p:cTn id="143" dur="500"/>
                                        <p:tgtEl>
                                          <p:spTgt spid="1157150"/>
                                        </p:tgtEl>
                                      </p:cBhvr>
                                    </p:animEffect>
                                  </p:childTnLst>
                                  <p:subTnLst>
                                    <p:audio>
                                      <p:cMediaNode>
                                        <p:cTn display="0" masterRel="sameClick">
                                          <p:stCondLst>
                                            <p:cond evt="begin" delay="0">
                                              <p:tn val="141"/>
                                            </p:cond>
                                          </p:stCondLst>
                                          <p:endCondLst>
                                            <p:cond evt="onStopAudio" delay="0">
                                              <p:tgtEl>
                                                <p:sldTgt/>
                                              </p:tgtEl>
                                            </p:cond>
                                          </p:endCondLst>
                                        </p:cTn>
                                        <p:tgtEl>
                                          <p:sndTgt r:embed="rId5" name="type.wav"/>
                                        </p:tgtEl>
                                      </p:cMediaNode>
                                    </p:audio>
                                  </p:sub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157151"/>
                                        </p:tgtEl>
                                        <p:attrNameLst>
                                          <p:attrName>style.visibility</p:attrName>
                                        </p:attrNameLst>
                                      </p:cBhvr>
                                      <p:to>
                                        <p:strVal val="visible"/>
                                      </p:to>
                                    </p:set>
                                    <p:animEffect transition="in" filter="fade">
                                      <p:cBhvr>
                                        <p:cTn id="148" dur="500"/>
                                        <p:tgtEl>
                                          <p:spTgt spid="1157151"/>
                                        </p:tgtEl>
                                      </p:cBhvr>
                                    </p:animEffect>
                                  </p:childTnLst>
                                  <p:subTnLst>
                                    <p:audio>
                                      <p:cMediaNode>
                                        <p:cTn display="0" masterRel="sameClick">
                                          <p:stCondLst>
                                            <p:cond evt="begin" delay="0">
                                              <p:tn val="146"/>
                                            </p:cond>
                                          </p:stCondLst>
                                          <p:endCondLst>
                                            <p:cond evt="onStopAudio" delay="0">
                                              <p:tgtEl>
                                                <p:sldTgt/>
                                              </p:tgtEl>
                                            </p:cond>
                                          </p:endCondLst>
                                        </p:cTn>
                                        <p:tgtEl>
                                          <p:sndTgt r:embed="rId5" name="type.wav"/>
                                        </p:tgtEl>
                                      </p:cMediaNode>
                                    </p:audio>
                                  </p:sub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157152"/>
                                        </p:tgtEl>
                                        <p:attrNameLst>
                                          <p:attrName>style.visibility</p:attrName>
                                        </p:attrNameLst>
                                      </p:cBhvr>
                                      <p:to>
                                        <p:strVal val="visible"/>
                                      </p:to>
                                    </p:set>
                                    <p:animEffect transition="in" filter="fade">
                                      <p:cBhvr>
                                        <p:cTn id="153" dur="500"/>
                                        <p:tgtEl>
                                          <p:spTgt spid="1157152"/>
                                        </p:tgtEl>
                                      </p:cBhvr>
                                    </p:animEffect>
                                  </p:childTnLst>
                                  <p:subTnLst>
                                    <p:audio>
                                      <p:cMediaNode>
                                        <p:cTn display="0" masterRel="sameClick">
                                          <p:stCondLst>
                                            <p:cond evt="begin" delay="0">
                                              <p:tn val="151"/>
                                            </p:cond>
                                          </p:stCondLst>
                                          <p:endCondLst>
                                            <p:cond evt="onStopAudio" delay="0">
                                              <p:tgtEl>
                                                <p:sldTgt/>
                                              </p:tgtEl>
                                            </p:cond>
                                          </p:endCondLst>
                                        </p:cTn>
                                        <p:tgtEl>
                                          <p:sndTgt r:embed="rId5"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157153"/>
                                        </p:tgtEl>
                                        <p:attrNameLst>
                                          <p:attrName>style.visibility</p:attrName>
                                        </p:attrNameLst>
                                      </p:cBhvr>
                                      <p:to>
                                        <p:strVal val="visible"/>
                                      </p:to>
                                    </p:set>
                                    <p:animEffect transition="in" filter="fade">
                                      <p:cBhvr>
                                        <p:cTn id="158" dur="500"/>
                                        <p:tgtEl>
                                          <p:spTgt spid="1157153"/>
                                        </p:tgtEl>
                                      </p:cBhvr>
                                    </p:animEffect>
                                  </p:childTnLst>
                                  <p:subTnLst>
                                    <p:audio>
                                      <p:cMediaNode>
                                        <p:cTn display="0" masterRel="sameClick">
                                          <p:stCondLst>
                                            <p:cond evt="begin" delay="0">
                                              <p:tn val="156"/>
                                            </p:cond>
                                          </p:stCondLst>
                                          <p:endCondLst>
                                            <p:cond evt="onStopAudio" delay="0">
                                              <p:tgtEl>
                                                <p:sldTgt/>
                                              </p:tgtEl>
                                            </p:cond>
                                          </p:endCondLst>
                                        </p:cTn>
                                        <p:tgtEl>
                                          <p:sndTgt r:embed="rId5" name="type.wav"/>
                                        </p:tgtEl>
                                      </p:cMediaNode>
                                    </p:audio>
                                  </p:sub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157154"/>
                                        </p:tgtEl>
                                        <p:attrNameLst>
                                          <p:attrName>style.visibility</p:attrName>
                                        </p:attrNameLst>
                                      </p:cBhvr>
                                      <p:to>
                                        <p:strVal val="visible"/>
                                      </p:to>
                                    </p:set>
                                    <p:animEffect transition="in" filter="fade">
                                      <p:cBhvr>
                                        <p:cTn id="163" dur="500"/>
                                        <p:tgtEl>
                                          <p:spTgt spid="1157154"/>
                                        </p:tgtEl>
                                      </p:cBhvr>
                                    </p:animEffect>
                                  </p:childTnLst>
                                  <p:subTnLst>
                                    <p:audio>
                                      <p:cMediaNode>
                                        <p:cTn display="0" masterRel="sameClick">
                                          <p:stCondLst>
                                            <p:cond evt="begin" delay="0">
                                              <p:tn val="161"/>
                                            </p:cond>
                                          </p:stCondLst>
                                          <p:endCondLst>
                                            <p:cond evt="onStopAudio" delay="0">
                                              <p:tgtEl>
                                                <p:sldTgt/>
                                              </p:tgtEl>
                                            </p:cond>
                                          </p:endCondLst>
                                        </p:cTn>
                                        <p:tgtEl>
                                          <p:sndTgt r:embed="rId5" name="type.wav"/>
                                        </p:tgtEl>
                                      </p:cMediaNode>
                                    </p:audio>
                                  </p:sub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grpId="0" nodeType="clickEffect">
                                  <p:stCondLst>
                                    <p:cond delay="0"/>
                                  </p:stCondLst>
                                  <p:childTnLst>
                                    <p:set>
                                      <p:cBhvr>
                                        <p:cTn id="167" dur="1" fill="hold">
                                          <p:stCondLst>
                                            <p:cond delay="0"/>
                                          </p:stCondLst>
                                        </p:cTn>
                                        <p:tgtEl>
                                          <p:spTgt spid="1157155"/>
                                        </p:tgtEl>
                                        <p:attrNameLst>
                                          <p:attrName>style.visibility</p:attrName>
                                        </p:attrNameLst>
                                      </p:cBhvr>
                                      <p:to>
                                        <p:strVal val="visible"/>
                                      </p:to>
                                    </p:set>
                                    <p:animEffect transition="in" filter="fade">
                                      <p:cBhvr>
                                        <p:cTn id="168" dur="500"/>
                                        <p:tgtEl>
                                          <p:spTgt spid="1157155"/>
                                        </p:tgtEl>
                                      </p:cBhvr>
                                    </p:animEffect>
                                  </p:childTnLst>
                                  <p:subTnLst>
                                    <p:audio>
                                      <p:cMediaNode>
                                        <p:cTn display="0" masterRel="sameClick">
                                          <p:stCondLst>
                                            <p:cond evt="begin" delay="0">
                                              <p:tn val="166"/>
                                            </p:cond>
                                          </p:stCondLst>
                                          <p:endCondLst>
                                            <p:cond evt="onStopAudio" delay="0">
                                              <p:tgtEl>
                                                <p:sldTgt/>
                                              </p:tgtEl>
                                            </p:cond>
                                          </p:endCondLst>
                                        </p:cTn>
                                        <p:tgtEl>
                                          <p:sndTgt r:embed="rId5" name="type.wav"/>
                                        </p:tgtEl>
                                      </p:cMediaNode>
                                    </p:audio>
                                  </p:sub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grpId="0" nodeType="clickEffect">
                                  <p:stCondLst>
                                    <p:cond delay="0"/>
                                  </p:stCondLst>
                                  <p:childTnLst>
                                    <p:set>
                                      <p:cBhvr>
                                        <p:cTn id="172" dur="1" fill="hold">
                                          <p:stCondLst>
                                            <p:cond delay="0"/>
                                          </p:stCondLst>
                                        </p:cTn>
                                        <p:tgtEl>
                                          <p:spTgt spid="1157156"/>
                                        </p:tgtEl>
                                        <p:attrNameLst>
                                          <p:attrName>style.visibility</p:attrName>
                                        </p:attrNameLst>
                                      </p:cBhvr>
                                      <p:to>
                                        <p:strVal val="visible"/>
                                      </p:to>
                                    </p:set>
                                    <p:animEffect transition="in" filter="fade">
                                      <p:cBhvr>
                                        <p:cTn id="173" dur="500"/>
                                        <p:tgtEl>
                                          <p:spTgt spid="1157156"/>
                                        </p:tgtEl>
                                      </p:cBhvr>
                                    </p:animEffect>
                                  </p:childTnLst>
                                  <p:subTnLst>
                                    <p:audio>
                                      <p:cMediaNode>
                                        <p:cTn display="0" masterRel="sameClick">
                                          <p:stCondLst>
                                            <p:cond evt="begin" delay="0">
                                              <p:tn val="171"/>
                                            </p:cond>
                                          </p:stCondLst>
                                          <p:endCondLst>
                                            <p:cond evt="onStopAudio" delay="0">
                                              <p:tgtEl>
                                                <p:sldTgt/>
                                              </p:tgtEl>
                                            </p:cond>
                                          </p:endCondLst>
                                        </p:cTn>
                                        <p:tgtEl>
                                          <p:sndTgt r:embed="rId5" name="type.wav"/>
                                        </p:tgtEl>
                                      </p:cMediaNode>
                                    </p:audio>
                                  </p:sub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grpId="0" nodeType="clickEffect">
                                  <p:stCondLst>
                                    <p:cond delay="0"/>
                                  </p:stCondLst>
                                  <p:childTnLst>
                                    <p:set>
                                      <p:cBhvr>
                                        <p:cTn id="177" dur="1" fill="hold">
                                          <p:stCondLst>
                                            <p:cond delay="0"/>
                                          </p:stCondLst>
                                        </p:cTn>
                                        <p:tgtEl>
                                          <p:spTgt spid="1157157"/>
                                        </p:tgtEl>
                                        <p:attrNameLst>
                                          <p:attrName>style.visibility</p:attrName>
                                        </p:attrNameLst>
                                      </p:cBhvr>
                                      <p:to>
                                        <p:strVal val="visible"/>
                                      </p:to>
                                    </p:set>
                                    <p:animEffect transition="in" filter="fade">
                                      <p:cBhvr>
                                        <p:cTn id="178" dur="500"/>
                                        <p:tgtEl>
                                          <p:spTgt spid="1157157"/>
                                        </p:tgtEl>
                                      </p:cBhvr>
                                    </p:animEffect>
                                  </p:childTnLst>
                                  <p:subTnLst>
                                    <p:audio>
                                      <p:cMediaNode>
                                        <p:cTn display="0" masterRel="sameClick">
                                          <p:stCondLst>
                                            <p:cond evt="begin" delay="0">
                                              <p:tn val="176"/>
                                            </p:cond>
                                          </p:stCondLst>
                                          <p:endCondLst>
                                            <p:cond evt="onStopAudio" delay="0">
                                              <p:tgtEl>
                                                <p:sldTgt/>
                                              </p:tgtEl>
                                            </p:cond>
                                          </p:endCondLst>
                                        </p:cTn>
                                        <p:tgtEl>
                                          <p:sndTgt r:embed="rId5" name="type.wav"/>
                                        </p:tgtEl>
                                      </p:cMediaNode>
                                    </p:audio>
                                  </p:sub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1157158"/>
                                        </p:tgtEl>
                                        <p:attrNameLst>
                                          <p:attrName>style.visibility</p:attrName>
                                        </p:attrNameLst>
                                      </p:cBhvr>
                                      <p:to>
                                        <p:strVal val="visible"/>
                                      </p:to>
                                    </p:set>
                                    <p:animEffect transition="in" filter="fade">
                                      <p:cBhvr>
                                        <p:cTn id="183" dur="500"/>
                                        <p:tgtEl>
                                          <p:spTgt spid="1157158"/>
                                        </p:tgtEl>
                                      </p:cBhvr>
                                    </p:animEffect>
                                  </p:childTnLst>
                                  <p:subTnLst>
                                    <p:audio>
                                      <p:cMediaNode>
                                        <p:cTn display="0" masterRel="sameClick">
                                          <p:stCondLst>
                                            <p:cond evt="begin" delay="0">
                                              <p:tn val="181"/>
                                            </p:cond>
                                          </p:stCondLst>
                                          <p:endCondLst>
                                            <p:cond evt="onStopAudio" delay="0">
                                              <p:tgtEl>
                                                <p:sldTgt/>
                                              </p:tgtEl>
                                            </p:cond>
                                          </p:endCondLst>
                                        </p:cTn>
                                        <p:tgtEl>
                                          <p:sndTgt r:embed="rId5" name="type.wav"/>
                                        </p:tgtEl>
                                      </p:cMediaNode>
                                    </p:audio>
                                  </p:sub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1157159"/>
                                        </p:tgtEl>
                                        <p:attrNameLst>
                                          <p:attrName>style.visibility</p:attrName>
                                        </p:attrNameLst>
                                      </p:cBhvr>
                                      <p:to>
                                        <p:strVal val="visible"/>
                                      </p:to>
                                    </p:set>
                                    <p:animEffect transition="in" filter="fade">
                                      <p:cBhvr>
                                        <p:cTn id="188" dur="500"/>
                                        <p:tgtEl>
                                          <p:spTgt spid="1157159"/>
                                        </p:tgtEl>
                                      </p:cBhvr>
                                    </p:animEffect>
                                  </p:childTnLst>
                                  <p:subTnLst>
                                    <p:audio>
                                      <p:cMediaNode>
                                        <p:cTn display="0" masterRel="sameClick">
                                          <p:stCondLst>
                                            <p:cond evt="begin" delay="0">
                                              <p:tn val="186"/>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24" grpId="0" animBg="1"/>
      <p:bldP spid="1157125" grpId="0" animBg="1"/>
      <p:bldP spid="1157126" grpId="0" animBg="1"/>
      <p:bldP spid="1157127" grpId="0" animBg="1"/>
      <p:bldP spid="1157128" grpId="0" animBg="1"/>
      <p:bldP spid="1157129" grpId="0" animBg="1"/>
      <p:bldP spid="1157130" grpId="0" animBg="1"/>
      <p:bldP spid="1157131" grpId="0" animBg="1"/>
      <p:bldP spid="1157132" grpId="0" animBg="1"/>
      <p:bldP spid="1157133" grpId="0" animBg="1"/>
      <p:bldP spid="1157134" grpId="0" animBg="1"/>
      <p:bldP spid="1157135" grpId="0" animBg="1"/>
      <p:bldP spid="1157136" grpId="0" animBg="1"/>
      <p:bldP spid="1157137" grpId="0" animBg="1"/>
      <p:bldP spid="1157138" grpId="0" animBg="1"/>
      <p:bldP spid="1157139" grpId="0" animBg="1"/>
      <p:bldP spid="1157140" grpId="0" animBg="1"/>
      <p:bldP spid="1157141" grpId="0" animBg="1"/>
      <p:bldP spid="1157142" grpId="0" animBg="1"/>
      <p:bldP spid="1157143" grpId="0" animBg="1"/>
      <p:bldP spid="1157144" grpId="0" animBg="1"/>
      <p:bldP spid="1157145" grpId="0" animBg="1"/>
      <p:bldP spid="1157146" grpId="0" animBg="1"/>
      <p:bldP spid="1157147" grpId="0" animBg="1"/>
      <p:bldP spid="1157148" grpId="0" animBg="1"/>
      <p:bldP spid="1157149" grpId="0" animBg="1"/>
      <p:bldP spid="1157150" grpId="0" animBg="1"/>
      <p:bldP spid="1157151" grpId="0" animBg="1"/>
      <p:bldP spid="1157152" grpId="0" animBg="1"/>
      <p:bldP spid="1157153" grpId="0" animBg="1"/>
      <p:bldP spid="1157154" grpId="0" animBg="1"/>
      <p:bldP spid="1157155" grpId="0" animBg="1"/>
      <p:bldP spid="1157156" grpId="0" animBg="1"/>
      <p:bldP spid="1157157" grpId="0" animBg="1"/>
      <p:bldP spid="1157158" grpId="0" animBg="1"/>
      <p:bldP spid="115715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Renewable and non-renewable energy sources</a:t>
            </a:r>
            <a:r>
              <a:rPr lang="en-US" sz="2400" dirty="0">
                <a:solidFill>
                  <a:srgbClr val="000000"/>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rPr>
              <a:t>_____________________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can be replaced in a reasonable amount of time (or are not depleted).</a:t>
            </a: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p:txBody>
      </p:sp>
      <p:pic>
        <p:nvPicPr>
          <p:cNvPr id="1163333" name="Picture 69"/>
          <p:cNvPicPr>
            <a:picLocks noChangeAspect="1" noChangeArrowheads="1"/>
          </p:cNvPicPr>
          <p:nvPr/>
        </p:nvPicPr>
        <p:blipFill>
          <a:blip r:embed="rId5" cstate="print"/>
          <a:srcRect/>
          <a:stretch>
            <a:fillRect/>
          </a:stretch>
        </p:blipFill>
        <p:spPr bwMode="auto">
          <a:xfrm>
            <a:off x="1143000" y="2679700"/>
            <a:ext cx="6858000" cy="4057650"/>
          </a:xfrm>
          <a:prstGeom prst="rect">
            <a:avLst/>
          </a:prstGeom>
          <a:ln>
            <a:noFill/>
          </a:ln>
          <a:effectLst>
            <a:outerShdw blurRad="292100" dist="139700" dir="2700000" algn="tl" rotWithShape="0">
              <a:srgbClr val="333333">
                <a:alpha val="65000"/>
              </a:srgbClr>
            </a:outerShdw>
          </a:effectLst>
        </p:spPr>
      </p:pic>
      <p:sp>
        <p:nvSpPr>
          <p:cNvPr id="1741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163291" name="Picture 27" descr="Solid%20waste"/>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554538" y="1789907"/>
            <a:ext cx="539750" cy="501650"/>
          </a:xfrm>
          <a:prstGeom prst="rect">
            <a:avLst/>
          </a:prstGeom>
          <a:noFill/>
          <a:ln w="9525">
            <a:noFill/>
            <a:miter lim="800000"/>
            <a:headEnd/>
            <a:tailEnd/>
          </a:ln>
        </p:spPr>
      </p:pic>
      <p:grpSp>
        <p:nvGrpSpPr>
          <p:cNvPr id="2" name="Group 28"/>
          <p:cNvGrpSpPr>
            <a:grpSpLocks/>
          </p:cNvGrpSpPr>
          <p:nvPr/>
        </p:nvGrpSpPr>
        <p:grpSpPr bwMode="auto">
          <a:xfrm>
            <a:off x="1344613" y="3365500"/>
            <a:ext cx="325437" cy="325438"/>
            <a:chOff x="5365" y="674"/>
            <a:chExt cx="258" cy="258"/>
          </a:xfrm>
        </p:grpSpPr>
        <p:pic>
          <p:nvPicPr>
            <p:cNvPr id="17448" name="Picture 2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9" name="Oval 3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50" name="Line 3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pic>
        <p:nvPicPr>
          <p:cNvPr id="1163296" name="Picture 3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8838" y="3695700"/>
            <a:ext cx="349250" cy="323850"/>
          </a:xfrm>
          <a:prstGeom prst="rect">
            <a:avLst/>
          </a:prstGeom>
          <a:noFill/>
          <a:ln w="9525">
            <a:noFill/>
            <a:miter lim="800000"/>
            <a:headEnd/>
            <a:tailEnd/>
          </a:ln>
        </p:spPr>
      </p:pic>
      <p:pic>
        <p:nvPicPr>
          <p:cNvPr id="1163297" name="Picture 3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54550" y="3368675"/>
            <a:ext cx="349250" cy="323850"/>
          </a:xfrm>
          <a:prstGeom prst="rect">
            <a:avLst/>
          </a:prstGeom>
          <a:noFill/>
          <a:ln w="9525">
            <a:noFill/>
            <a:miter lim="800000"/>
            <a:headEnd/>
            <a:tailEnd/>
          </a:ln>
        </p:spPr>
      </p:pic>
      <p:pic>
        <p:nvPicPr>
          <p:cNvPr id="1163298" name="Picture 34"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73600" y="4019550"/>
            <a:ext cx="349250" cy="323850"/>
          </a:xfrm>
          <a:prstGeom prst="rect">
            <a:avLst/>
          </a:prstGeom>
          <a:noFill/>
          <a:ln w="9525">
            <a:noFill/>
            <a:miter lim="800000"/>
            <a:headEnd/>
            <a:tailEnd/>
          </a:ln>
        </p:spPr>
      </p:pic>
      <p:pic>
        <p:nvPicPr>
          <p:cNvPr id="1163299" name="Picture 35"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7888" y="4343400"/>
            <a:ext cx="349250" cy="323850"/>
          </a:xfrm>
          <a:prstGeom prst="rect">
            <a:avLst/>
          </a:prstGeom>
          <a:noFill/>
          <a:ln w="9525">
            <a:noFill/>
            <a:miter lim="800000"/>
            <a:headEnd/>
            <a:tailEnd/>
          </a:ln>
        </p:spPr>
      </p:pic>
      <p:pic>
        <p:nvPicPr>
          <p:cNvPr id="1163300" name="Picture 36"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83125" y="4657725"/>
            <a:ext cx="349250" cy="323850"/>
          </a:xfrm>
          <a:prstGeom prst="rect">
            <a:avLst/>
          </a:prstGeom>
          <a:noFill/>
          <a:ln w="9525">
            <a:noFill/>
            <a:miter lim="800000"/>
            <a:headEnd/>
            <a:tailEnd/>
          </a:ln>
        </p:spPr>
      </p:pic>
      <p:grpSp>
        <p:nvGrpSpPr>
          <p:cNvPr id="3" name="Group 37"/>
          <p:cNvGrpSpPr>
            <a:grpSpLocks/>
          </p:cNvGrpSpPr>
          <p:nvPr/>
        </p:nvGrpSpPr>
        <p:grpSpPr bwMode="auto">
          <a:xfrm>
            <a:off x="1344613" y="3702050"/>
            <a:ext cx="325437" cy="325438"/>
            <a:chOff x="5365" y="674"/>
            <a:chExt cx="258" cy="258"/>
          </a:xfrm>
        </p:grpSpPr>
        <p:pic>
          <p:nvPicPr>
            <p:cNvPr id="17445" name="Picture 38"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6" name="Oval 39"/>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47" name="Line 40"/>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grpSp>
        <p:nvGrpSpPr>
          <p:cNvPr id="4" name="Group 41"/>
          <p:cNvGrpSpPr>
            <a:grpSpLocks/>
          </p:cNvGrpSpPr>
          <p:nvPr/>
        </p:nvGrpSpPr>
        <p:grpSpPr bwMode="auto">
          <a:xfrm>
            <a:off x="1344613" y="4022725"/>
            <a:ext cx="325437" cy="325438"/>
            <a:chOff x="5365" y="674"/>
            <a:chExt cx="258" cy="258"/>
          </a:xfrm>
        </p:grpSpPr>
        <p:pic>
          <p:nvPicPr>
            <p:cNvPr id="17442" name="Picture 42"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3" name="Oval 43"/>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44" name="Line 44"/>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pic>
        <p:nvPicPr>
          <p:cNvPr id="1163313" name="Picture 49"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6675" y="4633913"/>
            <a:ext cx="349250" cy="323850"/>
          </a:xfrm>
          <a:prstGeom prst="rect">
            <a:avLst/>
          </a:prstGeom>
          <a:noFill/>
          <a:ln w="9525">
            <a:noFill/>
            <a:miter lim="800000"/>
            <a:headEnd/>
            <a:tailEnd/>
          </a:ln>
        </p:spPr>
      </p:pic>
      <p:grpSp>
        <p:nvGrpSpPr>
          <p:cNvPr id="5" name="Group 50"/>
          <p:cNvGrpSpPr>
            <a:grpSpLocks/>
          </p:cNvGrpSpPr>
          <p:nvPr/>
        </p:nvGrpSpPr>
        <p:grpSpPr bwMode="auto">
          <a:xfrm>
            <a:off x="1363663" y="5680075"/>
            <a:ext cx="325437" cy="325438"/>
            <a:chOff x="5365" y="674"/>
            <a:chExt cx="258" cy="258"/>
          </a:xfrm>
        </p:grpSpPr>
        <p:pic>
          <p:nvPicPr>
            <p:cNvPr id="17439" name="Picture 51"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40" name="Oval 52"/>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41" name="Line 53"/>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grpSp>
        <p:nvGrpSpPr>
          <p:cNvPr id="6" name="Group 54"/>
          <p:cNvGrpSpPr>
            <a:grpSpLocks/>
          </p:cNvGrpSpPr>
          <p:nvPr/>
        </p:nvGrpSpPr>
        <p:grpSpPr bwMode="auto">
          <a:xfrm>
            <a:off x="1363663" y="6016625"/>
            <a:ext cx="325437" cy="325438"/>
            <a:chOff x="5365" y="674"/>
            <a:chExt cx="258" cy="258"/>
          </a:xfrm>
        </p:grpSpPr>
        <p:pic>
          <p:nvPicPr>
            <p:cNvPr id="17436" name="Picture 5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7" name="Oval 5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38" name="Line 5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grpSp>
        <p:nvGrpSpPr>
          <p:cNvPr id="7" name="Group 58"/>
          <p:cNvGrpSpPr>
            <a:grpSpLocks/>
          </p:cNvGrpSpPr>
          <p:nvPr/>
        </p:nvGrpSpPr>
        <p:grpSpPr bwMode="auto">
          <a:xfrm>
            <a:off x="1363663" y="6337300"/>
            <a:ext cx="325437" cy="325438"/>
            <a:chOff x="5365" y="674"/>
            <a:chExt cx="258" cy="258"/>
          </a:xfrm>
        </p:grpSpPr>
        <p:pic>
          <p:nvPicPr>
            <p:cNvPr id="17433" name="Picture 59"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4" name="Oval 60"/>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35" name="Line 61"/>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pic>
        <p:nvPicPr>
          <p:cNvPr id="1163326" name="Picture 62"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64075" y="6037263"/>
            <a:ext cx="349250" cy="323850"/>
          </a:xfrm>
          <a:prstGeom prst="rect">
            <a:avLst/>
          </a:prstGeom>
          <a:noFill/>
          <a:ln w="9525">
            <a:noFill/>
            <a:miter lim="800000"/>
            <a:headEnd/>
            <a:tailEnd/>
          </a:ln>
        </p:spPr>
      </p:pic>
      <p:pic>
        <p:nvPicPr>
          <p:cNvPr id="1163327" name="Picture 63"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49788" y="5710238"/>
            <a:ext cx="349250" cy="323850"/>
          </a:xfrm>
          <a:prstGeom prst="rect">
            <a:avLst/>
          </a:prstGeom>
          <a:noFill/>
          <a:ln w="9525">
            <a:noFill/>
            <a:miter lim="800000"/>
            <a:headEnd/>
            <a:tailEnd/>
          </a:ln>
        </p:spPr>
      </p:pic>
      <p:grpSp>
        <p:nvGrpSpPr>
          <p:cNvPr id="8" name="Group 64"/>
          <p:cNvGrpSpPr>
            <a:grpSpLocks/>
          </p:cNvGrpSpPr>
          <p:nvPr/>
        </p:nvGrpSpPr>
        <p:grpSpPr bwMode="auto">
          <a:xfrm>
            <a:off x="4683125" y="6351588"/>
            <a:ext cx="325438" cy="325437"/>
            <a:chOff x="5365" y="674"/>
            <a:chExt cx="258" cy="258"/>
          </a:xfrm>
        </p:grpSpPr>
        <p:pic>
          <p:nvPicPr>
            <p:cNvPr id="17430" name="Picture 65" descr="Solid%20waste"/>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381" y="709"/>
              <a:ext cx="226" cy="210"/>
            </a:xfrm>
            <a:prstGeom prst="rect">
              <a:avLst/>
            </a:prstGeom>
            <a:noFill/>
            <a:ln w="9525">
              <a:noFill/>
              <a:miter lim="800000"/>
              <a:headEnd/>
              <a:tailEnd/>
            </a:ln>
          </p:spPr>
        </p:pic>
        <p:sp>
          <p:nvSpPr>
            <p:cNvPr id="17431" name="Oval 66"/>
            <p:cNvSpPr>
              <a:spLocks noChangeArrowheads="1"/>
            </p:cNvSpPr>
            <p:nvPr/>
          </p:nvSpPr>
          <p:spPr bwMode="auto">
            <a:xfrm>
              <a:off x="5365" y="674"/>
              <a:ext cx="258" cy="258"/>
            </a:xfrm>
            <a:prstGeom prst="ellipse">
              <a:avLst/>
            </a:prstGeom>
            <a:noFill/>
            <a:ln w="28575">
              <a:solidFill>
                <a:srgbClr val="FF0000"/>
              </a:solidFill>
              <a:round/>
              <a:headEnd/>
              <a:tailEnd/>
            </a:ln>
          </p:spPr>
          <p:txBody>
            <a:bodyPr wrap="none" anchor="ctr"/>
            <a:lstStyle/>
            <a:p>
              <a:endParaRPr lang="en-US" dirty="0"/>
            </a:p>
          </p:txBody>
        </p:sp>
        <p:sp>
          <p:nvSpPr>
            <p:cNvPr id="17432" name="Line 67"/>
            <p:cNvSpPr>
              <a:spLocks noChangeShapeType="1"/>
            </p:cNvSpPr>
            <p:nvPr/>
          </p:nvSpPr>
          <p:spPr bwMode="auto">
            <a:xfrm flipH="1">
              <a:off x="5414" y="714"/>
              <a:ext cx="173" cy="173"/>
            </a:xfrm>
            <a:prstGeom prst="line">
              <a:avLst/>
            </a:prstGeom>
            <a:noFill/>
            <a:ln w="28575">
              <a:solidFill>
                <a:srgbClr val="FF0000"/>
              </a:solidFill>
              <a:round/>
              <a:headEnd/>
              <a:tailEnd/>
            </a:ln>
          </p:spPr>
          <p:txBody>
            <a:bodyPr/>
            <a:lstStyle/>
            <a:p>
              <a:endParaRPr lang="en-US" dirty="0"/>
            </a:p>
          </p:txBody>
        </p:sp>
      </p:grpSp>
      <p:pic>
        <p:nvPicPr>
          <p:cNvPr id="1163332" name="Picture 68" descr="Solid%20wast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339850" y="4338638"/>
            <a:ext cx="349250" cy="323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3266">
                                            <p:txEl>
                                              <p:pRg st="0" end="0"/>
                                            </p:txEl>
                                          </p:spTgt>
                                        </p:tgtEl>
                                        <p:attrNameLst>
                                          <p:attrName>style.visibility</p:attrName>
                                        </p:attrNameLst>
                                      </p:cBhvr>
                                      <p:to>
                                        <p:strVal val="visible"/>
                                      </p:to>
                                    </p:set>
                                    <p:anim calcmode="lin" valueType="num">
                                      <p:cBhvr additive="base">
                                        <p:cTn id="7" dur="500" fill="hold"/>
                                        <p:tgtEl>
                                          <p:spTgt spid="1163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32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3266">
                                            <p:txEl>
                                              <p:pRg st="1" end="1"/>
                                            </p:txEl>
                                          </p:spTgt>
                                        </p:tgtEl>
                                        <p:attrNameLst>
                                          <p:attrName>style.visibility</p:attrName>
                                        </p:attrNameLst>
                                      </p:cBhvr>
                                      <p:to>
                                        <p:strVal val="visible"/>
                                      </p:to>
                                    </p:set>
                                    <p:anim calcmode="lin" valueType="num">
                                      <p:cBhvr additive="base">
                                        <p:cTn id="13" dur="500" fill="hold"/>
                                        <p:tgtEl>
                                          <p:spTgt spid="11632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32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4" fill="hold" nodeType="withEffect">
                                  <p:stCondLst>
                                    <p:cond delay="0"/>
                                  </p:stCondLst>
                                  <p:childTnLst>
                                    <p:set>
                                      <p:cBhvr>
                                        <p:cTn id="16" dur="1" fill="hold">
                                          <p:stCondLst>
                                            <p:cond delay="0"/>
                                          </p:stCondLst>
                                        </p:cTn>
                                        <p:tgtEl>
                                          <p:spTgt spid="1163291"/>
                                        </p:tgtEl>
                                        <p:attrNameLst>
                                          <p:attrName>style.visibility</p:attrName>
                                        </p:attrNameLst>
                                      </p:cBhvr>
                                      <p:to>
                                        <p:strVal val="visible"/>
                                      </p:to>
                                    </p:set>
                                    <p:anim calcmode="lin" valueType="num">
                                      <p:cBhvr additive="base">
                                        <p:cTn id="17" dur="500" fill="hold"/>
                                        <p:tgtEl>
                                          <p:spTgt spid="1163291"/>
                                        </p:tgtEl>
                                        <p:attrNameLst>
                                          <p:attrName>ppt_x</p:attrName>
                                        </p:attrNameLst>
                                      </p:cBhvr>
                                      <p:tavLst>
                                        <p:tav tm="0">
                                          <p:val>
                                            <p:strVal val="#ppt_x"/>
                                          </p:val>
                                        </p:tav>
                                        <p:tav tm="100000">
                                          <p:val>
                                            <p:strVal val="#ppt_x"/>
                                          </p:val>
                                        </p:tav>
                                      </p:tavLst>
                                    </p:anim>
                                    <p:anim calcmode="lin" valueType="num">
                                      <p:cBhvr additive="base">
                                        <p:cTn id="18" dur="500" fill="hold"/>
                                        <p:tgtEl>
                                          <p:spTgt spid="1163291"/>
                                        </p:tgtEl>
                                        <p:attrNameLst>
                                          <p:attrName>ppt_y</p:attrName>
                                        </p:attrNameLst>
                                      </p:cBhvr>
                                      <p:tavLst>
                                        <p:tav tm="0">
                                          <p:val>
                                            <p:strVal val="1+#ppt_h/2"/>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1163333"/>
                                        </p:tgtEl>
                                        <p:attrNameLst>
                                          <p:attrName>style.visibility</p:attrName>
                                        </p:attrNameLst>
                                      </p:cBhvr>
                                      <p:to>
                                        <p:strVal val="visible"/>
                                      </p:to>
                                    </p:set>
                                    <p:anim calcmode="lin" valueType="num">
                                      <p:cBhvr>
                                        <p:cTn id="21" dur="500" fill="hold"/>
                                        <p:tgtEl>
                                          <p:spTgt spid="1163333"/>
                                        </p:tgtEl>
                                        <p:attrNameLst>
                                          <p:attrName>ppt_w</p:attrName>
                                        </p:attrNameLst>
                                      </p:cBhvr>
                                      <p:tavLst>
                                        <p:tav tm="0">
                                          <p:val>
                                            <p:fltVal val="0"/>
                                          </p:val>
                                        </p:tav>
                                        <p:tav tm="100000">
                                          <p:val>
                                            <p:strVal val="#ppt_w"/>
                                          </p:val>
                                        </p:tav>
                                      </p:tavLst>
                                    </p:anim>
                                    <p:anim calcmode="lin" valueType="num">
                                      <p:cBhvr>
                                        <p:cTn id="22" dur="500" fill="hold"/>
                                        <p:tgtEl>
                                          <p:spTgt spid="1163333"/>
                                        </p:tgtEl>
                                        <p:attrNameLst>
                                          <p:attrName>ppt_h</p:attrName>
                                        </p:attrNameLst>
                                      </p:cBhvr>
                                      <p:tavLst>
                                        <p:tav tm="0">
                                          <p:val>
                                            <p:fltVal val="0"/>
                                          </p:val>
                                        </p:tav>
                                        <p:tav tm="100000">
                                          <p:val>
                                            <p:strVal val="#ppt_h"/>
                                          </p:val>
                                        </p:tav>
                                      </p:tavLst>
                                    </p:anim>
                                    <p:animEffect transition="in" filter="fade">
                                      <p:cBhvr>
                                        <p:cTn id="23" dur="500"/>
                                        <p:tgtEl>
                                          <p:spTgt spid="116333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diamond(in)">
                                      <p:cBhvr>
                                        <p:cTn id="28" dur="10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diamond(in)">
                                      <p:cBhvr>
                                        <p:cTn id="33" dur="1000"/>
                                        <p:tgtEl>
                                          <p:spTgt spid="3"/>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diamond(in)">
                                      <p:cBhvr>
                                        <p:cTn id="38" dur="1000"/>
                                        <p:tgtEl>
                                          <p:spTgt spid="4"/>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163332"/>
                                        </p:tgtEl>
                                        <p:attrNameLst>
                                          <p:attrName>style.visibility</p:attrName>
                                        </p:attrNameLst>
                                      </p:cBhvr>
                                      <p:to>
                                        <p:strVal val="visible"/>
                                      </p:to>
                                    </p:set>
                                    <p:animEffect transition="in" filter="diamond(in)">
                                      <p:cBhvr>
                                        <p:cTn id="43" dur="1000"/>
                                        <p:tgtEl>
                                          <p:spTgt spid="1163332"/>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163313"/>
                                        </p:tgtEl>
                                        <p:attrNameLst>
                                          <p:attrName>style.visibility</p:attrName>
                                        </p:attrNameLst>
                                      </p:cBhvr>
                                      <p:to>
                                        <p:strVal val="visible"/>
                                      </p:to>
                                    </p:set>
                                    <p:animEffect transition="in" filter="diamond(in)">
                                      <p:cBhvr>
                                        <p:cTn id="48" dur="1000"/>
                                        <p:tgtEl>
                                          <p:spTgt spid="1163313"/>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63297"/>
                                        </p:tgtEl>
                                        <p:attrNameLst>
                                          <p:attrName>style.visibility</p:attrName>
                                        </p:attrNameLst>
                                      </p:cBhvr>
                                      <p:to>
                                        <p:strVal val="visible"/>
                                      </p:to>
                                    </p:set>
                                    <p:animEffect transition="in" filter="diamond(in)">
                                      <p:cBhvr>
                                        <p:cTn id="53" dur="1000"/>
                                        <p:tgtEl>
                                          <p:spTgt spid="1163297"/>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4" fill="hold">
                      <p:stCondLst>
                        <p:cond delay="indefinite"/>
                      </p:stCondLst>
                      <p:childTnLst>
                        <p:par>
                          <p:cTn id="55" fill="hold">
                            <p:stCondLst>
                              <p:cond delay="0"/>
                            </p:stCondLst>
                            <p:childTnLst>
                              <p:par>
                                <p:cTn id="56" presetID="8" presetClass="entr" presetSubtype="16" fill="hold" nodeType="clickEffect">
                                  <p:stCondLst>
                                    <p:cond delay="0"/>
                                  </p:stCondLst>
                                  <p:childTnLst>
                                    <p:set>
                                      <p:cBhvr>
                                        <p:cTn id="57" dur="1" fill="hold">
                                          <p:stCondLst>
                                            <p:cond delay="0"/>
                                          </p:stCondLst>
                                        </p:cTn>
                                        <p:tgtEl>
                                          <p:spTgt spid="1163296"/>
                                        </p:tgtEl>
                                        <p:attrNameLst>
                                          <p:attrName>style.visibility</p:attrName>
                                        </p:attrNameLst>
                                      </p:cBhvr>
                                      <p:to>
                                        <p:strVal val="visible"/>
                                      </p:to>
                                    </p:set>
                                    <p:animEffect transition="in" filter="diamond(in)">
                                      <p:cBhvr>
                                        <p:cTn id="58" dur="1000"/>
                                        <p:tgtEl>
                                          <p:spTgt spid="1163296"/>
                                        </p:tgtEl>
                                      </p:cBhvr>
                                    </p:animEffect>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59" fill="hold">
                      <p:stCondLst>
                        <p:cond delay="indefinite"/>
                      </p:stCondLst>
                      <p:childTnLst>
                        <p:par>
                          <p:cTn id="60" fill="hold">
                            <p:stCondLst>
                              <p:cond delay="0"/>
                            </p:stCondLst>
                            <p:childTnLst>
                              <p:par>
                                <p:cTn id="61" presetID="8" presetClass="entr" presetSubtype="16" fill="hold" nodeType="clickEffect">
                                  <p:stCondLst>
                                    <p:cond delay="0"/>
                                  </p:stCondLst>
                                  <p:childTnLst>
                                    <p:set>
                                      <p:cBhvr>
                                        <p:cTn id="62" dur="1" fill="hold">
                                          <p:stCondLst>
                                            <p:cond delay="0"/>
                                          </p:stCondLst>
                                        </p:cTn>
                                        <p:tgtEl>
                                          <p:spTgt spid="1163298"/>
                                        </p:tgtEl>
                                        <p:attrNameLst>
                                          <p:attrName>style.visibility</p:attrName>
                                        </p:attrNameLst>
                                      </p:cBhvr>
                                      <p:to>
                                        <p:strVal val="visible"/>
                                      </p:to>
                                    </p:set>
                                    <p:animEffect transition="in" filter="diamond(in)">
                                      <p:cBhvr>
                                        <p:cTn id="63" dur="1000"/>
                                        <p:tgtEl>
                                          <p:spTgt spid="1163298"/>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p:stCondLst>
                        <p:cond delay="indefinite"/>
                      </p:stCondLst>
                      <p:childTnLst>
                        <p:par>
                          <p:cTn id="65" fill="hold">
                            <p:stCondLst>
                              <p:cond delay="0"/>
                            </p:stCondLst>
                            <p:childTnLst>
                              <p:par>
                                <p:cTn id="66" presetID="8" presetClass="entr" presetSubtype="16" fill="hold" nodeType="clickEffect">
                                  <p:stCondLst>
                                    <p:cond delay="0"/>
                                  </p:stCondLst>
                                  <p:childTnLst>
                                    <p:set>
                                      <p:cBhvr>
                                        <p:cTn id="67" dur="1" fill="hold">
                                          <p:stCondLst>
                                            <p:cond delay="0"/>
                                          </p:stCondLst>
                                        </p:cTn>
                                        <p:tgtEl>
                                          <p:spTgt spid="1163299"/>
                                        </p:tgtEl>
                                        <p:attrNameLst>
                                          <p:attrName>style.visibility</p:attrName>
                                        </p:attrNameLst>
                                      </p:cBhvr>
                                      <p:to>
                                        <p:strVal val="visible"/>
                                      </p:to>
                                    </p:set>
                                    <p:animEffect transition="in" filter="diamond(in)">
                                      <p:cBhvr>
                                        <p:cTn id="68" dur="1000"/>
                                        <p:tgtEl>
                                          <p:spTgt spid="1163299"/>
                                        </p:tgtEl>
                                      </p:cBhvr>
                                    </p:animEffect>
                                  </p:childTnLst>
                                  <p:subTnLst>
                                    <p:audio>
                                      <p:cMediaNode>
                                        <p:cTn display="0" masterRel="sameClick">
                                          <p:stCondLst>
                                            <p:cond evt="begin" delay="0">
                                              <p:tn val="66"/>
                                            </p:cond>
                                          </p:stCondLst>
                                          <p:endCondLst>
                                            <p:cond evt="onStopAudio" delay="0">
                                              <p:tgtEl>
                                                <p:sldTgt/>
                                              </p:tgtEl>
                                            </p:cond>
                                          </p:endCondLst>
                                        </p:cTn>
                                        <p:tgtEl>
                                          <p:sndTgt r:embed="rId3" name="camera.wav"/>
                                        </p:tgtEl>
                                      </p:cMediaNode>
                                    </p:audio>
                                  </p:subTnLst>
                                </p:cTn>
                              </p:par>
                            </p:childTnLst>
                          </p:cTn>
                        </p:par>
                      </p:childTnLst>
                    </p:cTn>
                  </p:par>
                  <p:par>
                    <p:cTn id="69" fill="hold">
                      <p:stCondLst>
                        <p:cond delay="indefinite"/>
                      </p:stCondLst>
                      <p:childTnLst>
                        <p:par>
                          <p:cTn id="70" fill="hold">
                            <p:stCondLst>
                              <p:cond delay="0"/>
                            </p:stCondLst>
                            <p:childTnLst>
                              <p:par>
                                <p:cTn id="71" presetID="8" presetClass="entr" presetSubtype="16" fill="hold" nodeType="clickEffect">
                                  <p:stCondLst>
                                    <p:cond delay="0"/>
                                  </p:stCondLst>
                                  <p:childTnLst>
                                    <p:set>
                                      <p:cBhvr>
                                        <p:cTn id="72" dur="1" fill="hold">
                                          <p:stCondLst>
                                            <p:cond delay="0"/>
                                          </p:stCondLst>
                                        </p:cTn>
                                        <p:tgtEl>
                                          <p:spTgt spid="1163300"/>
                                        </p:tgtEl>
                                        <p:attrNameLst>
                                          <p:attrName>style.visibility</p:attrName>
                                        </p:attrNameLst>
                                      </p:cBhvr>
                                      <p:to>
                                        <p:strVal val="visible"/>
                                      </p:to>
                                    </p:set>
                                    <p:animEffect transition="in" filter="diamond(in)">
                                      <p:cBhvr>
                                        <p:cTn id="73" dur="1000"/>
                                        <p:tgtEl>
                                          <p:spTgt spid="1163300"/>
                                        </p:tgtEl>
                                      </p:cBhvr>
                                    </p:animEffect>
                                  </p:childTnLst>
                                  <p:subTnLst>
                                    <p:audio>
                                      <p:cMediaNode>
                                        <p:cTn display="0" masterRel="sameClick">
                                          <p:stCondLst>
                                            <p:cond evt="begin" delay="0">
                                              <p:tn val="71"/>
                                            </p:cond>
                                          </p:stCondLst>
                                          <p:endCondLst>
                                            <p:cond evt="onStopAudio" delay="0">
                                              <p:tgtEl>
                                                <p:sldTgt/>
                                              </p:tgtEl>
                                            </p:cond>
                                          </p:endCondLst>
                                        </p:cTn>
                                        <p:tgtEl>
                                          <p:sndTgt r:embed="rId3" name="camera.wav"/>
                                        </p:tgtEl>
                                      </p:cMediaNode>
                                    </p:audio>
                                  </p:subTnLst>
                                </p:cTn>
                              </p:par>
                            </p:childTnLst>
                          </p:cTn>
                        </p:par>
                      </p:childTnLst>
                    </p:cTn>
                  </p:par>
                  <p:par>
                    <p:cTn id="74" fill="hold">
                      <p:stCondLst>
                        <p:cond delay="indefinite"/>
                      </p:stCondLst>
                      <p:childTnLst>
                        <p:par>
                          <p:cTn id="75" fill="hold">
                            <p:stCondLst>
                              <p:cond delay="0"/>
                            </p:stCondLst>
                            <p:childTnLst>
                              <p:par>
                                <p:cTn id="76" presetID="8" presetClass="entr" presetSubtype="16"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diamond(in)">
                                      <p:cBhvr>
                                        <p:cTn id="78" dur="1000"/>
                                        <p:tgtEl>
                                          <p:spTgt spid="5"/>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79" fill="hold">
                      <p:stCondLst>
                        <p:cond delay="indefinite"/>
                      </p:stCondLst>
                      <p:childTnLst>
                        <p:par>
                          <p:cTn id="80" fill="hold">
                            <p:stCondLst>
                              <p:cond delay="0"/>
                            </p:stCondLst>
                            <p:childTnLst>
                              <p:par>
                                <p:cTn id="81" presetID="8" presetClass="entr" presetSubtype="16" fill="hold"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diamond(in)">
                                      <p:cBhvr>
                                        <p:cTn id="83" dur="1000"/>
                                        <p:tgtEl>
                                          <p:spTgt spid="6"/>
                                        </p:tgtEl>
                                      </p:cBhvr>
                                    </p:animEffect>
                                  </p:childTnLst>
                                  <p:subTnLst>
                                    <p:audio>
                                      <p:cMediaNode>
                                        <p:cTn display="0" masterRel="sameClick">
                                          <p:stCondLst>
                                            <p:cond evt="begin" delay="0">
                                              <p:tn val="81"/>
                                            </p:cond>
                                          </p:stCondLst>
                                          <p:endCondLst>
                                            <p:cond evt="onStopAudio" delay="0">
                                              <p:tgtEl>
                                                <p:sldTgt/>
                                              </p:tgtEl>
                                            </p:cond>
                                          </p:endCondLst>
                                        </p:cTn>
                                        <p:tgtEl>
                                          <p:sndTgt r:embed="rId3" name="camera.wav"/>
                                        </p:tgtEl>
                                      </p:cMediaNode>
                                    </p:audio>
                                  </p:subTnLst>
                                </p:cTn>
                              </p:par>
                            </p:childTnLst>
                          </p:cTn>
                        </p:par>
                      </p:childTnLst>
                    </p:cTn>
                  </p:par>
                  <p:par>
                    <p:cTn id="84" fill="hold">
                      <p:stCondLst>
                        <p:cond delay="indefinite"/>
                      </p:stCondLst>
                      <p:childTnLst>
                        <p:par>
                          <p:cTn id="85" fill="hold">
                            <p:stCondLst>
                              <p:cond delay="0"/>
                            </p:stCondLst>
                            <p:childTnLst>
                              <p:par>
                                <p:cTn id="86" presetID="8" presetClass="entr" presetSubtype="16" fill="hold" nodeType="click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diamond(in)">
                                      <p:cBhvr>
                                        <p:cTn id="88" dur="1000"/>
                                        <p:tgtEl>
                                          <p:spTgt spid="7"/>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89" fill="hold">
                      <p:stCondLst>
                        <p:cond delay="indefinite"/>
                      </p:stCondLst>
                      <p:childTnLst>
                        <p:par>
                          <p:cTn id="90" fill="hold">
                            <p:stCondLst>
                              <p:cond delay="0"/>
                            </p:stCondLst>
                            <p:childTnLst>
                              <p:par>
                                <p:cTn id="91" presetID="8" presetClass="entr" presetSubtype="16" fill="hold" nodeType="clickEffect">
                                  <p:stCondLst>
                                    <p:cond delay="0"/>
                                  </p:stCondLst>
                                  <p:childTnLst>
                                    <p:set>
                                      <p:cBhvr>
                                        <p:cTn id="92" dur="1" fill="hold">
                                          <p:stCondLst>
                                            <p:cond delay="0"/>
                                          </p:stCondLst>
                                        </p:cTn>
                                        <p:tgtEl>
                                          <p:spTgt spid="1163327"/>
                                        </p:tgtEl>
                                        <p:attrNameLst>
                                          <p:attrName>style.visibility</p:attrName>
                                        </p:attrNameLst>
                                      </p:cBhvr>
                                      <p:to>
                                        <p:strVal val="visible"/>
                                      </p:to>
                                    </p:set>
                                    <p:animEffect transition="in" filter="diamond(in)">
                                      <p:cBhvr>
                                        <p:cTn id="93" dur="1000"/>
                                        <p:tgtEl>
                                          <p:spTgt spid="1163327"/>
                                        </p:tgtEl>
                                      </p:cBhvr>
                                    </p:animEffect>
                                  </p:childTnLst>
                                  <p:subTnLst>
                                    <p:audio>
                                      <p:cMediaNode>
                                        <p:cTn display="0" masterRel="sameClick">
                                          <p:stCondLst>
                                            <p:cond evt="begin" delay="0">
                                              <p:tn val="91"/>
                                            </p:cond>
                                          </p:stCondLst>
                                          <p:endCondLst>
                                            <p:cond evt="onStopAudio" delay="0">
                                              <p:tgtEl>
                                                <p:sldTgt/>
                                              </p:tgtEl>
                                            </p:cond>
                                          </p:endCondLst>
                                        </p:cTn>
                                        <p:tgtEl>
                                          <p:sndTgt r:embed="rId3" name="camera.wav"/>
                                        </p:tgtEl>
                                      </p:cMediaNode>
                                    </p:audio>
                                  </p:subTnLst>
                                </p:cTn>
                              </p:par>
                            </p:childTnLst>
                          </p:cTn>
                        </p:par>
                      </p:childTnLst>
                    </p:cTn>
                  </p:par>
                  <p:par>
                    <p:cTn id="94" fill="hold">
                      <p:stCondLst>
                        <p:cond delay="indefinite"/>
                      </p:stCondLst>
                      <p:childTnLst>
                        <p:par>
                          <p:cTn id="95" fill="hold">
                            <p:stCondLst>
                              <p:cond delay="0"/>
                            </p:stCondLst>
                            <p:childTnLst>
                              <p:par>
                                <p:cTn id="96" presetID="8" presetClass="entr" presetSubtype="16" fill="hold" nodeType="clickEffect">
                                  <p:stCondLst>
                                    <p:cond delay="0"/>
                                  </p:stCondLst>
                                  <p:childTnLst>
                                    <p:set>
                                      <p:cBhvr>
                                        <p:cTn id="97" dur="1" fill="hold">
                                          <p:stCondLst>
                                            <p:cond delay="0"/>
                                          </p:stCondLst>
                                        </p:cTn>
                                        <p:tgtEl>
                                          <p:spTgt spid="1163326"/>
                                        </p:tgtEl>
                                        <p:attrNameLst>
                                          <p:attrName>style.visibility</p:attrName>
                                        </p:attrNameLst>
                                      </p:cBhvr>
                                      <p:to>
                                        <p:strVal val="visible"/>
                                      </p:to>
                                    </p:set>
                                    <p:animEffect transition="in" filter="diamond(in)">
                                      <p:cBhvr>
                                        <p:cTn id="98" dur="1000"/>
                                        <p:tgtEl>
                                          <p:spTgt spid="1163326"/>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childTnLst>
                          </p:cTn>
                        </p:par>
                      </p:childTnLst>
                    </p:cTn>
                  </p:par>
                  <p:par>
                    <p:cTn id="99" fill="hold">
                      <p:stCondLst>
                        <p:cond delay="indefinite"/>
                      </p:stCondLst>
                      <p:childTnLst>
                        <p:par>
                          <p:cTn id="100" fill="hold">
                            <p:stCondLst>
                              <p:cond delay="0"/>
                            </p:stCondLst>
                            <p:childTnLst>
                              <p:par>
                                <p:cTn id="101" presetID="8" presetClass="entr" presetSubtype="16" fill="hold"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diamond(in)">
                                      <p:cBhvr>
                                        <p:cTn id="103" dur="1000"/>
                                        <p:tgtEl>
                                          <p:spTgt spid="8"/>
                                        </p:tgtEl>
                                      </p:cBhvr>
                                    </p:animEffect>
                                  </p:childTnLst>
                                  <p:subTnLst>
                                    <p:audio>
                                      <p:cMediaNode>
                                        <p:cTn display="0" masterRel="sameClick">
                                          <p:stCondLst>
                                            <p:cond evt="begin" delay="0">
                                              <p:tn val="10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Renewable and non-renewable energy sources</a:t>
            </a:r>
            <a:endParaRPr lang="en-US" dirty="0">
              <a:solidFill>
                <a:srgbClr val="000000"/>
              </a:solidFill>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 is </a:t>
            </a:r>
            <a:r>
              <a:rPr lang="en-US" sz="2400" dirty="0">
                <a:solidFill>
                  <a:srgbClr val="000000"/>
                </a:solidFill>
                <a:latin typeface="Arial" charset="0"/>
                <a:ea typeface="Calibri" pitchFamily="34" charset="0"/>
                <a:cs typeface="Times New Roman" pitchFamily="18" charset="0"/>
              </a:rPr>
              <a:t>better than non-renewable because it </a:t>
            </a:r>
            <a:r>
              <a:rPr lang="en-US" sz="2400" dirty="0" smtClean="0">
                <a:solidFill>
                  <a:srgbClr val="000000"/>
                </a:solidFill>
                <a:latin typeface="Arial" charset="0"/>
                <a:ea typeface="Calibri" pitchFamily="34" charset="0"/>
                <a:cs typeface="Times New Roman" pitchFamily="18" charset="0"/>
              </a:rPr>
              <a:t>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 </a:t>
            </a:r>
            <a:r>
              <a:rPr lang="en-US" sz="2400" dirty="0">
                <a:solidFill>
                  <a:srgbClr val="000000"/>
                </a:solidFill>
                <a:latin typeface="Arial" charset="0"/>
                <a:ea typeface="Calibri" pitchFamily="34" charset="0"/>
                <a:cs typeface="Times New Roman" pitchFamily="18" charset="0"/>
              </a:rPr>
              <a:t>are better than coal because </a:t>
            </a:r>
            <a:r>
              <a:rPr lang="en-US" sz="2400" dirty="0" smtClean="0">
                <a:solidFill>
                  <a:srgbClr val="000000"/>
                </a:solidFill>
                <a:latin typeface="Arial" charset="0"/>
                <a:ea typeface="Calibri" pitchFamily="34" charset="0"/>
                <a:cs typeface="Times New Roman" pitchFamily="18" charset="0"/>
              </a:rPr>
              <a:t>they </a:t>
            </a:r>
            <a:r>
              <a:rPr lang="en-US" sz="2400" dirty="0">
                <a:solidFill>
                  <a:srgbClr val="000000"/>
                </a:solidFill>
                <a:latin typeface="Arial" charset="0"/>
                <a:ea typeface="Calibri" pitchFamily="34" charset="0"/>
                <a:cs typeface="Times New Roman" pitchFamily="18" charset="0"/>
              </a:rPr>
              <a:t>more </a:t>
            </a:r>
            <a:r>
              <a:rPr lang="en-US" sz="2400" dirty="0" smtClean="0">
                <a:solidFill>
                  <a:srgbClr val="000000"/>
                </a:solidFill>
                <a:latin typeface="Arial" charset="0"/>
                <a:ea typeface="Calibri" pitchFamily="34" charset="0"/>
                <a:cs typeface="Times New Roman" pitchFamily="18" charset="0"/>
              </a:rPr>
              <a:t>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 </a:t>
            </a:r>
            <a:r>
              <a:rPr lang="en-US" sz="2400" dirty="0">
                <a:solidFill>
                  <a:srgbClr val="000000"/>
                </a:solidFill>
                <a:latin typeface="Arial" charset="0"/>
                <a:ea typeface="Calibri" pitchFamily="34" charset="0"/>
                <a:cs typeface="Times New Roman" pitchFamily="18" charset="0"/>
              </a:rPr>
              <a:t>is </a:t>
            </a:r>
            <a:r>
              <a:rPr lang="en-US" sz="2400" dirty="0" smtClean="0">
                <a:solidFill>
                  <a:srgbClr val="000000"/>
                </a:solidFill>
                <a:latin typeface="Arial" charset="0"/>
                <a:ea typeface="Calibri" pitchFamily="34" charset="0"/>
                <a:cs typeface="Times New Roman" pitchFamily="18" charset="0"/>
              </a:rPr>
              <a:t>______________________than </a:t>
            </a:r>
            <a:r>
              <a:rPr lang="en-US" sz="2400" dirty="0">
                <a:solidFill>
                  <a:srgbClr val="000000"/>
                </a:solidFill>
                <a:latin typeface="Arial" charset="0"/>
                <a:ea typeface="Calibri" pitchFamily="34" charset="0"/>
                <a:cs typeface="Times New Roman" pitchFamily="18" charset="0"/>
              </a:rPr>
              <a:t>gas and oil.</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________________________________________ </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___________________ are useful to have in a grid   because they ______________________________.</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_________________________________________ __________________________________________.</a:t>
            </a:r>
            <a:endParaRPr lang="en-US" sz="2400" dirty="0">
              <a:solidFill>
                <a:srgbClr val="000000"/>
              </a:solidFill>
              <a:latin typeface="Arial" charset="0"/>
              <a:ea typeface="Calibri" pitchFamily="34" charset="0"/>
              <a:cs typeface="Times New Roman" pitchFamily="18" charset="0"/>
            </a:endParaRPr>
          </a:p>
        </p:txBody>
      </p:sp>
      <p:sp>
        <p:nvSpPr>
          <p:cNvPr id="1843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171460" name="Picture 4"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9400" y="1811338"/>
            <a:ext cx="609600" cy="609600"/>
          </a:xfrm>
          <a:prstGeom prst="rect">
            <a:avLst/>
          </a:prstGeom>
          <a:noFill/>
          <a:ln w="9525">
            <a:noFill/>
            <a:miter lim="800000"/>
            <a:headEnd/>
            <a:tailEnd/>
          </a:ln>
        </p:spPr>
      </p:pic>
      <p:pic>
        <p:nvPicPr>
          <p:cNvPr id="1171461" name="Picture 5"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66075" y="5546725"/>
            <a:ext cx="500063" cy="547688"/>
          </a:xfrm>
          <a:prstGeom prst="rect">
            <a:avLst/>
          </a:prstGeom>
          <a:noFill/>
          <a:ln w="9525">
            <a:noFill/>
            <a:miter lim="800000"/>
            <a:headEnd/>
            <a:tailEnd/>
          </a:ln>
        </p:spPr>
      </p:pic>
      <p:pic>
        <p:nvPicPr>
          <p:cNvPr id="1171462" name="Picture 6"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2608263"/>
            <a:ext cx="609600" cy="609600"/>
          </a:xfrm>
          <a:prstGeom prst="rect">
            <a:avLst/>
          </a:prstGeom>
          <a:noFill/>
          <a:ln w="9525">
            <a:noFill/>
            <a:miter lim="800000"/>
            <a:headEnd/>
            <a:tailEnd/>
          </a:ln>
        </p:spPr>
      </p:pic>
      <p:pic>
        <p:nvPicPr>
          <p:cNvPr id="1171463" name="Picture 7"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89875" y="3400425"/>
            <a:ext cx="609600" cy="609600"/>
          </a:xfrm>
          <a:prstGeom prst="rect">
            <a:avLst/>
          </a:prstGeom>
          <a:noFill/>
          <a:ln w="9525">
            <a:noFill/>
            <a:miter lim="800000"/>
            <a:headEnd/>
            <a:tailEnd/>
          </a:ln>
        </p:spPr>
      </p:pic>
      <p:pic>
        <p:nvPicPr>
          <p:cNvPr id="1171464" name="Picture 8"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3050" y="3860800"/>
            <a:ext cx="609600" cy="609600"/>
          </a:xfrm>
          <a:prstGeom prst="rect">
            <a:avLst/>
          </a:prstGeom>
          <a:noFill/>
          <a:ln w="9525">
            <a:noFill/>
            <a:miter lim="800000"/>
            <a:headEnd/>
            <a:tailEnd/>
          </a:ln>
        </p:spPr>
      </p:pic>
      <p:pic>
        <p:nvPicPr>
          <p:cNvPr id="1171465" name="Picture 9" descr="smiley-face-sad"/>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980363" y="6013450"/>
            <a:ext cx="500062" cy="547688"/>
          </a:xfrm>
          <a:prstGeom prst="rect">
            <a:avLst/>
          </a:prstGeom>
          <a:noFill/>
          <a:ln w="9525">
            <a:noFill/>
            <a:miter lim="800000"/>
            <a:headEnd/>
            <a:tailEnd/>
          </a:ln>
        </p:spPr>
      </p:pic>
      <p:pic>
        <p:nvPicPr>
          <p:cNvPr id="1171466" name="Picture 10"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894638" y="4316413"/>
            <a:ext cx="609600" cy="609600"/>
          </a:xfrm>
          <a:prstGeom prst="rect">
            <a:avLst/>
          </a:prstGeom>
          <a:noFill/>
          <a:ln w="9525">
            <a:noFill/>
            <a:miter lim="800000"/>
            <a:headEnd/>
            <a:tailEnd/>
          </a:ln>
        </p:spPr>
      </p:pic>
      <p:pic>
        <p:nvPicPr>
          <p:cNvPr id="1171467" name="Picture 11" descr="Smiley_Face_Emoticon4"/>
          <p:cNvPicPr>
            <a:picLocks noChangeAspect="1" noChangeArrowheads="1"/>
          </p:cNvPicPr>
          <p:nvPr/>
        </p:nvPicPr>
        <p:blipFill>
          <a:blip r:embed="rId5" cstate="print">
            <a:clrChange>
              <a:clrFrom>
                <a:srgbClr val="FDFDFD"/>
              </a:clrFrom>
              <a:clrTo>
                <a:srgbClr val="FDFDFD">
                  <a:alpha val="0"/>
                </a:srgbClr>
              </a:clrTo>
            </a:clrChange>
          </a:blip>
          <a:srcRect/>
          <a:stretch>
            <a:fillRect/>
          </a:stretch>
        </p:blipFill>
        <p:spPr bwMode="auto">
          <a:xfrm>
            <a:off x="7908925" y="4965700"/>
            <a:ext cx="609600" cy="6096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1458">
                                            <p:txEl>
                                              <p:pRg st="1" end="1"/>
                                            </p:txEl>
                                          </p:spTgt>
                                        </p:tgtEl>
                                        <p:attrNameLst>
                                          <p:attrName>style.visibility</p:attrName>
                                        </p:attrNameLst>
                                      </p:cBhvr>
                                      <p:to>
                                        <p:strVal val="visible"/>
                                      </p:to>
                                    </p:set>
                                    <p:anim calcmode="lin" valueType="num">
                                      <p:cBhvr additive="base">
                                        <p:cTn id="7" dur="500" fill="hold"/>
                                        <p:tgtEl>
                                          <p:spTgt spid="1171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1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1458">
                                            <p:txEl>
                                              <p:pRg st="2" end="2"/>
                                            </p:txEl>
                                          </p:spTgt>
                                        </p:tgtEl>
                                        <p:attrNameLst>
                                          <p:attrName>style.visibility</p:attrName>
                                        </p:attrNameLst>
                                      </p:cBhvr>
                                      <p:to>
                                        <p:strVal val="visible"/>
                                      </p:to>
                                    </p:set>
                                    <p:anim calcmode="lin" valueType="num">
                                      <p:cBhvr additive="base">
                                        <p:cTn id="13" dur="500" fill="hold"/>
                                        <p:tgtEl>
                                          <p:spTgt spid="11714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14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1458">
                                            <p:txEl>
                                              <p:pRg st="3" end="3"/>
                                            </p:txEl>
                                          </p:spTgt>
                                        </p:tgtEl>
                                        <p:attrNameLst>
                                          <p:attrName>style.visibility</p:attrName>
                                        </p:attrNameLst>
                                      </p:cBhvr>
                                      <p:to>
                                        <p:strVal val="visible"/>
                                      </p:to>
                                    </p:set>
                                    <p:anim calcmode="lin" valueType="num">
                                      <p:cBhvr additive="base">
                                        <p:cTn id="19" dur="500" fill="hold"/>
                                        <p:tgtEl>
                                          <p:spTgt spid="11714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14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1458">
                                            <p:txEl>
                                              <p:pRg st="4" end="4"/>
                                            </p:txEl>
                                          </p:spTgt>
                                        </p:tgtEl>
                                        <p:attrNameLst>
                                          <p:attrName>style.visibility</p:attrName>
                                        </p:attrNameLst>
                                      </p:cBhvr>
                                      <p:to>
                                        <p:strVal val="visible"/>
                                      </p:to>
                                    </p:set>
                                    <p:anim calcmode="lin" valueType="num">
                                      <p:cBhvr additive="base">
                                        <p:cTn id="25" dur="500" fill="hold"/>
                                        <p:tgtEl>
                                          <p:spTgt spid="11714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14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71458">
                                            <p:txEl>
                                              <p:pRg st="5" end="5"/>
                                            </p:txEl>
                                          </p:spTgt>
                                        </p:tgtEl>
                                        <p:attrNameLst>
                                          <p:attrName>style.visibility</p:attrName>
                                        </p:attrNameLst>
                                      </p:cBhvr>
                                      <p:to>
                                        <p:strVal val="visible"/>
                                      </p:to>
                                    </p:set>
                                    <p:anim calcmode="lin" valueType="num">
                                      <p:cBhvr additive="base">
                                        <p:cTn id="31" dur="500" fill="hold"/>
                                        <p:tgtEl>
                                          <p:spTgt spid="117145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714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71458">
                                            <p:txEl>
                                              <p:pRg st="6" end="6"/>
                                            </p:txEl>
                                          </p:spTgt>
                                        </p:tgtEl>
                                        <p:attrNameLst>
                                          <p:attrName>style.visibility</p:attrName>
                                        </p:attrNameLst>
                                      </p:cBhvr>
                                      <p:to>
                                        <p:strVal val="visible"/>
                                      </p:to>
                                    </p:set>
                                    <p:anim calcmode="lin" valueType="num">
                                      <p:cBhvr additive="base">
                                        <p:cTn id="37" dur="500" fill="hold"/>
                                        <p:tgtEl>
                                          <p:spTgt spid="117145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714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71458">
                                            <p:txEl>
                                              <p:pRg st="7" end="7"/>
                                            </p:txEl>
                                          </p:spTgt>
                                        </p:tgtEl>
                                        <p:attrNameLst>
                                          <p:attrName>style.visibility</p:attrName>
                                        </p:attrNameLst>
                                      </p:cBhvr>
                                      <p:to>
                                        <p:strVal val="visible"/>
                                      </p:to>
                                    </p:set>
                                    <p:anim calcmode="lin" valueType="num">
                                      <p:cBhvr additive="base">
                                        <p:cTn id="43" dur="500" fill="hold"/>
                                        <p:tgtEl>
                                          <p:spTgt spid="117145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714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71458">
                                            <p:txEl>
                                              <p:pRg st="8" end="8"/>
                                            </p:txEl>
                                          </p:spTgt>
                                        </p:tgtEl>
                                        <p:attrNameLst>
                                          <p:attrName>style.visibility</p:attrName>
                                        </p:attrNameLst>
                                      </p:cBhvr>
                                      <p:to>
                                        <p:strVal val="visible"/>
                                      </p:to>
                                    </p:set>
                                    <p:anim calcmode="lin" valueType="num">
                                      <p:cBhvr additive="base">
                                        <p:cTn id="49" dur="500" fill="hold"/>
                                        <p:tgtEl>
                                          <p:spTgt spid="117145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71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1" presetClass="entr" presetSubtype="4" fill="hold" nodeType="clickEffect">
                                  <p:stCondLst>
                                    <p:cond delay="0"/>
                                  </p:stCondLst>
                                  <p:childTnLst>
                                    <p:set>
                                      <p:cBhvr>
                                        <p:cTn id="54" dur="1" fill="hold">
                                          <p:stCondLst>
                                            <p:cond delay="0"/>
                                          </p:stCondLst>
                                        </p:cTn>
                                        <p:tgtEl>
                                          <p:spTgt spid="1171460"/>
                                        </p:tgtEl>
                                        <p:attrNameLst>
                                          <p:attrName>style.visibility</p:attrName>
                                        </p:attrNameLst>
                                      </p:cBhvr>
                                      <p:to>
                                        <p:strVal val="visible"/>
                                      </p:to>
                                    </p:set>
                                    <p:animEffect transition="in" filter="wheel(4)">
                                      <p:cBhvr>
                                        <p:cTn id="55" dur="500"/>
                                        <p:tgtEl>
                                          <p:spTgt spid="1171460"/>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1" presetClass="entr" presetSubtype="4" fill="hold" nodeType="clickEffect">
                                  <p:stCondLst>
                                    <p:cond delay="0"/>
                                  </p:stCondLst>
                                  <p:childTnLst>
                                    <p:set>
                                      <p:cBhvr>
                                        <p:cTn id="59" dur="1" fill="hold">
                                          <p:stCondLst>
                                            <p:cond delay="0"/>
                                          </p:stCondLst>
                                        </p:cTn>
                                        <p:tgtEl>
                                          <p:spTgt spid="1171462"/>
                                        </p:tgtEl>
                                        <p:attrNameLst>
                                          <p:attrName>style.visibility</p:attrName>
                                        </p:attrNameLst>
                                      </p:cBhvr>
                                      <p:to>
                                        <p:strVal val="visible"/>
                                      </p:to>
                                    </p:set>
                                    <p:animEffect transition="in" filter="wheel(4)">
                                      <p:cBhvr>
                                        <p:cTn id="60" dur="500"/>
                                        <p:tgtEl>
                                          <p:spTgt spid="1171462"/>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1" presetClass="entr" presetSubtype="4" fill="hold" nodeType="clickEffect">
                                  <p:stCondLst>
                                    <p:cond delay="0"/>
                                  </p:stCondLst>
                                  <p:childTnLst>
                                    <p:set>
                                      <p:cBhvr>
                                        <p:cTn id="64" dur="1" fill="hold">
                                          <p:stCondLst>
                                            <p:cond delay="0"/>
                                          </p:stCondLst>
                                        </p:cTn>
                                        <p:tgtEl>
                                          <p:spTgt spid="1171463"/>
                                        </p:tgtEl>
                                        <p:attrNameLst>
                                          <p:attrName>style.visibility</p:attrName>
                                        </p:attrNameLst>
                                      </p:cBhvr>
                                      <p:to>
                                        <p:strVal val="visible"/>
                                      </p:to>
                                    </p:set>
                                    <p:animEffect transition="in" filter="wheel(4)">
                                      <p:cBhvr>
                                        <p:cTn id="65" dur="500"/>
                                        <p:tgtEl>
                                          <p:spTgt spid="1171463"/>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1" presetClass="entr" presetSubtype="4" fill="hold" nodeType="clickEffect">
                                  <p:stCondLst>
                                    <p:cond delay="0"/>
                                  </p:stCondLst>
                                  <p:childTnLst>
                                    <p:set>
                                      <p:cBhvr>
                                        <p:cTn id="69" dur="1" fill="hold">
                                          <p:stCondLst>
                                            <p:cond delay="0"/>
                                          </p:stCondLst>
                                        </p:cTn>
                                        <p:tgtEl>
                                          <p:spTgt spid="1171464"/>
                                        </p:tgtEl>
                                        <p:attrNameLst>
                                          <p:attrName>style.visibility</p:attrName>
                                        </p:attrNameLst>
                                      </p:cBhvr>
                                      <p:to>
                                        <p:strVal val="visible"/>
                                      </p:to>
                                    </p:set>
                                    <p:animEffect transition="in" filter="wheel(4)">
                                      <p:cBhvr>
                                        <p:cTn id="70" dur="500"/>
                                        <p:tgtEl>
                                          <p:spTgt spid="1171464"/>
                                        </p:tgtEl>
                                      </p:cBhvr>
                                    </p:animEffec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21" presetClass="entr" presetSubtype="4" fill="hold" nodeType="clickEffect">
                                  <p:stCondLst>
                                    <p:cond delay="0"/>
                                  </p:stCondLst>
                                  <p:childTnLst>
                                    <p:set>
                                      <p:cBhvr>
                                        <p:cTn id="74" dur="1" fill="hold">
                                          <p:stCondLst>
                                            <p:cond delay="0"/>
                                          </p:stCondLst>
                                        </p:cTn>
                                        <p:tgtEl>
                                          <p:spTgt spid="1171466"/>
                                        </p:tgtEl>
                                        <p:attrNameLst>
                                          <p:attrName>style.visibility</p:attrName>
                                        </p:attrNameLst>
                                      </p:cBhvr>
                                      <p:to>
                                        <p:strVal val="visible"/>
                                      </p:to>
                                    </p:set>
                                    <p:animEffect transition="in" filter="wheel(4)">
                                      <p:cBhvr>
                                        <p:cTn id="75" dur="500"/>
                                        <p:tgtEl>
                                          <p:spTgt spid="1171466"/>
                                        </p:tgtEl>
                                      </p:cBhvr>
                                    </p:animEffect>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6" fill="hold">
                      <p:stCondLst>
                        <p:cond delay="indefinite"/>
                      </p:stCondLst>
                      <p:childTnLst>
                        <p:par>
                          <p:cTn id="77" fill="hold">
                            <p:stCondLst>
                              <p:cond delay="0"/>
                            </p:stCondLst>
                            <p:childTnLst>
                              <p:par>
                                <p:cTn id="78" presetID="21" presetClass="entr" presetSubtype="4" fill="hold" nodeType="clickEffect">
                                  <p:stCondLst>
                                    <p:cond delay="0"/>
                                  </p:stCondLst>
                                  <p:childTnLst>
                                    <p:set>
                                      <p:cBhvr>
                                        <p:cTn id="79" dur="1" fill="hold">
                                          <p:stCondLst>
                                            <p:cond delay="0"/>
                                          </p:stCondLst>
                                        </p:cTn>
                                        <p:tgtEl>
                                          <p:spTgt spid="1171467"/>
                                        </p:tgtEl>
                                        <p:attrNameLst>
                                          <p:attrName>style.visibility</p:attrName>
                                        </p:attrNameLst>
                                      </p:cBhvr>
                                      <p:to>
                                        <p:strVal val="visible"/>
                                      </p:to>
                                    </p:set>
                                    <p:animEffect transition="in" filter="wheel(4)">
                                      <p:cBhvr>
                                        <p:cTn id="80" dur="500"/>
                                        <p:tgtEl>
                                          <p:spTgt spid="1171467"/>
                                        </p:tgtEl>
                                      </p:cBhvr>
                                    </p:animEffect>
                                  </p:childTnLst>
                                  <p:subTnLst>
                                    <p:audio>
                                      <p:cMediaNode>
                                        <p:cTn display="0" masterRel="sameClick">
                                          <p:stCondLst>
                                            <p:cond evt="begin" delay="0">
                                              <p:tn val="78"/>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1" presetClass="entr" presetSubtype="4" fill="hold" nodeType="clickEffect">
                                  <p:stCondLst>
                                    <p:cond delay="0"/>
                                  </p:stCondLst>
                                  <p:childTnLst>
                                    <p:set>
                                      <p:cBhvr>
                                        <p:cTn id="84" dur="1" fill="hold">
                                          <p:stCondLst>
                                            <p:cond delay="0"/>
                                          </p:stCondLst>
                                        </p:cTn>
                                        <p:tgtEl>
                                          <p:spTgt spid="1171461"/>
                                        </p:tgtEl>
                                        <p:attrNameLst>
                                          <p:attrName>style.visibility</p:attrName>
                                        </p:attrNameLst>
                                      </p:cBhvr>
                                      <p:to>
                                        <p:strVal val="visible"/>
                                      </p:to>
                                    </p:set>
                                    <p:animEffect transition="in" filter="wheel(4)">
                                      <p:cBhvr>
                                        <p:cTn id="85" dur="500"/>
                                        <p:tgtEl>
                                          <p:spTgt spid="1171461"/>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1" presetClass="entr" presetSubtype="4" fill="hold" nodeType="clickEffect">
                                  <p:stCondLst>
                                    <p:cond delay="0"/>
                                  </p:stCondLst>
                                  <p:childTnLst>
                                    <p:set>
                                      <p:cBhvr>
                                        <p:cTn id="89" dur="1" fill="hold">
                                          <p:stCondLst>
                                            <p:cond delay="0"/>
                                          </p:stCondLst>
                                        </p:cTn>
                                        <p:tgtEl>
                                          <p:spTgt spid="1171465"/>
                                        </p:tgtEl>
                                        <p:attrNameLst>
                                          <p:attrName>style.visibility</p:attrName>
                                        </p:attrNameLst>
                                      </p:cBhvr>
                                      <p:to>
                                        <p:strVal val="visible"/>
                                      </p:to>
                                    </p:set>
                                    <p:animEffect transition="in" filter="wheel(4)">
                                      <p:cBhvr>
                                        <p:cTn id="90" dur="500"/>
                                        <p:tgtEl>
                                          <p:spTgt spid="1171465"/>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77252" name="Rectangle 4"/>
              <p:cNvSpPr>
                <a:spLocks noChangeArrowheads="1"/>
              </p:cNvSpPr>
              <p:nvPr/>
            </p:nvSpPr>
            <p:spPr bwMode="auto">
              <a:xfrm>
                <a:off x="674688" y="1809750"/>
                <a:ext cx="7772400" cy="50482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Coal has a specific                                      energy of 32.5 MJ</a:t>
                </a:r>
                <a:r>
                  <a:rPr lang="en-US" sz="2400" i="1" dirty="0">
                    <a:latin typeface="Arial" charset="0"/>
                    <a:sym typeface="Symbol" pitchFamily="18" charset="2"/>
                  </a:rPr>
                  <a:t>/ </a:t>
                </a:r>
                <a:r>
                  <a:rPr lang="en-US" sz="2400" dirty="0">
                    <a:latin typeface="Arial" charset="0"/>
                    <a:sym typeface="Symbol" pitchFamily="18" charset="2"/>
                  </a:rPr>
                  <a:t>kg. If a city has                                       a coal-fired power plant that needs                                     to produce 30.0 MW of power, with                                   an efficiency of 25%, how many                               kilograms of coal are needed daily?</a:t>
                </a:r>
              </a:p>
              <a:p>
                <a:pPr>
                  <a:spcBef>
                    <a:spcPct val="20000"/>
                  </a:spcBef>
                </a:pPr>
                <a:r>
                  <a:rPr lang="en-US" sz="2400" dirty="0">
                    <a:latin typeface="Arial" charset="0"/>
                    <a:sym typeface="Symbol" pitchFamily="18" charset="2"/>
                  </a:rPr>
                  <a:t>SOLUTION:</a:t>
                </a:r>
              </a:p>
              <a:p>
                <a:pPr>
                  <a:spcBef>
                    <a:spcPts val="1800"/>
                  </a:spcBef>
                </a:pPr>
                <a:r>
                  <a:rPr lang="en-US" sz="2400" dirty="0">
                    <a:latin typeface="Arial" charset="0"/>
                    <a:sym typeface="Symbol" pitchFamily="18" charset="2"/>
                  </a:rPr>
                  <a:t>  </a:t>
                </a:r>
                <a:r>
                  <a:rPr lang="en-US" sz="2400" dirty="0" smtClean="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0.25</m:t>
                    </m:r>
                    <m:r>
                      <a:rPr lang="en-US" sz="2400" i="1" dirty="0">
                        <a:latin typeface="Cambria Math" panose="02040503050406030204" pitchFamily="18" charset="0"/>
                        <a:sym typeface="Symbol" pitchFamily="18" charset="2"/>
                      </a:rPr>
                      <m:t>=</m:t>
                    </m:r>
                    <m:f>
                      <m:fPr>
                        <m:ctrlPr>
                          <a:rPr lang="en-US" sz="2400" i="1" dirty="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30.0 </m:t>
                        </m:r>
                        <m:r>
                          <a:rPr lang="en-US" sz="2400" i="1" dirty="0" smtClean="0">
                            <a:latin typeface="Cambria Math" panose="02040503050406030204" pitchFamily="18" charset="0"/>
                            <a:sym typeface="Symbol" pitchFamily="18" charset="2"/>
                          </a:rPr>
                          <m:t>𝑀𝑊</m:t>
                        </m:r>
                      </m:num>
                      <m:den>
                        <m:r>
                          <a:rPr lang="en-US" sz="2400" i="1" dirty="0">
                            <a:latin typeface="Cambria Math" panose="02040503050406030204" pitchFamily="18" charset="0"/>
                            <a:sym typeface="Symbol" pitchFamily="18" charset="2"/>
                          </a:rPr>
                          <m:t>𝑖𝑛𝑝𝑢𝑡</m:t>
                        </m:r>
                      </m:den>
                    </m:f>
                    <m:r>
                      <a:rPr lang="en-US" sz="2400" i="1" dirty="0">
                        <a:latin typeface="Cambria Math" panose="02040503050406030204" pitchFamily="18" charset="0"/>
                        <a:sym typeface="Symbol" pitchFamily="18" charset="2"/>
                      </a:rPr>
                      <m:t>     </m:t>
                    </m:r>
                    <m:r>
                      <a:rPr lang="en-US" sz="2400" i="1" dirty="0">
                        <a:latin typeface="Cambria Math" panose="02040503050406030204" pitchFamily="18" charset="0"/>
                        <a:sym typeface="Symbol" pitchFamily="18" charset="2"/>
                      </a:rPr>
                      <m:t>𝑖𝑛𝑝𝑢𝑡</m:t>
                    </m:r>
                    <m:r>
                      <a:rPr lang="en-US" sz="2400" i="1" dirty="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ts val="0"/>
                  </a:spcBef>
                </a:pPr>
                <a:r>
                  <a:rPr lang="en-US" sz="2400" dirty="0">
                    <a:latin typeface="Arial" charset="0"/>
                    <a:sym typeface="Symbol" pitchFamily="18" charset="2"/>
                  </a:rPr>
                  <a:t>But </a:t>
                </a:r>
                <a14:m>
                  <m:oMath xmlns:m="http://schemas.openxmlformats.org/officeDocument/2006/math">
                    <m:r>
                      <a:rPr lang="en-US" sz="2400" i="1" dirty="0" smtClean="0">
                        <a:latin typeface="Cambria Math" panose="02040503050406030204" pitchFamily="18" charset="0"/>
                        <a:sym typeface="Symbol" pitchFamily="18" charset="2"/>
                      </a:rPr>
                      <m:t>1 </m:t>
                    </m:r>
                    <m:r>
                      <a:rPr lang="en-US" sz="2400" i="1" dirty="0" smtClean="0">
                        <a:latin typeface="Cambria Math" panose="02040503050406030204" pitchFamily="18" charset="0"/>
                        <a:sym typeface="Symbol" pitchFamily="18" charset="2"/>
                      </a:rPr>
                      <m:t>𝑑𝑎𝑦</m:t>
                    </m:r>
                    <m:r>
                      <a:rPr lang="en-US" sz="2400" i="1" dirty="0" smtClean="0">
                        <a:latin typeface="Cambria Math" panose="02040503050406030204" pitchFamily="18" charset="0"/>
                        <a:sym typeface="Symbol" pitchFamily="18" charset="2"/>
                      </a:rPr>
                      <m:t>=(24 </m:t>
                    </m:r>
                    <m:r>
                      <a:rPr lang="en-US" sz="2400" b="0" i="1" dirty="0" smtClean="0">
                        <a:latin typeface="Cambria Math" panose="02040503050406030204" pitchFamily="18" charset="0"/>
                        <a:sym typeface="Symbol" pitchFamily="18" charset="2"/>
                      </a:rPr>
                      <m:t>h𝑜𝑢𝑟𝑠</m:t>
                    </m:r>
                    <m:r>
                      <a:rPr lang="en-US" sz="2400" b="0" i="1" dirty="0" smtClean="0">
                        <a:latin typeface="Cambria Math" panose="02040503050406030204" pitchFamily="18" charset="0"/>
                        <a:sym typeface="Symbol" pitchFamily="18" charset="2"/>
                      </a:rPr>
                      <m:t>)(3600</m:t>
                    </m:r>
                    <m:f>
                      <m:fPr>
                        <m:ctrlPr>
                          <a:rPr lang="en-US" sz="2400" b="0" i="1" dirty="0" smtClean="0">
                            <a:latin typeface="Cambria Math" panose="02040503050406030204" pitchFamily="18" charset="0"/>
                            <a:sym typeface="Symbol" pitchFamily="18" charset="2"/>
                          </a:rPr>
                        </m:ctrlPr>
                      </m:fPr>
                      <m:num>
                        <m:r>
                          <a:rPr lang="en-US" sz="2400" i="1" dirty="0" smtClean="0">
                            <a:latin typeface="Cambria Math" panose="02040503050406030204" pitchFamily="18" charset="0"/>
                            <a:sym typeface="Symbol" pitchFamily="18" charset="2"/>
                          </a:rPr>
                          <m:t>𝑠</m:t>
                        </m:r>
                      </m:num>
                      <m:den>
                        <m:r>
                          <a:rPr lang="en-US" sz="2400" b="0" i="1" dirty="0" smtClean="0">
                            <a:latin typeface="Cambria Math" panose="02040503050406030204" pitchFamily="18" charset="0"/>
                            <a:sym typeface="Symbol" pitchFamily="18" charset="2"/>
                          </a:rPr>
                          <m:t>h𝑜𝑢𝑟</m:t>
                        </m:r>
                      </m:den>
                    </m:f>
                    <m:r>
                      <a:rPr lang="en-US" sz="2400" b="0" i="1" dirty="0" smtClean="0">
                        <a:latin typeface="Cambria Math" panose="02040503050406030204" pitchFamily="18" charset="0"/>
                        <a:sym typeface="Symbol" pitchFamily="18" charset="2"/>
                      </a:rPr>
                      <m:t>)</m:t>
                    </m:r>
                    <m:r>
                      <a:rPr lang="en-US" sz="2400" i="1" dirty="0" smtClean="0">
                        <a:latin typeface="Cambria Math" panose="02040503050406030204" pitchFamily="18" charset="0"/>
                        <a:sym typeface="Symbol" pitchFamily="18" charset="2"/>
                      </a:rPr>
                      <m:t>=86400 </m:t>
                    </m:r>
                  </m:oMath>
                </a14:m>
                <a:r>
                  <a:rPr lang="en-US" sz="2400" dirty="0">
                    <a:latin typeface="Arial" charset="0"/>
                    <a:sym typeface="Symbol" pitchFamily="18" charset="2"/>
                  </a:rPr>
                  <a:t>s so that</a:t>
                </a:r>
              </a:p>
              <a:p>
                <a:pPr>
                  <a:spcBef>
                    <a:spcPct val="200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𝑖𝑛𝑝𝑢𝑡</m:t>
                    </m:r>
                    <m:r>
                      <a:rPr lang="en-US" sz="2400" b="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ts val="1200"/>
                  </a:spcBef>
                </a:pP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𝑖𝑛𝑝𝑢𝑡</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p:txBody>
          </p:sp>
        </mc:Choice>
        <mc:Fallback xmlns="">
          <p:sp>
            <p:nvSpPr>
              <p:cNvPr id="1077252" name="Rectangle 4"/>
              <p:cNvSpPr>
                <a:spLocks noRot="1" noChangeAspect="1" noMove="1" noResize="1" noEditPoints="1" noAdjustHandles="1" noChangeArrowheads="1" noChangeShapeType="1" noTextEdit="1"/>
              </p:cNvSpPr>
              <p:nvPr/>
            </p:nvSpPr>
            <p:spPr bwMode="auto">
              <a:xfrm>
                <a:off x="674688" y="1809750"/>
                <a:ext cx="7772400" cy="5048250"/>
              </a:xfrm>
              <a:prstGeom prst="rect">
                <a:avLst/>
              </a:prstGeom>
              <a:blipFill>
                <a:blip r:embed="rId5"/>
                <a:stretch>
                  <a:fillRect l="-1255" t="-845" r="-5412"/>
                </a:stretch>
              </a:blipFill>
              <a:ln w="9525">
                <a:noFill/>
                <a:miter lim="800000"/>
                <a:headEnd/>
                <a:tailEnd/>
              </a:ln>
            </p:spPr>
            <p:txBody>
              <a:bodyPr/>
              <a:lstStyle/>
              <a:p>
                <a:r>
                  <a:rPr lang="en-US">
                    <a:noFill/>
                  </a:rPr>
                  <a:t> </a:t>
                </a:r>
              </a:p>
            </p:txBody>
          </p:sp>
        </mc:Fallback>
      </mc:AlternateContent>
      <p:sp>
        <p:nvSpPr>
          <p:cNvPr id="1077250" name="Rectangle 2"/>
          <p:cNvSpPr>
            <a:spLocks noChangeArrowheads="1"/>
          </p:cNvSpPr>
          <p:nvPr/>
        </p:nvSpPr>
        <p:spPr bwMode="auto">
          <a:xfrm>
            <a:off x="685800" y="1401763"/>
            <a:ext cx="7772400" cy="4667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specific energy and energy density problems</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p:txBody>
      </p:sp>
      <p:sp>
        <p:nvSpPr>
          <p:cNvPr id="1946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77253" name="Picture 5"/>
          <p:cNvPicPr>
            <a:picLocks noChangeAspect="1" noChangeArrowheads="1"/>
          </p:cNvPicPr>
          <p:nvPr/>
        </p:nvPicPr>
        <p:blipFill>
          <a:blip r:embed="rId6" cstate="print"/>
          <a:srcRect/>
          <a:stretch>
            <a:fillRect/>
          </a:stretch>
        </p:blipFill>
        <p:spPr bwMode="auto">
          <a:xfrm>
            <a:off x="5638800" y="1852613"/>
            <a:ext cx="3362325" cy="2211387"/>
          </a:xfrm>
          <a:prstGeom prst="rect">
            <a:avLst/>
          </a:prstGeom>
          <a:ln>
            <a:noFill/>
          </a:ln>
          <a:effectLst>
            <a:outerShdw blurRad="292100" dist="139700" dir="2700000" algn="tl" rotWithShape="0">
              <a:srgbClr val="333333">
                <a:alpha val="65000"/>
              </a:srgbClr>
            </a:outerShdw>
          </a:effectLst>
        </p:spPr>
      </p:pic>
      <p:grpSp>
        <p:nvGrpSpPr>
          <p:cNvPr id="2" name="Group 6"/>
          <p:cNvGrpSpPr>
            <a:grpSpLocks/>
          </p:cNvGrpSpPr>
          <p:nvPr/>
        </p:nvGrpSpPr>
        <p:grpSpPr bwMode="auto">
          <a:xfrm>
            <a:off x="2738827" y="4106863"/>
            <a:ext cx="5708261" cy="577338"/>
            <a:chOff x="510" y="3207"/>
            <a:chExt cx="4701" cy="285"/>
          </a:xfrm>
        </p:grpSpPr>
        <p:sp>
          <p:nvSpPr>
            <p:cNvPr id="19464" name="Text Box 8"/>
            <p:cNvSpPr txBox="1">
              <a:spLocks noChangeArrowheads="1"/>
            </p:cNvSpPr>
            <p:nvPr/>
          </p:nvSpPr>
          <p:spPr bwMode="auto">
            <a:xfrm>
              <a:off x="3508" y="3207"/>
              <a:ext cx="1703" cy="228"/>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efficiency</a:t>
              </a:r>
            </a:p>
          </p:txBody>
        </p:sp>
        <p:sp>
          <p:nvSpPr>
            <p:cNvPr id="19465" name="Rectangle 9"/>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dirty="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7252">
                                            <p:txEl>
                                              <p:pRg st="0" end="0"/>
                                            </p:txEl>
                                          </p:spTgt>
                                        </p:tgtEl>
                                        <p:attrNameLst>
                                          <p:attrName>style.visibility</p:attrName>
                                        </p:attrNameLst>
                                      </p:cBhvr>
                                      <p:to>
                                        <p:strVal val="visible"/>
                                      </p:to>
                                    </p:set>
                                    <p:anim calcmode="lin" valueType="num">
                                      <p:cBhvr additive="base">
                                        <p:cTn id="7" dur="500" fill="hold"/>
                                        <p:tgtEl>
                                          <p:spTgt spid="10772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72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7252">
                                            <p:txEl>
                                              <p:pRg st="1" end="1"/>
                                            </p:txEl>
                                          </p:spTgt>
                                        </p:tgtEl>
                                        <p:attrNameLst>
                                          <p:attrName>style.visibility</p:attrName>
                                        </p:attrNameLst>
                                      </p:cBhvr>
                                      <p:to>
                                        <p:strVal val="visible"/>
                                      </p:to>
                                    </p:set>
                                    <p:anim calcmode="lin" valueType="num">
                                      <p:cBhvr additive="base">
                                        <p:cTn id="13" dur="500" fill="hold"/>
                                        <p:tgtEl>
                                          <p:spTgt spid="10772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72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7252">
                                            <p:txEl>
                                              <p:pRg st="2" end="2"/>
                                            </p:txEl>
                                          </p:spTgt>
                                        </p:tgtEl>
                                        <p:attrNameLst>
                                          <p:attrName>style.visibility</p:attrName>
                                        </p:attrNameLst>
                                      </p:cBhvr>
                                      <p:to>
                                        <p:strVal val="visible"/>
                                      </p:to>
                                    </p:set>
                                    <p:anim calcmode="lin" valueType="num">
                                      <p:cBhvr additive="base">
                                        <p:cTn id="19" dur="500" fill="hold"/>
                                        <p:tgtEl>
                                          <p:spTgt spid="10772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72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7252">
                                            <p:txEl>
                                              <p:pRg st="3" end="3"/>
                                            </p:txEl>
                                          </p:spTgt>
                                        </p:tgtEl>
                                        <p:attrNameLst>
                                          <p:attrName>style.visibility</p:attrName>
                                        </p:attrNameLst>
                                      </p:cBhvr>
                                      <p:to>
                                        <p:strVal val="visible"/>
                                      </p:to>
                                    </p:set>
                                    <p:anim calcmode="lin" valueType="num">
                                      <p:cBhvr additive="base">
                                        <p:cTn id="25" dur="500" fill="hold"/>
                                        <p:tgtEl>
                                          <p:spTgt spid="10772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72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7252">
                                            <p:txEl>
                                              <p:pRg st="4" end="4"/>
                                            </p:txEl>
                                          </p:spTgt>
                                        </p:tgtEl>
                                        <p:attrNameLst>
                                          <p:attrName>style.visibility</p:attrName>
                                        </p:attrNameLst>
                                      </p:cBhvr>
                                      <p:to>
                                        <p:strVal val="visible"/>
                                      </p:to>
                                    </p:set>
                                    <p:anim calcmode="lin" valueType="num">
                                      <p:cBhvr additive="base">
                                        <p:cTn id="31" dur="500" fill="hold"/>
                                        <p:tgtEl>
                                          <p:spTgt spid="10772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72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7252">
                                            <p:txEl>
                                              <p:pRg st="5" end="5"/>
                                            </p:txEl>
                                          </p:spTgt>
                                        </p:tgtEl>
                                        <p:attrNameLst>
                                          <p:attrName>style.visibility</p:attrName>
                                        </p:attrNameLst>
                                      </p:cBhvr>
                                      <p:to>
                                        <p:strVal val="visible"/>
                                      </p:to>
                                    </p:set>
                                    <p:anim calcmode="lin" valueType="num">
                                      <p:cBhvr additive="base">
                                        <p:cTn id="37" dur="500" fill="hold"/>
                                        <p:tgtEl>
                                          <p:spTgt spid="10772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725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077253"/>
                                        </p:tgtEl>
                                        <p:attrNameLst>
                                          <p:attrName>style.visibility</p:attrName>
                                        </p:attrNameLst>
                                      </p:cBhvr>
                                      <p:to>
                                        <p:strVal val="visible"/>
                                      </p:to>
                                    </p:set>
                                    <p:anim calcmode="lin" valueType="num">
                                      <p:cBhvr>
                                        <p:cTn id="41" dur="500" fill="hold"/>
                                        <p:tgtEl>
                                          <p:spTgt spid="1077253"/>
                                        </p:tgtEl>
                                        <p:attrNameLst>
                                          <p:attrName>ppt_w</p:attrName>
                                        </p:attrNameLst>
                                      </p:cBhvr>
                                      <p:tavLst>
                                        <p:tav tm="0">
                                          <p:val>
                                            <p:fltVal val="0"/>
                                          </p:val>
                                        </p:tav>
                                        <p:tav tm="100000">
                                          <p:val>
                                            <p:strVal val="#ppt_w"/>
                                          </p:val>
                                        </p:tav>
                                      </p:tavLst>
                                    </p:anim>
                                    <p:anim calcmode="lin" valueType="num">
                                      <p:cBhvr>
                                        <p:cTn id="42" dur="500" fill="hold"/>
                                        <p:tgtEl>
                                          <p:spTgt spid="1077253"/>
                                        </p:tgtEl>
                                        <p:attrNameLst>
                                          <p:attrName>ppt_h</p:attrName>
                                        </p:attrNameLst>
                                      </p:cBhvr>
                                      <p:tavLst>
                                        <p:tav tm="0">
                                          <p:val>
                                            <p:fltVal val="0"/>
                                          </p:val>
                                        </p:tav>
                                        <p:tav tm="100000">
                                          <p:val>
                                            <p:strVal val="#ppt_h"/>
                                          </p:val>
                                        </p:tav>
                                      </p:tavLst>
                                    </p:anim>
                                    <p:animEffect transition="in" filter="fade">
                                      <p:cBhvr>
                                        <p:cTn id="43" dur="500"/>
                                        <p:tgtEl>
                                          <p:spTgt spid="1077253"/>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p:cTn id="48" dur="500" fill="hold"/>
                                        <p:tgtEl>
                                          <p:spTgt spid="2"/>
                                        </p:tgtEl>
                                        <p:attrNameLst>
                                          <p:attrName>ppt_w</p:attrName>
                                        </p:attrNameLst>
                                      </p:cBhvr>
                                      <p:tavLst>
                                        <p:tav tm="0">
                                          <p:val>
                                            <p:fltVal val="0"/>
                                          </p:val>
                                        </p:tav>
                                        <p:tav tm="100000">
                                          <p:val>
                                            <p:strVal val="#ppt_w"/>
                                          </p:val>
                                        </p:tav>
                                      </p:tavLst>
                                    </p:anim>
                                    <p:anim calcmode="lin" valueType="num">
                                      <p:cBhvr>
                                        <p:cTn id="49" dur="500" fill="hold"/>
                                        <p:tgtEl>
                                          <p:spTgt spid="2"/>
                                        </p:tgtEl>
                                        <p:attrNameLst>
                                          <p:attrName>ppt_h</p:attrName>
                                        </p:attrNameLst>
                                      </p:cBhvr>
                                      <p:tavLst>
                                        <p:tav tm="0">
                                          <p:val>
                                            <p:fltVal val="0"/>
                                          </p:val>
                                        </p:tav>
                                        <p:tav tm="100000">
                                          <p:val>
                                            <p:strVal val="#ppt_h"/>
                                          </p:val>
                                        </p:tav>
                                      </p:tavLst>
                                    </p:anim>
                                    <p:animEffect transition="in" filter="fade">
                                      <p:cBhvr>
                                        <p:cTn id="50" dur="500"/>
                                        <p:tgtEl>
                                          <p:spTgt spid="2"/>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300" name="Rectangle 4"/>
          <p:cNvSpPr>
            <a:spLocks noChangeArrowheads="1"/>
          </p:cNvSpPr>
          <p:nvPr/>
        </p:nvSpPr>
        <p:spPr bwMode="auto">
          <a:xfrm>
            <a:off x="685800" y="1833563"/>
            <a:ext cx="7772400" cy="5024437"/>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If coal is transported in rail cars                                    having a capacity of 1.5 metric                                        tons, how many cars per day                                          must supply the power plant of                                          the previous example?</a:t>
            </a:r>
          </a:p>
          <a:p>
            <a:r>
              <a:rPr lang="en-US" sz="2400" dirty="0">
                <a:latin typeface="Arial" charset="0"/>
              </a:rPr>
              <a:t>SOLUTION:</a:t>
            </a:r>
          </a:p>
          <a:p>
            <a:r>
              <a:rPr lang="en-US" sz="2400" dirty="0">
                <a:latin typeface="Arial" charset="0"/>
                <a:sym typeface="Symbol" pitchFamily="18" charset="2"/>
              </a:rPr>
              <a:t></a:t>
            </a:r>
            <a:r>
              <a:rPr lang="en-US" sz="2400" dirty="0">
                <a:latin typeface="Arial" charset="0"/>
              </a:rPr>
              <a:t>From the previous example we                       calculated that we need                                               </a:t>
            </a:r>
            <a:r>
              <a:rPr lang="en-US" sz="2400" dirty="0">
                <a:latin typeface="Arial" charset="0"/>
                <a:sym typeface="Symbol" pitchFamily="18" charset="2"/>
              </a:rPr>
              <a:t>320000 kg of coal per day.</a:t>
            </a:r>
          </a:p>
          <a:p>
            <a:r>
              <a:rPr lang="en-US" sz="2400" dirty="0">
                <a:latin typeface="Arial" charset="0"/>
                <a:sym typeface="Symbol" pitchFamily="18" charset="2"/>
              </a:rPr>
              <a:t>Since a metric ton is 1000 kg, we have</a:t>
            </a:r>
          </a:p>
          <a:p>
            <a:r>
              <a:rPr lang="en-US" sz="2400" dirty="0">
                <a:latin typeface="Arial" charset="0"/>
                <a:sym typeface="Symbol" pitchFamily="18" charset="2"/>
              </a:rPr>
              <a:t>               </a:t>
            </a:r>
          </a:p>
        </p:txBody>
      </p:sp>
      <p:sp>
        <p:nvSpPr>
          <p:cNvPr id="20483" name="Rectangle 2"/>
          <p:cNvSpPr>
            <a:spLocks noChangeArrowheads="1"/>
          </p:cNvSpPr>
          <p:nvPr/>
        </p:nvSpPr>
        <p:spPr bwMode="auto">
          <a:xfrm>
            <a:off x="685800" y="1401763"/>
            <a:ext cx="7772400" cy="476250"/>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Solving specific energy and energy density problems</a:t>
            </a:r>
          </a:p>
        </p:txBody>
      </p:sp>
      <p:sp>
        <p:nvSpPr>
          <p:cNvPr id="204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79301" name="Picture 5" descr="coal_train_73"/>
          <p:cNvPicPr>
            <a:picLocks noChangeAspect="1" noChangeArrowheads="1"/>
          </p:cNvPicPr>
          <p:nvPr/>
        </p:nvPicPr>
        <p:blipFill>
          <a:blip r:embed="rId6" cstate="print"/>
          <a:srcRect/>
          <a:stretch>
            <a:fillRect/>
          </a:stretch>
        </p:blipFill>
        <p:spPr bwMode="auto">
          <a:xfrm>
            <a:off x="5237163" y="1889125"/>
            <a:ext cx="3114675" cy="3165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79300">
                                            <p:txEl>
                                              <p:pRg st="0" end="0"/>
                                            </p:txEl>
                                          </p:spTgt>
                                        </p:tgtEl>
                                        <p:attrNameLst>
                                          <p:attrName>style.visibility</p:attrName>
                                        </p:attrNameLst>
                                      </p:cBhvr>
                                      <p:to>
                                        <p:strVal val="visible"/>
                                      </p:to>
                                    </p:set>
                                    <p:anim calcmode="lin" valueType="num">
                                      <p:cBhvr additive="base">
                                        <p:cTn id="7" dur="500" fill="hold"/>
                                        <p:tgtEl>
                                          <p:spTgt spid="107930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793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79300">
                                            <p:txEl>
                                              <p:pRg st="1" end="1"/>
                                            </p:txEl>
                                          </p:spTgt>
                                        </p:tgtEl>
                                        <p:attrNameLst>
                                          <p:attrName>style.visibility</p:attrName>
                                        </p:attrNameLst>
                                      </p:cBhvr>
                                      <p:to>
                                        <p:strVal val="visible"/>
                                      </p:to>
                                    </p:set>
                                    <p:anim calcmode="lin" valueType="num">
                                      <p:cBhvr additive="base">
                                        <p:cTn id="13" dur="500" fill="hold"/>
                                        <p:tgtEl>
                                          <p:spTgt spid="107930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793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79300">
                                            <p:txEl>
                                              <p:pRg st="2" end="2"/>
                                            </p:txEl>
                                          </p:spTgt>
                                        </p:tgtEl>
                                        <p:attrNameLst>
                                          <p:attrName>style.visibility</p:attrName>
                                        </p:attrNameLst>
                                      </p:cBhvr>
                                      <p:to>
                                        <p:strVal val="visible"/>
                                      </p:to>
                                    </p:set>
                                    <p:anim calcmode="lin" valueType="num">
                                      <p:cBhvr additive="base">
                                        <p:cTn id="19" dur="500" fill="hold"/>
                                        <p:tgtEl>
                                          <p:spTgt spid="107930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7930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79300">
                                            <p:txEl>
                                              <p:pRg st="3" end="3"/>
                                            </p:txEl>
                                          </p:spTgt>
                                        </p:tgtEl>
                                        <p:attrNameLst>
                                          <p:attrName>style.visibility</p:attrName>
                                        </p:attrNameLst>
                                      </p:cBhvr>
                                      <p:to>
                                        <p:strVal val="visible"/>
                                      </p:to>
                                    </p:set>
                                    <p:anim calcmode="lin" valueType="num">
                                      <p:cBhvr additive="base">
                                        <p:cTn id="25" dur="500" fill="hold"/>
                                        <p:tgtEl>
                                          <p:spTgt spid="10793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793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79300">
                                            <p:txEl>
                                              <p:pRg st="4" end="4"/>
                                            </p:txEl>
                                          </p:spTgt>
                                        </p:tgtEl>
                                        <p:attrNameLst>
                                          <p:attrName>style.visibility</p:attrName>
                                        </p:attrNameLst>
                                      </p:cBhvr>
                                      <p:to>
                                        <p:strVal val="visible"/>
                                      </p:to>
                                    </p:set>
                                    <p:anim calcmode="lin" valueType="num">
                                      <p:cBhvr additive="base">
                                        <p:cTn id="31" dur="500" fill="hold"/>
                                        <p:tgtEl>
                                          <p:spTgt spid="107930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793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79300">
                                            <p:txEl>
                                              <p:pRg st="5" end="5"/>
                                            </p:txEl>
                                          </p:spTgt>
                                        </p:tgtEl>
                                        <p:attrNameLst>
                                          <p:attrName>style.visibility</p:attrName>
                                        </p:attrNameLst>
                                      </p:cBhvr>
                                      <p:to>
                                        <p:strVal val="visible"/>
                                      </p:to>
                                    </p:set>
                                    <p:anim calcmode="lin" valueType="num">
                                      <p:cBhvr additive="base">
                                        <p:cTn id="37" dur="500" fill="hold"/>
                                        <p:tgtEl>
                                          <p:spTgt spid="107930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793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079301"/>
                                        </p:tgtEl>
                                        <p:attrNameLst>
                                          <p:attrName>style.visibility</p:attrName>
                                        </p:attrNameLst>
                                      </p:cBhvr>
                                      <p:to>
                                        <p:strVal val="visible"/>
                                      </p:to>
                                    </p:set>
                                    <p:anim calcmode="lin" valueType="num">
                                      <p:cBhvr>
                                        <p:cTn id="41" dur="500" fill="hold"/>
                                        <p:tgtEl>
                                          <p:spTgt spid="1079301"/>
                                        </p:tgtEl>
                                        <p:attrNameLst>
                                          <p:attrName>ppt_w</p:attrName>
                                        </p:attrNameLst>
                                      </p:cBhvr>
                                      <p:tavLst>
                                        <p:tav tm="0">
                                          <p:val>
                                            <p:fltVal val="0"/>
                                          </p:val>
                                        </p:tav>
                                        <p:tav tm="100000">
                                          <p:val>
                                            <p:strVal val="#ppt_w"/>
                                          </p:val>
                                        </p:tav>
                                      </p:tavLst>
                                    </p:anim>
                                    <p:anim calcmode="lin" valueType="num">
                                      <p:cBhvr>
                                        <p:cTn id="42" dur="500" fill="hold"/>
                                        <p:tgtEl>
                                          <p:spTgt spid="1079301"/>
                                        </p:tgtEl>
                                        <p:attrNameLst>
                                          <p:attrName>ppt_h</p:attrName>
                                        </p:attrNameLst>
                                      </p:cBhvr>
                                      <p:tavLst>
                                        <p:tav tm="0">
                                          <p:val>
                                            <p:fltVal val="0"/>
                                          </p:val>
                                        </p:tav>
                                        <p:tav tm="100000">
                                          <p:val>
                                            <p:strVal val="#ppt_h"/>
                                          </p:val>
                                        </p:tav>
                                      </p:tavLst>
                                    </p:anim>
                                    <p:animEffect transition="in" filter="fade">
                                      <p:cBhvr>
                                        <p:cTn id="43" dur="500"/>
                                        <p:tgtEl>
                                          <p:spTgt spid="1079301"/>
                                        </p:tgtEl>
                                      </p:cBhvr>
                                    </p:animEffect>
                                  </p:childTnLst>
                                  <p:subTnLst>
                                    <p:audio>
                                      <p:cMediaNode>
                                        <p:cTn display="0" masterRel="sameClick">
                                          <p:stCondLst>
                                            <p:cond evt="begin" delay="0">
                                              <p:tn val="39"/>
                                            </p:cond>
                                          </p:stCondLst>
                                          <p:endCondLst>
                                            <p:cond evt="onStopAudio" delay="0">
                                              <p:tgtEl>
                                                <p:sldTgt/>
                                              </p:tgtEl>
                                            </p:cond>
                                          </p:endCondLst>
                                        </p:cTn>
                                        <p:tgtEl>
                                          <p:sndTgt r:embed="rId5" name="Train tra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2" name="Rectangle 2"/>
          <p:cNvSpPr>
            <a:spLocks noChangeArrowheads="1"/>
          </p:cNvSpPr>
          <p:nvPr/>
        </p:nvSpPr>
        <p:spPr bwMode="auto">
          <a:xfrm>
            <a:off x="685800" y="1401763"/>
            <a:ext cx="7772400" cy="4516437"/>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rgbClr val="000000"/>
                </a:solidFill>
                <a:latin typeface="Arial" charset="0"/>
                <a:ea typeface="Calibri" pitchFamily="34" charset="0"/>
                <a:cs typeface="Arial" charset="0"/>
              </a:rPr>
              <a:t>Nature of science: </a:t>
            </a:r>
            <a:r>
              <a:rPr lang="en-US" sz="2400" dirty="0">
                <a:solidFill>
                  <a:srgbClr val="000000"/>
                </a:solidFill>
                <a:latin typeface="Arial" charset="0"/>
                <a:ea typeface="Calibri" pitchFamily="34" charset="0"/>
                <a:cs typeface="Arial" charset="0"/>
              </a:rPr>
              <a:t> Risks and problem-solving: Since early times mankind understood the vital role of harnessing energy and large-scale production of electricity has impacted all levels of society. Processes where energy is transformed require holistic approaches that involve many areas of knowledge. Research and development of alternative energy sources has lacked support in some countries for economic and political reasons. Scientists, however, have continued to collaborate and share new technologies that can reduce our dependence on non-renewable energy sources.</a:t>
            </a:r>
            <a:endParaRPr lang="en-US" sz="2400" b="1" dirty="0">
              <a:solidFill>
                <a:srgbClr val="000000"/>
              </a:solidFill>
              <a:latin typeface="Arial" charset="0"/>
              <a:ea typeface="Calibri" pitchFamily="34" charset="0"/>
              <a:cs typeface="Arial" charset="0"/>
            </a:endParaRPr>
          </a:p>
        </p:txBody>
      </p:sp>
      <p:sp>
        <p:nvSpPr>
          <p:cNvPr id="30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42">
                                            <p:txEl>
                                              <p:pRg st="0" end="0"/>
                                            </p:txEl>
                                          </p:spTgt>
                                        </p:tgtEl>
                                        <p:attrNameLst>
                                          <p:attrName>style.visibility</p:attrName>
                                        </p:attrNameLst>
                                      </p:cBhvr>
                                      <p:to>
                                        <p:strVal val="visible"/>
                                      </p:to>
                                    </p:set>
                                    <p:anim calcmode="lin" valueType="num">
                                      <p:cBhvr additive="base">
                                        <p:cTn id="7" dur="500" fill="hold"/>
                                        <p:tgtEl>
                                          <p:spTgt spid="10342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6" name="Rectangle 4"/>
          <p:cNvSpPr>
            <a:spLocks noChangeArrowheads="1"/>
          </p:cNvSpPr>
          <p:nvPr/>
        </p:nvSpPr>
        <p:spPr bwMode="auto">
          <a:xfrm>
            <a:off x="685800" y="1838325"/>
            <a:ext cx="7772400" cy="5019675"/>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If a nuclear power plant powered                                       by uranium-235 has the same                                       output and the same efficiency                                          as the coal-fired plant of the                                         previous example, how many                                               kilograms of nuclear fuel will it burn per day? Per year?</a:t>
            </a:r>
          </a:p>
          <a:p>
            <a:r>
              <a:rPr lang="en-US" sz="2400" dirty="0">
                <a:latin typeface="Arial" charset="0"/>
              </a:rPr>
              <a:t>SOLUTION:</a:t>
            </a:r>
          </a:p>
          <a:p>
            <a:r>
              <a:rPr lang="en-US" sz="2400" dirty="0">
                <a:latin typeface="Arial" charset="0"/>
                <a:sym typeface="Symbol" pitchFamily="18" charset="2"/>
              </a:rPr>
              <a:t></a:t>
            </a:r>
            <a:r>
              <a:rPr lang="en-US" sz="2400" dirty="0">
                <a:latin typeface="Arial" charset="0"/>
              </a:rPr>
              <a:t>From the previous example we calculated that we need </a:t>
            </a:r>
            <a:r>
              <a:rPr lang="en-US" sz="2400" dirty="0">
                <a:latin typeface="Arial" charset="0"/>
                <a:sym typeface="Symbol" pitchFamily="18" charset="2"/>
              </a:rPr>
              <a:t>10368000 MJ</a:t>
            </a:r>
            <a:r>
              <a:rPr lang="en-US" sz="2400" dirty="0">
                <a:latin typeface="Arial" charset="0"/>
              </a:rPr>
              <a:t> </a:t>
            </a:r>
            <a:r>
              <a:rPr lang="en-US" sz="2400" dirty="0">
                <a:latin typeface="Arial" charset="0"/>
                <a:sym typeface="Symbol" pitchFamily="18" charset="2"/>
              </a:rPr>
              <a:t>of energy per day.</a:t>
            </a:r>
          </a:p>
          <a:p>
            <a:r>
              <a:rPr lang="en-US" sz="2400" dirty="0">
                <a:latin typeface="Arial" charset="0"/>
                <a:sym typeface="Symbol" pitchFamily="18" charset="2"/>
              </a:rPr>
              <a:t>Thus</a:t>
            </a:r>
          </a:p>
          <a:p>
            <a:r>
              <a:rPr lang="en-US" sz="2400" dirty="0">
                <a:latin typeface="Arial" charset="0"/>
                <a:sym typeface="Symbol" pitchFamily="18" charset="2"/>
              </a:rPr>
              <a:t>   </a:t>
            </a:r>
          </a:p>
        </p:txBody>
      </p:sp>
      <p:sp>
        <p:nvSpPr>
          <p:cNvPr id="21507" name="Rectangle 2"/>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specific energy and energy density problems</a:t>
            </a:r>
            <a:r>
              <a:rPr lang="en-US" dirty="0">
                <a:solidFill>
                  <a:srgbClr val="000000"/>
                </a:solidFill>
                <a:ea typeface="Calibri" pitchFamily="34" charset="0"/>
                <a:cs typeface="Times New Roman" pitchFamily="18" charset="0"/>
              </a:rPr>
              <a:t> 	</a:t>
            </a:r>
          </a:p>
        </p:txBody>
      </p:sp>
      <p:sp>
        <p:nvSpPr>
          <p:cNvPr id="215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83397" name="Picture 5" descr="Snpp-1-"/>
          <p:cNvPicPr>
            <a:picLocks noChangeAspect="1" noChangeArrowheads="1"/>
          </p:cNvPicPr>
          <p:nvPr/>
        </p:nvPicPr>
        <p:blipFill>
          <a:blip r:embed="rId7" cstate="print"/>
          <a:srcRect/>
          <a:stretch>
            <a:fillRect/>
          </a:stretch>
        </p:blipFill>
        <p:spPr bwMode="auto">
          <a:xfrm>
            <a:off x="5335588" y="1811338"/>
            <a:ext cx="2992437" cy="2232025"/>
          </a:xfrm>
          <a:prstGeom prst="rect">
            <a:avLst/>
          </a:prstGeom>
          <a:ln>
            <a:noFill/>
          </a:ln>
          <a:effectLst>
            <a:outerShdw blurRad="292100" dist="139700" dir="2700000" algn="tl" rotWithShape="0">
              <a:srgbClr val="333333">
                <a:alpha val="65000"/>
              </a:srgbClr>
            </a:outerShdw>
          </a:effectLst>
        </p:spPr>
      </p:pic>
      <p:pic>
        <p:nvPicPr>
          <p:cNvPr id="1083398" name="Picture 6" descr="nuclear-waste1"/>
          <p:cNvPicPr>
            <a:picLocks noChangeAspect="1" noChangeArrowheads="1"/>
          </p:cNvPicPr>
          <p:nvPr/>
        </p:nvPicPr>
        <p:blipFill>
          <a:blip r:embed="rId8" cstate="print"/>
          <a:srcRect l="5444" t="5667" r="8833" b="9500"/>
          <a:stretch>
            <a:fillRect/>
          </a:stretch>
        </p:blipFill>
        <p:spPr bwMode="auto">
          <a:xfrm>
            <a:off x="6386513" y="5202238"/>
            <a:ext cx="2190750" cy="14462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3396">
                                            <p:txEl>
                                              <p:pRg st="0" end="0"/>
                                            </p:txEl>
                                          </p:spTgt>
                                        </p:tgtEl>
                                        <p:attrNameLst>
                                          <p:attrName>style.visibility</p:attrName>
                                        </p:attrNameLst>
                                      </p:cBhvr>
                                      <p:to>
                                        <p:strVal val="visible"/>
                                      </p:to>
                                    </p:set>
                                    <p:anim calcmode="lin" valueType="num">
                                      <p:cBhvr additive="base">
                                        <p:cTn id="7" dur="500" fill="hold"/>
                                        <p:tgtEl>
                                          <p:spTgt spid="10833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3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3396">
                                            <p:txEl>
                                              <p:pRg st="1" end="1"/>
                                            </p:txEl>
                                          </p:spTgt>
                                        </p:tgtEl>
                                        <p:attrNameLst>
                                          <p:attrName>style.visibility</p:attrName>
                                        </p:attrNameLst>
                                      </p:cBhvr>
                                      <p:to>
                                        <p:strVal val="visible"/>
                                      </p:to>
                                    </p:set>
                                    <p:anim calcmode="lin" valueType="num">
                                      <p:cBhvr additive="base">
                                        <p:cTn id="13" dur="500" fill="hold"/>
                                        <p:tgtEl>
                                          <p:spTgt spid="108339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339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3396">
                                            <p:txEl>
                                              <p:pRg st="2" end="2"/>
                                            </p:txEl>
                                          </p:spTgt>
                                        </p:tgtEl>
                                        <p:attrNameLst>
                                          <p:attrName>style.visibility</p:attrName>
                                        </p:attrNameLst>
                                      </p:cBhvr>
                                      <p:to>
                                        <p:strVal val="visible"/>
                                      </p:to>
                                    </p:set>
                                    <p:anim calcmode="lin" valueType="num">
                                      <p:cBhvr additive="base">
                                        <p:cTn id="19" dur="500" fill="hold"/>
                                        <p:tgtEl>
                                          <p:spTgt spid="108339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8339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3396">
                                            <p:txEl>
                                              <p:pRg st="3" end="3"/>
                                            </p:txEl>
                                          </p:spTgt>
                                        </p:tgtEl>
                                        <p:attrNameLst>
                                          <p:attrName>style.visibility</p:attrName>
                                        </p:attrNameLst>
                                      </p:cBhvr>
                                      <p:to>
                                        <p:strVal val="visible"/>
                                      </p:to>
                                    </p:set>
                                    <p:anim calcmode="lin" valueType="num">
                                      <p:cBhvr additive="base">
                                        <p:cTn id="25" dur="500" fill="hold"/>
                                        <p:tgtEl>
                                          <p:spTgt spid="108339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339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3396">
                                            <p:txEl>
                                              <p:pRg st="4" end="4"/>
                                            </p:txEl>
                                          </p:spTgt>
                                        </p:tgtEl>
                                        <p:attrNameLst>
                                          <p:attrName>style.visibility</p:attrName>
                                        </p:attrNameLst>
                                      </p:cBhvr>
                                      <p:to>
                                        <p:strVal val="visible"/>
                                      </p:to>
                                    </p:set>
                                    <p:anim calcmode="lin" valueType="num">
                                      <p:cBhvr additive="base">
                                        <p:cTn id="31" dur="500" fill="hold"/>
                                        <p:tgtEl>
                                          <p:spTgt spid="108339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3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3396">
                                            <p:txEl>
                                              <p:pRg st="5" end="5"/>
                                            </p:txEl>
                                          </p:spTgt>
                                        </p:tgtEl>
                                        <p:attrNameLst>
                                          <p:attrName>style.visibility</p:attrName>
                                        </p:attrNameLst>
                                      </p:cBhvr>
                                      <p:to>
                                        <p:strVal val="visible"/>
                                      </p:to>
                                    </p:set>
                                    <p:anim calcmode="lin" valueType="num">
                                      <p:cBhvr additive="base">
                                        <p:cTn id="37" dur="500" fill="hold"/>
                                        <p:tgtEl>
                                          <p:spTgt spid="108339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3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083397"/>
                                        </p:tgtEl>
                                        <p:attrNameLst>
                                          <p:attrName>style.visibility</p:attrName>
                                        </p:attrNameLst>
                                      </p:cBhvr>
                                      <p:to>
                                        <p:strVal val="visible"/>
                                      </p:to>
                                    </p:set>
                                    <p:anim calcmode="lin" valueType="num">
                                      <p:cBhvr>
                                        <p:cTn id="41" dur="500" fill="hold"/>
                                        <p:tgtEl>
                                          <p:spTgt spid="1083397"/>
                                        </p:tgtEl>
                                        <p:attrNameLst>
                                          <p:attrName>ppt_w</p:attrName>
                                        </p:attrNameLst>
                                      </p:cBhvr>
                                      <p:tavLst>
                                        <p:tav tm="0">
                                          <p:val>
                                            <p:fltVal val="0"/>
                                          </p:val>
                                        </p:tav>
                                        <p:tav tm="100000">
                                          <p:val>
                                            <p:strVal val="#ppt_w"/>
                                          </p:val>
                                        </p:tav>
                                      </p:tavLst>
                                    </p:anim>
                                    <p:anim calcmode="lin" valueType="num">
                                      <p:cBhvr>
                                        <p:cTn id="42" dur="500" fill="hold"/>
                                        <p:tgtEl>
                                          <p:spTgt spid="1083397"/>
                                        </p:tgtEl>
                                        <p:attrNameLst>
                                          <p:attrName>ppt_h</p:attrName>
                                        </p:attrNameLst>
                                      </p:cBhvr>
                                      <p:tavLst>
                                        <p:tav tm="0">
                                          <p:val>
                                            <p:fltVal val="0"/>
                                          </p:val>
                                        </p:tav>
                                        <p:tav tm="100000">
                                          <p:val>
                                            <p:strVal val="#ppt_h"/>
                                          </p:val>
                                        </p:tav>
                                      </p:tavLst>
                                    </p:anim>
                                    <p:animEffect transition="in" filter="fade">
                                      <p:cBhvr>
                                        <p:cTn id="43" dur="500"/>
                                        <p:tgtEl>
                                          <p:spTgt spid="1083397"/>
                                        </p:tgtEl>
                                      </p:cBhvr>
                                    </p:animEffect>
                                  </p:childTnLst>
                                  <p:subTnLst>
                                    <p:audio>
                                      <p:cMediaNode>
                                        <p:cTn display="0" masterRel="sameClick">
                                          <p:stCondLst>
                                            <p:cond evt="begin" delay="0">
                                              <p:tn val="39"/>
                                            </p:cond>
                                          </p:stCondLst>
                                          <p:endCondLst>
                                            <p:cond evt="onStopAudio" delay="0">
                                              <p:tgtEl>
                                                <p:sldTgt/>
                                              </p:tgtEl>
                                            </p:cond>
                                          </p:endCondLst>
                                        </p:cTn>
                                        <p:tgtEl>
                                          <p:sndTgt r:embed="rId5" name="Simpsons-IGotNoTimeForYourGames.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83398"/>
                                        </p:tgtEl>
                                        <p:attrNameLst>
                                          <p:attrName>style.visibility</p:attrName>
                                        </p:attrNameLst>
                                      </p:cBhvr>
                                      <p:to>
                                        <p:strVal val="visible"/>
                                      </p:to>
                                    </p:set>
                                    <p:animEffect transition="in" filter="fade">
                                      <p:cBhvr>
                                        <p:cTn id="48" dur="2000"/>
                                        <p:tgtEl>
                                          <p:spTgt spid="1083398"/>
                                        </p:tgtEl>
                                      </p:cBhvr>
                                    </p:animEffect>
                                  </p:childTnLst>
                                  <p:subTnLst>
                                    <p:audio>
                                      <p:cMediaNode>
                                        <p:cTn display="0" masterRel="sameClick">
                                          <p:stCondLst>
                                            <p:cond evt="begin" delay="0">
                                              <p:tn val="46"/>
                                            </p:cond>
                                          </p:stCondLst>
                                          <p:endCondLst>
                                            <p:cond evt="onStopAudio" delay="0">
                                              <p:tgtEl>
                                                <p:sldTgt/>
                                              </p:tgtEl>
                                            </p:cond>
                                          </p:endCondLst>
                                        </p:cTn>
                                        <p:tgtEl>
                                          <p:sndTgt r:embed="rId6" name="Apollo13-HoustonWeHaveAProble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4" name="Rectangle 4"/>
          <p:cNvSpPr>
            <a:spLocks noChangeArrowheads="1"/>
          </p:cNvSpPr>
          <p:nvPr/>
        </p:nvSpPr>
        <p:spPr bwMode="auto">
          <a:xfrm>
            <a:off x="685800" y="1839913"/>
            <a:ext cx="7772400" cy="5018087"/>
          </a:xfrm>
          <a:prstGeom prst="rect">
            <a:avLst/>
          </a:prstGeom>
          <a:solidFill>
            <a:srgbClr val="CCFFCC"/>
          </a:solidFill>
          <a:ln w="9525">
            <a:noFill/>
            <a:miter lim="800000"/>
            <a:headEnd/>
            <a:tailEnd/>
          </a:ln>
        </p:spPr>
        <p:txBody>
          <a:bodyPr/>
          <a:lstStyle/>
          <a:p>
            <a:r>
              <a:rPr lang="en-US" sz="2400" dirty="0">
                <a:latin typeface="Arial" charset="0"/>
              </a:rPr>
              <a:t>PRACTICE: </a:t>
            </a:r>
          </a:p>
          <a:p>
            <a:r>
              <a:rPr lang="en-US" sz="2400" dirty="0">
                <a:latin typeface="Arial" charset="0"/>
              </a:rPr>
              <a:t>Explain why it is advantageous to                                  have a submarine which is nuclear                             powered, as opposed to diesel.</a:t>
            </a:r>
          </a:p>
          <a:p>
            <a:r>
              <a:rPr lang="en-US" sz="2400" dirty="0">
                <a:latin typeface="Arial" charset="0"/>
              </a:rPr>
              <a:t>SOLUTION:</a:t>
            </a:r>
          </a:p>
          <a:p>
            <a:r>
              <a:rPr lang="en-US" sz="2400" dirty="0">
                <a:latin typeface="Arial" charset="0"/>
                <a:sym typeface="Symbol" pitchFamily="18" charset="2"/>
              </a:rPr>
              <a:t></a:t>
            </a:r>
            <a:r>
              <a:rPr lang="en-US" sz="2400" dirty="0">
                <a:latin typeface="Arial" charset="0"/>
              </a:rPr>
              <a:t>There are two main reasons:</a:t>
            </a:r>
          </a:p>
          <a:p>
            <a:r>
              <a:rPr lang="en-US" sz="2400" dirty="0">
                <a:latin typeface="Arial" charset="0"/>
              </a:rPr>
              <a:t>(1) </a:t>
            </a:r>
            <a:endParaRPr lang="en-US" sz="2400" dirty="0" smtClean="0">
              <a:latin typeface="Arial" charset="0"/>
            </a:endParaRPr>
          </a:p>
          <a:p>
            <a:endParaRPr lang="en-US" sz="2400" dirty="0">
              <a:latin typeface="Arial" charset="0"/>
              <a:sym typeface="Symbol" pitchFamily="18" charset="2"/>
            </a:endParaRPr>
          </a:p>
          <a:p>
            <a:endParaRPr lang="en-US" sz="2400" dirty="0" smtClean="0">
              <a:latin typeface="Arial" charset="0"/>
              <a:sym typeface="Symbol" pitchFamily="18" charset="2"/>
            </a:endParaRPr>
          </a:p>
          <a:p>
            <a:pPr>
              <a:spcBef>
                <a:spcPts val="1200"/>
              </a:spcBef>
            </a:pPr>
            <a:r>
              <a:rPr lang="en-US" sz="2400" dirty="0" smtClean="0">
                <a:latin typeface="Arial" charset="0"/>
                <a:sym typeface="Symbol" pitchFamily="18" charset="2"/>
              </a:rPr>
              <a:t>(</a:t>
            </a:r>
            <a:r>
              <a:rPr lang="en-US" sz="2400" dirty="0">
                <a:latin typeface="Arial" charset="0"/>
                <a:sym typeface="Symbol" pitchFamily="18" charset="2"/>
              </a:rPr>
              <a:t>2</a:t>
            </a:r>
            <a:r>
              <a:rPr lang="en-US" sz="2400" dirty="0" smtClean="0">
                <a:latin typeface="Arial" charset="0"/>
                <a:sym typeface="Symbol" pitchFamily="18" charset="2"/>
              </a:rPr>
              <a:t>)</a:t>
            </a:r>
            <a:endParaRPr lang="en-US" sz="2400" dirty="0">
              <a:latin typeface="Arial" charset="0"/>
              <a:sym typeface="Symbol" pitchFamily="18" charset="2"/>
            </a:endParaRPr>
          </a:p>
        </p:txBody>
      </p:sp>
      <p:sp>
        <p:nvSpPr>
          <p:cNvPr id="22531" name="Rectangle 2"/>
          <p:cNvSpPr>
            <a:spLocks noChangeArrowheads="1"/>
          </p:cNvSpPr>
          <p:nvPr/>
        </p:nvSpPr>
        <p:spPr bwMode="auto">
          <a:xfrm>
            <a:off x="685800" y="1401763"/>
            <a:ext cx="7772400" cy="48101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Solving specific energy and energy density problems</a:t>
            </a:r>
          </a:p>
        </p:txBody>
      </p:sp>
      <p:sp>
        <p:nvSpPr>
          <p:cNvPr id="2253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85445" name="Picture 5" descr="200802270008_01"/>
          <p:cNvPicPr>
            <a:picLocks noChangeAspect="1" noChangeArrowheads="1"/>
          </p:cNvPicPr>
          <p:nvPr/>
        </p:nvPicPr>
        <p:blipFill>
          <a:blip r:embed="rId5" cstate="print"/>
          <a:srcRect/>
          <a:stretch>
            <a:fillRect/>
          </a:stretch>
        </p:blipFill>
        <p:spPr bwMode="auto">
          <a:xfrm>
            <a:off x="5859463" y="4175125"/>
            <a:ext cx="3155950" cy="2266950"/>
          </a:xfrm>
          <a:prstGeom prst="rect">
            <a:avLst/>
          </a:prstGeom>
          <a:ln>
            <a:noFill/>
          </a:ln>
          <a:effectLst>
            <a:outerShdw blurRad="292100" dist="139700" dir="2700000" algn="tl" rotWithShape="0">
              <a:srgbClr val="333333">
                <a:alpha val="65000"/>
              </a:srgbClr>
            </a:outerShdw>
          </a:effectLst>
        </p:spPr>
      </p:pic>
      <p:pic>
        <p:nvPicPr>
          <p:cNvPr id="1085446" name="Picture 6" descr="8-ssn-astute-submarine"/>
          <p:cNvPicPr>
            <a:picLocks noChangeAspect="1" noChangeArrowheads="1"/>
          </p:cNvPicPr>
          <p:nvPr/>
        </p:nvPicPr>
        <p:blipFill>
          <a:blip r:embed="rId6" cstate="print"/>
          <a:srcRect/>
          <a:stretch>
            <a:fillRect/>
          </a:stretch>
        </p:blipFill>
        <p:spPr bwMode="auto">
          <a:xfrm>
            <a:off x="5862638" y="1841500"/>
            <a:ext cx="3152775" cy="22272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44">
                                            <p:txEl>
                                              <p:pRg st="0" end="0"/>
                                            </p:txEl>
                                          </p:spTgt>
                                        </p:tgtEl>
                                        <p:attrNameLst>
                                          <p:attrName>style.visibility</p:attrName>
                                        </p:attrNameLst>
                                      </p:cBhvr>
                                      <p:to>
                                        <p:strVal val="visible"/>
                                      </p:to>
                                    </p:set>
                                    <p:anim calcmode="lin" valueType="num">
                                      <p:cBhvr additive="base">
                                        <p:cTn id="7" dur="500" fill="hold"/>
                                        <p:tgtEl>
                                          <p:spTgt spid="1085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44">
                                            <p:txEl>
                                              <p:pRg st="1" end="1"/>
                                            </p:txEl>
                                          </p:spTgt>
                                        </p:tgtEl>
                                        <p:attrNameLst>
                                          <p:attrName>style.visibility</p:attrName>
                                        </p:attrNameLst>
                                      </p:cBhvr>
                                      <p:to>
                                        <p:strVal val="visible"/>
                                      </p:to>
                                    </p:set>
                                    <p:anim calcmode="lin" valueType="num">
                                      <p:cBhvr additive="base">
                                        <p:cTn id="13" dur="500" fill="hold"/>
                                        <p:tgtEl>
                                          <p:spTgt spid="1085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1085446"/>
                                        </p:tgtEl>
                                        <p:attrNameLst>
                                          <p:attrName>style.visibility</p:attrName>
                                        </p:attrNameLst>
                                      </p:cBhvr>
                                      <p:to>
                                        <p:strVal val="visible"/>
                                      </p:to>
                                    </p:set>
                                    <p:anim calcmode="lin" valueType="num">
                                      <p:cBhvr>
                                        <p:cTn id="17" dur="500" fill="hold"/>
                                        <p:tgtEl>
                                          <p:spTgt spid="1085446"/>
                                        </p:tgtEl>
                                        <p:attrNameLst>
                                          <p:attrName>ppt_w</p:attrName>
                                        </p:attrNameLst>
                                      </p:cBhvr>
                                      <p:tavLst>
                                        <p:tav tm="0">
                                          <p:val>
                                            <p:fltVal val="0"/>
                                          </p:val>
                                        </p:tav>
                                        <p:tav tm="100000">
                                          <p:val>
                                            <p:strVal val="#ppt_w"/>
                                          </p:val>
                                        </p:tav>
                                      </p:tavLst>
                                    </p:anim>
                                    <p:anim calcmode="lin" valueType="num">
                                      <p:cBhvr>
                                        <p:cTn id="18" dur="500" fill="hold"/>
                                        <p:tgtEl>
                                          <p:spTgt spid="1085446"/>
                                        </p:tgtEl>
                                        <p:attrNameLst>
                                          <p:attrName>ppt_h</p:attrName>
                                        </p:attrNameLst>
                                      </p:cBhvr>
                                      <p:tavLst>
                                        <p:tav tm="0">
                                          <p:val>
                                            <p:fltVal val="0"/>
                                          </p:val>
                                        </p:tav>
                                        <p:tav tm="100000">
                                          <p:val>
                                            <p:strVal val="#ppt_h"/>
                                          </p:val>
                                        </p:tav>
                                      </p:tavLst>
                                    </p:anim>
                                    <p:animEffect transition="in" filter="fade">
                                      <p:cBhvr>
                                        <p:cTn id="19" dur="500"/>
                                        <p:tgtEl>
                                          <p:spTgt spid="1085446"/>
                                        </p:tgtEl>
                                      </p:cBhvr>
                                    </p:animEffect>
                                  </p:childTnLst>
                                </p:cTn>
                              </p:par>
                            </p:childTnLst>
                          </p:cTn>
                        </p:par>
                        <p:par>
                          <p:cTn id="20" fill="hold">
                            <p:stCondLst>
                              <p:cond delay="500"/>
                            </p:stCondLst>
                            <p:childTnLst>
                              <p:par>
                                <p:cTn id="21" presetID="53" presetClass="entr" presetSubtype="0" fill="hold" nodeType="afterEffect">
                                  <p:stCondLst>
                                    <p:cond delay="0"/>
                                  </p:stCondLst>
                                  <p:childTnLst>
                                    <p:set>
                                      <p:cBhvr>
                                        <p:cTn id="22" dur="1" fill="hold">
                                          <p:stCondLst>
                                            <p:cond delay="0"/>
                                          </p:stCondLst>
                                        </p:cTn>
                                        <p:tgtEl>
                                          <p:spTgt spid="1085445"/>
                                        </p:tgtEl>
                                        <p:attrNameLst>
                                          <p:attrName>style.visibility</p:attrName>
                                        </p:attrNameLst>
                                      </p:cBhvr>
                                      <p:to>
                                        <p:strVal val="visible"/>
                                      </p:to>
                                    </p:set>
                                    <p:anim calcmode="lin" valueType="num">
                                      <p:cBhvr>
                                        <p:cTn id="23" dur="500" fill="hold"/>
                                        <p:tgtEl>
                                          <p:spTgt spid="1085445"/>
                                        </p:tgtEl>
                                        <p:attrNameLst>
                                          <p:attrName>ppt_w</p:attrName>
                                        </p:attrNameLst>
                                      </p:cBhvr>
                                      <p:tavLst>
                                        <p:tav tm="0">
                                          <p:val>
                                            <p:fltVal val="0"/>
                                          </p:val>
                                        </p:tav>
                                        <p:tav tm="100000">
                                          <p:val>
                                            <p:strVal val="#ppt_w"/>
                                          </p:val>
                                        </p:tav>
                                      </p:tavLst>
                                    </p:anim>
                                    <p:anim calcmode="lin" valueType="num">
                                      <p:cBhvr>
                                        <p:cTn id="24" dur="500" fill="hold"/>
                                        <p:tgtEl>
                                          <p:spTgt spid="1085445"/>
                                        </p:tgtEl>
                                        <p:attrNameLst>
                                          <p:attrName>ppt_h</p:attrName>
                                        </p:attrNameLst>
                                      </p:cBhvr>
                                      <p:tavLst>
                                        <p:tav tm="0">
                                          <p:val>
                                            <p:fltVal val="0"/>
                                          </p:val>
                                        </p:tav>
                                        <p:tav tm="100000">
                                          <p:val>
                                            <p:strVal val="#ppt_h"/>
                                          </p:val>
                                        </p:tav>
                                      </p:tavLst>
                                    </p:anim>
                                    <p:animEffect transition="in" filter="fade">
                                      <p:cBhvr>
                                        <p:cTn id="25" dur="500"/>
                                        <p:tgtEl>
                                          <p:spTgt spid="108544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85444">
                                            <p:txEl>
                                              <p:pRg st="2" end="2"/>
                                            </p:txEl>
                                          </p:spTgt>
                                        </p:tgtEl>
                                        <p:attrNameLst>
                                          <p:attrName>style.visibility</p:attrName>
                                        </p:attrNameLst>
                                      </p:cBhvr>
                                      <p:to>
                                        <p:strVal val="visible"/>
                                      </p:to>
                                    </p:set>
                                    <p:anim calcmode="lin" valueType="num">
                                      <p:cBhvr additive="base">
                                        <p:cTn id="30" dur="500" fill="hold"/>
                                        <p:tgtEl>
                                          <p:spTgt spid="108544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85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85444">
                                            <p:txEl>
                                              <p:pRg st="3" end="3"/>
                                            </p:txEl>
                                          </p:spTgt>
                                        </p:tgtEl>
                                        <p:attrNameLst>
                                          <p:attrName>style.visibility</p:attrName>
                                        </p:attrNameLst>
                                      </p:cBhvr>
                                      <p:to>
                                        <p:strVal val="visible"/>
                                      </p:to>
                                    </p:set>
                                    <p:anim calcmode="lin" valueType="num">
                                      <p:cBhvr additive="base">
                                        <p:cTn id="36" dur="500" fill="hold"/>
                                        <p:tgtEl>
                                          <p:spTgt spid="108544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854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85444">
                                            <p:txEl>
                                              <p:pRg st="4" end="4"/>
                                            </p:txEl>
                                          </p:spTgt>
                                        </p:tgtEl>
                                        <p:attrNameLst>
                                          <p:attrName>style.visibility</p:attrName>
                                        </p:attrNameLst>
                                      </p:cBhvr>
                                      <p:to>
                                        <p:strVal val="visible"/>
                                      </p:to>
                                    </p:set>
                                    <p:anim calcmode="lin" valueType="num">
                                      <p:cBhvr additive="base">
                                        <p:cTn id="42" dur="500" fill="hold"/>
                                        <p:tgtEl>
                                          <p:spTgt spid="1085444">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8544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85444">
                                            <p:txEl>
                                              <p:pRg st="7" end="7"/>
                                            </p:txEl>
                                          </p:spTgt>
                                        </p:tgtEl>
                                        <p:attrNameLst>
                                          <p:attrName>style.visibility</p:attrName>
                                        </p:attrNameLst>
                                      </p:cBhvr>
                                      <p:to>
                                        <p:strVal val="visible"/>
                                      </p:to>
                                    </p:set>
                                    <p:anim calcmode="lin" valueType="num">
                                      <p:cBhvr additive="base">
                                        <p:cTn id="48" dur="500" fill="hold"/>
                                        <p:tgtEl>
                                          <p:spTgt spid="1085444">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8544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Continuous conversion of energy into work </a:t>
            </a:r>
            <a:r>
              <a:rPr lang="en-US" sz="2400" dirty="0" smtClean="0">
                <a:solidFill>
                  <a:srgbClr val="000000"/>
                </a:solidFill>
                <a:latin typeface="Arial" charset="0"/>
                <a:ea typeface="Calibri" pitchFamily="34" charset="0"/>
                <a:cs typeface="Times New Roman" pitchFamily="18" charset="0"/>
              </a:rPr>
              <a:t>_________ 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you've ever camped out you've probably                  used a campfire in these two obvious ways:	</a:t>
            </a:r>
          </a:p>
          <a:p>
            <a:pPr>
              <a:spcBef>
                <a:spcPct val="20000"/>
              </a:spcBef>
            </a:pPr>
            <a:r>
              <a:rPr lang="en-US" sz="2400" dirty="0">
                <a:solidFill>
                  <a:srgbClr val="000000"/>
                </a:solidFill>
                <a:latin typeface="Arial" charset="0"/>
                <a:ea typeface="Calibri" pitchFamily="34" charset="0"/>
                <a:cs typeface="Times New Roman" pitchFamily="18" charset="0"/>
              </a:rPr>
              <a:t>- for cooking, and for warmth.</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both cases: </a:t>
            </a:r>
          </a:p>
          <a:p>
            <a:pPr>
              <a:spcBef>
                <a:spcPct val="20000"/>
              </a:spcBef>
            </a:pPr>
            <a:r>
              <a:rPr lang="en-US" sz="2400" dirty="0">
                <a:solidFill>
                  <a:srgbClr val="000000"/>
                </a:solidFill>
                <a:latin typeface="Arial" charset="0"/>
                <a:ea typeface="Calibri" pitchFamily="34" charset="0"/>
                <a:cs typeface="Times New Roman" pitchFamily="18" charset="0"/>
              </a:rPr>
              <a:t> (1) It is the </a:t>
            </a:r>
            <a:r>
              <a:rPr lang="en-US" sz="2400" dirty="0" smtClean="0">
                <a:solidFill>
                  <a:srgbClr val="000000"/>
                </a:solidFill>
                <a:latin typeface="Arial" charset="0"/>
                <a:ea typeface="Calibri" pitchFamily="34" charset="0"/>
                <a:cs typeface="Times New Roman" pitchFamily="18" charset="0"/>
              </a:rPr>
              <a:t>__________________________                           </a:t>
            </a:r>
            <a:r>
              <a:rPr lang="en-US" sz="2400" dirty="0">
                <a:solidFill>
                  <a:srgbClr val="000000"/>
                </a:solidFill>
                <a:latin typeface="Arial" charset="0"/>
                <a:ea typeface="Calibri" pitchFamily="34" charset="0"/>
                <a:cs typeface="Times New Roman" pitchFamily="18" charset="0"/>
              </a:rPr>
              <a:t>	(a chemical reaction) that is used.</a:t>
            </a:r>
          </a:p>
          <a:p>
            <a:pPr>
              <a:spcBef>
                <a:spcPct val="20000"/>
              </a:spcBef>
            </a:pPr>
            <a:r>
              <a:rPr lang="en-US" sz="2400" dirty="0">
                <a:solidFill>
                  <a:srgbClr val="000000"/>
                </a:solidFill>
                <a:latin typeface="Arial" charset="0"/>
                <a:ea typeface="Calibri" pitchFamily="34" charset="0"/>
                <a:cs typeface="Times New Roman" pitchFamily="18" charset="0"/>
              </a:rPr>
              <a:t> (2) The heat is used directly.</a:t>
            </a:r>
          </a:p>
          <a:p>
            <a:pPr>
              <a:spcBef>
                <a:spcPct val="20000"/>
              </a:spcBef>
            </a:pPr>
            <a:r>
              <a:rPr lang="en-US" sz="2400" dirty="0">
                <a:solidFill>
                  <a:srgbClr val="000000"/>
                </a:solidFill>
                <a:latin typeface="Arial" charset="0"/>
                <a:ea typeface="Calibri" pitchFamily="34" charset="0"/>
                <a:cs typeface="Times New Roman" pitchFamily="18" charset="0"/>
              </a:rPr>
              <a:t> (3) Some </a:t>
            </a:r>
            <a:r>
              <a:rPr lang="en-US" sz="2400" b="1" dirty="0" smtClean="0">
                <a:solidFill>
                  <a:srgbClr val="FF0000"/>
                </a:solidFill>
                <a:latin typeface="Arial" charset="0"/>
                <a:ea typeface="Calibri" pitchFamily="34" charset="0"/>
                <a:cs typeface="Times New Roman" pitchFamily="18" charset="0"/>
              </a:rPr>
              <a:t>_______________ </a:t>
            </a:r>
            <a:r>
              <a:rPr lang="en-US" sz="2400" dirty="0" smtClean="0">
                <a:solidFill>
                  <a:srgbClr val="000000"/>
                </a:solidFill>
                <a:latin typeface="Arial" charset="0"/>
                <a:ea typeface="Calibri" pitchFamily="34" charset="0"/>
                <a:cs typeface="Times New Roman" pitchFamily="18" charset="0"/>
              </a:rPr>
              <a:t>to </a:t>
            </a:r>
            <a:r>
              <a:rPr lang="en-US" sz="2400" dirty="0">
                <a:solidFill>
                  <a:srgbClr val="000000"/>
                </a:solidFill>
                <a:latin typeface="Arial" charset="0"/>
                <a:ea typeface="Calibri" pitchFamily="34" charset="0"/>
                <a:cs typeface="Times New Roman" pitchFamily="18" charset="0"/>
              </a:rPr>
              <a:t>the                                  	environment or wasted. 	</a:t>
            </a:r>
          </a:p>
        </p:txBody>
      </p:sp>
      <p:sp>
        <p:nvSpPr>
          <p:cNvPr id="235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993284" name="Picture 4"/>
          <p:cNvPicPr>
            <a:picLocks noChangeAspect="1" noChangeArrowheads="1"/>
          </p:cNvPicPr>
          <p:nvPr/>
        </p:nvPicPr>
        <p:blipFill>
          <a:blip r:embed="rId5" cstate="print"/>
          <a:srcRect/>
          <a:stretch>
            <a:fillRect/>
          </a:stretch>
        </p:blipFill>
        <p:spPr bwMode="auto">
          <a:xfrm>
            <a:off x="5654675" y="2111375"/>
            <a:ext cx="3489325" cy="474662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3282">
                                            <p:txEl>
                                              <p:pRg st="0" end="0"/>
                                            </p:txEl>
                                          </p:spTgt>
                                        </p:tgtEl>
                                        <p:attrNameLst>
                                          <p:attrName>style.visibility</p:attrName>
                                        </p:attrNameLst>
                                      </p:cBhvr>
                                      <p:to>
                                        <p:strVal val="visible"/>
                                      </p:to>
                                    </p:set>
                                    <p:anim calcmode="lin" valueType="num">
                                      <p:cBhvr additive="base">
                                        <p:cTn id="7" dur="500" fill="hold"/>
                                        <p:tgtEl>
                                          <p:spTgt spid="993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3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3282">
                                            <p:txEl>
                                              <p:pRg st="1" end="1"/>
                                            </p:txEl>
                                          </p:spTgt>
                                        </p:tgtEl>
                                        <p:attrNameLst>
                                          <p:attrName>style.visibility</p:attrName>
                                        </p:attrNameLst>
                                      </p:cBhvr>
                                      <p:to>
                                        <p:strVal val="visible"/>
                                      </p:to>
                                    </p:set>
                                    <p:anim calcmode="lin" valueType="num">
                                      <p:cBhvr additive="base">
                                        <p:cTn id="13" dur="500" fill="hold"/>
                                        <p:tgtEl>
                                          <p:spTgt spid="993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32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993284"/>
                                        </p:tgtEl>
                                        <p:attrNameLst>
                                          <p:attrName>style.visibility</p:attrName>
                                        </p:attrNameLst>
                                      </p:cBhvr>
                                      <p:to>
                                        <p:strVal val="visible"/>
                                      </p:to>
                                    </p:set>
                                    <p:animEffect transition="in" filter="fade">
                                      <p:cBhvr>
                                        <p:cTn id="17" dur="2000"/>
                                        <p:tgtEl>
                                          <p:spTgt spid="99328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93282">
                                            <p:txEl>
                                              <p:pRg st="2" end="2"/>
                                            </p:txEl>
                                          </p:spTgt>
                                        </p:tgtEl>
                                        <p:attrNameLst>
                                          <p:attrName>style.visibility</p:attrName>
                                        </p:attrNameLst>
                                      </p:cBhvr>
                                      <p:to>
                                        <p:strVal val="visible"/>
                                      </p:to>
                                    </p:set>
                                    <p:anim calcmode="lin" valueType="num">
                                      <p:cBhvr additive="base">
                                        <p:cTn id="22" dur="500" fill="hold"/>
                                        <p:tgtEl>
                                          <p:spTgt spid="99328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932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993282">
                                            <p:txEl>
                                              <p:pRg st="3" end="3"/>
                                            </p:txEl>
                                          </p:spTgt>
                                        </p:tgtEl>
                                        <p:attrNameLst>
                                          <p:attrName>style.visibility</p:attrName>
                                        </p:attrNameLst>
                                      </p:cBhvr>
                                      <p:to>
                                        <p:strVal val="visible"/>
                                      </p:to>
                                    </p:set>
                                    <p:anim calcmode="lin" valueType="num">
                                      <p:cBhvr additive="base">
                                        <p:cTn id="28" dur="500" fill="hold"/>
                                        <p:tgtEl>
                                          <p:spTgt spid="99328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932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3282">
                                            <p:txEl>
                                              <p:pRg st="4" end="4"/>
                                            </p:txEl>
                                          </p:spTgt>
                                        </p:tgtEl>
                                        <p:attrNameLst>
                                          <p:attrName>style.visibility</p:attrName>
                                        </p:attrNameLst>
                                      </p:cBhvr>
                                      <p:to>
                                        <p:strVal val="visible"/>
                                      </p:to>
                                    </p:set>
                                    <p:anim calcmode="lin" valueType="num">
                                      <p:cBhvr additive="base">
                                        <p:cTn id="34" dur="500" fill="hold"/>
                                        <p:tgtEl>
                                          <p:spTgt spid="99328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32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3282">
                                            <p:txEl>
                                              <p:pRg st="5" end="5"/>
                                            </p:txEl>
                                          </p:spTgt>
                                        </p:tgtEl>
                                        <p:attrNameLst>
                                          <p:attrName>style.visibility</p:attrName>
                                        </p:attrNameLst>
                                      </p:cBhvr>
                                      <p:to>
                                        <p:strVal val="visible"/>
                                      </p:to>
                                    </p:set>
                                    <p:anim calcmode="lin" valueType="num">
                                      <p:cBhvr additive="base">
                                        <p:cTn id="40" dur="500" fill="hold"/>
                                        <p:tgtEl>
                                          <p:spTgt spid="99328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32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993282">
                                            <p:txEl>
                                              <p:pRg st="6" end="6"/>
                                            </p:txEl>
                                          </p:spTgt>
                                        </p:tgtEl>
                                        <p:attrNameLst>
                                          <p:attrName>style.visibility</p:attrName>
                                        </p:attrNameLst>
                                      </p:cBhvr>
                                      <p:to>
                                        <p:strVal val="visible"/>
                                      </p:to>
                                    </p:set>
                                    <p:anim calcmode="lin" valueType="num">
                                      <p:cBhvr additive="base">
                                        <p:cTn id="46" dur="500" fill="hold"/>
                                        <p:tgtEl>
                                          <p:spTgt spid="99328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99328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993282">
                                            <p:txEl>
                                              <p:pRg st="7" end="7"/>
                                            </p:txEl>
                                          </p:spTgt>
                                        </p:tgtEl>
                                        <p:attrNameLst>
                                          <p:attrName>style.visibility</p:attrName>
                                        </p:attrNameLst>
                                      </p:cBhvr>
                                      <p:to>
                                        <p:strVal val="visible"/>
                                      </p:to>
                                    </p:set>
                                    <p:anim calcmode="lin" valueType="num">
                                      <p:cBhvr additive="base">
                                        <p:cTn id="52" dur="500" fill="hold"/>
                                        <p:tgtEl>
                                          <p:spTgt spid="99328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99328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Continuous conversion of energy into work requires a cyclical process and the transfer of energy from the system.</a:t>
            </a:r>
            <a:r>
              <a:rPr lang="en-US" dirty="0">
                <a:solidFill>
                  <a:srgbClr val="000000"/>
                </a:solidFill>
                <a:ea typeface="Calibri" pitchFamily="34" charset="0"/>
                <a:cs typeface="Times New Roman" pitchFamily="18" charset="0"/>
                <a:sym typeface="Symbol" pitchFamily="18" charset="2"/>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you want to </a:t>
            </a:r>
            <a:r>
              <a:rPr lang="en-US" sz="2400" dirty="0" smtClean="0">
                <a:solidFill>
                  <a:srgbClr val="000000"/>
                </a:solidFill>
                <a:latin typeface="Arial" charset="0"/>
                <a:ea typeface="Calibri" pitchFamily="34" charset="0"/>
                <a:cs typeface="Times New Roman" pitchFamily="18" charset="0"/>
              </a:rPr>
              <a:t>_____________________________,            </a:t>
            </a:r>
            <a:r>
              <a:rPr lang="en-US" sz="2400" dirty="0">
                <a:solidFill>
                  <a:srgbClr val="000000"/>
                </a:solidFill>
                <a:latin typeface="Arial" charset="0"/>
                <a:ea typeface="Calibri" pitchFamily="34" charset="0"/>
                <a:cs typeface="Times New Roman" pitchFamily="18" charset="0"/>
              </a:rPr>
              <a:t>some sort of </a:t>
            </a:r>
            <a:r>
              <a:rPr lang="en-US" sz="2400" b="1" dirty="0" smtClean="0">
                <a:solidFill>
                  <a:srgbClr val="000000"/>
                </a:solidFill>
                <a:latin typeface="Arial" charset="0"/>
                <a:ea typeface="Calibri" pitchFamily="34" charset="0"/>
                <a:cs typeface="Times New Roman" pitchFamily="18" charset="0"/>
              </a:rPr>
              <a:t>_______________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must be designed.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For example, the potential energy of a hot air            balloon can be changed with heat…</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And to make an electricity-producing engine…</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Once the water is used up, the balloon must                 </a:t>
            </a:r>
            <a:r>
              <a:rPr lang="en-US" sz="2400" b="1" dirty="0">
                <a:solidFill>
                  <a:srgbClr val="FF0000"/>
                </a:solidFill>
                <a:latin typeface="Arial" charset="0"/>
                <a:ea typeface="Calibri" pitchFamily="34" charset="0"/>
                <a:cs typeface="Times New Roman" pitchFamily="18" charset="0"/>
              </a:rPr>
              <a:t>cool down</a:t>
            </a:r>
            <a:r>
              <a:rPr lang="en-US" sz="2400" dirty="0">
                <a:solidFill>
                  <a:srgbClr val="000000"/>
                </a:solidFill>
                <a:latin typeface="Arial" charset="0"/>
                <a:ea typeface="Calibri" pitchFamily="34" charset="0"/>
                <a:cs typeface="Times New Roman" pitchFamily="18" charset="0"/>
              </a:rPr>
              <a:t>, descend, and refill its water supply.</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Then it can repeat the motion in a </a:t>
            </a:r>
            <a:r>
              <a:rPr lang="en-US" sz="2400" b="1" dirty="0">
                <a:solidFill>
                  <a:srgbClr val="008000"/>
                </a:solidFill>
                <a:latin typeface="Arial" charset="0"/>
                <a:ea typeface="Calibri" pitchFamily="34" charset="0"/>
                <a:cs typeface="Times New Roman" pitchFamily="18" charset="0"/>
              </a:rPr>
              <a:t>cyclical        process</a:t>
            </a:r>
            <a:r>
              <a:rPr lang="en-US" sz="2400" dirty="0">
                <a:solidFill>
                  <a:srgbClr val="000000"/>
                </a:solidFill>
                <a:latin typeface="Arial" charset="0"/>
                <a:ea typeface="Calibri" pitchFamily="34" charset="0"/>
                <a:cs typeface="Times New Roman" pitchFamily="18" charset="0"/>
              </a:rPr>
              <a:t> that will keep producing electricity.</a:t>
            </a:r>
          </a:p>
        </p:txBody>
      </p:sp>
      <p:grpSp>
        <p:nvGrpSpPr>
          <p:cNvPr id="2" name="Group 5"/>
          <p:cNvGrpSpPr>
            <a:grpSpLocks/>
          </p:cNvGrpSpPr>
          <p:nvPr/>
        </p:nvGrpSpPr>
        <p:grpSpPr bwMode="auto">
          <a:xfrm>
            <a:off x="7251700" y="4586288"/>
            <a:ext cx="2454275" cy="2454275"/>
            <a:chOff x="1058" y="1271"/>
            <a:chExt cx="1546" cy="1546"/>
          </a:xfrm>
        </p:grpSpPr>
        <p:pic>
          <p:nvPicPr>
            <p:cNvPr id="24594" name="Picture 6"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5" name="Picture 7"/>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2458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995336" name="Picture 8"/>
          <p:cNvPicPr>
            <a:picLocks noChangeAspect="1" noChangeArrowheads="1"/>
          </p:cNvPicPr>
          <p:nvPr/>
        </p:nvPicPr>
        <p:blipFill>
          <a:blip r:embed="rId8" cstate="print"/>
          <a:srcRect/>
          <a:stretch>
            <a:fillRect/>
          </a:stretch>
        </p:blipFill>
        <p:spPr bwMode="auto">
          <a:xfrm>
            <a:off x="7589838" y="5068888"/>
            <a:ext cx="1260475" cy="1555750"/>
          </a:xfrm>
          <a:prstGeom prst="rect">
            <a:avLst/>
          </a:prstGeom>
          <a:noFill/>
          <a:ln w="9525">
            <a:noFill/>
            <a:miter lim="800000"/>
            <a:headEnd/>
            <a:tailEnd/>
          </a:ln>
        </p:spPr>
      </p:pic>
      <p:grpSp>
        <p:nvGrpSpPr>
          <p:cNvPr id="3" name="Group 9"/>
          <p:cNvGrpSpPr>
            <a:grpSpLocks/>
          </p:cNvGrpSpPr>
          <p:nvPr/>
        </p:nvGrpSpPr>
        <p:grpSpPr bwMode="auto">
          <a:xfrm>
            <a:off x="7275513" y="182563"/>
            <a:ext cx="2454275" cy="3694112"/>
            <a:chOff x="1387" y="676"/>
            <a:chExt cx="1546" cy="2327"/>
          </a:xfrm>
        </p:grpSpPr>
        <p:grpSp>
          <p:nvGrpSpPr>
            <p:cNvPr id="24587" name="Group 10"/>
            <p:cNvGrpSpPr>
              <a:grpSpLocks/>
            </p:cNvGrpSpPr>
            <p:nvPr/>
          </p:nvGrpSpPr>
          <p:grpSpPr bwMode="auto">
            <a:xfrm>
              <a:off x="1387" y="676"/>
              <a:ext cx="1546" cy="1546"/>
              <a:chOff x="1058" y="1271"/>
              <a:chExt cx="1546" cy="1546"/>
            </a:xfrm>
          </p:grpSpPr>
          <p:pic>
            <p:nvPicPr>
              <p:cNvPr id="24592"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4593"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5341"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sp>
          <p:nvSpPr>
            <p:cNvPr id="24589"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dirty="0"/>
            </a:p>
          </p:txBody>
        </p:sp>
        <p:sp>
          <p:nvSpPr>
            <p:cNvPr id="24590"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dirty="0"/>
            </a:p>
          </p:txBody>
        </p:sp>
        <p:sp>
          <p:nvSpPr>
            <p:cNvPr id="24591"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dirty="0"/>
            </a:p>
          </p:txBody>
        </p:sp>
      </p:grpSp>
      <p:sp>
        <p:nvSpPr>
          <p:cNvPr id="995345"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dirty="0"/>
          </a:p>
        </p:txBody>
      </p:sp>
      <p:sp>
        <p:nvSpPr>
          <p:cNvPr id="995351" name="Freeform 23"/>
          <p:cNvSpPr>
            <a:spLocks/>
          </p:cNvSpPr>
          <p:nvPr/>
        </p:nvSpPr>
        <p:spPr bwMode="auto">
          <a:xfrm>
            <a:off x="719138" y="2279650"/>
            <a:ext cx="2220912"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008000">
              <a:alpha val="34901"/>
            </a:srgbClr>
          </a:solidFill>
          <a:ln w="9525">
            <a:noFill/>
            <a:round/>
            <a:headEnd/>
            <a:tailEnd/>
          </a:ln>
        </p:spPr>
        <p:txBody>
          <a:bodyPr/>
          <a:lstStyle/>
          <a:p>
            <a:endParaRPr lang="en-US" dirty="0"/>
          </a:p>
        </p:txBody>
      </p:sp>
      <p:sp>
        <p:nvSpPr>
          <p:cNvPr id="995352" name="Freeform 24"/>
          <p:cNvSpPr>
            <a:spLocks/>
          </p:cNvSpPr>
          <p:nvPr/>
        </p:nvSpPr>
        <p:spPr bwMode="auto">
          <a:xfrm>
            <a:off x="4022725" y="2292350"/>
            <a:ext cx="3743325" cy="334963"/>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dirty="0"/>
          </a:p>
        </p:txBody>
      </p:sp>
      <p:sp>
        <p:nvSpPr>
          <p:cNvPr id="995353" name="Freeform 25"/>
          <p:cNvSpPr>
            <a:spLocks/>
          </p:cNvSpPr>
          <p:nvPr/>
        </p:nvSpPr>
        <p:spPr bwMode="auto">
          <a:xfrm>
            <a:off x="719138" y="2662238"/>
            <a:ext cx="1130300" cy="334962"/>
          </a:xfrm>
          <a:custGeom>
            <a:avLst/>
            <a:gdLst>
              <a:gd name="T0" fmla="*/ 0 w 1083"/>
              <a:gd name="T1" fmla="*/ 0 h 182"/>
              <a:gd name="T2" fmla="*/ 1083 w 1083"/>
              <a:gd name="T3" fmla="*/ 0 h 182"/>
              <a:gd name="T4" fmla="*/ 1083 w 1083"/>
              <a:gd name="T5" fmla="*/ 182 h 182"/>
              <a:gd name="T6" fmla="*/ 7 w 1083"/>
              <a:gd name="T7" fmla="*/ 182 h 182"/>
              <a:gd name="T8" fmla="*/ 0 w 1083"/>
              <a:gd name="T9" fmla="*/ 0 h 182"/>
              <a:gd name="T10" fmla="*/ 0 60000 65536"/>
              <a:gd name="T11" fmla="*/ 0 60000 65536"/>
              <a:gd name="T12" fmla="*/ 0 60000 65536"/>
              <a:gd name="T13" fmla="*/ 0 60000 65536"/>
              <a:gd name="T14" fmla="*/ 0 60000 65536"/>
              <a:gd name="T15" fmla="*/ 0 w 1083"/>
              <a:gd name="T16" fmla="*/ 0 h 182"/>
              <a:gd name="T17" fmla="*/ 1083 w 1083"/>
              <a:gd name="T18" fmla="*/ 182 h 182"/>
            </a:gdLst>
            <a:ahLst/>
            <a:cxnLst>
              <a:cxn ang="T10">
                <a:pos x="T0" y="T1"/>
              </a:cxn>
              <a:cxn ang="T11">
                <a:pos x="T2" y="T3"/>
              </a:cxn>
              <a:cxn ang="T12">
                <a:pos x="T4" y="T5"/>
              </a:cxn>
              <a:cxn ang="T13">
                <a:pos x="T6" y="T7"/>
              </a:cxn>
              <a:cxn ang="T14">
                <a:pos x="T8" y="T9"/>
              </a:cxn>
            </a:cxnLst>
            <a:rect l="T15" t="T16" r="T17" b="T18"/>
            <a:pathLst>
              <a:path w="1083" h="182">
                <a:moveTo>
                  <a:pt x="0" y="0"/>
                </a:moveTo>
                <a:lnTo>
                  <a:pt x="1083" y="0"/>
                </a:lnTo>
                <a:lnTo>
                  <a:pt x="1083" y="182"/>
                </a:lnTo>
                <a:lnTo>
                  <a:pt x="7" y="182"/>
                </a:lnTo>
                <a:lnTo>
                  <a:pt x="0" y="0"/>
                </a:lnTo>
                <a:close/>
              </a:path>
            </a:pathLst>
          </a:custGeom>
          <a:solidFill>
            <a:srgbClr val="FF0000">
              <a:alpha val="34901"/>
            </a:srgbClr>
          </a:solidFill>
          <a:ln w="9525">
            <a:noFill/>
            <a:round/>
            <a:headEnd/>
            <a:tailEnd/>
          </a:ln>
        </p:spPr>
        <p:txBody>
          <a:bodyPr/>
          <a:lstStyle/>
          <a:p>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5330">
                                            <p:txEl>
                                              <p:pRg st="2" end="2"/>
                                            </p:txEl>
                                          </p:spTgt>
                                        </p:tgtEl>
                                        <p:attrNameLst>
                                          <p:attrName>style.visibility</p:attrName>
                                        </p:attrNameLst>
                                      </p:cBhvr>
                                      <p:to>
                                        <p:strVal val="visible"/>
                                      </p:to>
                                    </p:set>
                                    <p:anim calcmode="lin" valueType="num">
                                      <p:cBhvr additive="base">
                                        <p:cTn id="7" dur="500" fill="hold"/>
                                        <p:tgtEl>
                                          <p:spTgt spid="99533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53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5330">
                                            <p:txEl>
                                              <p:pRg st="3" end="3"/>
                                            </p:txEl>
                                          </p:spTgt>
                                        </p:tgtEl>
                                        <p:attrNameLst>
                                          <p:attrName>style.visibility</p:attrName>
                                        </p:attrNameLst>
                                      </p:cBhvr>
                                      <p:to>
                                        <p:strVal val="visible"/>
                                      </p:to>
                                    </p:set>
                                    <p:anim calcmode="lin" valueType="num">
                                      <p:cBhvr additive="base">
                                        <p:cTn id="13" dur="500" fill="hold"/>
                                        <p:tgtEl>
                                          <p:spTgt spid="99533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53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3.33333E-6 1.85185E-6 L -3.33333E-6 -1.20162 " pathEditMode="relative" rAng="0" ptsTypes="AA">
                                      <p:cBhvr>
                                        <p:cTn id="18" dur="5000" fill="hold"/>
                                        <p:tgtEl>
                                          <p:spTgt spid="2"/>
                                        </p:tgtEl>
                                        <p:attrNameLst>
                                          <p:attrName>ppt_x</p:attrName>
                                          <p:attrName>ppt_y</p:attrName>
                                        </p:attrNameLst>
                                      </p:cBhvr>
                                      <p:rCtr x="0" y="-601"/>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95330">
                                            <p:txEl>
                                              <p:pRg st="4" end="4"/>
                                            </p:txEl>
                                          </p:spTgt>
                                        </p:tgtEl>
                                        <p:attrNameLst>
                                          <p:attrName>style.visibility</p:attrName>
                                        </p:attrNameLst>
                                      </p:cBhvr>
                                      <p:to>
                                        <p:strVal val="visible"/>
                                      </p:to>
                                    </p:set>
                                    <p:anim calcmode="lin" valueType="num">
                                      <p:cBhvr additive="base">
                                        <p:cTn id="23" dur="500" fill="hold"/>
                                        <p:tgtEl>
                                          <p:spTgt spid="99533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9533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0" fill="hold"/>
                                        <p:tgtEl>
                                          <p:spTgt spid="3"/>
                                        </p:tgtEl>
                                        <p:attrNameLst>
                                          <p:attrName>ppt_x</p:attrName>
                                        </p:attrNameLst>
                                      </p:cBhvr>
                                      <p:tavLst>
                                        <p:tav tm="0">
                                          <p:val>
                                            <p:strVal val="#ppt_x"/>
                                          </p:val>
                                        </p:tav>
                                        <p:tav tm="100000">
                                          <p:val>
                                            <p:strVal val="#ppt_x"/>
                                          </p:val>
                                        </p:tav>
                                      </p:tavLst>
                                    </p:anim>
                                    <p:anim calcmode="lin" valueType="num">
                                      <p:cBhvr additive="base">
                                        <p:cTn id="30"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995345"/>
                                        </p:tgtEl>
                                        <p:attrNameLst>
                                          <p:attrName>style.visibility</p:attrName>
                                        </p:attrNameLst>
                                      </p:cBhvr>
                                      <p:to>
                                        <p:strVal val="visible"/>
                                      </p:to>
                                    </p:set>
                                    <p:animEffect transition="in" filter="wipe(up)">
                                      <p:cBhvr>
                                        <p:cTn id="35" dur="500"/>
                                        <p:tgtEl>
                                          <p:spTgt spid="99534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95336"/>
                                        </p:tgtEl>
                                        <p:attrNameLst>
                                          <p:attrName>style.visibility</p:attrName>
                                        </p:attrNameLst>
                                      </p:cBhvr>
                                      <p:to>
                                        <p:strVal val="visible"/>
                                      </p:to>
                                    </p:set>
                                    <p:animEffect transition="in" filter="fade">
                                      <p:cBhvr>
                                        <p:cTn id="40" dur="2000"/>
                                        <p:tgtEl>
                                          <p:spTgt spid="99533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95330">
                                            <p:txEl>
                                              <p:pRg st="5" end="5"/>
                                            </p:txEl>
                                          </p:spTgt>
                                        </p:tgtEl>
                                        <p:attrNameLst>
                                          <p:attrName>style.visibility</p:attrName>
                                        </p:attrNameLst>
                                      </p:cBhvr>
                                      <p:to>
                                        <p:strVal val="visible"/>
                                      </p:to>
                                    </p:set>
                                    <p:anim calcmode="lin" valueType="num">
                                      <p:cBhvr additive="base">
                                        <p:cTn id="45" dur="500" fill="hold"/>
                                        <p:tgtEl>
                                          <p:spTgt spid="99533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9533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95352"/>
                                        </p:tgtEl>
                                        <p:attrNameLst>
                                          <p:attrName>style.visibility</p:attrName>
                                        </p:attrNameLst>
                                      </p:cBhvr>
                                      <p:to>
                                        <p:strVal val="visible"/>
                                      </p:to>
                                    </p:set>
                                    <p:animEffect transition="in" filter="wipe(left)">
                                      <p:cBhvr>
                                        <p:cTn id="51" dur="500"/>
                                        <p:tgtEl>
                                          <p:spTgt spid="995352"/>
                                        </p:tgtEl>
                                      </p:cBhvr>
                                    </p:animEffect>
                                  </p:childTnLst>
                                  <p:subTnLst>
                                    <p:audio>
                                      <p:cMediaNode>
                                        <p:cTn display="0" masterRel="sameClick">
                                          <p:stCondLst>
                                            <p:cond evt="begin" delay="0">
                                              <p:tn val="49"/>
                                            </p:cond>
                                          </p:stCondLst>
                                          <p:endCondLst>
                                            <p:cond evt="onStopAudio" delay="0">
                                              <p:tgtEl>
                                                <p:sldTgt/>
                                              </p:tgtEl>
                                            </p:cond>
                                          </p:endCondLst>
                                        </p:cTn>
                                        <p:tgtEl>
                                          <p:sndTgt r:embed="rId5" name="chimes.wav"/>
                                        </p:tgtEl>
                                      </p:cMediaNode>
                                    </p:audio>
                                  </p:sub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995353"/>
                                        </p:tgtEl>
                                        <p:attrNameLst>
                                          <p:attrName>style.visibility</p:attrName>
                                        </p:attrNameLst>
                                      </p:cBhvr>
                                      <p:to>
                                        <p:strVal val="visible"/>
                                      </p:to>
                                    </p:set>
                                    <p:animEffect transition="in" filter="wipe(left)">
                                      <p:cBhvr>
                                        <p:cTn id="55" dur="500"/>
                                        <p:tgtEl>
                                          <p:spTgt spid="995353"/>
                                        </p:tgtEl>
                                      </p:cBhvr>
                                    </p:animEffect>
                                  </p:childTnLst>
                                  <p:subTnLst>
                                    <p:audio>
                                      <p:cMediaNode>
                                        <p:cTn display="0" masterRel="sameClick">
                                          <p:stCondLst>
                                            <p:cond evt="begin" delay="0">
                                              <p:tn val="53"/>
                                            </p:cond>
                                          </p:stCondLst>
                                          <p:endCondLst>
                                            <p:cond evt="onStopAudio" delay="0">
                                              <p:tgtEl>
                                                <p:sldTgt/>
                                              </p:tgtEl>
                                            </p:cond>
                                          </p:endCondLst>
                                        </p:cTn>
                                        <p:tgtEl>
                                          <p:sndTgt r:embed="rId5"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995330">
                                            <p:txEl>
                                              <p:pRg st="6" end="6"/>
                                            </p:txEl>
                                          </p:spTgt>
                                        </p:tgtEl>
                                        <p:attrNameLst>
                                          <p:attrName>style.visibility</p:attrName>
                                        </p:attrNameLst>
                                      </p:cBhvr>
                                      <p:to>
                                        <p:strVal val="visible"/>
                                      </p:to>
                                    </p:set>
                                    <p:anim calcmode="lin" valueType="num">
                                      <p:cBhvr additive="base">
                                        <p:cTn id="60" dur="500" fill="hold"/>
                                        <p:tgtEl>
                                          <p:spTgt spid="995330">
                                            <p:txEl>
                                              <p:pRg st="6" end="6"/>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99533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995351"/>
                                        </p:tgtEl>
                                        <p:attrNameLst>
                                          <p:attrName>style.visibility</p:attrName>
                                        </p:attrNameLst>
                                      </p:cBhvr>
                                      <p:to>
                                        <p:strVal val="visible"/>
                                      </p:to>
                                    </p:set>
                                    <p:animEffect transition="in" filter="wipe(left)">
                                      <p:cBhvr>
                                        <p:cTn id="65" dur="500"/>
                                        <p:tgtEl>
                                          <p:spTgt spid="995351"/>
                                        </p:tgtEl>
                                      </p:cBhvr>
                                    </p:animEffect>
                                  </p:childTnLst>
                                  <p:subTnLst>
                                    <p:audio>
                                      <p:cMediaNode>
                                        <p:cTn display="0" masterRel="sameClick">
                                          <p:stCondLst>
                                            <p:cond evt="begin" delay="0">
                                              <p:tn val="63"/>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345" grpId="0" animBg="1"/>
      <p:bldP spid="995351" grpId="0" animBg="1"/>
      <p:bldP spid="995352" grpId="0" animBg="1"/>
      <p:bldP spid="99535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44" name="Rectangle 20"/>
          <p:cNvSpPr>
            <a:spLocks noChangeArrowheads="1"/>
          </p:cNvSpPr>
          <p:nvPr/>
        </p:nvSpPr>
        <p:spPr bwMode="auto">
          <a:xfrm>
            <a:off x="685800" y="1854200"/>
            <a:ext cx="7772400" cy="5003800"/>
          </a:xfrm>
          <a:prstGeom prst="rect">
            <a:avLst/>
          </a:prstGeom>
          <a:solidFill>
            <a:srgbClr val="CCFFCC"/>
          </a:solidFill>
          <a:ln w="9525">
            <a:noFill/>
            <a:miter lim="800000"/>
            <a:headEnd/>
            <a:tailEnd/>
          </a:ln>
        </p:spPr>
        <p:txBody>
          <a:bodyPr/>
          <a:lstStyle/>
          <a:p>
            <a:r>
              <a:rPr lang="en-US" sz="2400" dirty="0">
                <a:latin typeface="Arial" charset="0"/>
              </a:rPr>
              <a:t>PRACTICE: </a:t>
            </a:r>
          </a:p>
          <a:p>
            <a:r>
              <a:rPr lang="en-US" sz="2400" dirty="0">
                <a:latin typeface="Arial" charset="0"/>
              </a:rPr>
              <a:t>In the balloon-water electricity engine name                         all of the energy conversions that occur.</a:t>
            </a:r>
          </a:p>
          <a:p>
            <a:r>
              <a:rPr lang="en-US" sz="2400" dirty="0">
                <a:latin typeface="Arial" charset="0"/>
              </a:rPr>
              <a:t>SOLUTION:</a:t>
            </a:r>
          </a:p>
          <a:p>
            <a:endParaRPr lang="en-US" sz="2400" dirty="0">
              <a:latin typeface="Arial" charset="0"/>
              <a:sym typeface="Symbol" pitchFamily="18" charset="2"/>
            </a:endParaRPr>
          </a:p>
        </p:txBody>
      </p:sp>
      <p:sp>
        <p:nvSpPr>
          <p:cNvPr id="25603"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p>
        </p:txBody>
      </p:sp>
      <p:sp>
        <p:nvSpPr>
          <p:cNvPr id="25604"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999432" name="Picture 8"/>
          <p:cNvPicPr>
            <a:picLocks noChangeAspect="1" noChangeArrowheads="1"/>
          </p:cNvPicPr>
          <p:nvPr/>
        </p:nvPicPr>
        <p:blipFill>
          <a:blip r:embed="rId5" cstate="print"/>
          <a:srcRect/>
          <a:stretch>
            <a:fillRect/>
          </a:stretch>
        </p:blipFill>
        <p:spPr bwMode="auto">
          <a:xfrm>
            <a:off x="7589838" y="5284788"/>
            <a:ext cx="1260475" cy="1555750"/>
          </a:xfrm>
          <a:prstGeom prst="rect">
            <a:avLst/>
          </a:prstGeom>
          <a:noFill/>
          <a:ln w="9525">
            <a:noFill/>
            <a:miter lim="800000"/>
            <a:headEnd/>
            <a:tailEnd/>
          </a:ln>
        </p:spPr>
      </p:pic>
      <p:grpSp>
        <p:nvGrpSpPr>
          <p:cNvPr id="2" name="Group 9"/>
          <p:cNvGrpSpPr>
            <a:grpSpLocks/>
          </p:cNvGrpSpPr>
          <p:nvPr/>
        </p:nvGrpSpPr>
        <p:grpSpPr bwMode="auto">
          <a:xfrm>
            <a:off x="7275513" y="182563"/>
            <a:ext cx="2454275" cy="3694112"/>
            <a:chOff x="1387" y="676"/>
            <a:chExt cx="1546" cy="2327"/>
          </a:xfrm>
        </p:grpSpPr>
        <p:grpSp>
          <p:nvGrpSpPr>
            <p:cNvPr id="25608" name="Group 10"/>
            <p:cNvGrpSpPr>
              <a:grpSpLocks/>
            </p:cNvGrpSpPr>
            <p:nvPr/>
          </p:nvGrpSpPr>
          <p:grpSpPr bwMode="auto">
            <a:xfrm>
              <a:off x="1387" y="676"/>
              <a:ext cx="1546" cy="1546"/>
              <a:chOff x="1058" y="1271"/>
              <a:chExt cx="1546" cy="1546"/>
            </a:xfrm>
          </p:grpSpPr>
          <p:pic>
            <p:nvPicPr>
              <p:cNvPr id="25613" name="Picture 11"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5614" name="Picture 12"/>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999437" name="Oval 13"/>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sp>
          <p:nvSpPr>
            <p:cNvPr id="25610" name="Line 14"/>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dirty="0"/>
            </a:p>
          </p:txBody>
        </p:sp>
        <p:sp>
          <p:nvSpPr>
            <p:cNvPr id="25611" name="Line 15"/>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dirty="0"/>
            </a:p>
          </p:txBody>
        </p:sp>
        <p:sp>
          <p:nvSpPr>
            <p:cNvPr id="25612" name="Line 16"/>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dirty="0"/>
            </a:p>
          </p:txBody>
        </p:sp>
      </p:grpSp>
      <p:sp>
        <p:nvSpPr>
          <p:cNvPr id="999441" name="Line 17"/>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9444">
                                            <p:txEl>
                                              <p:pRg st="0" end="0"/>
                                            </p:txEl>
                                          </p:spTgt>
                                        </p:tgtEl>
                                        <p:attrNameLst>
                                          <p:attrName>style.visibility</p:attrName>
                                        </p:attrNameLst>
                                      </p:cBhvr>
                                      <p:to>
                                        <p:strVal val="visible"/>
                                      </p:to>
                                    </p:set>
                                    <p:anim calcmode="lin" valueType="num">
                                      <p:cBhvr additive="base">
                                        <p:cTn id="7" dur="500" fill="hold"/>
                                        <p:tgtEl>
                                          <p:spTgt spid="9994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9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9444">
                                            <p:txEl>
                                              <p:pRg st="1" end="1"/>
                                            </p:txEl>
                                          </p:spTgt>
                                        </p:tgtEl>
                                        <p:attrNameLst>
                                          <p:attrName>style.visibility</p:attrName>
                                        </p:attrNameLst>
                                      </p:cBhvr>
                                      <p:to>
                                        <p:strVal val="visible"/>
                                      </p:to>
                                    </p:set>
                                    <p:anim calcmode="lin" valueType="num">
                                      <p:cBhvr additive="base">
                                        <p:cTn id="13" dur="500" fill="hold"/>
                                        <p:tgtEl>
                                          <p:spTgt spid="99944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9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0" fill="hold"/>
                                        <p:tgtEl>
                                          <p:spTgt spid="2"/>
                                        </p:tgtEl>
                                        <p:attrNameLst>
                                          <p:attrName>ppt_x</p:attrName>
                                        </p:attrNameLst>
                                      </p:cBhvr>
                                      <p:tavLst>
                                        <p:tav tm="0">
                                          <p:val>
                                            <p:strVal val="#ppt_x"/>
                                          </p:val>
                                        </p:tav>
                                        <p:tav tm="100000">
                                          <p:val>
                                            <p:strVal val="#ppt_x"/>
                                          </p:val>
                                        </p:tav>
                                      </p:tavLst>
                                    </p:anim>
                                    <p:anim calcmode="lin" valueType="num">
                                      <p:cBhvr additive="base">
                                        <p:cTn id="20"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99441"/>
                                        </p:tgtEl>
                                        <p:attrNameLst>
                                          <p:attrName>style.visibility</p:attrName>
                                        </p:attrNameLst>
                                      </p:cBhvr>
                                      <p:to>
                                        <p:strVal val="visible"/>
                                      </p:to>
                                    </p:set>
                                    <p:animEffect transition="in" filter="wipe(up)">
                                      <p:cBhvr>
                                        <p:cTn id="25" dur="500"/>
                                        <p:tgtEl>
                                          <p:spTgt spid="99944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99432"/>
                                        </p:tgtEl>
                                        <p:attrNameLst>
                                          <p:attrName>style.visibility</p:attrName>
                                        </p:attrNameLst>
                                      </p:cBhvr>
                                      <p:to>
                                        <p:strVal val="visible"/>
                                      </p:to>
                                    </p:set>
                                    <p:animEffect transition="in" filter="fade">
                                      <p:cBhvr>
                                        <p:cTn id="30" dur="2000"/>
                                        <p:tgtEl>
                                          <p:spTgt spid="99943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99444">
                                            <p:txEl>
                                              <p:pRg st="2" end="2"/>
                                            </p:txEl>
                                          </p:spTgt>
                                        </p:tgtEl>
                                        <p:attrNameLst>
                                          <p:attrName>style.visibility</p:attrName>
                                        </p:attrNameLst>
                                      </p:cBhvr>
                                      <p:to>
                                        <p:strVal val="visible"/>
                                      </p:to>
                                    </p:set>
                                    <p:anim calcmode="lin" valueType="num">
                                      <p:cBhvr additive="base">
                                        <p:cTn id="35" dur="500" fill="hold"/>
                                        <p:tgtEl>
                                          <p:spTgt spid="99944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994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194" name="Rectangle 2"/>
          <p:cNvSpPr>
            <a:spLocks noChangeArrowheads="1"/>
          </p:cNvSpPr>
          <p:nvPr/>
        </p:nvSpPr>
        <p:spPr bwMode="auto">
          <a:xfrm>
            <a:off x="685800" y="1830388"/>
            <a:ext cx="7772400" cy="5027612"/>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In the balloon-water electricity engine name                     all of the energy losses that occur.</a:t>
            </a:r>
          </a:p>
          <a:p>
            <a:r>
              <a:rPr lang="en-US" sz="2400" dirty="0">
                <a:latin typeface="Arial" charset="0"/>
              </a:rPr>
              <a:t>SOLUTION:</a:t>
            </a:r>
          </a:p>
          <a:p>
            <a:endParaRPr lang="en-US" sz="2400" dirty="0">
              <a:latin typeface="Arial" charset="0"/>
              <a:sym typeface="Symbol" pitchFamily="18" charset="2"/>
            </a:endParaRPr>
          </a:p>
        </p:txBody>
      </p:sp>
      <p:sp>
        <p:nvSpPr>
          <p:cNvPr id="26627" name="Rectangle 3"/>
          <p:cNvSpPr>
            <a:spLocks noChangeArrowheads="1"/>
          </p:cNvSpPr>
          <p:nvPr/>
        </p:nvSpPr>
        <p:spPr bwMode="auto">
          <a:xfrm>
            <a:off x="685800" y="1401763"/>
            <a:ext cx="7772400" cy="46355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p>
        </p:txBody>
      </p:sp>
      <p:sp>
        <p:nvSpPr>
          <p:cNvPr id="266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32197" name="Picture 5"/>
          <p:cNvPicPr>
            <a:picLocks noChangeAspect="1" noChangeArrowheads="1"/>
          </p:cNvPicPr>
          <p:nvPr/>
        </p:nvPicPr>
        <p:blipFill>
          <a:blip r:embed="rId5"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6"/>
          <p:cNvGrpSpPr>
            <a:grpSpLocks/>
          </p:cNvGrpSpPr>
          <p:nvPr/>
        </p:nvGrpSpPr>
        <p:grpSpPr bwMode="auto">
          <a:xfrm>
            <a:off x="7275513" y="182563"/>
            <a:ext cx="2454275" cy="3694112"/>
            <a:chOff x="1387" y="676"/>
            <a:chExt cx="1546" cy="2327"/>
          </a:xfrm>
        </p:grpSpPr>
        <p:grpSp>
          <p:nvGrpSpPr>
            <p:cNvPr id="26632" name="Group 7"/>
            <p:cNvGrpSpPr>
              <a:grpSpLocks/>
            </p:cNvGrpSpPr>
            <p:nvPr/>
          </p:nvGrpSpPr>
          <p:grpSpPr bwMode="auto">
            <a:xfrm>
              <a:off x="1387" y="676"/>
              <a:ext cx="1546" cy="1546"/>
              <a:chOff x="1058" y="1271"/>
              <a:chExt cx="1546" cy="1546"/>
            </a:xfrm>
          </p:grpSpPr>
          <p:pic>
            <p:nvPicPr>
              <p:cNvPr id="26637" name="Picture 8" descr="j0433902[1]"/>
              <p:cNvPicPr>
                <a:picLocks noChangeAspect="1" noChangeArrowheads="1"/>
              </p:cNvPicPr>
              <p:nvPr/>
            </p:nvPicPr>
            <p:blipFill>
              <a:blip r:embed="rId6" cstate="print"/>
              <a:srcRect/>
              <a:stretch>
                <a:fillRect/>
              </a:stretch>
            </p:blipFill>
            <p:spPr bwMode="auto">
              <a:xfrm>
                <a:off x="1058" y="1271"/>
                <a:ext cx="1546" cy="1546"/>
              </a:xfrm>
              <a:prstGeom prst="rect">
                <a:avLst/>
              </a:prstGeom>
              <a:noFill/>
              <a:ln w="9525">
                <a:noFill/>
                <a:miter lim="800000"/>
                <a:headEnd/>
                <a:tailEnd/>
              </a:ln>
            </p:spPr>
          </p:pic>
          <p:pic>
            <p:nvPicPr>
              <p:cNvPr id="26638" name="Picture 9"/>
              <p:cNvPicPr>
                <a:picLocks noChangeAspect="1" noChangeArrowheads="1"/>
              </p:cNvPicPr>
              <p:nvPr/>
            </p:nvPicPr>
            <p:blipFill>
              <a:blip r:embed="rId7" cstate="print"/>
              <a:srcRect/>
              <a:stretch>
                <a:fillRect/>
              </a:stretch>
            </p:blipFill>
            <p:spPr bwMode="auto">
              <a:xfrm>
                <a:off x="1750" y="2441"/>
                <a:ext cx="136" cy="185"/>
              </a:xfrm>
              <a:prstGeom prst="rect">
                <a:avLst/>
              </a:prstGeom>
              <a:noFill/>
              <a:ln w="9525">
                <a:noFill/>
                <a:miter lim="800000"/>
                <a:headEnd/>
                <a:tailEnd/>
              </a:ln>
            </p:spPr>
          </p:pic>
        </p:grpSp>
        <p:sp>
          <p:nvSpPr>
            <p:cNvPr id="1032202" name="Oval 10"/>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sp>
          <p:nvSpPr>
            <p:cNvPr id="26634" name="Line 11"/>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dirty="0"/>
            </a:p>
          </p:txBody>
        </p:sp>
        <p:sp>
          <p:nvSpPr>
            <p:cNvPr id="26635" name="Line 12"/>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dirty="0"/>
            </a:p>
          </p:txBody>
        </p:sp>
        <p:sp>
          <p:nvSpPr>
            <p:cNvPr id="26636" name="Line 13"/>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dirty="0"/>
            </a:p>
          </p:txBody>
        </p:sp>
      </p:grpSp>
      <p:sp>
        <p:nvSpPr>
          <p:cNvPr id="1032206" name="Line 14"/>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2194">
                                            <p:txEl>
                                              <p:pRg st="0" end="0"/>
                                            </p:txEl>
                                          </p:spTgt>
                                        </p:tgtEl>
                                        <p:attrNameLst>
                                          <p:attrName>style.visibility</p:attrName>
                                        </p:attrNameLst>
                                      </p:cBhvr>
                                      <p:to>
                                        <p:strVal val="visible"/>
                                      </p:to>
                                    </p:set>
                                    <p:anim calcmode="lin" valueType="num">
                                      <p:cBhvr additive="base">
                                        <p:cTn id="7" dur="500" fill="hold"/>
                                        <p:tgtEl>
                                          <p:spTgt spid="103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2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2194">
                                            <p:txEl>
                                              <p:pRg st="1" end="1"/>
                                            </p:txEl>
                                          </p:spTgt>
                                        </p:tgtEl>
                                        <p:attrNameLst>
                                          <p:attrName>style.visibility</p:attrName>
                                        </p:attrNameLst>
                                      </p:cBhvr>
                                      <p:to>
                                        <p:strVal val="visible"/>
                                      </p:to>
                                    </p:set>
                                    <p:anim calcmode="lin" valueType="num">
                                      <p:cBhvr additive="base">
                                        <p:cTn id="13" dur="500" fill="hold"/>
                                        <p:tgtEl>
                                          <p:spTgt spid="103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2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194">
                                            <p:txEl>
                                              <p:pRg st="2" end="2"/>
                                            </p:txEl>
                                          </p:spTgt>
                                        </p:tgtEl>
                                        <p:attrNameLst>
                                          <p:attrName>style.visibility</p:attrName>
                                        </p:attrNameLst>
                                      </p:cBhvr>
                                      <p:to>
                                        <p:strVal val="visible"/>
                                      </p:to>
                                    </p:set>
                                    <p:anim calcmode="lin" valueType="num">
                                      <p:cBhvr additive="base">
                                        <p:cTn id="19" dur="500" fill="hold"/>
                                        <p:tgtEl>
                                          <p:spTgt spid="1032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2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0" fill="hold"/>
                                        <p:tgtEl>
                                          <p:spTgt spid="2"/>
                                        </p:tgtEl>
                                        <p:attrNameLst>
                                          <p:attrName>ppt_x</p:attrName>
                                        </p:attrNameLst>
                                      </p:cBhvr>
                                      <p:tavLst>
                                        <p:tav tm="0">
                                          <p:val>
                                            <p:strVal val="#ppt_x"/>
                                          </p:val>
                                        </p:tav>
                                        <p:tav tm="100000">
                                          <p:val>
                                            <p:strVal val="#ppt_x"/>
                                          </p:val>
                                        </p:tav>
                                      </p:tavLst>
                                    </p:anim>
                                    <p:anim calcmode="lin" valueType="num">
                                      <p:cBhvr additive="base">
                                        <p:cTn id="26"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032206"/>
                                        </p:tgtEl>
                                        <p:attrNameLst>
                                          <p:attrName>style.visibility</p:attrName>
                                        </p:attrNameLst>
                                      </p:cBhvr>
                                      <p:to>
                                        <p:strVal val="visible"/>
                                      </p:to>
                                    </p:set>
                                    <p:animEffect transition="in" filter="wipe(up)">
                                      <p:cBhvr>
                                        <p:cTn id="31" dur="500"/>
                                        <p:tgtEl>
                                          <p:spTgt spid="103220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2197"/>
                                        </p:tgtEl>
                                        <p:attrNameLst>
                                          <p:attrName>style.visibility</p:attrName>
                                        </p:attrNameLst>
                                      </p:cBhvr>
                                      <p:to>
                                        <p:strVal val="visible"/>
                                      </p:to>
                                    </p:set>
                                    <p:animEffect transition="in" filter="fade">
                                      <p:cBhvr>
                                        <p:cTn id="36" dur="2000"/>
                                        <p:tgtEl>
                                          <p:spTgt spid="1032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20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b="1" dirty="0" smtClean="0">
                <a:solidFill>
                  <a:srgbClr val="000000"/>
                </a:solidFill>
                <a:latin typeface="Arial" charset="0"/>
                <a:ea typeface="Calibri" pitchFamily="34" charset="0"/>
                <a:cs typeface="Times New Roman" pitchFamily="18" charset="0"/>
              </a:rPr>
              <a:t>_______________________________ </a:t>
            </a:r>
            <a:r>
              <a:rPr lang="en-US" sz="2400" dirty="0" smtClean="0">
                <a:solidFill>
                  <a:srgbClr val="000000"/>
                </a:solidFill>
                <a:latin typeface="Arial" charset="0"/>
                <a:ea typeface="Calibri" pitchFamily="34" charset="0"/>
                <a:cs typeface="Times New Roman" pitchFamily="18" charset="0"/>
              </a:rPr>
              <a:t>states </a:t>
            </a:r>
            <a:r>
              <a:rPr lang="en-US" sz="2400" dirty="0">
                <a:solidFill>
                  <a:srgbClr val="000000"/>
                </a:solidFill>
                <a:latin typeface="Arial" charset="0"/>
                <a:ea typeface="Calibri" pitchFamily="34" charset="0"/>
                <a:cs typeface="Times New Roman" pitchFamily="18" charset="0"/>
              </a:rPr>
              <a:t>that although </a:t>
            </a:r>
            <a:r>
              <a:rPr lang="en-US" sz="2400" dirty="0" smtClean="0">
                <a:solidFill>
                  <a:srgbClr val="000000"/>
                </a:solidFill>
                <a:latin typeface="Arial" charset="0"/>
                <a:ea typeface="Calibri" pitchFamily="34" charset="0"/>
                <a:cs typeface="Times New Roman" pitchFamily="18" charset="0"/>
              </a:rPr>
              <a:t>_____________________________________ _______________________________________________________________________________________.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1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FF0000"/>
                </a:solidFill>
                <a:latin typeface="Arial" charset="0"/>
                <a:ea typeface="Calibri" pitchFamily="34" charset="0"/>
                <a:cs typeface="Times New Roman" pitchFamily="18" charset="0"/>
              </a:rPr>
              <a:t>The balloon example demonstrates the second part of the law: Much energy is lost or wasted.</a:t>
            </a:r>
          </a:p>
          <a:p>
            <a:pPr>
              <a:spcBef>
                <a:spcPct val="1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chemeClr val="accent2"/>
                </a:solidFill>
                <a:latin typeface="Arial" charset="0"/>
                <a:ea typeface="Calibri" pitchFamily="34" charset="0"/>
                <a:cs typeface="Times New Roman" pitchFamily="18" charset="0"/>
              </a:rPr>
              <a:t>And the example of kicking the block shown next demonstrates the first part:</a:t>
            </a:r>
          </a:p>
          <a:p>
            <a:pPr>
              <a:spcBef>
                <a:spcPct val="1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All of the block’s kinetic energy became friction heat.</a:t>
            </a:r>
          </a:p>
          <a:p>
            <a:pPr>
              <a:spcBef>
                <a:spcPct val="1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Obviously, this heat cannot ever be used to give the block back its original kinetic energy!</a:t>
            </a:r>
          </a:p>
          <a:p>
            <a:pPr>
              <a:spcBef>
                <a:spcPct val="1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This </a:t>
            </a:r>
            <a:r>
              <a:rPr lang="en-US" sz="2400" dirty="0" smtClean="0">
                <a:solidFill>
                  <a:srgbClr val="000000"/>
                </a:solidFill>
                <a:latin typeface="Arial" charset="0"/>
                <a:ea typeface="Calibri" pitchFamily="34" charset="0"/>
                <a:cs typeface="Times New Roman" pitchFamily="18" charset="0"/>
              </a:rPr>
              <a:t>______________________________ from </a:t>
            </a:r>
            <a:r>
              <a:rPr lang="en-US" sz="2400" dirty="0">
                <a:solidFill>
                  <a:srgbClr val="000000"/>
                </a:solidFill>
                <a:latin typeface="Arial" charset="0"/>
                <a:ea typeface="Calibri" pitchFamily="34" charset="0"/>
                <a:cs typeface="Times New Roman" pitchFamily="18" charset="0"/>
              </a:rPr>
              <a:t>one             form to another is called </a:t>
            </a:r>
            <a:r>
              <a:rPr lang="en-US" sz="2400" b="1" dirty="0" smtClean="0">
                <a:solidFill>
                  <a:srgbClr val="000000"/>
                </a:solidFill>
                <a:latin typeface="Arial" charset="0"/>
                <a:ea typeface="Calibri" pitchFamily="34" charset="0"/>
                <a:cs typeface="Times New Roman" pitchFamily="18" charset="0"/>
              </a:rPr>
              <a:t>_____________________</a:t>
            </a:r>
            <a:r>
              <a:rPr lang="en-US" sz="2400" dirty="0" smtClean="0">
                <a:solidFill>
                  <a:srgbClr val="000000"/>
                </a:solidFill>
                <a:latin typeface="Arial" charset="0"/>
                <a:ea typeface="Calibri" pitchFamily="34" charset="0"/>
                <a:cs typeface="Times New Roman" pitchFamily="18" charset="0"/>
              </a:rPr>
              <a:t>.</a:t>
            </a:r>
            <a:endParaRPr lang="en-US" sz="2400" dirty="0">
              <a:solidFill>
                <a:srgbClr val="000000"/>
              </a:solidFill>
              <a:latin typeface="Arial" charset="0"/>
              <a:ea typeface="Calibri" pitchFamily="34" charset="0"/>
              <a:cs typeface="Times New Roman" pitchFamily="18" charset="0"/>
            </a:endParaRPr>
          </a:p>
        </p:txBody>
      </p:sp>
      <p:sp>
        <p:nvSpPr>
          <p:cNvPr id="27651" name="Rectangle 7"/>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
        <p:nvSpPr>
          <p:cNvPr id="997401" name="Rectangle 25" descr="Oak"/>
          <p:cNvSpPr>
            <a:spLocks noChangeArrowheads="1"/>
          </p:cNvSpPr>
          <p:nvPr/>
        </p:nvSpPr>
        <p:spPr bwMode="auto">
          <a:xfrm>
            <a:off x="8070850" y="6267450"/>
            <a:ext cx="579438" cy="579438"/>
          </a:xfrm>
          <a:prstGeom prst="rect">
            <a:avLst/>
          </a:prstGeom>
          <a:blipFill dpi="0" rotWithShape="1">
            <a:blip r:embed="rId6" cstate="print"/>
            <a:srcRect/>
            <a:tile tx="0" ty="0" sx="100000" sy="100000" flip="none" algn="tl"/>
          </a:blipFill>
          <a:ln w="9525">
            <a:solidFill>
              <a:schemeClr val="tx1"/>
            </a:solidFill>
            <a:miter lim="800000"/>
            <a:headEnd/>
            <a:tailEnd/>
          </a:ln>
        </p:spPr>
        <p:txBody>
          <a:bodyPr wrap="none" anchor="ctr"/>
          <a:lstStyle/>
          <a:p>
            <a:endParaRPr lang="en-US" dirty="0"/>
          </a:p>
        </p:txBody>
      </p:sp>
      <p:sp>
        <p:nvSpPr>
          <p:cNvPr id="997402" name="Line 26"/>
          <p:cNvSpPr>
            <a:spLocks noChangeShapeType="1"/>
          </p:cNvSpPr>
          <p:nvPr/>
        </p:nvSpPr>
        <p:spPr bwMode="auto">
          <a:xfrm>
            <a:off x="0" y="6858000"/>
            <a:ext cx="8639175" cy="0"/>
          </a:xfrm>
          <a:prstGeom prst="line">
            <a:avLst/>
          </a:prstGeom>
          <a:noFill/>
          <a:ln w="76200">
            <a:solidFill>
              <a:srgbClr val="FF0000">
                <a:alpha val="41176"/>
              </a:srgbClr>
            </a:solidFill>
            <a:round/>
            <a:headEnd/>
            <a:tailEnd/>
          </a:ln>
        </p:spPr>
        <p:txBody>
          <a:bodyPr/>
          <a:lstStyle/>
          <a:p>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97378">
                                            <p:txEl>
                                              <p:pRg st="1" end="1"/>
                                            </p:txEl>
                                          </p:spTgt>
                                        </p:tgtEl>
                                        <p:attrNameLst>
                                          <p:attrName>style.visibility</p:attrName>
                                        </p:attrNameLst>
                                      </p:cBhvr>
                                      <p:to>
                                        <p:strVal val="visible"/>
                                      </p:to>
                                    </p:set>
                                    <p:anim calcmode="lin" valueType="num">
                                      <p:cBhvr additive="base">
                                        <p:cTn id="7" dur="500" fill="hold"/>
                                        <p:tgtEl>
                                          <p:spTgt spid="9973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973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97378">
                                            <p:txEl>
                                              <p:pRg st="2" end="2"/>
                                            </p:txEl>
                                          </p:spTgt>
                                        </p:tgtEl>
                                        <p:attrNameLst>
                                          <p:attrName>style.visibility</p:attrName>
                                        </p:attrNameLst>
                                      </p:cBhvr>
                                      <p:to>
                                        <p:strVal val="visible"/>
                                      </p:to>
                                    </p:set>
                                    <p:anim calcmode="lin" valueType="num">
                                      <p:cBhvr additive="base">
                                        <p:cTn id="13" dur="500" fill="hold"/>
                                        <p:tgtEl>
                                          <p:spTgt spid="9973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973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97378">
                                            <p:txEl>
                                              <p:pRg st="3" end="3"/>
                                            </p:txEl>
                                          </p:spTgt>
                                        </p:tgtEl>
                                        <p:attrNameLst>
                                          <p:attrName>style.visibility</p:attrName>
                                        </p:attrNameLst>
                                      </p:cBhvr>
                                      <p:to>
                                        <p:strVal val="visible"/>
                                      </p:to>
                                    </p:set>
                                    <p:anim calcmode="lin" valueType="num">
                                      <p:cBhvr additive="base">
                                        <p:cTn id="19" dur="500" fill="hold"/>
                                        <p:tgtEl>
                                          <p:spTgt spid="9973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973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97401"/>
                                        </p:tgtEl>
                                        <p:attrNameLst>
                                          <p:attrName>style.visibility</p:attrName>
                                        </p:attrNameLst>
                                      </p:cBhvr>
                                      <p:to>
                                        <p:strVal val="visible"/>
                                      </p:to>
                                    </p:set>
                                    <p:anim calcmode="lin" valueType="num">
                                      <p:cBhvr additive="base">
                                        <p:cTn id="25" dur="2000" fill="hold"/>
                                        <p:tgtEl>
                                          <p:spTgt spid="997401"/>
                                        </p:tgtEl>
                                        <p:attrNameLst>
                                          <p:attrName>ppt_x</p:attrName>
                                        </p:attrNameLst>
                                      </p:cBhvr>
                                      <p:tavLst>
                                        <p:tav tm="0">
                                          <p:val>
                                            <p:strVal val="0-#ppt_w/2"/>
                                          </p:val>
                                        </p:tav>
                                        <p:tav tm="100000">
                                          <p:val>
                                            <p:strVal val="#ppt_x"/>
                                          </p:val>
                                        </p:tav>
                                      </p:tavLst>
                                    </p:anim>
                                    <p:anim calcmode="lin" valueType="num">
                                      <p:cBhvr additive="base">
                                        <p:cTn id="26" dur="2000" fill="hold"/>
                                        <p:tgtEl>
                                          <p:spTgt spid="9974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push.wav"/>
                                        </p:tgtEl>
                                      </p:cMediaNode>
                                    </p:audio>
                                  </p:subTnLst>
                                </p:cTn>
                              </p:par>
                              <p:par>
                                <p:cTn id="27" presetID="22" presetClass="entr" presetSubtype="8" fill="hold" grpId="0" nodeType="withEffect">
                                  <p:stCondLst>
                                    <p:cond delay="0"/>
                                  </p:stCondLst>
                                  <p:childTnLst>
                                    <p:set>
                                      <p:cBhvr>
                                        <p:cTn id="28" dur="1" fill="hold">
                                          <p:stCondLst>
                                            <p:cond delay="0"/>
                                          </p:stCondLst>
                                        </p:cTn>
                                        <p:tgtEl>
                                          <p:spTgt spid="997402"/>
                                        </p:tgtEl>
                                        <p:attrNameLst>
                                          <p:attrName>style.visibility</p:attrName>
                                        </p:attrNameLst>
                                      </p:cBhvr>
                                      <p:to>
                                        <p:strVal val="visible"/>
                                      </p:to>
                                    </p:set>
                                    <p:animEffect transition="in" filter="wipe(left)">
                                      <p:cBhvr>
                                        <p:cTn id="29" dur="2000"/>
                                        <p:tgtEl>
                                          <p:spTgt spid="99740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997378">
                                            <p:txEl>
                                              <p:pRg st="4" end="4"/>
                                            </p:txEl>
                                          </p:spTgt>
                                        </p:tgtEl>
                                        <p:attrNameLst>
                                          <p:attrName>style.visibility</p:attrName>
                                        </p:attrNameLst>
                                      </p:cBhvr>
                                      <p:to>
                                        <p:strVal val="visible"/>
                                      </p:to>
                                    </p:set>
                                    <p:anim calcmode="lin" valueType="num">
                                      <p:cBhvr additive="base">
                                        <p:cTn id="34" dur="500" fill="hold"/>
                                        <p:tgtEl>
                                          <p:spTgt spid="99737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973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97378">
                                            <p:txEl>
                                              <p:pRg st="5" end="5"/>
                                            </p:txEl>
                                          </p:spTgt>
                                        </p:tgtEl>
                                        <p:attrNameLst>
                                          <p:attrName>style.visibility</p:attrName>
                                        </p:attrNameLst>
                                      </p:cBhvr>
                                      <p:to>
                                        <p:strVal val="visible"/>
                                      </p:to>
                                    </p:set>
                                    <p:anim calcmode="lin" valueType="num">
                                      <p:cBhvr additive="base">
                                        <p:cTn id="40" dur="500" fill="hold"/>
                                        <p:tgtEl>
                                          <p:spTgt spid="997378">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973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xit" presetSubtype="8" fill="hold" grpId="1" nodeType="clickEffect">
                                  <p:stCondLst>
                                    <p:cond delay="0"/>
                                  </p:stCondLst>
                                  <p:childTnLst>
                                    <p:anim calcmode="lin" valueType="num">
                                      <p:cBhvr additive="base">
                                        <p:cTn id="45" dur="2000"/>
                                        <p:tgtEl>
                                          <p:spTgt spid="997401"/>
                                        </p:tgtEl>
                                        <p:attrNameLst>
                                          <p:attrName>ppt_x</p:attrName>
                                        </p:attrNameLst>
                                      </p:cBhvr>
                                      <p:tavLst>
                                        <p:tav tm="0">
                                          <p:val>
                                            <p:strVal val="ppt_x"/>
                                          </p:val>
                                        </p:tav>
                                        <p:tav tm="100000">
                                          <p:val>
                                            <p:strVal val="0-ppt_w/2"/>
                                          </p:val>
                                        </p:tav>
                                      </p:tavLst>
                                    </p:anim>
                                    <p:anim calcmode="lin" valueType="num">
                                      <p:cBhvr additive="base">
                                        <p:cTn id="46" dur="2000"/>
                                        <p:tgtEl>
                                          <p:spTgt spid="997401"/>
                                        </p:tgtEl>
                                        <p:attrNameLst>
                                          <p:attrName>ppt_y</p:attrName>
                                        </p:attrNameLst>
                                      </p:cBhvr>
                                      <p:tavLst>
                                        <p:tav tm="0">
                                          <p:val>
                                            <p:strVal val="ppt_y"/>
                                          </p:val>
                                        </p:tav>
                                        <p:tav tm="100000">
                                          <p:val>
                                            <p:strVal val="ppt_y"/>
                                          </p:val>
                                        </p:tav>
                                      </p:tavLst>
                                    </p:anim>
                                    <p:set>
                                      <p:cBhvr>
                                        <p:cTn id="47" dur="1" fill="hold">
                                          <p:stCondLst>
                                            <p:cond delay="1999"/>
                                          </p:stCondLst>
                                        </p:cTn>
                                        <p:tgtEl>
                                          <p:spTgt spid="997401"/>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par>
                                <p:cTn id="48" presetID="22" presetClass="exit" presetSubtype="2" fill="hold" grpId="1" nodeType="withEffect">
                                  <p:stCondLst>
                                    <p:cond delay="0"/>
                                  </p:stCondLst>
                                  <p:childTnLst>
                                    <p:animEffect transition="out" filter="wipe(right)">
                                      <p:cBhvr>
                                        <p:cTn id="49" dur="2000"/>
                                        <p:tgtEl>
                                          <p:spTgt spid="997402"/>
                                        </p:tgtEl>
                                      </p:cBhvr>
                                    </p:animEffect>
                                    <p:set>
                                      <p:cBhvr>
                                        <p:cTn id="50" dur="1" fill="hold">
                                          <p:stCondLst>
                                            <p:cond delay="1999"/>
                                          </p:stCondLst>
                                        </p:cTn>
                                        <p:tgtEl>
                                          <p:spTgt spid="997402"/>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97378">
                                            <p:txEl>
                                              <p:pRg st="6" end="6"/>
                                            </p:txEl>
                                          </p:spTgt>
                                        </p:tgtEl>
                                        <p:attrNameLst>
                                          <p:attrName>style.visibility</p:attrName>
                                        </p:attrNameLst>
                                      </p:cBhvr>
                                      <p:to>
                                        <p:strVal val="visible"/>
                                      </p:to>
                                    </p:set>
                                    <p:anim calcmode="lin" valueType="num">
                                      <p:cBhvr additive="base">
                                        <p:cTn id="55" dur="500" fill="hold"/>
                                        <p:tgtEl>
                                          <p:spTgt spid="997378">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973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7401" grpId="0" animBg="1"/>
      <p:bldP spid="997401" grpId="1" animBg="1"/>
      <p:bldP spid="997402" grpId="0" animBg="1"/>
      <p:bldP spid="99740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endParaRPr lang="en-US" dirty="0">
              <a:solidFill>
                <a:srgbClr val="000000"/>
              </a:solidFill>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 in </a:t>
            </a:r>
            <a:r>
              <a:rPr lang="en-US" sz="2400" dirty="0">
                <a:solidFill>
                  <a:srgbClr val="000000"/>
                </a:solidFill>
                <a:latin typeface="Arial" charset="0"/>
                <a:ea typeface="Calibri" pitchFamily="34" charset="0"/>
                <a:cs typeface="Times New Roman" pitchFamily="18" charset="0"/>
              </a:rPr>
              <a:t>systems can be shown               with an energy flow diagram called a </a:t>
            </a:r>
            <a:r>
              <a:rPr lang="en-US" sz="2400" b="1" dirty="0" smtClean="0">
                <a:solidFill>
                  <a:srgbClr val="000000"/>
                </a:solidFill>
                <a:latin typeface="Arial" charset="0"/>
                <a:ea typeface="Calibri" pitchFamily="34" charset="0"/>
                <a:cs typeface="Times New Roman" pitchFamily="18" charset="0"/>
              </a:rPr>
              <a:t>____________             _______________</a:t>
            </a:r>
            <a:r>
              <a:rPr lang="en-US" sz="2400" dirty="0" smtClean="0">
                <a:solidFill>
                  <a:srgbClr val="000000"/>
                </a:solidFill>
                <a:latin typeface="Arial" charset="0"/>
                <a:ea typeface="Calibri" pitchFamily="34" charset="0"/>
                <a:cs typeface="Times New Roman" pitchFamily="18" charset="0"/>
              </a:rPr>
              <a:t>.</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For the hot-air balloon example we have the           following Sankey diagram: </a:t>
            </a: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degraded energy is represented by the </a:t>
            </a:r>
            <a:r>
              <a:rPr lang="en-US" sz="2400" dirty="0">
                <a:latin typeface="Arial" charset="0"/>
                <a:ea typeface="Calibri" pitchFamily="34" charset="0"/>
                <a:cs typeface="Times New Roman" pitchFamily="18" charset="0"/>
              </a:rPr>
              <a:t>yellow bent arrows</a:t>
            </a:r>
            <a:r>
              <a:rPr lang="en-US" sz="2400" dirty="0">
                <a:solidFill>
                  <a:srgbClr val="000000"/>
                </a:solidFill>
                <a:latin typeface="Arial" charset="0"/>
                <a:ea typeface="Calibri" pitchFamily="34" charset="0"/>
                <a:cs typeface="Times New Roman" pitchFamily="18" charset="0"/>
              </a:rPr>
              <a:t>, and </a:t>
            </a:r>
            <a:r>
              <a:rPr lang="en-US" sz="2400" dirty="0" smtClean="0">
                <a:solidFill>
                  <a:srgbClr val="000000"/>
                </a:solidFill>
                <a:latin typeface="Arial" charset="0"/>
                <a:ea typeface="Calibri" pitchFamily="34" charset="0"/>
                <a:cs typeface="Times New Roman" pitchFamily="18" charset="0"/>
              </a:rPr>
              <a:t>___________________________. </a:t>
            </a:r>
            <a:r>
              <a:rPr lang="en-US" sz="2400" dirty="0">
                <a:solidFill>
                  <a:srgbClr val="000000"/>
                </a:solidFill>
                <a:latin typeface="Arial" charset="0"/>
                <a:ea typeface="Calibri" pitchFamily="34" charset="0"/>
                <a:cs typeface="Times New Roman" pitchFamily="18" charset="0"/>
              </a:rPr>
              <a:t>	</a:t>
            </a:r>
          </a:p>
        </p:txBody>
      </p:sp>
      <p:sp>
        <p:nvSpPr>
          <p:cNvPr id="286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01476" name="Picture 4"/>
          <p:cNvPicPr>
            <a:picLocks noChangeAspect="1" noChangeArrowheads="1"/>
          </p:cNvPicPr>
          <p:nvPr/>
        </p:nvPicPr>
        <p:blipFill>
          <a:blip r:embed="rId6" cstate="print"/>
          <a:srcRect/>
          <a:stretch>
            <a:fillRect/>
          </a:stretch>
        </p:blipFill>
        <p:spPr bwMode="auto">
          <a:xfrm>
            <a:off x="7589838" y="5068888"/>
            <a:ext cx="1260475" cy="1555750"/>
          </a:xfrm>
          <a:prstGeom prst="rect">
            <a:avLst/>
          </a:prstGeom>
          <a:noFill/>
          <a:ln w="9525">
            <a:noFill/>
            <a:miter lim="800000"/>
            <a:headEnd/>
            <a:tailEnd/>
          </a:ln>
        </p:spPr>
      </p:pic>
      <p:grpSp>
        <p:nvGrpSpPr>
          <p:cNvPr id="2" name="Group 5"/>
          <p:cNvGrpSpPr>
            <a:grpSpLocks/>
          </p:cNvGrpSpPr>
          <p:nvPr/>
        </p:nvGrpSpPr>
        <p:grpSpPr bwMode="auto">
          <a:xfrm>
            <a:off x="7275513" y="182563"/>
            <a:ext cx="2454275" cy="3694112"/>
            <a:chOff x="1387" y="676"/>
            <a:chExt cx="1546" cy="2327"/>
          </a:xfrm>
        </p:grpSpPr>
        <p:grpSp>
          <p:nvGrpSpPr>
            <p:cNvPr id="28694" name="Group 6"/>
            <p:cNvGrpSpPr>
              <a:grpSpLocks/>
            </p:cNvGrpSpPr>
            <p:nvPr/>
          </p:nvGrpSpPr>
          <p:grpSpPr bwMode="auto">
            <a:xfrm>
              <a:off x="1387" y="676"/>
              <a:ext cx="1546" cy="1546"/>
              <a:chOff x="1058" y="1271"/>
              <a:chExt cx="1546" cy="1546"/>
            </a:xfrm>
          </p:grpSpPr>
          <p:pic>
            <p:nvPicPr>
              <p:cNvPr id="28699" name="Picture 7" descr="j0433902[1]"/>
              <p:cNvPicPr>
                <a:picLocks noChangeAspect="1" noChangeArrowheads="1"/>
              </p:cNvPicPr>
              <p:nvPr/>
            </p:nvPicPr>
            <p:blipFill>
              <a:blip r:embed="rId7" cstate="print"/>
              <a:srcRect/>
              <a:stretch>
                <a:fillRect/>
              </a:stretch>
            </p:blipFill>
            <p:spPr bwMode="auto">
              <a:xfrm>
                <a:off x="1058" y="1271"/>
                <a:ext cx="1546" cy="1546"/>
              </a:xfrm>
              <a:prstGeom prst="rect">
                <a:avLst/>
              </a:prstGeom>
              <a:noFill/>
              <a:ln w="9525">
                <a:noFill/>
                <a:miter lim="800000"/>
                <a:headEnd/>
                <a:tailEnd/>
              </a:ln>
            </p:spPr>
          </p:pic>
          <p:pic>
            <p:nvPicPr>
              <p:cNvPr id="28700" name="Picture 8"/>
              <p:cNvPicPr>
                <a:picLocks noChangeAspect="1" noChangeArrowheads="1"/>
              </p:cNvPicPr>
              <p:nvPr/>
            </p:nvPicPr>
            <p:blipFill>
              <a:blip r:embed="rId8" cstate="print"/>
              <a:srcRect/>
              <a:stretch>
                <a:fillRect/>
              </a:stretch>
            </p:blipFill>
            <p:spPr bwMode="auto">
              <a:xfrm>
                <a:off x="1750" y="2441"/>
                <a:ext cx="136" cy="185"/>
              </a:xfrm>
              <a:prstGeom prst="rect">
                <a:avLst/>
              </a:prstGeom>
              <a:noFill/>
              <a:ln w="9525">
                <a:noFill/>
                <a:miter lim="800000"/>
                <a:headEnd/>
                <a:tailEnd/>
              </a:ln>
            </p:spPr>
          </p:pic>
        </p:grpSp>
        <p:sp>
          <p:nvSpPr>
            <p:cNvPr id="1001481" name="Oval 9"/>
            <p:cNvSpPr>
              <a:spLocks noChangeArrowheads="1"/>
            </p:cNvSpPr>
            <p:nvPr/>
          </p:nvSpPr>
          <p:spPr bwMode="auto">
            <a:xfrm>
              <a:off x="1913" y="2263"/>
              <a:ext cx="474" cy="740"/>
            </a:xfrm>
            <a:prstGeom prst="ellipse">
              <a:avLst/>
            </a:prstGeom>
            <a:gradFill rotWithShape="1">
              <a:gsLst>
                <a:gs pos="0">
                  <a:schemeClr val="accent1">
                    <a:gamma/>
                    <a:shade val="46275"/>
                    <a:invGamma/>
                  </a:schemeClr>
                </a:gs>
                <a:gs pos="100000">
                  <a:schemeClr val="accent1">
                    <a:alpha val="52000"/>
                  </a:schemeClr>
                </a:gs>
              </a:gsLst>
              <a:path path="shape">
                <a:fillToRect l="50000" t="50000" r="50000" b="50000"/>
              </a:path>
            </a:gradFill>
            <a:ln w="9525">
              <a:solidFill>
                <a:schemeClr val="tx1"/>
              </a:solidFill>
              <a:round/>
              <a:headEnd/>
              <a:tailEnd/>
            </a:ln>
            <a:effectLst/>
          </p:spPr>
          <p:txBody>
            <a:bodyPr wrap="none" anchor="ctr"/>
            <a:lstStyle/>
            <a:p>
              <a:pPr>
                <a:defRPr/>
              </a:pPr>
              <a:endParaRPr lang="en-US" dirty="0"/>
            </a:p>
          </p:txBody>
        </p:sp>
        <p:sp>
          <p:nvSpPr>
            <p:cNvPr id="28696" name="Line 10"/>
            <p:cNvSpPr>
              <a:spLocks noChangeShapeType="1"/>
            </p:cNvSpPr>
            <p:nvPr/>
          </p:nvSpPr>
          <p:spPr bwMode="auto">
            <a:xfrm flipV="1">
              <a:off x="1920" y="2133"/>
              <a:ext cx="34" cy="486"/>
            </a:xfrm>
            <a:prstGeom prst="line">
              <a:avLst/>
            </a:prstGeom>
            <a:noFill/>
            <a:ln w="9525">
              <a:solidFill>
                <a:schemeClr val="tx1"/>
              </a:solidFill>
              <a:round/>
              <a:headEnd/>
              <a:tailEnd/>
            </a:ln>
          </p:spPr>
          <p:txBody>
            <a:bodyPr/>
            <a:lstStyle/>
            <a:p>
              <a:endParaRPr lang="en-US" dirty="0"/>
            </a:p>
          </p:txBody>
        </p:sp>
        <p:sp>
          <p:nvSpPr>
            <p:cNvPr id="28697" name="Line 11"/>
            <p:cNvSpPr>
              <a:spLocks noChangeShapeType="1"/>
            </p:cNvSpPr>
            <p:nvPr/>
          </p:nvSpPr>
          <p:spPr bwMode="auto">
            <a:xfrm flipH="1" flipV="1">
              <a:off x="2331" y="2126"/>
              <a:ext cx="55" cy="487"/>
            </a:xfrm>
            <a:prstGeom prst="line">
              <a:avLst/>
            </a:prstGeom>
            <a:noFill/>
            <a:ln w="9525">
              <a:solidFill>
                <a:schemeClr val="tx1"/>
              </a:solidFill>
              <a:round/>
              <a:headEnd/>
              <a:tailEnd/>
            </a:ln>
          </p:spPr>
          <p:txBody>
            <a:bodyPr/>
            <a:lstStyle/>
            <a:p>
              <a:endParaRPr lang="en-US" dirty="0"/>
            </a:p>
          </p:txBody>
        </p:sp>
        <p:sp>
          <p:nvSpPr>
            <p:cNvPr id="28698" name="Line 12"/>
            <p:cNvSpPr>
              <a:spLocks noChangeShapeType="1"/>
            </p:cNvSpPr>
            <p:nvPr/>
          </p:nvSpPr>
          <p:spPr bwMode="auto">
            <a:xfrm flipV="1">
              <a:off x="2146" y="2187"/>
              <a:ext cx="0" cy="467"/>
            </a:xfrm>
            <a:prstGeom prst="line">
              <a:avLst/>
            </a:prstGeom>
            <a:noFill/>
            <a:ln w="9525">
              <a:solidFill>
                <a:schemeClr val="tx1"/>
              </a:solidFill>
              <a:round/>
              <a:headEnd/>
              <a:tailEnd/>
            </a:ln>
          </p:spPr>
          <p:txBody>
            <a:bodyPr/>
            <a:lstStyle/>
            <a:p>
              <a:endParaRPr lang="en-US" dirty="0"/>
            </a:p>
          </p:txBody>
        </p:sp>
      </p:grpSp>
      <p:sp>
        <p:nvSpPr>
          <p:cNvPr id="1001485" name="Line 13"/>
          <p:cNvSpPr>
            <a:spLocks noChangeShapeType="1"/>
          </p:cNvSpPr>
          <p:nvPr/>
        </p:nvSpPr>
        <p:spPr bwMode="auto">
          <a:xfrm>
            <a:off x="8477250" y="3873500"/>
            <a:ext cx="0" cy="3167063"/>
          </a:xfrm>
          <a:prstGeom prst="line">
            <a:avLst/>
          </a:prstGeom>
          <a:noFill/>
          <a:ln w="28575">
            <a:solidFill>
              <a:schemeClr val="accent1"/>
            </a:solidFill>
            <a:round/>
            <a:headEnd/>
            <a:tailEnd/>
          </a:ln>
        </p:spPr>
        <p:txBody>
          <a:bodyPr/>
          <a:lstStyle/>
          <a:p>
            <a:endParaRPr lang="en-US" dirty="0"/>
          </a:p>
        </p:txBody>
      </p:sp>
      <p:grpSp>
        <p:nvGrpSpPr>
          <p:cNvPr id="4" name="Group 26"/>
          <p:cNvGrpSpPr>
            <a:grpSpLocks/>
          </p:cNvGrpSpPr>
          <p:nvPr/>
        </p:nvGrpSpPr>
        <p:grpSpPr bwMode="auto">
          <a:xfrm>
            <a:off x="728663" y="4033838"/>
            <a:ext cx="2692400" cy="1262062"/>
            <a:chOff x="467" y="2285"/>
            <a:chExt cx="1696" cy="795"/>
          </a:xfrm>
        </p:grpSpPr>
        <p:sp>
          <p:nvSpPr>
            <p:cNvPr id="2869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dirty="0"/>
            </a:p>
          </p:txBody>
        </p:sp>
        <p:sp>
          <p:nvSpPr>
            <p:cNvPr id="28693" name="Text Box 21"/>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dirty="0"/>
                <a:t>CHEMICAL ENERGY</a:t>
              </a:r>
            </a:p>
          </p:txBody>
        </p:sp>
      </p:grpSp>
      <p:grpSp>
        <p:nvGrpSpPr>
          <p:cNvPr id="5" name="Group 27"/>
          <p:cNvGrpSpPr>
            <a:grpSpLocks/>
          </p:cNvGrpSpPr>
          <p:nvPr/>
        </p:nvGrpSpPr>
        <p:grpSpPr bwMode="auto">
          <a:xfrm>
            <a:off x="2638425" y="4016375"/>
            <a:ext cx="2973388" cy="1027113"/>
            <a:chOff x="1670" y="2274"/>
            <a:chExt cx="1873" cy="647"/>
          </a:xfrm>
        </p:grpSpPr>
        <p:sp>
          <p:nvSpPr>
            <p:cNvPr id="28690" name="AutoShape 14"/>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dirty="0"/>
            </a:p>
          </p:txBody>
        </p:sp>
        <p:sp>
          <p:nvSpPr>
            <p:cNvPr id="28691" name="Text Box 23"/>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dirty="0">
                  <a:solidFill>
                    <a:schemeClr val="bg1"/>
                  </a:solidFill>
                </a:rPr>
                <a:t>POTENTIAL ENERGY</a:t>
              </a:r>
            </a:p>
          </p:txBody>
        </p:sp>
      </p:grpSp>
      <p:grpSp>
        <p:nvGrpSpPr>
          <p:cNvPr id="6" name="Group 28"/>
          <p:cNvGrpSpPr>
            <a:grpSpLocks/>
          </p:cNvGrpSpPr>
          <p:nvPr/>
        </p:nvGrpSpPr>
        <p:grpSpPr bwMode="auto">
          <a:xfrm>
            <a:off x="4835525" y="4002088"/>
            <a:ext cx="2351088" cy="841375"/>
            <a:chOff x="3054" y="2265"/>
            <a:chExt cx="1481" cy="530"/>
          </a:xfrm>
        </p:grpSpPr>
        <p:sp>
          <p:nvSpPr>
            <p:cNvPr id="28688" name="AutoShape 17"/>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dirty="0"/>
            </a:p>
          </p:txBody>
        </p:sp>
        <p:sp>
          <p:nvSpPr>
            <p:cNvPr id="28689" name="Text Box 24"/>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dirty="0">
                  <a:solidFill>
                    <a:schemeClr val="bg1"/>
                  </a:solidFill>
                </a:rPr>
                <a:t>KINETIC ENERGY</a:t>
              </a:r>
            </a:p>
          </p:txBody>
        </p:sp>
      </p:grpSp>
      <p:grpSp>
        <p:nvGrpSpPr>
          <p:cNvPr id="7" name="Group 29"/>
          <p:cNvGrpSpPr>
            <a:grpSpLocks/>
          </p:cNvGrpSpPr>
          <p:nvPr/>
        </p:nvGrpSpPr>
        <p:grpSpPr bwMode="auto">
          <a:xfrm>
            <a:off x="6575425" y="4010025"/>
            <a:ext cx="2157413" cy="701675"/>
            <a:chOff x="4150" y="2270"/>
            <a:chExt cx="1359" cy="442"/>
          </a:xfrm>
        </p:grpSpPr>
        <p:sp>
          <p:nvSpPr>
            <p:cNvPr id="28686" name="AutoShape 19"/>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dirty="0"/>
            </a:p>
          </p:txBody>
        </p:sp>
        <p:sp>
          <p:nvSpPr>
            <p:cNvPr id="2868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dirty="0"/>
                <a:t>ELECTRICAL ENERGY</a:t>
              </a:r>
            </a:p>
          </p:txBody>
        </p:sp>
      </p:grpSp>
      <p:sp>
        <p:nvSpPr>
          <p:cNvPr id="1001488" name="AutoShape 16"/>
          <p:cNvSpPr>
            <a:spLocks noChangeArrowheads="1"/>
          </p:cNvSpPr>
          <p:nvPr/>
        </p:nvSpPr>
        <p:spPr bwMode="auto">
          <a:xfrm rot="5400000">
            <a:off x="2729707" y="50141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sp>
        <p:nvSpPr>
          <p:cNvPr id="1001490" name="AutoShape 18"/>
          <p:cNvSpPr>
            <a:spLocks noChangeArrowheads="1"/>
          </p:cNvSpPr>
          <p:nvPr/>
        </p:nvSpPr>
        <p:spPr bwMode="auto">
          <a:xfrm rot="5400000">
            <a:off x="4911726" y="48180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sp>
        <p:nvSpPr>
          <p:cNvPr id="1001492" name="AutoShape 20"/>
          <p:cNvSpPr>
            <a:spLocks noChangeArrowheads="1"/>
          </p:cNvSpPr>
          <p:nvPr/>
        </p:nvSpPr>
        <p:spPr bwMode="auto">
          <a:xfrm rot="5400000">
            <a:off x="6629400" y="45831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1474">
                                            <p:txEl>
                                              <p:pRg st="1" end="1"/>
                                            </p:txEl>
                                          </p:spTgt>
                                        </p:tgtEl>
                                        <p:attrNameLst>
                                          <p:attrName>style.visibility</p:attrName>
                                        </p:attrNameLst>
                                      </p:cBhvr>
                                      <p:to>
                                        <p:strVal val="visible"/>
                                      </p:to>
                                    </p:set>
                                    <p:anim calcmode="lin" valueType="num">
                                      <p:cBhvr additive="base">
                                        <p:cTn id="7" dur="500" fill="hold"/>
                                        <p:tgtEl>
                                          <p:spTgt spid="10014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14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1474">
                                            <p:txEl>
                                              <p:pRg st="2" end="2"/>
                                            </p:txEl>
                                          </p:spTgt>
                                        </p:tgtEl>
                                        <p:attrNameLst>
                                          <p:attrName>style.visibility</p:attrName>
                                        </p:attrNameLst>
                                      </p:cBhvr>
                                      <p:to>
                                        <p:strVal val="visible"/>
                                      </p:to>
                                    </p:set>
                                    <p:anim calcmode="lin" valueType="num">
                                      <p:cBhvr additive="base">
                                        <p:cTn id="13" dur="500" fill="hold"/>
                                        <p:tgtEl>
                                          <p:spTgt spid="10014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14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0" fill="hold"/>
                                        <p:tgtEl>
                                          <p:spTgt spid="2"/>
                                        </p:tgtEl>
                                        <p:attrNameLst>
                                          <p:attrName>ppt_x</p:attrName>
                                        </p:attrNameLst>
                                      </p:cBhvr>
                                      <p:tavLst>
                                        <p:tav tm="0">
                                          <p:val>
                                            <p:strVal val="#ppt_x"/>
                                          </p:val>
                                        </p:tav>
                                        <p:tav tm="100000">
                                          <p:val>
                                            <p:strVal val="#ppt_x"/>
                                          </p:val>
                                        </p:tav>
                                      </p:tavLst>
                                    </p:anim>
                                    <p:anim calcmode="lin" valueType="num">
                                      <p:cBhvr additive="base">
                                        <p:cTn id="25"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par>
                                <p:cTn id="31" presetID="22" presetClass="entr" presetSubtype="8" fill="hold" grpId="0" nodeType="withEffect">
                                  <p:stCondLst>
                                    <p:cond delay="0"/>
                                  </p:stCondLst>
                                  <p:childTnLst>
                                    <p:set>
                                      <p:cBhvr>
                                        <p:cTn id="32" dur="1" fill="hold">
                                          <p:stCondLst>
                                            <p:cond delay="0"/>
                                          </p:stCondLst>
                                        </p:cTn>
                                        <p:tgtEl>
                                          <p:spTgt spid="1001488"/>
                                        </p:tgtEl>
                                        <p:attrNameLst>
                                          <p:attrName>style.visibility</p:attrName>
                                        </p:attrNameLst>
                                      </p:cBhvr>
                                      <p:to>
                                        <p:strVal val="visible"/>
                                      </p:to>
                                    </p:set>
                                    <p:animEffect transition="in" filter="wipe(left)">
                                      <p:cBhvr>
                                        <p:cTn id="33" dur="500"/>
                                        <p:tgtEl>
                                          <p:spTgt spid="100148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01485"/>
                                        </p:tgtEl>
                                        <p:attrNameLst>
                                          <p:attrName>style.visibility</p:attrName>
                                        </p:attrNameLst>
                                      </p:cBhvr>
                                      <p:to>
                                        <p:strVal val="visible"/>
                                      </p:to>
                                    </p:set>
                                    <p:animEffect transition="in" filter="wipe(up)">
                                      <p:cBhvr>
                                        <p:cTn id="38" dur="500"/>
                                        <p:tgtEl>
                                          <p:spTgt spid="100148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par>
                                <p:cTn id="44" presetID="22" presetClass="entr" presetSubtype="8" fill="hold" grpId="0" nodeType="withEffect">
                                  <p:stCondLst>
                                    <p:cond delay="0"/>
                                  </p:stCondLst>
                                  <p:childTnLst>
                                    <p:set>
                                      <p:cBhvr>
                                        <p:cTn id="45" dur="1" fill="hold">
                                          <p:stCondLst>
                                            <p:cond delay="0"/>
                                          </p:stCondLst>
                                        </p:cTn>
                                        <p:tgtEl>
                                          <p:spTgt spid="1001490"/>
                                        </p:tgtEl>
                                        <p:attrNameLst>
                                          <p:attrName>style.visibility</p:attrName>
                                        </p:attrNameLst>
                                      </p:cBhvr>
                                      <p:to>
                                        <p:strVal val="visible"/>
                                      </p:to>
                                    </p:set>
                                    <p:animEffect transition="in" filter="wipe(left)">
                                      <p:cBhvr>
                                        <p:cTn id="46" dur="500"/>
                                        <p:tgtEl>
                                          <p:spTgt spid="100149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01476"/>
                                        </p:tgtEl>
                                        <p:attrNameLst>
                                          <p:attrName>style.visibility</p:attrName>
                                        </p:attrNameLst>
                                      </p:cBhvr>
                                      <p:to>
                                        <p:strVal val="visible"/>
                                      </p:to>
                                    </p:set>
                                    <p:animEffect transition="in" filter="fade">
                                      <p:cBhvr>
                                        <p:cTn id="51" dur="2000"/>
                                        <p:tgtEl>
                                          <p:spTgt spid="10014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subTnLst>
                                    <p:audio>
                                      <p:cMediaNode>
                                        <p:cTn display="0" masterRel="sameClick">
                                          <p:stCondLst>
                                            <p:cond evt="begin" delay="0">
                                              <p:tn val="54"/>
                                            </p:cond>
                                          </p:stCondLst>
                                          <p:endCondLst>
                                            <p:cond evt="onStopAudio" delay="0">
                                              <p:tgtEl>
                                                <p:sldTgt/>
                                              </p:tgtEl>
                                            </p:cond>
                                          </p:endCondLst>
                                        </p:cTn>
                                        <p:tgtEl>
                                          <p:sndTgt r:embed="rId5" name="cashreg.wav"/>
                                        </p:tgtEl>
                                      </p:cMediaNode>
                                    </p:audio>
                                  </p:subTnLst>
                                </p:cTn>
                              </p:par>
                              <p:par>
                                <p:cTn id="57" presetID="22" presetClass="entr" presetSubtype="8" fill="hold" grpId="0" nodeType="withEffect">
                                  <p:stCondLst>
                                    <p:cond delay="0"/>
                                  </p:stCondLst>
                                  <p:childTnLst>
                                    <p:set>
                                      <p:cBhvr>
                                        <p:cTn id="58" dur="1" fill="hold">
                                          <p:stCondLst>
                                            <p:cond delay="0"/>
                                          </p:stCondLst>
                                        </p:cTn>
                                        <p:tgtEl>
                                          <p:spTgt spid="1001492"/>
                                        </p:tgtEl>
                                        <p:attrNameLst>
                                          <p:attrName>style.visibility</p:attrName>
                                        </p:attrNameLst>
                                      </p:cBhvr>
                                      <p:to>
                                        <p:strVal val="visible"/>
                                      </p:to>
                                    </p:set>
                                    <p:animEffect transition="in" filter="wipe(left)">
                                      <p:cBhvr>
                                        <p:cTn id="59" dur="500"/>
                                        <p:tgtEl>
                                          <p:spTgt spid="100149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001474">
                                            <p:txEl>
                                              <p:pRg st="8" end="8"/>
                                            </p:txEl>
                                          </p:spTgt>
                                        </p:tgtEl>
                                        <p:attrNameLst>
                                          <p:attrName>style.visibility</p:attrName>
                                        </p:attrNameLst>
                                      </p:cBhvr>
                                      <p:to>
                                        <p:strVal val="visible"/>
                                      </p:to>
                                    </p:set>
                                    <p:anim calcmode="lin" valueType="num">
                                      <p:cBhvr additive="base">
                                        <p:cTn id="64" dur="500" fill="hold"/>
                                        <p:tgtEl>
                                          <p:spTgt spid="1001474">
                                            <p:txEl>
                                              <p:pRg st="8" end="8"/>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0014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85" grpId="0" animBg="1"/>
      <p:bldP spid="1001488" grpId="0" animBg="1"/>
      <p:bldP spid="1001490" grpId="0" animBg="1"/>
      <p:bldP spid="100149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3522" name="Rectangle 2"/>
              <p:cNvSpPr>
                <a:spLocks noChangeArrowheads="1"/>
              </p:cNvSpPr>
              <p:nvPr/>
            </p:nvSpPr>
            <p:spPr bwMode="auto">
              <a:xfrm>
                <a:off x="685800" y="1401763"/>
                <a:ext cx="7772400" cy="5445125"/>
              </a:xfrm>
              <a:prstGeom prst="rect">
                <a:avLst/>
              </a:prstGeom>
              <a:solidFill>
                <a:srgbClr val="EAEAEA"/>
              </a:solidFill>
              <a:ln w="9525">
                <a:noFill/>
                <a:miter lim="800000"/>
                <a:headEnd/>
                <a:tailEnd/>
              </a:ln>
            </p:spPr>
            <p:txBody>
              <a:bodyPr/>
              <a:lstStyle/>
              <a:p>
                <a:r>
                  <a:rPr lang="en-US" sz="2400" i="1" dirty="0" smtClean="0">
                    <a:solidFill>
                      <a:schemeClr val="accent2"/>
                    </a:solidFill>
                    <a:latin typeface="Arial" charset="0"/>
                    <a:ea typeface="Calibri" pitchFamily="34" charset="0"/>
                    <a:cs typeface="Arial" charset="0"/>
                  </a:rPr>
                  <a:t>Sankey diagrams</a:t>
                </a: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dirty="0">
                  <a:solidFill>
                    <a:srgbClr val="000000"/>
                  </a:solidFill>
                  <a:ea typeface="Calibri" pitchFamily="34" charset="0"/>
                  <a:cs typeface="Times New Roman" pitchFamily="18" charset="0"/>
                  <a:sym typeface="Symbol" pitchFamily="18" charset="2"/>
                </a:endParaRP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4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Suppose the actual energy values are as shown:</a:t>
                </a:r>
              </a:p>
              <a:p>
                <a:pPr>
                  <a:spcBef>
                    <a:spcPts val="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b="1" dirty="0" smtClean="0">
                    <a:solidFill>
                      <a:srgbClr val="000000"/>
                    </a:solidFill>
                    <a:latin typeface="Arial" charset="0"/>
                    <a:ea typeface="Calibri" pitchFamily="34" charset="0"/>
                    <a:cs typeface="Times New Roman" pitchFamily="18" charset="0"/>
                  </a:rPr>
                  <a:t>________________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of a conversion is given by</a:t>
                </a:r>
              </a:p>
              <a:p>
                <a:pPr>
                  <a:spcBef>
                    <a:spcPct val="20000"/>
                  </a:spcBef>
                </a:pPr>
                <a:endParaRPr lang="en-US" sz="2400" dirty="0">
                  <a:solidFill>
                    <a:srgbClr val="000000"/>
                  </a:solidFill>
                  <a:latin typeface="Arial" charset="0"/>
                  <a:ea typeface="Calibri" pitchFamily="34" charset="0"/>
                  <a:cs typeface="Times New Roman" pitchFamily="18" charset="0"/>
                </a:endParaRPr>
              </a:p>
              <a:p>
                <a:pPr>
                  <a:spcBef>
                    <a:spcPts val="15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For example, the efficiency of the first energy conversion (chemical to potential) is</a:t>
                </a:r>
              </a:p>
              <a:p>
                <a:pPr>
                  <a:spcBef>
                    <a:spcPts val="0"/>
                  </a:spcBef>
                </a:pPr>
                <a:r>
                  <a:rPr lang="en-US" sz="2400" i="1" dirty="0">
                    <a:solidFill>
                      <a:srgbClr val="000000"/>
                    </a:solidFill>
                    <a:latin typeface="Arial" charset="0"/>
                    <a:ea typeface="Calibri" pitchFamily="34" charset="0"/>
                    <a:cs typeface="Times New Roman" pitchFamily="18" charset="0"/>
                  </a:rPr>
                  <a:t>         </a:t>
                </a:r>
                <a14:m>
                  <m:oMath xmlns:m="http://schemas.openxmlformats.org/officeDocument/2006/math">
                    <m:r>
                      <a:rPr lang="en-US" sz="2300" i="1" dirty="0" smtClean="0">
                        <a:solidFill>
                          <a:srgbClr val="000000"/>
                        </a:solidFill>
                        <a:latin typeface="Cambria Math" panose="02040503050406030204" pitchFamily="18" charset="0"/>
                        <a:ea typeface="Calibri" pitchFamily="34" charset="0"/>
                        <a:cs typeface="Times New Roman" pitchFamily="18" charset="0"/>
                      </a:rPr>
                      <m:t>𝑒𝑓𝑓𝑖𝑐𝑖𝑒𝑛𝑐𝑦</m:t>
                    </m:r>
                    <m:r>
                      <a:rPr lang="en-US" sz="2300" i="1" dirty="0" smtClean="0">
                        <a:solidFill>
                          <a:srgbClr val="000000"/>
                        </a:solidFill>
                        <a:latin typeface="Cambria Math" panose="02040503050406030204" pitchFamily="18" charset="0"/>
                        <a:ea typeface="Calibri" pitchFamily="34" charset="0"/>
                        <a:cs typeface="Times New Roman" pitchFamily="18" charset="0"/>
                      </a:rPr>
                      <m:t>=</m:t>
                    </m:r>
                  </m:oMath>
                </a14:m>
                <a:endParaRPr lang="en-US" sz="2400" dirty="0">
                  <a:solidFill>
                    <a:srgbClr val="000000"/>
                  </a:solidFill>
                  <a:latin typeface="Arial" charset="0"/>
                  <a:ea typeface="Calibri" pitchFamily="34" charset="0"/>
                  <a:cs typeface="Times New Roman" pitchFamily="18" charset="0"/>
                </a:endParaRPr>
              </a:p>
            </p:txBody>
          </p:sp>
        </mc:Choice>
        <mc:Fallback xmlns="">
          <p:sp>
            <p:nvSpPr>
              <p:cNvPr id="1003522" name="Rectangle 2"/>
              <p:cNvSpPr>
                <a:spLocks noRot="1" noChangeAspect="1" noMove="1" noResize="1" noEditPoints="1" noAdjustHandles="1" noChangeArrowheads="1" noChangeShapeType="1" noTextEdit="1"/>
              </p:cNvSpPr>
              <p:nvPr/>
            </p:nvSpPr>
            <p:spPr bwMode="auto">
              <a:xfrm>
                <a:off x="685800" y="1401763"/>
                <a:ext cx="7772400" cy="5445125"/>
              </a:xfrm>
              <a:prstGeom prst="rect">
                <a:avLst/>
              </a:prstGeom>
              <a:blipFill>
                <a:blip r:embed="rId6"/>
                <a:stretch>
                  <a:fillRect l="-1255" t="-1232"/>
                </a:stretch>
              </a:blipFill>
              <a:ln w="9525">
                <a:noFill/>
                <a:miter lim="800000"/>
                <a:headEnd/>
                <a:tailEnd/>
              </a:ln>
            </p:spPr>
            <p:txBody>
              <a:bodyPr/>
              <a:lstStyle/>
              <a:p>
                <a:r>
                  <a:rPr lang="en-US">
                    <a:noFill/>
                  </a:rPr>
                  <a:t> </a:t>
                </a:r>
              </a:p>
            </p:txBody>
          </p:sp>
        </mc:Fallback>
      </mc:AlternateContent>
      <p:sp>
        <p:nvSpPr>
          <p:cNvPr id="296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grpSp>
        <p:nvGrpSpPr>
          <p:cNvPr id="2" name="Group 28"/>
          <p:cNvGrpSpPr>
            <a:grpSpLocks/>
          </p:cNvGrpSpPr>
          <p:nvPr/>
        </p:nvGrpSpPr>
        <p:grpSpPr bwMode="auto">
          <a:xfrm>
            <a:off x="728663" y="1779588"/>
            <a:ext cx="8004175" cy="1863725"/>
            <a:chOff x="728663" y="1779588"/>
            <a:chExt cx="8004175" cy="1863725"/>
          </a:xfrm>
        </p:grpSpPr>
        <p:grpSp>
          <p:nvGrpSpPr>
            <p:cNvPr id="29709" name="Group 14"/>
            <p:cNvGrpSpPr>
              <a:grpSpLocks/>
            </p:cNvGrpSpPr>
            <p:nvPr/>
          </p:nvGrpSpPr>
          <p:grpSpPr bwMode="auto">
            <a:xfrm>
              <a:off x="728663" y="1811338"/>
              <a:ext cx="2692400" cy="1262062"/>
              <a:chOff x="467" y="2285"/>
              <a:chExt cx="1696" cy="795"/>
            </a:xfrm>
          </p:grpSpPr>
          <p:sp>
            <p:nvSpPr>
              <p:cNvPr id="29722" name="AutoShape 15"/>
              <p:cNvSpPr>
                <a:spLocks noChangeArrowheads="1"/>
              </p:cNvSpPr>
              <p:nvPr/>
            </p:nvSpPr>
            <p:spPr bwMode="auto">
              <a:xfrm>
                <a:off x="467" y="2322"/>
                <a:ext cx="1696" cy="758"/>
              </a:xfrm>
              <a:prstGeom prst="chevron">
                <a:avLst>
                  <a:gd name="adj" fmla="val 55937"/>
                </a:avLst>
              </a:prstGeom>
              <a:solidFill>
                <a:srgbClr val="FF0000"/>
              </a:solidFill>
              <a:ln w="9525">
                <a:solidFill>
                  <a:schemeClr val="tx1"/>
                </a:solidFill>
                <a:miter lim="800000"/>
                <a:headEnd/>
                <a:tailEnd/>
              </a:ln>
            </p:spPr>
            <p:txBody>
              <a:bodyPr wrap="none" anchor="ctr"/>
              <a:lstStyle/>
              <a:p>
                <a:endParaRPr lang="en-US" dirty="0"/>
              </a:p>
            </p:txBody>
          </p:sp>
          <p:sp>
            <p:nvSpPr>
              <p:cNvPr id="29723" name="Text Box 16"/>
              <p:cNvSpPr txBox="1">
                <a:spLocks noChangeArrowheads="1"/>
              </p:cNvSpPr>
              <p:nvPr/>
            </p:nvSpPr>
            <p:spPr bwMode="auto">
              <a:xfrm>
                <a:off x="805" y="2285"/>
                <a:ext cx="900" cy="442"/>
              </a:xfrm>
              <a:prstGeom prst="rect">
                <a:avLst/>
              </a:prstGeom>
              <a:noFill/>
              <a:ln w="9525">
                <a:noFill/>
                <a:miter lim="800000"/>
                <a:headEnd/>
                <a:tailEnd/>
              </a:ln>
            </p:spPr>
            <p:txBody>
              <a:bodyPr>
                <a:spAutoFit/>
              </a:bodyPr>
              <a:lstStyle/>
              <a:p>
                <a:pPr>
                  <a:spcBef>
                    <a:spcPct val="50000"/>
                  </a:spcBef>
                </a:pPr>
                <a:r>
                  <a:rPr lang="en-US" b="1" dirty="0"/>
                  <a:t>CHEMICAL ENERGY</a:t>
                </a:r>
              </a:p>
            </p:txBody>
          </p:sp>
        </p:grpSp>
        <p:grpSp>
          <p:nvGrpSpPr>
            <p:cNvPr id="29710" name="Group 17"/>
            <p:cNvGrpSpPr>
              <a:grpSpLocks/>
            </p:cNvGrpSpPr>
            <p:nvPr/>
          </p:nvGrpSpPr>
          <p:grpSpPr bwMode="auto">
            <a:xfrm>
              <a:off x="2638425" y="1793875"/>
              <a:ext cx="2973388" cy="1027113"/>
              <a:chOff x="1670" y="2274"/>
              <a:chExt cx="1873" cy="647"/>
            </a:xfrm>
          </p:grpSpPr>
          <p:sp>
            <p:nvSpPr>
              <p:cNvPr id="29720" name="AutoShape 18"/>
              <p:cNvSpPr>
                <a:spLocks noChangeArrowheads="1"/>
              </p:cNvSpPr>
              <p:nvPr/>
            </p:nvSpPr>
            <p:spPr bwMode="auto">
              <a:xfrm>
                <a:off x="1710" y="2323"/>
                <a:ext cx="1833" cy="598"/>
              </a:xfrm>
              <a:prstGeom prst="homePlate">
                <a:avLst>
                  <a:gd name="adj" fmla="val 76630"/>
                </a:avLst>
              </a:prstGeom>
              <a:solidFill>
                <a:schemeClr val="accent2"/>
              </a:solidFill>
              <a:ln w="9525">
                <a:solidFill>
                  <a:schemeClr val="tx1"/>
                </a:solidFill>
                <a:miter lim="800000"/>
                <a:headEnd/>
                <a:tailEnd/>
              </a:ln>
            </p:spPr>
            <p:txBody>
              <a:bodyPr wrap="none" anchor="ctr"/>
              <a:lstStyle/>
              <a:p>
                <a:endParaRPr lang="en-US" dirty="0"/>
              </a:p>
            </p:txBody>
          </p:sp>
          <p:sp>
            <p:nvSpPr>
              <p:cNvPr id="29721" name="Text Box 19"/>
              <p:cNvSpPr txBox="1">
                <a:spLocks noChangeArrowheads="1"/>
              </p:cNvSpPr>
              <p:nvPr/>
            </p:nvSpPr>
            <p:spPr bwMode="auto">
              <a:xfrm>
                <a:off x="1670" y="2274"/>
                <a:ext cx="1070" cy="442"/>
              </a:xfrm>
              <a:prstGeom prst="rect">
                <a:avLst/>
              </a:prstGeom>
              <a:noFill/>
              <a:ln w="9525">
                <a:noFill/>
                <a:miter lim="800000"/>
                <a:headEnd/>
                <a:tailEnd/>
              </a:ln>
            </p:spPr>
            <p:txBody>
              <a:bodyPr>
                <a:spAutoFit/>
              </a:bodyPr>
              <a:lstStyle/>
              <a:p>
                <a:r>
                  <a:rPr lang="en-US" b="1" dirty="0">
                    <a:solidFill>
                      <a:schemeClr val="bg1"/>
                    </a:solidFill>
                  </a:rPr>
                  <a:t>POTENTIAL ENERGY</a:t>
                </a:r>
              </a:p>
            </p:txBody>
          </p:sp>
        </p:grpSp>
        <p:grpSp>
          <p:nvGrpSpPr>
            <p:cNvPr id="29711" name="Group 20"/>
            <p:cNvGrpSpPr>
              <a:grpSpLocks/>
            </p:cNvGrpSpPr>
            <p:nvPr/>
          </p:nvGrpSpPr>
          <p:grpSpPr bwMode="auto">
            <a:xfrm>
              <a:off x="4835525" y="1779588"/>
              <a:ext cx="2351088" cy="841375"/>
              <a:chOff x="3054" y="2265"/>
              <a:chExt cx="1481" cy="530"/>
            </a:xfrm>
          </p:grpSpPr>
          <p:sp>
            <p:nvSpPr>
              <p:cNvPr id="29718" name="AutoShape 21"/>
              <p:cNvSpPr>
                <a:spLocks noChangeArrowheads="1"/>
              </p:cNvSpPr>
              <p:nvPr/>
            </p:nvSpPr>
            <p:spPr bwMode="auto">
              <a:xfrm>
                <a:off x="3089" y="2324"/>
                <a:ext cx="1446" cy="471"/>
              </a:xfrm>
              <a:prstGeom prst="homePlate">
                <a:avLst>
                  <a:gd name="adj" fmla="val 76752"/>
                </a:avLst>
              </a:prstGeom>
              <a:solidFill>
                <a:srgbClr val="008000"/>
              </a:solidFill>
              <a:ln w="9525">
                <a:solidFill>
                  <a:schemeClr val="tx1"/>
                </a:solidFill>
                <a:miter lim="800000"/>
                <a:headEnd/>
                <a:tailEnd/>
              </a:ln>
            </p:spPr>
            <p:txBody>
              <a:bodyPr wrap="none" anchor="ctr"/>
              <a:lstStyle/>
              <a:p>
                <a:endParaRPr lang="en-US" dirty="0"/>
              </a:p>
            </p:txBody>
          </p:sp>
          <p:sp>
            <p:nvSpPr>
              <p:cNvPr id="29719" name="Text Box 22"/>
              <p:cNvSpPr txBox="1">
                <a:spLocks noChangeArrowheads="1"/>
              </p:cNvSpPr>
              <p:nvPr/>
            </p:nvSpPr>
            <p:spPr bwMode="auto">
              <a:xfrm>
                <a:off x="3054" y="2265"/>
                <a:ext cx="800" cy="442"/>
              </a:xfrm>
              <a:prstGeom prst="rect">
                <a:avLst/>
              </a:prstGeom>
              <a:noFill/>
              <a:ln w="9525">
                <a:noFill/>
                <a:miter lim="800000"/>
                <a:headEnd/>
                <a:tailEnd/>
              </a:ln>
            </p:spPr>
            <p:txBody>
              <a:bodyPr>
                <a:spAutoFit/>
              </a:bodyPr>
              <a:lstStyle/>
              <a:p>
                <a:r>
                  <a:rPr lang="en-US" b="1" dirty="0">
                    <a:solidFill>
                      <a:schemeClr val="bg1"/>
                    </a:solidFill>
                  </a:rPr>
                  <a:t>KINETIC ENERGY</a:t>
                </a:r>
              </a:p>
            </p:txBody>
          </p:sp>
        </p:grpSp>
        <p:grpSp>
          <p:nvGrpSpPr>
            <p:cNvPr id="29712" name="Group 23"/>
            <p:cNvGrpSpPr>
              <a:grpSpLocks/>
            </p:cNvGrpSpPr>
            <p:nvPr/>
          </p:nvGrpSpPr>
          <p:grpSpPr bwMode="auto">
            <a:xfrm>
              <a:off x="6575425" y="1787525"/>
              <a:ext cx="2157413" cy="701675"/>
              <a:chOff x="4150" y="2270"/>
              <a:chExt cx="1359" cy="442"/>
            </a:xfrm>
          </p:grpSpPr>
          <p:sp>
            <p:nvSpPr>
              <p:cNvPr id="29716" name="AutoShape 24"/>
              <p:cNvSpPr>
                <a:spLocks noChangeArrowheads="1"/>
              </p:cNvSpPr>
              <p:nvPr/>
            </p:nvSpPr>
            <p:spPr bwMode="auto">
              <a:xfrm>
                <a:off x="4169" y="2322"/>
                <a:ext cx="1340" cy="325"/>
              </a:xfrm>
              <a:prstGeom prst="homePlate">
                <a:avLst>
                  <a:gd name="adj" fmla="val 103077"/>
                </a:avLst>
              </a:prstGeom>
              <a:solidFill>
                <a:srgbClr val="FF00FF"/>
              </a:solidFill>
              <a:ln w="9525">
                <a:solidFill>
                  <a:schemeClr val="tx1"/>
                </a:solidFill>
                <a:miter lim="800000"/>
                <a:headEnd/>
                <a:tailEnd/>
              </a:ln>
            </p:spPr>
            <p:txBody>
              <a:bodyPr wrap="none" anchor="ctr"/>
              <a:lstStyle/>
              <a:p>
                <a:endParaRPr lang="en-US" dirty="0"/>
              </a:p>
            </p:txBody>
          </p:sp>
          <p:sp>
            <p:nvSpPr>
              <p:cNvPr id="29717" name="Text Box 25"/>
              <p:cNvSpPr txBox="1">
                <a:spLocks noChangeArrowheads="1"/>
              </p:cNvSpPr>
              <p:nvPr/>
            </p:nvSpPr>
            <p:spPr bwMode="auto">
              <a:xfrm>
                <a:off x="4150" y="2270"/>
                <a:ext cx="1096" cy="442"/>
              </a:xfrm>
              <a:prstGeom prst="rect">
                <a:avLst/>
              </a:prstGeom>
              <a:noFill/>
              <a:ln w="9525">
                <a:noFill/>
                <a:miter lim="800000"/>
                <a:headEnd/>
                <a:tailEnd/>
              </a:ln>
            </p:spPr>
            <p:txBody>
              <a:bodyPr>
                <a:spAutoFit/>
              </a:bodyPr>
              <a:lstStyle/>
              <a:p>
                <a:r>
                  <a:rPr lang="en-US" b="1" dirty="0"/>
                  <a:t>ELECTRICAL ENERGY</a:t>
                </a:r>
              </a:p>
            </p:txBody>
          </p:sp>
        </p:grpSp>
        <p:sp>
          <p:nvSpPr>
            <p:cNvPr id="29713" name="AutoShape 26"/>
            <p:cNvSpPr>
              <a:spLocks noChangeArrowheads="1"/>
            </p:cNvSpPr>
            <p:nvPr/>
          </p:nvSpPr>
          <p:spPr bwMode="auto">
            <a:xfrm rot="5400000">
              <a:off x="2729707" y="2791619"/>
              <a:ext cx="819150" cy="884237"/>
            </a:xfrm>
            <a:custGeom>
              <a:avLst/>
              <a:gdLst>
                <a:gd name="T0" fmla="*/ 573632 w 21600"/>
                <a:gd name="T1" fmla="*/ 0 h 21600"/>
                <a:gd name="T2" fmla="*/ 573632 w 21600"/>
                <a:gd name="T3" fmla="*/ 497711 h 21600"/>
                <a:gd name="T4" fmla="*/ 122759 w 21600"/>
                <a:gd name="T5" fmla="*/ 884237 h 21600"/>
                <a:gd name="T6" fmla="*/ 819150 w 21600"/>
                <a:gd name="T7" fmla="*/ 248855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sp>
          <p:nvSpPr>
            <p:cNvPr id="29714" name="AutoShape 27"/>
            <p:cNvSpPr>
              <a:spLocks noChangeArrowheads="1"/>
            </p:cNvSpPr>
            <p:nvPr/>
          </p:nvSpPr>
          <p:spPr bwMode="auto">
            <a:xfrm rot="5400000">
              <a:off x="4911726" y="2595562"/>
              <a:ext cx="646112" cy="696913"/>
            </a:xfrm>
            <a:custGeom>
              <a:avLst/>
              <a:gdLst>
                <a:gd name="T0" fmla="*/ 452458 w 21600"/>
                <a:gd name="T1" fmla="*/ 0 h 21600"/>
                <a:gd name="T2" fmla="*/ 452458 w 21600"/>
                <a:gd name="T3" fmla="*/ 392272 h 21600"/>
                <a:gd name="T4" fmla="*/ 96827 w 21600"/>
                <a:gd name="T5" fmla="*/ 696913 h 21600"/>
                <a:gd name="T6" fmla="*/ 646112 w 21600"/>
                <a:gd name="T7" fmla="*/ 19613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sp>
          <p:nvSpPr>
            <p:cNvPr id="29715" name="AutoShape 28"/>
            <p:cNvSpPr>
              <a:spLocks noChangeArrowheads="1"/>
            </p:cNvSpPr>
            <p:nvPr/>
          </p:nvSpPr>
          <p:spPr bwMode="auto">
            <a:xfrm rot="5400000">
              <a:off x="6629400" y="2360613"/>
              <a:ext cx="750887" cy="808038"/>
            </a:xfrm>
            <a:custGeom>
              <a:avLst/>
              <a:gdLst>
                <a:gd name="T0" fmla="*/ 525829 w 21600"/>
                <a:gd name="T1" fmla="*/ 0 h 21600"/>
                <a:gd name="T2" fmla="*/ 525829 w 21600"/>
                <a:gd name="T3" fmla="*/ 454821 h 21600"/>
                <a:gd name="T4" fmla="*/ 112529 w 21600"/>
                <a:gd name="T5" fmla="*/ 808038 h 21600"/>
                <a:gd name="T6" fmla="*/ 750887 w 21600"/>
                <a:gd name="T7" fmla="*/ 227410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dirty="0"/>
            </a:p>
          </p:txBody>
        </p:sp>
      </p:grpSp>
      <p:sp>
        <p:nvSpPr>
          <p:cNvPr id="1003549" name="Text Box 29"/>
          <p:cNvSpPr txBox="1">
            <a:spLocks noChangeArrowheads="1"/>
          </p:cNvSpPr>
          <p:nvPr/>
        </p:nvSpPr>
        <p:spPr bwMode="auto">
          <a:xfrm>
            <a:off x="1289050" y="2740025"/>
            <a:ext cx="1098550" cy="396875"/>
          </a:xfrm>
          <a:prstGeom prst="rect">
            <a:avLst/>
          </a:prstGeom>
          <a:noFill/>
          <a:ln w="9525">
            <a:noFill/>
            <a:miter lim="800000"/>
            <a:headEnd/>
            <a:tailEnd/>
          </a:ln>
        </p:spPr>
        <p:txBody>
          <a:bodyPr wrap="none">
            <a:spAutoFit/>
          </a:bodyPr>
          <a:lstStyle/>
          <a:p>
            <a:r>
              <a:rPr lang="en-US" b="1" dirty="0"/>
              <a:t>100 MJ</a:t>
            </a:r>
          </a:p>
        </p:txBody>
      </p:sp>
      <p:sp>
        <p:nvSpPr>
          <p:cNvPr id="1003550" name="Text Box 30"/>
          <p:cNvSpPr txBox="1">
            <a:spLocks noChangeArrowheads="1"/>
          </p:cNvSpPr>
          <p:nvPr/>
        </p:nvSpPr>
        <p:spPr bwMode="auto">
          <a:xfrm>
            <a:off x="2625725" y="2508250"/>
            <a:ext cx="946150" cy="396875"/>
          </a:xfrm>
          <a:prstGeom prst="rect">
            <a:avLst/>
          </a:prstGeom>
          <a:noFill/>
          <a:ln w="9525">
            <a:noFill/>
            <a:miter lim="800000"/>
            <a:headEnd/>
            <a:tailEnd/>
          </a:ln>
        </p:spPr>
        <p:txBody>
          <a:bodyPr wrap="none">
            <a:spAutoFit/>
          </a:bodyPr>
          <a:lstStyle/>
          <a:p>
            <a:r>
              <a:rPr lang="en-US" b="1" dirty="0">
                <a:solidFill>
                  <a:schemeClr val="bg1"/>
                </a:solidFill>
              </a:rPr>
              <a:t>80 MJ</a:t>
            </a:r>
          </a:p>
        </p:txBody>
      </p:sp>
      <p:sp>
        <p:nvSpPr>
          <p:cNvPr id="1003551" name="Text Box 31"/>
          <p:cNvSpPr txBox="1">
            <a:spLocks noChangeArrowheads="1"/>
          </p:cNvSpPr>
          <p:nvPr/>
        </p:nvSpPr>
        <p:spPr bwMode="auto">
          <a:xfrm>
            <a:off x="4829175" y="2328863"/>
            <a:ext cx="946150" cy="396875"/>
          </a:xfrm>
          <a:prstGeom prst="rect">
            <a:avLst/>
          </a:prstGeom>
          <a:noFill/>
          <a:ln w="9525">
            <a:noFill/>
            <a:miter lim="800000"/>
            <a:headEnd/>
            <a:tailEnd/>
          </a:ln>
        </p:spPr>
        <p:txBody>
          <a:bodyPr wrap="none">
            <a:spAutoFit/>
          </a:bodyPr>
          <a:lstStyle/>
          <a:p>
            <a:r>
              <a:rPr lang="en-US" b="1" dirty="0">
                <a:solidFill>
                  <a:schemeClr val="bg1"/>
                </a:solidFill>
              </a:rPr>
              <a:t>70 MJ</a:t>
            </a:r>
          </a:p>
        </p:txBody>
      </p:sp>
      <p:sp>
        <p:nvSpPr>
          <p:cNvPr id="1003552" name="Text Box 32"/>
          <p:cNvSpPr txBox="1">
            <a:spLocks noChangeArrowheads="1"/>
          </p:cNvSpPr>
          <p:nvPr/>
        </p:nvSpPr>
        <p:spPr bwMode="auto">
          <a:xfrm>
            <a:off x="7524750" y="2330450"/>
            <a:ext cx="946150" cy="396875"/>
          </a:xfrm>
          <a:prstGeom prst="rect">
            <a:avLst/>
          </a:prstGeom>
          <a:noFill/>
          <a:ln w="9525">
            <a:noFill/>
            <a:miter lim="800000"/>
            <a:headEnd/>
            <a:tailEnd/>
          </a:ln>
        </p:spPr>
        <p:txBody>
          <a:bodyPr wrap="none">
            <a:spAutoFit/>
          </a:bodyPr>
          <a:lstStyle/>
          <a:p>
            <a:r>
              <a:rPr lang="en-US" b="1" dirty="0"/>
              <a:t>50 MJ</a:t>
            </a:r>
          </a:p>
        </p:txBody>
      </p:sp>
      <p:grpSp>
        <p:nvGrpSpPr>
          <p:cNvPr id="7" name="Group 38"/>
          <p:cNvGrpSpPr>
            <a:grpSpLocks/>
          </p:cNvGrpSpPr>
          <p:nvPr/>
        </p:nvGrpSpPr>
        <p:grpSpPr bwMode="auto">
          <a:xfrm>
            <a:off x="809625" y="4988076"/>
            <a:ext cx="7464425" cy="633265"/>
            <a:chOff x="510" y="3205"/>
            <a:chExt cx="4702" cy="288"/>
          </a:xfrm>
        </p:grpSpPr>
        <p:sp>
          <p:nvSpPr>
            <p:cNvPr id="29707" name="Text Box 35"/>
            <p:cNvSpPr txBox="1">
              <a:spLocks noChangeArrowheads="1"/>
            </p:cNvSpPr>
            <p:nvPr/>
          </p:nvSpPr>
          <p:spPr bwMode="auto">
            <a:xfrm>
              <a:off x="4263" y="3205"/>
              <a:ext cx="949" cy="28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efficiency</a:t>
              </a:r>
            </a:p>
          </p:txBody>
        </p:sp>
        <p:sp>
          <p:nvSpPr>
            <p:cNvPr id="29708" name="Rectangle 36"/>
            <p:cNvSpPr>
              <a:spLocks noChangeArrowheads="1"/>
            </p:cNvSpPr>
            <p:nvPr/>
          </p:nvSpPr>
          <p:spPr bwMode="auto">
            <a:xfrm>
              <a:off x="510" y="3207"/>
              <a:ext cx="4701" cy="285"/>
            </a:xfrm>
            <a:prstGeom prst="rect">
              <a:avLst/>
            </a:prstGeom>
            <a:noFill/>
            <a:ln w="12700">
              <a:solidFill>
                <a:schemeClr val="tx1"/>
              </a:solidFill>
              <a:miter lim="800000"/>
              <a:headEnd/>
              <a:tailEnd/>
            </a:ln>
          </p:spPr>
          <p:txBody>
            <a:bodyPr wrap="none" anchor="ctr"/>
            <a:lstStyle/>
            <a:p>
              <a:endParaRPr lang="en-US" dirty="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1003549"/>
                                        </p:tgtEl>
                                        <p:attrNameLst>
                                          <p:attrName>style.visibility</p:attrName>
                                        </p:attrNameLst>
                                      </p:cBhvr>
                                      <p:to>
                                        <p:strVal val="visible"/>
                                      </p:to>
                                    </p:set>
                                    <p:anim calcmode="lin" valueType="num">
                                      <p:cBhvr>
                                        <p:cTn id="12" dur="500" fill="hold"/>
                                        <p:tgtEl>
                                          <p:spTgt spid="1003549"/>
                                        </p:tgtEl>
                                        <p:attrNameLst>
                                          <p:attrName>ppt_w</p:attrName>
                                        </p:attrNameLst>
                                      </p:cBhvr>
                                      <p:tavLst>
                                        <p:tav tm="0">
                                          <p:val>
                                            <p:fltVal val="0"/>
                                          </p:val>
                                        </p:tav>
                                        <p:tav tm="100000">
                                          <p:val>
                                            <p:strVal val="#ppt_w"/>
                                          </p:val>
                                        </p:tav>
                                      </p:tavLst>
                                    </p:anim>
                                    <p:anim calcmode="lin" valueType="num">
                                      <p:cBhvr>
                                        <p:cTn id="13" dur="500" fill="hold"/>
                                        <p:tgtEl>
                                          <p:spTgt spid="1003549"/>
                                        </p:tgtEl>
                                        <p:attrNameLst>
                                          <p:attrName>ppt_h</p:attrName>
                                        </p:attrNameLst>
                                      </p:cBhvr>
                                      <p:tavLst>
                                        <p:tav tm="0">
                                          <p:val>
                                            <p:fltVal val="0"/>
                                          </p:val>
                                        </p:tav>
                                        <p:tav tm="100000">
                                          <p:val>
                                            <p:strVal val="#ppt_h"/>
                                          </p:val>
                                        </p:tav>
                                      </p:tavLst>
                                    </p:anim>
                                    <p:animEffect transition="in" filter="fade">
                                      <p:cBhvr>
                                        <p:cTn id="14" dur="500"/>
                                        <p:tgtEl>
                                          <p:spTgt spid="1003549"/>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03550"/>
                                        </p:tgtEl>
                                        <p:attrNameLst>
                                          <p:attrName>style.visibility</p:attrName>
                                        </p:attrNameLst>
                                      </p:cBhvr>
                                      <p:to>
                                        <p:strVal val="visible"/>
                                      </p:to>
                                    </p:set>
                                    <p:anim calcmode="lin" valueType="num">
                                      <p:cBhvr>
                                        <p:cTn id="19" dur="500" fill="hold"/>
                                        <p:tgtEl>
                                          <p:spTgt spid="1003550"/>
                                        </p:tgtEl>
                                        <p:attrNameLst>
                                          <p:attrName>ppt_w</p:attrName>
                                        </p:attrNameLst>
                                      </p:cBhvr>
                                      <p:tavLst>
                                        <p:tav tm="0">
                                          <p:val>
                                            <p:fltVal val="0"/>
                                          </p:val>
                                        </p:tav>
                                        <p:tav tm="100000">
                                          <p:val>
                                            <p:strVal val="#ppt_w"/>
                                          </p:val>
                                        </p:tav>
                                      </p:tavLst>
                                    </p:anim>
                                    <p:anim calcmode="lin" valueType="num">
                                      <p:cBhvr>
                                        <p:cTn id="20" dur="500" fill="hold"/>
                                        <p:tgtEl>
                                          <p:spTgt spid="1003550"/>
                                        </p:tgtEl>
                                        <p:attrNameLst>
                                          <p:attrName>ppt_h</p:attrName>
                                        </p:attrNameLst>
                                      </p:cBhvr>
                                      <p:tavLst>
                                        <p:tav tm="0">
                                          <p:val>
                                            <p:fltVal val="0"/>
                                          </p:val>
                                        </p:tav>
                                        <p:tav tm="100000">
                                          <p:val>
                                            <p:strVal val="#ppt_h"/>
                                          </p:val>
                                        </p:tav>
                                      </p:tavLst>
                                    </p:anim>
                                    <p:animEffect transition="in" filter="fade">
                                      <p:cBhvr>
                                        <p:cTn id="21" dur="500"/>
                                        <p:tgtEl>
                                          <p:spTgt spid="1003550"/>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003551"/>
                                        </p:tgtEl>
                                        <p:attrNameLst>
                                          <p:attrName>style.visibility</p:attrName>
                                        </p:attrNameLst>
                                      </p:cBhvr>
                                      <p:to>
                                        <p:strVal val="visible"/>
                                      </p:to>
                                    </p:set>
                                    <p:anim calcmode="lin" valueType="num">
                                      <p:cBhvr>
                                        <p:cTn id="26" dur="500" fill="hold"/>
                                        <p:tgtEl>
                                          <p:spTgt spid="1003551"/>
                                        </p:tgtEl>
                                        <p:attrNameLst>
                                          <p:attrName>ppt_w</p:attrName>
                                        </p:attrNameLst>
                                      </p:cBhvr>
                                      <p:tavLst>
                                        <p:tav tm="0">
                                          <p:val>
                                            <p:fltVal val="0"/>
                                          </p:val>
                                        </p:tav>
                                        <p:tav tm="100000">
                                          <p:val>
                                            <p:strVal val="#ppt_w"/>
                                          </p:val>
                                        </p:tav>
                                      </p:tavLst>
                                    </p:anim>
                                    <p:anim calcmode="lin" valueType="num">
                                      <p:cBhvr>
                                        <p:cTn id="27" dur="500" fill="hold"/>
                                        <p:tgtEl>
                                          <p:spTgt spid="1003551"/>
                                        </p:tgtEl>
                                        <p:attrNameLst>
                                          <p:attrName>ppt_h</p:attrName>
                                        </p:attrNameLst>
                                      </p:cBhvr>
                                      <p:tavLst>
                                        <p:tav tm="0">
                                          <p:val>
                                            <p:fltVal val="0"/>
                                          </p:val>
                                        </p:tav>
                                        <p:tav tm="100000">
                                          <p:val>
                                            <p:strVal val="#ppt_h"/>
                                          </p:val>
                                        </p:tav>
                                      </p:tavLst>
                                    </p:anim>
                                    <p:animEffect transition="in" filter="fade">
                                      <p:cBhvr>
                                        <p:cTn id="28" dur="500"/>
                                        <p:tgtEl>
                                          <p:spTgt spid="1003551"/>
                                        </p:tgtEl>
                                      </p:cBhvr>
                                    </p:animEffect>
                                  </p:childTnLst>
                                  <p:subTnLst>
                                    <p:audio>
                                      <p:cMediaNode>
                                        <p:cTn display="0" masterRel="sameClick">
                                          <p:stCondLst>
                                            <p:cond evt="begin" delay="0">
                                              <p:tn val="24"/>
                                            </p:cond>
                                          </p:stCondLst>
                                          <p:endCondLst>
                                            <p:cond evt="onStopAudio" delay="0">
                                              <p:tgtEl>
                                                <p:sldTgt/>
                                              </p:tgtEl>
                                            </p:cond>
                                          </p:endCondLst>
                                        </p:cTn>
                                        <p:tgtEl>
                                          <p:sndTgt r:embed="rId3"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003552"/>
                                        </p:tgtEl>
                                        <p:attrNameLst>
                                          <p:attrName>style.visibility</p:attrName>
                                        </p:attrNameLst>
                                      </p:cBhvr>
                                      <p:to>
                                        <p:strVal val="visible"/>
                                      </p:to>
                                    </p:set>
                                    <p:anim calcmode="lin" valueType="num">
                                      <p:cBhvr>
                                        <p:cTn id="33" dur="500" fill="hold"/>
                                        <p:tgtEl>
                                          <p:spTgt spid="1003552"/>
                                        </p:tgtEl>
                                        <p:attrNameLst>
                                          <p:attrName>ppt_w</p:attrName>
                                        </p:attrNameLst>
                                      </p:cBhvr>
                                      <p:tavLst>
                                        <p:tav tm="0">
                                          <p:val>
                                            <p:fltVal val="0"/>
                                          </p:val>
                                        </p:tav>
                                        <p:tav tm="100000">
                                          <p:val>
                                            <p:strVal val="#ppt_w"/>
                                          </p:val>
                                        </p:tav>
                                      </p:tavLst>
                                    </p:anim>
                                    <p:anim calcmode="lin" valueType="num">
                                      <p:cBhvr>
                                        <p:cTn id="34" dur="500" fill="hold"/>
                                        <p:tgtEl>
                                          <p:spTgt spid="1003552"/>
                                        </p:tgtEl>
                                        <p:attrNameLst>
                                          <p:attrName>ppt_h</p:attrName>
                                        </p:attrNameLst>
                                      </p:cBhvr>
                                      <p:tavLst>
                                        <p:tav tm="0">
                                          <p:val>
                                            <p:fltVal val="0"/>
                                          </p:val>
                                        </p:tav>
                                        <p:tav tm="100000">
                                          <p:val>
                                            <p:strVal val="#ppt_h"/>
                                          </p:val>
                                        </p:tav>
                                      </p:tavLst>
                                    </p:anim>
                                    <p:animEffect transition="in" filter="fade">
                                      <p:cBhvr>
                                        <p:cTn id="35" dur="500"/>
                                        <p:tgtEl>
                                          <p:spTgt spid="1003552"/>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03522">
                                            <p:txEl>
                                              <p:pRg st="5" end="5"/>
                                            </p:txEl>
                                          </p:spTgt>
                                        </p:tgtEl>
                                        <p:attrNameLst>
                                          <p:attrName>style.visibility</p:attrName>
                                        </p:attrNameLst>
                                      </p:cBhvr>
                                      <p:to>
                                        <p:strVal val="visible"/>
                                      </p:to>
                                    </p:set>
                                    <p:anim calcmode="lin" valueType="num">
                                      <p:cBhvr additive="base">
                                        <p:cTn id="40" dur="500" fill="hold"/>
                                        <p:tgtEl>
                                          <p:spTgt spid="1003522">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035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003522">
                                            <p:txEl>
                                              <p:pRg st="6" end="6"/>
                                            </p:txEl>
                                          </p:spTgt>
                                        </p:tgtEl>
                                        <p:attrNameLst>
                                          <p:attrName>style.visibility</p:attrName>
                                        </p:attrNameLst>
                                      </p:cBhvr>
                                      <p:to>
                                        <p:strVal val="visible"/>
                                      </p:to>
                                    </p:set>
                                    <p:anim calcmode="lin" valueType="num">
                                      <p:cBhvr additive="base">
                                        <p:cTn id="46" dur="500" fill="hold"/>
                                        <p:tgtEl>
                                          <p:spTgt spid="1003522">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035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003522">
                                            <p:txEl>
                                              <p:pRg st="7" end="7"/>
                                            </p:txEl>
                                          </p:spTgt>
                                        </p:tgtEl>
                                        <p:attrNameLst>
                                          <p:attrName>style.visibility</p:attrName>
                                        </p:attrNameLst>
                                      </p:cBhvr>
                                      <p:to>
                                        <p:strVal val="visible"/>
                                      </p:to>
                                    </p:set>
                                    <p:anim calcmode="lin" valueType="num">
                                      <p:cBhvr additive="base">
                                        <p:cTn id="52" dur="500" fill="hold"/>
                                        <p:tgtEl>
                                          <p:spTgt spid="1003522">
                                            <p:txEl>
                                              <p:pRg st="7" end="7"/>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00352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03522">
                                            <p:txEl>
                                              <p:pRg st="9" end="9"/>
                                            </p:txEl>
                                          </p:spTgt>
                                        </p:tgtEl>
                                        <p:attrNameLst>
                                          <p:attrName>style.visibility</p:attrName>
                                        </p:attrNameLst>
                                      </p:cBhvr>
                                      <p:to>
                                        <p:strVal val="visible"/>
                                      </p:to>
                                    </p:set>
                                    <p:anim calcmode="lin" valueType="num">
                                      <p:cBhvr additive="base">
                                        <p:cTn id="65" dur="500" fill="hold"/>
                                        <p:tgtEl>
                                          <p:spTgt spid="1003522">
                                            <p:txEl>
                                              <p:pRg st="9" end="9"/>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00352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003522">
                                            <p:txEl>
                                              <p:pRg st="10" end="10"/>
                                            </p:txEl>
                                          </p:spTgt>
                                        </p:tgtEl>
                                        <p:attrNameLst>
                                          <p:attrName>style.visibility</p:attrName>
                                        </p:attrNameLst>
                                      </p:cBhvr>
                                      <p:to>
                                        <p:strVal val="visible"/>
                                      </p:to>
                                    </p:set>
                                    <p:anim calcmode="lin" valueType="num">
                                      <p:cBhvr additive="base">
                                        <p:cTn id="71" dur="500" fill="hold"/>
                                        <p:tgtEl>
                                          <p:spTgt spid="1003522">
                                            <p:txEl>
                                              <p:pRg st="10" end="1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00352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2" grpId="0" uiExpand="1" build="p"/>
      <p:bldP spid="1003549" grpId="0"/>
      <p:bldP spid="1003550" grpId="0"/>
      <p:bldP spid="1003551" grpId="0"/>
      <p:bldP spid="10035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600" name="Rectangle 32"/>
          <p:cNvSpPr>
            <a:spLocks noChangeArrowheads="1"/>
          </p:cNvSpPr>
          <p:nvPr/>
        </p:nvSpPr>
        <p:spPr bwMode="auto">
          <a:xfrm>
            <a:off x="682625" y="6026150"/>
            <a:ext cx="7764463" cy="831850"/>
          </a:xfrm>
          <a:prstGeom prst="rect">
            <a:avLst/>
          </a:prstGeom>
          <a:solidFill>
            <a:srgbClr val="FFCCCC"/>
          </a:solidFill>
          <a:ln w="9525">
            <a:noFill/>
            <a:miter lim="800000"/>
            <a:headEnd/>
            <a:tailEnd/>
          </a:ln>
        </p:spPr>
        <p:txBody>
          <a:bodyPr/>
          <a:lstStyle/>
          <a:p>
            <a:pPr>
              <a:spcBef>
                <a:spcPct val="20000"/>
              </a:spcBef>
            </a:pPr>
            <a:r>
              <a:rPr lang="en-US" sz="2400" b="1" i="1" dirty="0">
                <a:latin typeface="Arial" charset="0"/>
              </a:rPr>
              <a:t>FYI</a:t>
            </a:r>
          </a:p>
          <a:p>
            <a:pPr>
              <a:spcBef>
                <a:spcPct val="10000"/>
              </a:spcBef>
            </a:pPr>
            <a:r>
              <a:rPr lang="en-US" sz="2400" b="1" dirty="0">
                <a:latin typeface="Arial" charset="0"/>
                <a:sym typeface="Symbol" pitchFamily="18" charset="2"/>
              </a:rPr>
              <a:t></a:t>
            </a:r>
            <a:r>
              <a:rPr lang="en-US" sz="2400" dirty="0">
                <a:latin typeface="Arial" charset="0"/>
                <a:sym typeface="Symbol" pitchFamily="18" charset="2"/>
              </a:rPr>
              <a:t>What is the overall efficiency of this engine?</a:t>
            </a:r>
          </a:p>
        </p:txBody>
      </p:sp>
      <p:sp>
        <p:nvSpPr>
          <p:cNvPr id="1005595" name="Rectangle 27"/>
          <p:cNvSpPr>
            <a:spLocks noChangeArrowheads="1"/>
          </p:cNvSpPr>
          <p:nvPr/>
        </p:nvSpPr>
        <p:spPr bwMode="auto">
          <a:xfrm>
            <a:off x="674688" y="1835150"/>
            <a:ext cx="7772400" cy="4265613"/>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a:t>
            </a:r>
          </a:p>
          <a:p>
            <a:pPr>
              <a:spcBef>
                <a:spcPct val="20000"/>
              </a:spcBef>
            </a:pPr>
            <a:r>
              <a:rPr lang="en-US" sz="2400" dirty="0">
                <a:latin typeface="Arial" charset="0"/>
                <a:sym typeface="Symbol" pitchFamily="18" charset="2"/>
              </a:rPr>
              <a:t>Find the energy values for each of the degradations in the Sankey diagram.</a:t>
            </a:r>
          </a:p>
          <a:p>
            <a:pPr>
              <a:spcBef>
                <a:spcPct val="20000"/>
              </a:spcBef>
            </a:pPr>
            <a:endParaRPr lang="en-US" sz="2400" dirty="0">
              <a:latin typeface="Arial" charset="0"/>
              <a:sym typeface="Symbol" pitchFamily="18" charset="2"/>
            </a:endParaRPr>
          </a:p>
          <a:p>
            <a:pPr>
              <a:spcBef>
                <a:spcPct val="20000"/>
              </a:spcBef>
            </a:pPr>
            <a:endParaRPr lang="en-US" sz="2400" dirty="0">
              <a:latin typeface="Arial" charset="0"/>
              <a:sym typeface="Symbol" pitchFamily="18" charset="2"/>
            </a:endParaRPr>
          </a:p>
          <a:p>
            <a:pPr>
              <a:spcBef>
                <a:spcPct val="20000"/>
              </a:spcBef>
            </a:pPr>
            <a:endParaRPr lang="en-US" sz="2400" dirty="0">
              <a:latin typeface="Arial" charset="0"/>
              <a:sym typeface="Symbol" pitchFamily="18" charset="2"/>
            </a:endParaRPr>
          </a:p>
          <a:p>
            <a:pPr>
              <a:spcBef>
                <a:spcPct val="20000"/>
              </a:spcBef>
            </a:pPr>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SOLUTION:</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sym typeface="Symbol" pitchFamily="18" charset="2"/>
              </a:rPr>
              <a:t>From conservation of energy we see that </a:t>
            </a:r>
            <a:r>
              <a:rPr lang="en-US" sz="2400" dirty="0" smtClean="0">
                <a:latin typeface="Arial" charset="0"/>
                <a:sym typeface="Symbol" pitchFamily="18" charset="2"/>
              </a:rPr>
              <a:t>__________ ____________________________________________</a:t>
            </a:r>
            <a:endParaRPr lang="en-US" sz="2400" dirty="0">
              <a:latin typeface="Arial" charset="0"/>
              <a:sym typeface="Symbol" pitchFamily="18" charset="2"/>
            </a:endParaRPr>
          </a:p>
        </p:txBody>
      </p:sp>
      <p:sp>
        <p:nvSpPr>
          <p:cNvPr id="30724"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Sankey diagrams</a:t>
            </a:r>
            <a:endParaRPr lang="en-US" dirty="0">
              <a:solidFill>
                <a:srgbClr val="000000"/>
              </a:solidFill>
              <a:ea typeface="Calibri" pitchFamily="34" charset="0"/>
              <a:cs typeface="Times New Roman" pitchFamily="18" charset="0"/>
              <a:sym typeface="Symbol" pitchFamily="18" charset="2"/>
            </a:endParaRPr>
          </a:p>
        </p:txBody>
      </p:sp>
      <p:sp>
        <p:nvSpPr>
          <p:cNvPr id="3072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05602" name="Picture 3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24754" y="3141663"/>
            <a:ext cx="8048625" cy="19145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5595">
                                            <p:txEl>
                                              <p:pRg st="0" end="0"/>
                                            </p:txEl>
                                          </p:spTgt>
                                        </p:tgtEl>
                                        <p:attrNameLst>
                                          <p:attrName>style.visibility</p:attrName>
                                        </p:attrNameLst>
                                      </p:cBhvr>
                                      <p:to>
                                        <p:strVal val="visible"/>
                                      </p:to>
                                    </p:set>
                                    <p:anim calcmode="lin" valueType="num">
                                      <p:cBhvr additive="base">
                                        <p:cTn id="7" dur="500" fill="hold"/>
                                        <p:tgtEl>
                                          <p:spTgt spid="10055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55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5595">
                                            <p:txEl>
                                              <p:pRg st="1" end="1"/>
                                            </p:txEl>
                                          </p:spTgt>
                                        </p:tgtEl>
                                        <p:attrNameLst>
                                          <p:attrName>style.visibility</p:attrName>
                                        </p:attrNameLst>
                                      </p:cBhvr>
                                      <p:to>
                                        <p:strVal val="visible"/>
                                      </p:to>
                                    </p:set>
                                    <p:anim calcmode="lin" valueType="num">
                                      <p:cBhvr additive="base">
                                        <p:cTn id="13" dur="500" fill="hold"/>
                                        <p:tgtEl>
                                          <p:spTgt spid="10055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55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005602"/>
                                        </p:tgtEl>
                                        <p:attrNameLst>
                                          <p:attrName>style.visibility</p:attrName>
                                        </p:attrNameLst>
                                      </p:cBhvr>
                                      <p:to>
                                        <p:strVal val="visible"/>
                                      </p:to>
                                    </p:set>
                                    <p:animEffect transition="in" filter="wipe(left)">
                                      <p:cBhvr>
                                        <p:cTn id="18" dur="2000"/>
                                        <p:tgtEl>
                                          <p:spTgt spid="1005602"/>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05595">
                                            <p:txEl>
                                              <p:pRg st="6" end="6"/>
                                            </p:txEl>
                                          </p:spTgt>
                                        </p:tgtEl>
                                        <p:attrNameLst>
                                          <p:attrName>style.visibility</p:attrName>
                                        </p:attrNameLst>
                                      </p:cBhvr>
                                      <p:to>
                                        <p:strVal val="visible"/>
                                      </p:to>
                                    </p:set>
                                    <p:anim calcmode="lin" valueType="num">
                                      <p:cBhvr additive="base">
                                        <p:cTn id="23" dur="500" fill="hold"/>
                                        <p:tgtEl>
                                          <p:spTgt spid="100559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559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05595">
                                            <p:txEl>
                                              <p:pRg st="7" end="7"/>
                                            </p:txEl>
                                          </p:spTgt>
                                        </p:tgtEl>
                                        <p:attrNameLst>
                                          <p:attrName>style.visibility</p:attrName>
                                        </p:attrNameLst>
                                      </p:cBhvr>
                                      <p:to>
                                        <p:strVal val="visible"/>
                                      </p:to>
                                    </p:set>
                                    <p:anim calcmode="lin" valueType="num">
                                      <p:cBhvr additive="base">
                                        <p:cTn id="29" dur="500" fill="hold"/>
                                        <p:tgtEl>
                                          <p:spTgt spid="1005595">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5595">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05600">
                                            <p:txEl>
                                              <p:pRg st="1" end="1"/>
                                            </p:txEl>
                                          </p:spTgt>
                                        </p:tgtEl>
                                        <p:attrNameLst>
                                          <p:attrName>style.visibility</p:attrName>
                                        </p:attrNameLst>
                                      </p:cBhvr>
                                      <p:to>
                                        <p:strVal val="visible"/>
                                      </p:to>
                                    </p:set>
                                    <p:anim calcmode="lin" valueType="num">
                                      <p:cBhvr additive="base">
                                        <p:cTn id="35" dur="500" fill="hold"/>
                                        <p:tgtEl>
                                          <p:spTgt spid="100560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560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0" name="Rectangle 2"/>
          <p:cNvSpPr>
            <a:spLocks noChangeArrowheads="1"/>
          </p:cNvSpPr>
          <p:nvPr/>
        </p:nvSpPr>
        <p:spPr bwMode="auto">
          <a:xfrm>
            <a:off x="685800" y="1401763"/>
            <a:ext cx="7772400" cy="2659062"/>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chemeClr val="accent2"/>
                </a:solidFill>
                <a:latin typeface="Arial" charset="0"/>
                <a:ea typeface="Calibri" pitchFamily="34" charset="0"/>
                <a:cs typeface="Arial" charset="0"/>
              </a:rPr>
              <a:t>Understandings: </a:t>
            </a:r>
            <a:endParaRPr lang="en-US" sz="2400" dirty="0">
              <a:solidFill>
                <a:schemeClr val="accent2"/>
              </a:solidFill>
              <a:latin typeface="Arial" charset="0"/>
              <a:ea typeface="Calibri" pitchFamily="34" charset="0"/>
              <a:cs typeface="Arial" charset="0"/>
            </a:endParaRPr>
          </a:p>
          <a:p>
            <a:pPr marL="609600" indent="-609600">
              <a:spcBef>
                <a:spcPct val="20000"/>
              </a:spcBef>
            </a:pPr>
            <a:r>
              <a:rPr lang="en-US" sz="2400" dirty="0">
                <a:solidFill>
                  <a:schemeClr val="accent2"/>
                </a:solidFill>
                <a:latin typeface="Arial" charset="0"/>
                <a:ea typeface="Calibri" pitchFamily="34" charset="0"/>
                <a:cs typeface="Arial" charset="0"/>
              </a:rPr>
              <a:t>• Specific energy and energy density of fuel sources </a:t>
            </a:r>
          </a:p>
          <a:p>
            <a:pPr marL="609600" indent="-609600">
              <a:spcBef>
                <a:spcPct val="20000"/>
              </a:spcBef>
            </a:pPr>
            <a:r>
              <a:rPr lang="en-US" sz="2400" dirty="0">
                <a:solidFill>
                  <a:schemeClr val="accent2"/>
                </a:solidFill>
                <a:latin typeface="Arial" charset="0"/>
                <a:ea typeface="Calibri" pitchFamily="34" charset="0"/>
                <a:cs typeface="Arial" charset="0"/>
              </a:rPr>
              <a:t>• Sankey diagrams </a:t>
            </a:r>
          </a:p>
          <a:p>
            <a:pPr marL="609600" indent="-609600">
              <a:spcBef>
                <a:spcPct val="20000"/>
              </a:spcBef>
            </a:pPr>
            <a:r>
              <a:rPr lang="en-US" sz="2400" dirty="0">
                <a:solidFill>
                  <a:schemeClr val="accent2"/>
                </a:solidFill>
                <a:latin typeface="Arial" charset="0"/>
                <a:ea typeface="Calibri" pitchFamily="34" charset="0"/>
                <a:cs typeface="Arial" charset="0"/>
              </a:rPr>
              <a:t>• Primary energy sources </a:t>
            </a:r>
          </a:p>
          <a:p>
            <a:pPr marL="609600" indent="-609600">
              <a:spcBef>
                <a:spcPct val="20000"/>
              </a:spcBef>
            </a:pPr>
            <a:r>
              <a:rPr lang="en-US" sz="2400" dirty="0">
                <a:solidFill>
                  <a:schemeClr val="accent2"/>
                </a:solidFill>
                <a:latin typeface="Arial" charset="0"/>
                <a:ea typeface="Calibri" pitchFamily="34" charset="0"/>
                <a:cs typeface="Arial" charset="0"/>
              </a:rPr>
              <a:t>• Electricity as a secondary and versatile form of energy </a:t>
            </a:r>
          </a:p>
          <a:p>
            <a:pPr marL="609600" indent="-609600">
              <a:spcBef>
                <a:spcPct val="20000"/>
              </a:spcBef>
            </a:pPr>
            <a:r>
              <a:rPr lang="en-US" sz="2400" dirty="0">
                <a:solidFill>
                  <a:schemeClr val="accent2"/>
                </a:solidFill>
                <a:latin typeface="Arial" charset="0"/>
                <a:ea typeface="Calibri" pitchFamily="34" charset="0"/>
                <a:cs typeface="Arial" charset="0"/>
              </a:rPr>
              <a:t>• Renewable and non-renewable energy sources</a:t>
            </a:r>
            <a:r>
              <a:rPr lang="en-US" sz="2400" dirty="0">
                <a:solidFill>
                  <a:srgbClr val="000000"/>
                </a:solidFill>
                <a:latin typeface="Arial" charset="0"/>
                <a:ea typeface="Calibri" pitchFamily="34" charset="0"/>
                <a:cs typeface="Arial" charset="0"/>
              </a:rPr>
              <a:t> </a:t>
            </a:r>
            <a:endParaRPr lang="en-US" sz="2400" b="1" dirty="0">
              <a:solidFill>
                <a:srgbClr val="000000"/>
              </a:solidFill>
              <a:latin typeface="Arial" charset="0"/>
              <a:ea typeface="Calibri" pitchFamily="34" charset="0"/>
              <a:cs typeface="Arial" charset="0"/>
            </a:endParaRPr>
          </a:p>
        </p:txBody>
      </p:sp>
      <p:sp>
        <p:nvSpPr>
          <p:cNvPr id="40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6290">
                                            <p:txEl>
                                              <p:pRg st="0" end="0"/>
                                            </p:txEl>
                                          </p:spTgt>
                                        </p:tgtEl>
                                        <p:attrNameLst>
                                          <p:attrName>style.visibility</p:attrName>
                                        </p:attrNameLst>
                                      </p:cBhvr>
                                      <p:to>
                                        <p:strVal val="visible"/>
                                      </p:to>
                                    </p:set>
                                    <p:anim calcmode="lin" valueType="num">
                                      <p:cBhvr additive="base">
                                        <p:cTn id="7" dur="500" fill="hold"/>
                                        <p:tgtEl>
                                          <p:spTgt spid="1036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6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6290">
                                            <p:txEl>
                                              <p:pRg st="1" end="1"/>
                                            </p:txEl>
                                          </p:spTgt>
                                        </p:tgtEl>
                                        <p:attrNameLst>
                                          <p:attrName>style.visibility</p:attrName>
                                        </p:attrNameLst>
                                      </p:cBhvr>
                                      <p:to>
                                        <p:strVal val="visible"/>
                                      </p:to>
                                    </p:set>
                                    <p:anim calcmode="lin" valueType="num">
                                      <p:cBhvr additive="base">
                                        <p:cTn id="13" dur="500" fill="hold"/>
                                        <p:tgtEl>
                                          <p:spTgt spid="1036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6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6290">
                                            <p:txEl>
                                              <p:pRg st="2" end="2"/>
                                            </p:txEl>
                                          </p:spTgt>
                                        </p:tgtEl>
                                        <p:attrNameLst>
                                          <p:attrName>style.visibility</p:attrName>
                                        </p:attrNameLst>
                                      </p:cBhvr>
                                      <p:to>
                                        <p:strVal val="visible"/>
                                      </p:to>
                                    </p:set>
                                    <p:anim calcmode="lin" valueType="num">
                                      <p:cBhvr additive="base">
                                        <p:cTn id="19" dur="500" fill="hold"/>
                                        <p:tgtEl>
                                          <p:spTgt spid="1036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62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6290">
                                            <p:txEl>
                                              <p:pRg st="3" end="3"/>
                                            </p:txEl>
                                          </p:spTgt>
                                        </p:tgtEl>
                                        <p:attrNameLst>
                                          <p:attrName>style.visibility</p:attrName>
                                        </p:attrNameLst>
                                      </p:cBhvr>
                                      <p:to>
                                        <p:strVal val="visible"/>
                                      </p:to>
                                    </p:set>
                                    <p:anim calcmode="lin" valueType="num">
                                      <p:cBhvr additive="base">
                                        <p:cTn id="25" dur="500" fill="hold"/>
                                        <p:tgtEl>
                                          <p:spTgt spid="1036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62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6290">
                                            <p:txEl>
                                              <p:pRg st="4" end="4"/>
                                            </p:txEl>
                                          </p:spTgt>
                                        </p:tgtEl>
                                        <p:attrNameLst>
                                          <p:attrName>style.visibility</p:attrName>
                                        </p:attrNameLst>
                                      </p:cBhvr>
                                      <p:to>
                                        <p:strVal val="visible"/>
                                      </p:to>
                                    </p:set>
                                    <p:anim calcmode="lin" valueType="num">
                                      <p:cBhvr additive="base">
                                        <p:cTn id="31" dur="500" fill="hold"/>
                                        <p:tgtEl>
                                          <p:spTgt spid="1036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62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6290">
                                            <p:txEl>
                                              <p:pRg st="5" end="5"/>
                                            </p:txEl>
                                          </p:spTgt>
                                        </p:tgtEl>
                                        <p:attrNameLst>
                                          <p:attrName>style.visibility</p:attrName>
                                        </p:attrNameLst>
                                      </p:cBhvr>
                                      <p:to>
                                        <p:strVal val="visible"/>
                                      </p:to>
                                    </p:set>
                                    <p:anim calcmode="lin" valueType="num">
                                      <p:cBhvr additive="base">
                                        <p:cTn id="37" dur="500" fill="hold"/>
                                        <p:tgtEl>
                                          <p:spTgt spid="10362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62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p:cNvSpPr>
            <a:spLocks noChangeArrowheads="1"/>
          </p:cNvSpPr>
          <p:nvPr/>
        </p:nvSpPr>
        <p:spPr bwMode="auto">
          <a:xfrm>
            <a:off x="674688" y="1836738"/>
            <a:ext cx="7772400" cy="3794125"/>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latin typeface="Arial" charset="0"/>
                <a:sym typeface="Symbol" pitchFamily="18" charset="2"/>
              </a:rPr>
              <a:t>Efficiencies for various “machines” are shown in the table.</a:t>
            </a:r>
          </a:p>
          <a:p>
            <a:pPr>
              <a:spcBef>
                <a:spcPct val="20000"/>
              </a:spcBef>
            </a:pPr>
            <a:endParaRPr lang="en-US" sz="2400" dirty="0">
              <a:latin typeface="Arial" charset="0"/>
              <a:sym typeface="Symbol" pitchFamily="18" charset="2"/>
            </a:endParaRPr>
          </a:p>
          <a:p>
            <a:pPr>
              <a:spcBef>
                <a:spcPct val="20000"/>
              </a:spcBef>
            </a:pPr>
            <a:endParaRPr lang="en-US" dirty="0">
              <a:sym typeface="Symbol" pitchFamily="18" charset="2"/>
            </a:endParaRPr>
          </a:p>
          <a:p>
            <a:pPr>
              <a:spcBef>
                <a:spcPct val="20000"/>
              </a:spcBef>
            </a:pPr>
            <a:endParaRPr lang="en-US" dirty="0">
              <a:sym typeface="Symbol" pitchFamily="18" charset="2"/>
            </a:endParaRPr>
          </a:p>
          <a:p>
            <a:pPr>
              <a:spcBef>
                <a:spcPct val="20000"/>
              </a:spcBef>
            </a:pPr>
            <a:endParaRPr lang="en-US" dirty="0">
              <a:sym typeface="Symbol" pitchFamily="18" charset="2"/>
            </a:endParaRPr>
          </a:p>
        </p:txBody>
      </p:sp>
      <p:sp>
        <p:nvSpPr>
          <p:cNvPr id="1007657" name="Rectangle 41"/>
          <p:cNvSpPr>
            <a:spLocks noChangeArrowheads="1"/>
          </p:cNvSpPr>
          <p:nvPr/>
        </p:nvSpPr>
        <p:spPr bwMode="auto">
          <a:xfrm>
            <a:off x="1306513" y="3235325"/>
            <a:ext cx="6484937" cy="2298700"/>
          </a:xfrm>
          <a:prstGeom prst="rect">
            <a:avLst/>
          </a:prstGeom>
          <a:solidFill>
            <a:schemeClr val="bg1"/>
          </a:solidFill>
          <a:ln w="9525">
            <a:noFill/>
            <a:miter lim="800000"/>
            <a:headEnd/>
            <a:tailEnd/>
          </a:ln>
        </p:spPr>
        <p:txBody>
          <a:bodyPr wrap="none" anchor="ctr"/>
          <a:lstStyle/>
          <a:p>
            <a:endParaRPr lang="en-US" dirty="0"/>
          </a:p>
        </p:txBody>
      </p:sp>
      <p:sp>
        <p:nvSpPr>
          <p:cNvPr id="31748" name="Rectangle 2"/>
          <p:cNvSpPr>
            <a:spLocks noChangeArrowheads="1"/>
          </p:cNvSpPr>
          <p:nvPr/>
        </p:nvSpPr>
        <p:spPr bwMode="auto">
          <a:xfrm>
            <a:off x="685800" y="1401763"/>
            <a:ext cx="7772400" cy="4619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p>
        </p:txBody>
      </p:sp>
      <p:sp>
        <p:nvSpPr>
          <p:cNvPr id="3174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
        <p:nvSpPr>
          <p:cNvPr id="1007645" name="Rectangle 29"/>
          <p:cNvSpPr>
            <a:spLocks noChangeArrowheads="1"/>
          </p:cNvSpPr>
          <p:nvPr/>
        </p:nvSpPr>
        <p:spPr bwMode="auto">
          <a:xfrm>
            <a:off x="1316038" y="3148013"/>
            <a:ext cx="3657600" cy="490537"/>
          </a:xfrm>
          <a:prstGeom prst="rect">
            <a:avLst/>
          </a:prstGeom>
          <a:solidFill>
            <a:schemeClr val="accent2"/>
          </a:solidFill>
          <a:ln w="9525">
            <a:solidFill>
              <a:schemeClr val="tx1"/>
            </a:solidFill>
            <a:miter lim="800000"/>
            <a:headEnd/>
            <a:tailEnd/>
          </a:ln>
        </p:spPr>
        <p:txBody>
          <a:bodyPr/>
          <a:lstStyle/>
          <a:p>
            <a:pPr algn="ctr">
              <a:lnSpc>
                <a:spcPct val="90000"/>
              </a:lnSpc>
              <a:spcBef>
                <a:spcPct val="20000"/>
              </a:spcBef>
            </a:pPr>
            <a:r>
              <a:rPr lang="en-US" sz="2400" dirty="0">
                <a:solidFill>
                  <a:schemeClr val="bg1"/>
                </a:solidFill>
                <a:latin typeface="Arial" charset="0"/>
              </a:rPr>
              <a:t>Machine</a:t>
            </a:r>
            <a:endParaRPr lang="en-US" sz="2400" dirty="0">
              <a:solidFill>
                <a:schemeClr val="bg1"/>
              </a:solidFill>
              <a:latin typeface="Arial" charset="0"/>
              <a:sym typeface="Symbol" pitchFamily="18" charset="2"/>
            </a:endParaRPr>
          </a:p>
        </p:txBody>
      </p:sp>
      <p:sp>
        <p:nvSpPr>
          <p:cNvPr id="1007646" name="Rectangle 30"/>
          <p:cNvSpPr>
            <a:spLocks noChangeArrowheads="1"/>
          </p:cNvSpPr>
          <p:nvPr/>
        </p:nvSpPr>
        <p:spPr bwMode="auto">
          <a:xfrm>
            <a:off x="4973638" y="3148013"/>
            <a:ext cx="2819400" cy="490537"/>
          </a:xfrm>
          <a:prstGeom prst="rect">
            <a:avLst/>
          </a:prstGeom>
          <a:solidFill>
            <a:srgbClr val="996633"/>
          </a:solidFill>
          <a:ln w="9525">
            <a:solidFill>
              <a:schemeClr val="tx1"/>
            </a:solidFill>
            <a:miter lim="800000"/>
            <a:headEnd/>
            <a:tailEnd/>
          </a:ln>
        </p:spPr>
        <p:txBody>
          <a:bodyPr/>
          <a:lstStyle/>
          <a:p>
            <a:pPr algn="ctr">
              <a:lnSpc>
                <a:spcPct val="90000"/>
              </a:lnSpc>
              <a:spcBef>
                <a:spcPct val="20000"/>
              </a:spcBef>
            </a:pPr>
            <a:r>
              <a:rPr lang="en-US" sz="2400" dirty="0">
                <a:solidFill>
                  <a:schemeClr val="bg1"/>
                </a:solidFill>
                <a:latin typeface="Arial" charset="0"/>
              </a:rPr>
              <a:t>Efficiency (%)</a:t>
            </a:r>
            <a:endParaRPr lang="en-US" sz="2400" dirty="0">
              <a:solidFill>
                <a:schemeClr val="bg1"/>
              </a:solidFill>
              <a:latin typeface="Arial" charset="0"/>
              <a:sym typeface="Symbol" pitchFamily="18" charset="2"/>
            </a:endParaRPr>
          </a:p>
        </p:txBody>
      </p:sp>
      <p:sp>
        <p:nvSpPr>
          <p:cNvPr id="1007647" name="Rectangle 31"/>
          <p:cNvSpPr>
            <a:spLocks noChangeArrowheads="1"/>
          </p:cNvSpPr>
          <p:nvPr/>
        </p:nvSpPr>
        <p:spPr bwMode="auto">
          <a:xfrm>
            <a:off x="1316038" y="3638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dirty="0">
                <a:latin typeface="Arial" charset="0"/>
              </a:rPr>
              <a:t>Steam Locomotive</a:t>
            </a:r>
            <a:endParaRPr lang="en-US" sz="2400" dirty="0">
              <a:latin typeface="Arial" charset="0"/>
              <a:sym typeface="Symbol" pitchFamily="18" charset="2"/>
            </a:endParaRPr>
          </a:p>
        </p:txBody>
      </p:sp>
      <p:sp>
        <p:nvSpPr>
          <p:cNvPr id="1007648" name="Rectangle 32"/>
          <p:cNvSpPr>
            <a:spLocks noChangeArrowheads="1"/>
          </p:cNvSpPr>
          <p:nvPr/>
        </p:nvSpPr>
        <p:spPr bwMode="auto">
          <a:xfrm>
            <a:off x="4973638" y="3638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endParaRPr lang="en-US" sz="2400" dirty="0">
              <a:latin typeface="Arial" charset="0"/>
              <a:sym typeface="Symbol" pitchFamily="18" charset="2"/>
            </a:endParaRPr>
          </a:p>
        </p:txBody>
      </p:sp>
      <p:sp>
        <p:nvSpPr>
          <p:cNvPr id="1007649" name="Rectangle 33"/>
          <p:cNvSpPr>
            <a:spLocks noChangeArrowheads="1"/>
          </p:cNvSpPr>
          <p:nvPr/>
        </p:nvSpPr>
        <p:spPr bwMode="auto">
          <a:xfrm>
            <a:off x="1316038" y="4019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dirty="0">
                <a:latin typeface="Arial" charset="0"/>
              </a:rPr>
              <a:t>Human Muscle</a:t>
            </a:r>
            <a:endParaRPr lang="en-US" sz="2400" dirty="0">
              <a:latin typeface="Arial" charset="0"/>
              <a:sym typeface="Symbol" pitchFamily="18" charset="2"/>
            </a:endParaRPr>
          </a:p>
        </p:txBody>
      </p:sp>
      <p:sp>
        <p:nvSpPr>
          <p:cNvPr id="1007650" name="Rectangle 34"/>
          <p:cNvSpPr>
            <a:spLocks noChangeArrowheads="1"/>
          </p:cNvSpPr>
          <p:nvPr/>
        </p:nvSpPr>
        <p:spPr bwMode="auto">
          <a:xfrm>
            <a:off x="4973638" y="4019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endParaRPr lang="en-US" sz="2400" dirty="0">
              <a:latin typeface="Arial" charset="0"/>
              <a:sym typeface="Symbol" pitchFamily="18" charset="2"/>
            </a:endParaRPr>
          </a:p>
        </p:txBody>
      </p:sp>
      <p:sp>
        <p:nvSpPr>
          <p:cNvPr id="1007651" name="Rectangle 35"/>
          <p:cNvSpPr>
            <a:spLocks noChangeArrowheads="1"/>
          </p:cNvSpPr>
          <p:nvPr/>
        </p:nvSpPr>
        <p:spPr bwMode="auto">
          <a:xfrm>
            <a:off x="1316038" y="4400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dirty="0">
                <a:latin typeface="Arial" charset="0"/>
              </a:rPr>
              <a:t>Automobile</a:t>
            </a:r>
            <a:endParaRPr lang="en-US" sz="2400" dirty="0">
              <a:latin typeface="Arial" charset="0"/>
              <a:sym typeface="Symbol" pitchFamily="18" charset="2"/>
            </a:endParaRPr>
          </a:p>
        </p:txBody>
      </p:sp>
      <p:sp>
        <p:nvSpPr>
          <p:cNvPr id="1007652" name="Rectangle 36"/>
          <p:cNvSpPr>
            <a:spLocks noChangeArrowheads="1"/>
          </p:cNvSpPr>
          <p:nvPr/>
        </p:nvSpPr>
        <p:spPr bwMode="auto">
          <a:xfrm>
            <a:off x="4973638" y="4400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endParaRPr lang="en-US" sz="2400" dirty="0">
              <a:latin typeface="Arial" charset="0"/>
              <a:sym typeface="Symbol" pitchFamily="18" charset="2"/>
            </a:endParaRPr>
          </a:p>
        </p:txBody>
      </p:sp>
      <p:sp>
        <p:nvSpPr>
          <p:cNvPr id="1007653" name="Rectangle 37"/>
          <p:cNvSpPr>
            <a:spLocks noChangeArrowheads="1"/>
          </p:cNvSpPr>
          <p:nvPr/>
        </p:nvSpPr>
        <p:spPr bwMode="auto">
          <a:xfrm>
            <a:off x="1316038" y="4781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dirty="0">
                <a:latin typeface="Arial" charset="0"/>
              </a:rPr>
              <a:t>Compressor</a:t>
            </a:r>
            <a:endParaRPr lang="en-US" sz="2400" dirty="0">
              <a:latin typeface="Arial" charset="0"/>
              <a:sym typeface="Symbol" pitchFamily="18" charset="2"/>
            </a:endParaRPr>
          </a:p>
        </p:txBody>
      </p:sp>
      <p:sp>
        <p:nvSpPr>
          <p:cNvPr id="1007654" name="Rectangle 38"/>
          <p:cNvSpPr>
            <a:spLocks noChangeArrowheads="1"/>
          </p:cNvSpPr>
          <p:nvPr/>
        </p:nvSpPr>
        <p:spPr bwMode="auto">
          <a:xfrm>
            <a:off x="4973638" y="4781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endParaRPr lang="en-US" sz="2400" dirty="0">
              <a:latin typeface="Arial" charset="0"/>
              <a:sym typeface="Symbol" pitchFamily="18" charset="2"/>
            </a:endParaRPr>
          </a:p>
        </p:txBody>
      </p:sp>
      <p:sp>
        <p:nvSpPr>
          <p:cNvPr id="1007655" name="Rectangle 39"/>
          <p:cNvSpPr>
            <a:spLocks noChangeArrowheads="1"/>
          </p:cNvSpPr>
          <p:nvPr/>
        </p:nvSpPr>
        <p:spPr bwMode="auto">
          <a:xfrm>
            <a:off x="1316038" y="5162550"/>
            <a:ext cx="3657600" cy="381000"/>
          </a:xfrm>
          <a:prstGeom prst="rect">
            <a:avLst/>
          </a:prstGeom>
          <a:noFill/>
          <a:ln w="9525">
            <a:solidFill>
              <a:schemeClr val="tx1"/>
            </a:solidFill>
            <a:miter lim="800000"/>
            <a:headEnd/>
            <a:tailEnd/>
          </a:ln>
        </p:spPr>
        <p:txBody>
          <a:bodyPr/>
          <a:lstStyle/>
          <a:p>
            <a:pPr algn="ctr">
              <a:lnSpc>
                <a:spcPct val="90000"/>
              </a:lnSpc>
              <a:spcBef>
                <a:spcPct val="20000"/>
              </a:spcBef>
            </a:pPr>
            <a:r>
              <a:rPr lang="en-US" sz="2400" dirty="0">
                <a:latin typeface="Arial" charset="0"/>
              </a:rPr>
              <a:t>Electric Motor</a:t>
            </a:r>
            <a:endParaRPr lang="en-US" sz="2400" dirty="0">
              <a:latin typeface="Arial" charset="0"/>
              <a:sym typeface="Symbol" pitchFamily="18" charset="2"/>
            </a:endParaRPr>
          </a:p>
        </p:txBody>
      </p:sp>
      <p:sp>
        <p:nvSpPr>
          <p:cNvPr id="1007656" name="Rectangle 40"/>
          <p:cNvSpPr>
            <a:spLocks noChangeArrowheads="1"/>
          </p:cNvSpPr>
          <p:nvPr/>
        </p:nvSpPr>
        <p:spPr bwMode="auto">
          <a:xfrm>
            <a:off x="4973638" y="5162550"/>
            <a:ext cx="2819400" cy="381000"/>
          </a:xfrm>
          <a:prstGeom prst="rect">
            <a:avLst/>
          </a:prstGeom>
          <a:noFill/>
          <a:ln w="9525">
            <a:solidFill>
              <a:schemeClr val="tx1"/>
            </a:solidFill>
            <a:miter lim="800000"/>
            <a:headEnd/>
            <a:tailEnd/>
          </a:ln>
        </p:spPr>
        <p:txBody>
          <a:bodyPr/>
          <a:lstStyle/>
          <a:p>
            <a:pPr algn="ctr">
              <a:lnSpc>
                <a:spcPct val="90000"/>
              </a:lnSpc>
              <a:spcBef>
                <a:spcPct val="20000"/>
              </a:spcBef>
            </a:pPr>
            <a:endParaRPr lang="en-US" sz="2400" dirty="0">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7619">
                                            <p:txEl>
                                              <p:pRg st="0" end="0"/>
                                            </p:txEl>
                                          </p:spTgt>
                                        </p:tgtEl>
                                        <p:attrNameLst>
                                          <p:attrName>style.visibility</p:attrName>
                                        </p:attrNameLst>
                                      </p:cBhvr>
                                      <p:to>
                                        <p:strVal val="visible"/>
                                      </p:to>
                                    </p:set>
                                    <p:anim calcmode="lin" valueType="num">
                                      <p:cBhvr additive="base">
                                        <p:cTn id="7" dur="500" fill="hold"/>
                                        <p:tgtEl>
                                          <p:spTgt spid="1007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76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7619">
                                            <p:txEl>
                                              <p:pRg st="1" end="1"/>
                                            </p:txEl>
                                          </p:spTgt>
                                        </p:tgtEl>
                                        <p:attrNameLst>
                                          <p:attrName>style.visibility</p:attrName>
                                        </p:attrNameLst>
                                      </p:cBhvr>
                                      <p:to>
                                        <p:strVal val="visible"/>
                                      </p:to>
                                    </p:set>
                                    <p:anim calcmode="lin" valueType="num">
                                      <p:cBhvr additive="base">
                                        <p:cTn id="13" dur="500" fill="hold"/>
                                        <p:tgtEl>
                                          <p:spTgt spid="10076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76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007657"/>
                                        </p:tgtEl>
                                        <p:attrNameLst>
                                          <p:attrName>style.visibility</p:attrName>
                                        </p:attrNameLst>
                                      </p:cBhvr>
                                      <p:to>
                                        <p:strVal val="visible"/>
                                      </p:to>
                                    </p:set>
                                    <p:animEffect transition="in" filter="diamond(in)">
                                      <p:cBhvr>
                                        <p:cTn id="19" dur="2000"/>
                                        <p:tgtEl>
                                          <p:spTgt spid="100765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07645"/>
                                        </p:tgtEl>
                                        <p:attrNameLst>
                                          <p:attrName>style.visibility</p:attrName>
                                        </p:attrNameLst>
                                      </p:cBhvr>
                                      <p:to>
                                        <p:strVal val="visible"/>
                                      </p:to>
                                    </p:set>
                                    <p:animEffect transition="in" filter="fade">
                                      <p:cBhvr>
                                        <p:cTn id="24" dur="500"/>
                                        <p:tgtEl>
                                          <p:spTgt spid="1007645"/>
                                        </p:tgtEl>
                                      </p:cBhvr>
                                    </p:animEffect>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07646"/>
                                        </p:tgtEl>
                                        <p:attrNameLst>
                                          <p:attrName>style.visibility</p:attrName>
                                        </p:attrNameLst>
                                      </p:cBhvr>
                                      <p:to>
                                        <p:strVal val="visible"/>
                                      </p:to>
                                    </p:set>
                                    <p:animEffect transition="in" filter="fade">
                                      <p:cBhvr>
                                        <p:cTn id="29" dur="500"/>
                                        <p:tgtEl>
                                          <p:spTgt spid="1007646"/>
                                        </p:tgtEl>
                                      </p:cBhvr>
                                    </p:animEffect>
                                  </p:childTnLst>
                                  <p:subTnLst>
                                    <p:audio>
                                      <p:cMediaNode>
                                        <p:cTn display="0" masterRel="sameClick">
                                          <p:stCondLst>
                                            <p:cond evt="begin" delay="0">
                                              <p:tn val="27"/>
                                            </p:cond>
                                          </p:stCondLst>
                                          <p:endCondLst>
                                            <p:cond evt="onStopAudio" delay="0">
                                              <p:tgtEl>
                                                <p:sldTgt/>
                                              </p:tgtEl>
                                            </p:cond>
                                          </p:endCondLst>
                                        </p:cTn>
                                        <p:tgtEl>
                                          <p:sndTgt r:embed="rId5" name="type.wav"/>
                                        </p:tgtEl>
                                      </p:cMediaNode>
                                    </p:audio>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07647"/>
                                        </p:tgtEl>
                                        <p:attrNameLst>
                                          <p:attrName>style.visibility</p:attrName>
                                        </p:attrNameLst>
                                      </p:cBhvr>
                                      <p:to>
                                        <p:strVal val="visible"/>
                                      </p:to>
                                    </p:set>
                                    <p:animEffect transition="in" filter="fade">
                                      <p:cBhvr>
                                        <p:cTn id="34" dur="500"/>
                                        <p:tgtEl>
                                          <p:spTgt spid="1007647"/>
                                        </p:tgtEl>
                                      </p:cBhvr>
                                    </p:animEffect>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07648"/>
                                        </p:tgtEl>
                                        <p:attrNameLst>
                                          <p:attrName>style.visibility</p:attrName>
                                        </p:attrNameLst>
                                      </p:cBhvr>
                                      <p:to>
                                        <p:strVal val="visible"/>
                                      </p:to>
                                    </p:set>
                                    <p:animEffect transition="in" filter="fade">
                                      <p:cBhvr>
                                        <p:cTn id="39" dur="500"/>
                                        <p:tgtEl>
                                          <p:spTgt spid="1007648"/>
                                        </p:tgtEl>
                                      </p:cBhvr>
                                    </p:animEffect>
                                  </p:childTnLst>
                                  <p:subTnLst>
                                    <p:audio>
                                      <p:cMediaNode>
                                        <p:cTn display="0" masterRel="sameClick">
                                          <p:stCondLst>
                                            <p:cond evt="begin" delay="0">
                                              <p:tn val="37"/>
                                            </p:cond>
                                          </p:stCondLst>
                                          <p:endCondLst>
                                            <p:cond evt="onStopAudio" delay="0">
                                              <p:tgtEl>
                                                <p:sldTgt/>
                                              </p:tgtEl>
                                            </p:cond>
                                          </p:endCondLst>
                                        </p:cTn>
                                        <p:tgtEl>
                                          <p:sndTgt r:embed="rId5" name="type.wav"/>
                                        </p:tgtEl>
                                      </p:cMediaNode>
                                    </p:audio>
                                  </p:sub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007649"/>
                                        </p:tgtEl>
                                        <p:attrNameLst>
                                          <p:attrName>style.visibility</p:attrName>
                                        </p:attrNameLst>
                                      </p:cBhvr>
                                      <p:to>
                                        <p:strVal val="visible"/>
                                      </p:to>
                                    </p:set>
                                    <p:animEffect transition="in" filter="fade">
                                      <p:cBhvr>
                                        <p:cTn id="44" dur="500"/>
                                        <p:tgtEl>
                                          <p:spTgt spid="1007649"/>
                                        </p:tgtEl>
                                      </p:cBhvr>
                                    </p:animEffect>
                                  </p:childTnLst>
                                  <p:subTnLst>
                                    <p:audio>
                                      <p:cMediaNode>
                                        <p:cTn display="0" masterRel="sameClick">
                                          <p:stCondLst>
                                            <p:cond evt="begin" delay="0">
                                              <p:tn val="42"/>
                                            </p:cond>
                                          </p:stCondLst>
                                          <p:endCondLst>
                                            <p:cond evt="onStopAudio" delay="0">
                                              <p:tgtEl>
                                                <p:sldTgt/>
                                              </p:tgtEl>
                                            </p:cond>
                                          </p:endCondLst>
                                        </p:cTn>
                                        <p:tgtEl>
                                          <p:sndTgt r:embed="rId5" name="type.wav"/>
                                        </p:tgtEl>
                                      </p:cMediaNode>
                                    </p:audio>
                                  </p:sub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07650"/>
                                        </p:tgtEl>
                                        <p:attrNameLst>
                                          <p:attrName>style.visibility</p:attrName>
                                        </p:attrNameLst>
                                      </p:cBhvr>
                                      <p:to>
                                        <p:strVal val="visible"/>
                                      </p:to>
                                    </p:set>
                                    <p:animEffect transition="in" filter="fade">
                                      <p:cBhvr>
                                        <p:cTn id="49" dur="500"/>
                                        <p:tgtEl>
                                          <p:spTgt spid="1007650"/>
                                        </p:tgtEl>
                                      </p:cBhvr>
                                    </p:animEffect>
                                  </p:childTnLst>
                                  <p:subTnLst>
                                    <p:audio>
                                      <p:cMediaNode>
                                        <p:cTn display="0" masterRel="sameClick">
                                          <p:stCondLst>
                                            <p:cond evt="begin" delay="0">
                                              <p:tn val="47"/>
                                            </p:cond>
                                          </p:stCondLst>
                                          <p:endCondLst>
                                            <p:cond evt="onStopAudio" delay="0">
                                              <p:tgtEl>
                                                <p:sldTgt/>
                                              </p:tgtEl>
                                            </p:cond>
                                          </p:endCondLst>
                                        </p:cTn>
                                        <p:tgtEl>
                                          <p:sndTgt r:embed="rId5" name="type.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07651"/>
                                        </p:tgtEl>
                                        <p:attrNameLst>
                                          <p:attrName>style.visibility</p:attrName>
                                        </p:attrNameLst>
                                      </p:cBhvr>
                                      <p:to>
                                        <p:strVal val="visible"/>
                                      </p:to>
                                    </p:set>
                                    <p:animEffect transition="in" filter="fade">
                                      <p:cBhvr>
                                        <p:cTn id="54" dur="500"/>
                                        <p:tgtEl>
                                          <p:spTgt spid="1007651"/>
                                        </p:tgtEl>
                                      </p:cBhvr>
                                    </p:animEffect>
                                  </p:childTnLst>
                                  <p:subTnLst>
                                    <p:audio>
                                      <p:cMediaNode>
                                        <p:cTn display="0" masterRel="sameClick">
                                          <p:stCondLst>
                                            <p:cond evt="begin" delay="0">
                                              <p:tn val="52"/>
                                            </p:cond>
                                          </p:stCondLst>
                                          <p:endCondLst>
                                            <p:cond evt="onStopAudio" delay="0">
                                              <p:tgtEl>
                                                <p:sldTgt/>
                                              </p:tgtEl>
                                            </p:cond>
                                          </p:endCondLst>
                                        </p:cTn>
                                        <p:tgtEl>
                                          <p:sndTgt r:embed="rId5" name="type.wav"/>
                                        </p:tgtEl>
                                      </p:cMediaNode>
                                    </p:audio>
                                  </p:sub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007652"/>
                                        </p:tgtEl>
                                        <p:attrNameLst>
                                          <p:attrName>style.visibility</p:attrName>
                                        </p:attrNameLst>
                                      </p:cBhvr>
                                      <p:to>
                                        <p:strVal val="visible"/>
                                      </p:to>
                                    </p:set>
                                    <p:animEffect transition="in" filter="fade">
                                      <p:cBhvr>
                                        <p:cTn id="59" dur="500"/>
                                        <p:tgtEl>
                                          <p:spTgt spid="1007652"/>
                                        </p:tgtEl>
                                      </p:cBhvr>
                                    </p:animEffect>
                                  </p:childTnLst>
                                  <p:subTnLst>
                                    <p:audio>
                                      <p:cMediaNode>
                                        <p:cTn display="0" masterRel="sameClick">
                                          <p:stCondLst>
                                            <p:cond evt="begin" delay="0">
                                              <p:tn val="57"/>
                                            </p:cond>
                                          </p:stCondLst>
                                          <p:endCondLst>
                                            <p:cond evt="onStopAudio" delay="0">
                                              <p:tgtEl>
                                                <p:sldTgt/>
                                              </p:tgtEl>
                                            </p:cond>
                                          </p:endCondLst>
                                        </p:cTn>
                                        <p:tgtEl>
                                          <p:sndTgt r:embed="rId5" name="type.wav"/>
                                        </p:tgtEl>
                                      </p:cMediaNode>
                                    </p:audio>
                                  </p:sub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07653"/>
                                        </p:tgtEl>
                                        <p:attrNameLst>
                                          <p:attrName>style.visibility</p:attrName>
                                        </p:attrNameLst>
                                      </p:cBhvr>
                                      <p:to>
                                        <p:strVal val="visible"/>
                                      </p:to>
                                    </p:set>
                                    <p:animEffect transition="in" filter="fade">
                                      <p:cBhvr>
                                        <p:cTn id="64" dur="500"/>
                                        <p:tgtEl>
                                          <p:spTgt spid="1007653"/>
                                        </p:tgtEl>
                                      </p:cBhvr>
                                    </p:animEffect>
                                  </p:childTnLst>
                                  <p:subTnLst>
                                    <p:audio>
                                      <p:cMediaNode>
                                        <p:cTn display="0" masterRel="sameClick">
                                          <p:stCondLst>
                                            <p:cond evt="begin" delay="0">
                                              <p:tn val="62"/>
                                            </p:cond>
                                          </p:stCondLst>
                                          <p:endCondLst>
                                            <p:cond evt="onStopAudio" delay="0">
                                              <p:tgtEl>
                                                <p:sldTgt/>
                                              </p:tgtEl>
                                            </p:cond>
                                          </p:endCondLst>
                                        </p:cTn>
                                        <p:tgtEl>
                                          <p:sndTgt r:embed="rId5" name="type.wav"/>
                                        </p:tgtEl>
                                      </p:cMediaNode>
                                    </p:audio>
                                  </p:sub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007654"/>
                                        </p:tgtEl>
                                        <p:attrNameLst>
                                          <p:attrName>style.visibility</p:attrName>
                                        </p:attrNameLst>
                                      </p:cBhvr>
                                      <p:to>
                                        <p:strVal val="visible"/>
                                      </p:to>
                                    </p:set>
                                    <p:animEffect transition="in" filter="fade">
                                      <p:cBhvr>
                                        <p:cTn id="69" dur="500"/>
                                        <p:tgtEl>
                                          <p:spTgt spid="1007654"/>
                                        </p:tgtEl>
                                      </p:cBhvr>
                                    </p:animEffect>
                                  </p:childTnLst>
                                  <p:subTnLst>
                                    <p:audio>
                                      <p:cMediaNode>
                                        <p:cTn display="0" masterRel="sameClick">
                                          <p:stCondLst>
                                            <p:cond evt="begin" delay="0">
                                              <p:tn val="67"/>
                                            </p:cond>
                                          </p:stCondLst>
                                          <p:endCondLst>
                                            <p:cond evt="onStopAudio" delay="0">
                                              <p:tgtEl>
                                                <p:sldTgt/>
                                              </p:tgtEl>
                                            </p:cond>
                                          </p:endCondLst>
                                        </p:cTn>
                                        <p:tgtEl>
                                          <p:sndTgt r:embed="rId5" name="type.wav"/>
                                        </p:tgtEl>
                                      </p:cMediaNode>
                                    </p:audio>
                                  </p:sub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007655"/>
                                        </p:tgtEl>
                                        <p:attrNameLst>
                                          <p:attrName>style.visibility</p:attrName>
                                        </p:attrNameLst>
                                      </p:cBhvr>
                                      <p:to>
                                        <p:strVal val="visible"/>
                                      </p:to>
                                    </p:set>
                                    <p:animEffect transition="in" filter="fade">
                                      <p:cBhvr>
                                        <p:cTn id="74" dur="500"/>
                                        <p:tgtEl>
                                          <p:spTgt spid="1007655"/>
                                        </p:tgtEl>
                                      </p:cBhvr>
                                    </p:animEffect>
                                  </p:childTnLst>
                                  <p:subTnLst>
                                    <p:audio>
                                      <p:cMediaNode>
                                        <p:cTn display="0" masterRel="sameClick">
                                          <p:stCondLst>
                                            <p:cond evt="begin" delay="0">
                                              <p:tn val="72"/>
                                            </p:cond>
                                          </p:stCondLst>
                                          <p:endCondLst>
                                            <p:cond evt="onStopAudio" delay="0">
                                              <p:tgtEl>
                                                <p:sldTgt/>
                                              </p:tgtEl>
                                            </p:cond>
                                          </p:endCondLst>
                                        </p:cTn>
                                        <p:tgtEl>
                                          <p:sndTgt r:embed="rId5" name="type.wav"/>
                                        </p:tgtEl>
                                      </p:cMediaNode>
                                    </p:audio>
                                  </p:sub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007656"/>
                                        </p:tgtEl>
                                        <p:attrNameLst>
                                          <p:attrName>style.visibility</p:attrName>
                                        </p:attrNameLst>
                                      </p:cBhvr>
                                      <p:to>
                                        <p:strVal val="visible"/>
                                      </p:to>
                                    </p:set>
                                    <p:animEffect transition="in" filter="fade">
                                      <p:cBhvr>
                                        <p:cTn id="79" dur="500"/>
                                        <p:tgtEl>
                                          <p:spTgt spid="1007656"/>
                                        </p:tgtEl>
                                      </p:cBhvr>
                                    </p:animEffect>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57" grpId="0" animBg="1"/>
      <p:bldP spid="1007645" grpId="0" animBg="1"/>
      <p:bldP spid="1007646" grpId="0" animBg="1"/>
      <p:bldP spid="1007647" grpId="0" animBg="1"/>
      <p:bldP spid="1007648" grpId="0" animBg="1"/>
      <p:bldP spid="1007649" grpId="0" animBg="1"/>
      <p:bldP spid="1007650" grpId="0" animBg="1"/>
      <p:bldP spid="1007651" grpId="0" animBg="1"/>
      <p:bldP spid="1007652" grpId="0" animBg="1"/>
      <p:bldP spid="1007653" grpId="0" animBg="1"/>
      <p:bldP spid="1007654" grpId="0" animBg="1"/>
      <p:bldP spid="1007655" grpId="0" animBg="1"/>
      <p:bldP spid="100765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09666" name="Rectangle 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To give you an idea of why living things are so inefficient, consider the caterpillar that eats leaves.</a:t>
                </a:r>
              </a:p>
              <a:p>
                <a:pPr>
                  <a:spcBef>
                    <a:spcPct val="20000"/>
                  </a:spcBef>
                </a:pPr>
                <a:r>
                  <a:rPr lang="en-US" sz="2400" dirty="0" smtClean="0">
                    <a:latin typeface="Arial" charset="0"/>
                    <a:sym typeface="Symbol" pitchFamily="18" charset="2"/>
                  </a:rPr>
                  <a:t> Note </a:t>
                </a:r>
                <a:r>
                  <a:rPr lang="en-US" sz="2400" dirty="0">
                    <a:latin typeface="Arial" charset="0"/>
                    <a:sym typeface="Symbol" pitchFamily="18" charset="2"/>
                  </a:rPr>
                  <a:t>how the total leaf </a:t>
                </a:r>
                <a:r>
                  <a:rPr lang="en-US" sz="2400" dirty="0" smtClean="0">
                    <a:latin typeface="Arial" charset="0"/>
                    <a:sym typeface="Symbol" pitchFamily="18" charset="2"/>
                  </a:rPr>
                  <a:t>                                               	energy </a:t>
                </a:r>
                <a:r>
                  <a:rPr lang="en-US" sz="2400" dirty="0">
                    <a:latin typeface="Arial" charset="0"/>
                    <a:sym typeface="Symbol" pitchFamily="18" charset="2"/>
                  </a:rPr>
                  <a:t>is </a:t>
                </a:r>
                <a:r>
                  <a:rPr lang="en-US" sz="2400" dirty="0" smtClean="0">
                    <a:latin typeface="Arial" charset="0"/>
                    <a:sym typeface="Symbol" pitchFamily="18" charset="2"/>
                  </a:rPr>
                  <a:t>used</a:t>
                </a:r>
                <a:r>
                  <a:rPr lang="en-US" sz="2400" dirty="0">
                    <a:latin typeface="Arial" charset="0"/>
                    <a:sym typeface="Symbol" pitchFamily="18" charset="2"/>
                  </a:rPr>
                  <a:t>:</a:t>
                </a:r>
              </a:p>
              <a:p>
                <a:pPr>
                  <a:spcBef>
                    <a:spcPct val="20000"/>
                  </a:spcBef>
                </a:pPr>
                <a:r>
                  <a:rPr lang="en-US" sz="2400" dirty="0">
                    <a:latin typeface="Arial" charset="0"/>
                    <a:sym typeface="Symbol" pitchFamily="18" charset="2"/>
                  </a:rPr>
                  <a:t>What is the caterpillar’s </a:t>
                </a:r>
                <a:r>
                  <a:rPr lang="en-US" sz="2400" dirty="0" smtClean="0">
                    <a:latin typeface="Arial" charset="0"/>
                    <a:sym typeface="Symbol" pitchFamily="18" charset="2"/>
                  </a:rPr>
                  <a:t>				      overall efficiency</a:t>
                </a:r>
                <a:r>
                  <a:rPr lang="en-US" sz="2400" dirty="0">
                    <a:latin typeface="Arial" charset="0"/>
                    <a:sym typeface="Symbol" pitchFamily="18" charset="2"/>
                  </a:rPr>
                  <a:t>?</a:t>
                </a:r>
              </a:p>
              <a:p>
                <a:pPr>
                  <a:spcBef>
                    <a:spcPct val="20000"/>
                  </a:spcBef>
                </a:pPr>
                <a:r>
                  <a:rPr lang="en-US" sz="2400" dirty="0">
                    <a:latin typeface="Arial" charset="0"/>
                    <a:sym typeface="Symbol" pitchFamily="18" charset="2"/>
                  </a:rPr>
                  <a:t>SOLUTION:</a:t>
                </a:r>
              </a:p>
              <a:p>
                <a:pPr>
                  <a:spcBef>
                    <a:spcPct val="20000"/>
                  </a:spcBef>
                </a:pPr>
                <a:r>
                  <a:rPr lang="en-US" sz="2400" dirty="0">
                    <a:latin typeface="Arial" charset="0"/>
                    <a:sym typeface="Symbol" pitchFamily="18" charset="2"/>
                  </a:rPr>
                  <a:t>Adding to the caterpillar                                           biomass of the world is the                                          desired outcome. Thus</a:t>
                </a:r>
              </a:p>
              <a:p>
                <a:pPr>
                  <a:spcBef>
                    <a:spcPts val="200"/>
                  </a:spcBef>
                </a:pPr>
                <a:r>
                  <a:rPr lang="en-US" sz="2400"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𝑒𝑓𝑓𝑖𝑐𝑖𝑒𝑛𝑐𝑦</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                   </a:t>
                </a:r>
              </a:p>
            </p:txBody>
          </p:sp>
        </mc:Choice>
        <mc:Fallback xmlns="">
          <p:sp>
            <p:nvSpPr>
              <p:cNvPr id="1009666" name="Rectangle 2"/>
              <p:cNvSpPr>
                <a:spLocks noRot="1" noChangeAspect="1" noMove="1" noResize="1" noEditPoints="1" noAdjustHandles="1" noChangeArrowheads="1" noChangeShapeType="1" noTextEdit="1"/>
              </p:cNvSpPr>
              <p:nvPr/>
            </p:nvSpPr>
            <p:spPr bwMode="auto">
              <a:xfrm>
                <a:off x="674688" y="1836738"/>
                <a:ext cx="7772400" cy="5021262"/>
              </a:xfrm>
              <a:prstGeom prst="rect">
                <a:avLst/>
              </a:prstGeom>
              <a:blipFill>
                <a:blip r:embed="rId6"/>
                <a:stretch>
                  <a:fillRect l="-1255" t="-850"/>
                </a:stretch>
              </a:blipFill>
              <a:ln w="9525">
                <a:noFill/>
                <a:miter lim="800000"/>
                <a:headEnd/>
                <a:tailEnd/>
              </a:ln>
            </p:spPr>
            <p:txBody>
              <a:bodyPr/>
              <a:lstStyle/>
              <a:p>
                <a:r>
                  <a:rPr lang="en-US">
                    <a:noFill/>
                  </a:rPr>
                  <a:t> </a:t>
                </a:r>
              </a:p>
            </p:txBody>
          </p:sp>
        </mc:Fallback>
      </mc:AlternateContent>
      <p:sp>
        <p:nvSpPr>
          <p:cNvPr id="32771" name="Rectangle 4"/>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p>
        </p:txBody>
      </p:sp>
      <p:sp>
        <p:nvSpPr>
          <p:cNvPr id="32772"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09682" name="Picture 1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946775" y="2752725"/>
            <a:ext cx="2247900" cy="1376363"/>
          </a:xfrm>
          <a:prstGeom prst="rect">
            <a:avLst/>
          </a:prstGeom>
          <a:ln>
            <a:noFill/>
          </a:ln>
          <a:effectLst>
            <a:outerShdw blurRad="292100" dist="139700" dir="2700000" algn="tl" rotWithShape="0">
              <a:srgbClr val="333333">
                <a:alpha val="65000"/>
              </a:srgbClr>
            </a:outerShdw>
          </a:effectLst>
        </p:spPr>
      </p:pic>
      <p:pic>
        <p:nvPicPr>
          <p:cNvPr id="1009683" name="Picture 19"/>
          <p:cNvPicPr>
            <a:picLocks noChangeAspect="1" noChangeArrowheads="1"/>
          </p:cNvPicPr>
          <p:nvPr/>
        </p:nvPicPr>
        <p:blipFill>
          <a:blip r:embed="rId8" cstate="print">
            <a:clrChange>
              <a:clrFrom>
                <a:srgbClr val="FFFFFF"/>
              </a:clrFrom>
              <a:clrTo>
                <a:srgbClr val="FFFFFF">
                  <a:alpha val="0"/>
                </a:srgbClr>
              </a:clrTo>
            </a:clrChange>
          </a:blip>
          <a:srcRect t="3424"/>
          <a:stretch>
            <a:fillRect/>
          </a:stretch>
        </p:blipFill>
        <p:spPr bwMode="auto">
          <a:xfrm>
            <a:off x="5033963" y="4119563"/>
            <a:ext cx="3822700" cy="2554287"/>
          </a:xfrm>
          <a:prstGeom prst="rect">
            <a:avLst/>
          </a:prstGeom>
          <a:ln>
            <a:noFill/>
          </a:ln>
          <a:effectLst>
            <a:outerShdw blurRad="292100" dist="139700" dir="2700000" algn="tl" rotWithShape="0">
              <a:srgbClr val="333333">
                <a:alpha val="65000"/>
              </a:srgbClr>
            </a:outerShdw>
          </a:effectLst>
        </p:spPr>
      </p:pic>
      <p:pic>
        <p:nvPicPr>
          <p:cNvPr id="1009684" name="Picture 20"/>
          <p:cNvPicPr>
            <a:picLocks noChangeAspect="1" noChangeArrowheads="1"/>
          </p:cNvPicPr>
          <p:nvPr/>
        </p:nvPicPr>
        <p:blipFill>
          <a:blip r:embed="rId9" cstate="print"/>
          <a:srcRect/>
          <a:stretch>
            <a:fillRect/>
          </a:stretch>
        </p:blipFill>
        <p:spPr bwMode="auto">
          <a:xfrm>
            <a:off x="4597400" y="6064250"/>
            <a:ext cx="723900" cy="409575"/>
          </a:xfrm>
          <a:prstGeom prst="rect">
            <a:avLst/>
          </a:prstGeom>
          <a:ln>
            <a:noFill/>
          </a:ln>
          <a:effectLst>
            <a:outerShdw blurRad="292100" dist="139700" dir="2700000" algn="tl" rotWithShape="0">
              <a:srgbClr val="333333">
                <a:alpha val="65000"/>
              </a:srgbClr>
            </a:outerShdw>
          </a:effectLst>
        </p:spPr>
      </p:pic>
      <p:pic>
        <p:nvPicPr>
          <p:cNvPr id="1009685" name="Picture 21"/>
          <p:cNvPicPr>
            <a:picLocks noChangeAspect="1" noChangeArrowheads="1"/>
          </p:cNvPicPr>
          <p:nvPr/>
        </p:nvPicPr>
        <p:blipFill>
          <a:blip r:embed="rId10" cstate="print"/>
          <a:srcRect/>
          <a:stretch>
            <a:fillRect/>
          </a:stretch>
        </p:blipFill>
        <p:spPr bwMode="auto">
          <a:xfrm>
            <a:off x="6053138" y="6419850"/>
            <a:ext cx="895350" cy="400050"/>
          </a:xfrm>
          <a:prstGeom prst="rect">
            <a:avLst/>
          </a:prstGeom>
          <a:ln>
            <a:noFill/>
          </a:ln>
          <a:effectLst>
            <a:outerShdw blurRad="292100" dist="139700" dir="2700000" algn="tl" rotWithShape="0">
              <a:srgbClr val="333333">
                <a:alpha val="65000"/>
              </a:srgbClr>
            </a:outerShdw>
          </a:effectLst>
        </p:spPr>
      </p:pic>
      <p:pic>
        <p:nvPicPr>
          <p:cNvPr id="1009686" name="Picture 22"/>
          <p:cNvPicPr>
            <a:picLocks noChangeAspect="1" noChangeArrowheads="1"/>
          </p:cNvPicPr>
          <p:nvPr/>
        </p:nvPicPr>
        <p:blipFill>
          <a:blip r:embed="rId11" cstate="print"/>
          <a:srcRect/>
          <a:stretch>
            <a:fillRect/>
          </a:stretch>
        </p:blipFill>
        <p:spPr bwMode="auto">
          <a:xfrm>
            <a:off x="7850188" y="5862638"/>
            <a:ext cx="1219200" cy="7143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9666">
                                            <p:txEl>
                                              <p:pRg st="0" end="0"/>
                                            </p:txEl>
                                          </p:spTgt>
                                        </p:tgtEl>
                                        <p:attrNameLst>
                                          <p:attrName>style.visibility</p:attrName>
                                        </p:attrNameLst>
                                      </p:cBhvr>
                                      <p:to>
                                        <p:strVal val="visible"/>
                                      </p:to>
                                    </p:set>
                                    <p:anim calcmode="lin" valueType="num">
                                      <p:cBhvr additive="base">
                                        <p:cTn id="7" dur="500" fill="hold"/>
                                        <p:tgtEl>
                                          <p:spTgt spid="10096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96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09682"/>
                                        </p:tgtEl>
                                        <p:attrNameLst>
                                          <p:attrName>style.visibility</p:attrName>
                                        </p:attrNameLst>
                                      </p:cBhvr>
                                      <p:to>
                                        <p:strVal val="visible"/>
                                      </p:to>
                                    </p:set>
                                    <p:animEffect transition="in" filter="fade">
                                      <p:cBhvr>
                                        <p:cTn id="13" dur="1000"/>
                                        <p:tgtEl>
                                          <p:spTgt spid="100968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009683"/>
                                        </p:tgtEl>
                                        <p:attrNameLst>
                                          <p:attrName>style.visibility</p:attrName>
                                        </p:attrNameLst>
                                      </p:cBhvr>
                                      <p:to>
                                        <p:strVal val="visible"/>
                                      </p:to>
                                    </p:set>
                                    <p:animEffect transition="in" filter="wipe(up)">
                                      <p:cBhvr>
                                        <p:cTn id="18" dur="2000"/>
                                        <p:tgtEl>
                                          <p:spTgt spid="1009683"/>
                                        </p:tgtEl>
                                      </p:cBhvr>
                                    </p:animEffect>
                                  </p:childTnLst>
                                  <p:subTnLst>
                                    <p:audio>
                                      <p:cMediaNode>
                                        <p:cTn display="0" masterRel="sameClick">
                                          <p:stCondLst>
                                            <p:cond evt="begin" delay="0">
                                              <p:tn val="16"/>
                                            </p:cond>
                                          </p:stCondLst>
                                          <p:endCondLst>
                                            <p:cond evt="onStopAudio" delay="0">
                                              <p:tgtEl>
                                                <p:sldTgt/>
                                              </p:tgtEl>
                                            </p:cond>
                                          </p:endCondLst>
                                        </p:cTn>
                                        <p:tgtEl>
                                          <p:sndTgt r:embed="rId5" name="chimes.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009684"/>
                                        </p:tgtEl>
                                        <p:attrNameLst>
                                          <p:attrName>style.visibility</p:attrName>
                                        </p:attrNameLst>
                                      </p:cBhvr>
                                      <p:to>
                                        <p:strVal val="visible"/>
                                      </p:to>
                                    </p:set>
                                    <p:anim calcmode="lin" valueType="num">
                                      <p:cBhvr>
                                        <p:cTn id="23" dur="500" fill="hold"/>
                                        <p:tgtEl>
                                          <p:spTgt spid="1009684"/>
                                        </p:tgtEl>
                                        <p:attrNameLst>
                                          <p:attrName>ppt_w</p:attrName>
                                        </p:attrNameLst>
                                      </p:cBhvr>
                                      <p:tavLst>
                                        <p:tav tm="0">
                                          <p:val>
                                            <p:fltVal val="0"/>
                                          </p:val>
                                        </p:tav>
                                        <p:tav tm="100000">
                                          <p:val>
                                            <p:strVal val="#ppt_w"/>
                                          </p:val>
                                        </p:tav>
                                      </p:tavLst>
                                    </p:anim>
                                    <p:anim calcmode="lin" valueType="num">
                                      <p:cBhvr>
                                        <p:cTn id="24" dur="500" fill="hold"/>
                                        <p:tgtEl>
                                          <p:spTgt spid="1009684"/>
                                        </p:tgtEl>
                                        <p:attrNameLst>
                                          <p:attrName>ppt_h</p:attrName>
                                        </p:attrNameLst>
                                      </p:cBhvr>
                                      <p:tavLst>
                                        <p:tav tm="0">
                                          <p:val>
                                            <p:fltVal val="0"/>
                                          </p:val>
                                        </p:tav>
                                        <p:tav tm="100000">
                                          <p:val>
                                            <p:strVal val="#ppt_h"/>
                                          </p:val>
                                        </p:tav>
                                      </p:tavLst>
                                    </p:anim>
                                    <p:animEffect transition="in" filter="fade">
                                      <p:cBhvr>
                                        <p:cTn id="25" dur="500"/>
                                        <p:tgtEl>
                                          <p:spTgt spid="1009684"/>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1009685"/>
                                        </p:tgtEl>
                                        <p:attrNameLst>
                                          <p:attrName>style.visibility</p:attrName>
                                        </p:attrNameLst>
                                      </p:cBhvr>
                                      <p:to>
                                        <p:strVal val="visible"/>
                                      </p:to>
                                    </p:set>
                                    <p:anim calcmode="lin" valueType="num">
                                      <p:cBhvr>
                                        <p:cTn id="30" dur="500" fill="hold"/>
                                        <p:tgtEl>
                                          <p:spTgt spid="1009685"/>
                                        </p:tgtEl>
                                        <p:attrNameLst>
                                          <p:attrName>ppt_w</p:attrName>
                                        </p:attrNameLst>
                                      </p:cBhvr>
                                      <p:tavLst>
                                        <p:tav tm="0">
                                          <p:val>
                                            <p:fltVal val="0"/>
                                          </p:val>
                                        </p:tav>
                                        <p:tav tm="100000">
                                          <p:val>
                                            <p:strVal val="#ppt_w"/>
                                          </p:val>
                                        </p:tav>
                                      </p:tavLst>
                                    </p:anim>
                                    <p:anim calcmode="lin" valueType="num">
                                      <p:cBhvr>
                                        <p:cTn id="31" dur="500" fill="hold"/>
                                        <p:tgtEl>
                                          <p:spTgt spid="1009685"/>
                                        </p:tgtEl>
                                        <p:attrNameLst>
                                          <p:attrName>ppt_h</p:attrName>
                                        </p:attrNameLst>
                                      </p:cBhvr>
                                      <p:tavLst>
                                        <p:tav tm="0">
                                          <p:val>
                                            <p:fltVal val="0"/>
                                          </p:val>
                                        </p:tav>
                                        <p:tav tm="100000">
                                          <p:val>
                                            <p:strVal val="#ppt_h"/>
                                          </p:val>
                                        </p:tav>
                                      </p:tavLst>
                                    </p:anim>
                                    <p:animEffect transition="in" filter="fade">
                                      <p:cBhvr>
                                        <p:cTn id="32" dur="500"/>
                                        <p:tgtEl>
                                          <p:spTgt spid="1009685"/>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009686"/>
                                        </p:tgtEl>
                                        <p:attrNameLst>
                                          <p:attrName>style.visibility</p:attrName>
                                        </p:attrNameLst>
                                      </p:cBhvr>
                                      <p:to>
                                        <p:strVal val="visible"/>
                                      </p:to>
                                    </p:set>
                                    <p:anim calcmode="lin" valueType="num">
                                      <p:cBhvr>
                                        <p:cTn id="37" dur="500" fill="hold"/>
                                        <p:tgtEl>
                                          <p:spTgt spid="1009686"/>
                                        </p:tgtEl>
                                        <p:attrNameLst>
                                          <p:attrName>ppt_w</p:attrName>
                                        </p:attrNameLst>
                                      </p:cBhvr>
                                      <p:tavLst>
                                        <p:tav tm="0">
                                          <p:val>
                                            <p:fltVal val="0"/>
                                          </p:val>
                                        </p:tav>
                                        <p:tav tm="100000">
                                          <p:val>
                                            <p:strVal val="#ppt_w"/>
                                          </p:val>
                                        </p:tav>
                                      </p:tavLst>
                                    </p:anim>
                                    <p:anim calcmode="lin" valueType="num">
                                      <p:cBhvr>
                                        <p:cTn id="38" dur="500" fill="hold"/>
                                        <p:tgtEl>
                                          <p:spTgt spid="1009686"/>
                                        </p:tgtEl>
                                        <p:attrNameLst>
                                          <p:attrName>ppt_h</p:attrName>
                                        </p:attrNameLst>
                                      </p:cBhvr>
                                      <p:tavLst>
                                        <p:tav tm="0">
                                          <p:val>
                                            <p:fltVal val="0"/>
                                          </p:val>
                                        </p:tav>
                                        <p:tav tm="100000">
                                          <p:val>
                                            <p:strVal val="#ppt_h"/>
                                          </p:val>
                                        </p:tav>
                                      </p:tavLst>
                                    </p:anim>
                                    <p:animEffect transition="in" filter="fade">
                                      <p:cBhvr>
                                        <p:cTn id="39" dur="500"/>
                                        <p:tgtEl>
                                          <p:spTgt spid="1009686"/>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09666">
                                            <p:txEl>
                                              <p:pRg st="1" end="1"/>
                                            </p:txEl>
                                          </p:spTgt>
                                        </p:tgtEl>
                                        <p:attrNameLst>
                                          <p:attrName>style.visibility</p:attrName>
                                        </p:attrNameLst>
                                      </p:cBhvr>
                                      <p:to>
                                        <p:strVal val="visible"/>
                                      </p:to>
                                    </p:set>
                                    <p:anim calcmode="lin" valueType="num">
                                      <p:cBhvr additive="base">
                                        <p:cTn id="44" dur="500" fill="hold"/>
                                        <p:tgtEl>
                                          <p:spTgt spid="1009666">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09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009666">
                                            <p:txEl>
                                              <p:pRg st="2" end="2"/>
                                            </p:txEl>
                                          </p:spTgt>
                                        </p:tgtEl>
                                        <p:attrNameLst>
                                          <p:attrName>style.visibility</p:attrName>
                                        </p:attrNameLst>
                                      </p:cBhvr>
                                      <p:to>
                                        <p:strVal val="visible"/>
                                      </p:to>
                                    </p:set>
                                    <p:anim calcmode="lin" valueType="num">
                                      <p:cBhvr additive="base">
                                        <p:cTn id="50" dur="500" fill="hold"/>
                                        <p:tgtEl>
                                          <p:spTgt spid="1009666">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09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09666">
                                            <p:txEl>
                                              <p:pRg st="3" end="3"/>
                                            </p:txEl>
                                          </p:spTgt>
                                        </p:tgtEl>
                                        <p:attrNameLst>
                                          <p:attrName>style.visibility</p:attrName>
                                        </p:attrNameLst>
                                      </p:cBhvr>
                                      <p:to>
                                        <p:strVal val="visible"/>
                                      </p:to>
                                    </p:set>
                                    <p:anim calcmode="lin" valueType="num">
                                      <p:cBhvr additive="base">
                                        <p:cTn id="56" dur="500" fill="hold"/>
                                        <p:tgtEl>
                                          <p:spTgt spid="1009666">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009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09666">
                                            <p:txEl>
                                              <p:pRg st="4" end="4"/>
                                            </p:txEl>
                                          </p:spTgt>
                                        </p:tgtEl>
                                        <p:attrNameLst>
                                          <p:attrName>style.visibility</p:attrName>
                                        </p:attrNameLst>
                                      </p:cBhvr>
                                      <p:to>
                                        <p:strVal val="visible"/>
                                      </p:to>
                                    </p:set>
                                    <p:anim calcmode="lin" valueType="num">
                                      <p:cBhvr additive="base">
                                        <p:cTn id="62" dur="500" fill="hold"/>
                                        <p:tgtEl>
                                          <p:spTgt spid="1009666">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09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09666">
                                            <p:txEl>
                                              <p:pRg st="5" end="5"/>
                                            </p:txEl>
                                          </p:spTgt>
                                        </p:tgtEl>
                                        <p:attrNameLst>
                                          <p:attrName>style.visibility</p:attrName>
                                        </p:attrNameLst>
                                      </p:cBhvr>
                                      <p:to>
                                        <p:strVal val="visible"/>
                                      </p:to>
                                    </p:set>
                                    <p:anim calcmode="lin" valueType="num">
                                      <p:cBhvr additive="base">
                                        <p:cTn id="68" dur="500" fill="hold"/>
                                        <p:tgtEl>
                                          <p:spTgt spid="1009666">
                                            <p:txEl>
                                              <p:pRg st="5" end="5"/>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09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09666">
                                            <p:txEl>
                                              <p:pRg st="6" end="6"/>
                                            </p:txEl>
                                          </p:spTgt>
                                        </p:tgtEl>
                                        <p:attrNameLst>
                                          <p:attrName>style.visibility</p:attrName>
                                        </p:attrNameLst>
                                      </p:cBhvr>
                                      <p:to>
                                        <p:strVal val="visible"/>
                                      </p:to>
                                    </p:set>
                                    <p:anim calcmode="lin" valueType="num">
                                      <p:cBhvr additive="base">
                                        <p:cTn id="74" dur="500" fill="hold"/>
                                        <p:tgtEl>
                                          <p:spTgt spid="1009666">
                                            <p:txEl>
                                              <p:pRg st="6" end="6"/>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009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ChangeArrowheads="1"/>
          </p:cNvSpPr>
          <p:nvPr/>
        </p:nvSpPr>
        <p:spPr bwMode="auto">
          <a:xfrm>
            <a:off x="674688" y="1824038"/>
            <a:ext cx="7772400" cy="5033962"/>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In the bigger picture, energy is degraded in an ecosystem.</a:t>
            </a:r>
          </a:p>
        </p:txBody>
      </p:sp>
      <p:sp>
        <p:nvSpPr>
          <p:cNvPr id="33795" name="Rectangle 3"/>
          <p:cNvSpPr>
            <a:spLocks noChangeArrowheads="1"/>
          </p:cNvSpPr>
          <p:nvPr/>
        </p:nvSpPr>
        <p:spPr bwMode="auto">
          <a:xfrm>
            <a:off x="685800" y="1401763"/>
            <a:ext cx="7772400" cy="485775"/>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Sankey diagrams</a:t>
            </a:r>
          </a:p>
        </p:txBody>
      </p:sp>
      <p:sp>
        <p:nvSpPr>
          <p:cNvPr id="337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013774"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944563" y="2930525"/>
            <a:ext cx="7531100" cy="931863"/>
          </a:xfrm>
          <a:prstGeom prst="rect">
            <a:avLst/>
          </a:prstGeom>
          <a:ln>
            <a:noFill/>
          </a:ln>
          <a:effectLst>
            <a:outerShdw blurRad="292100" dist="139700" dir="2700000" algn="tl" rotWithShape="0">
              <a:srgbClr val="333333">
                <a:alpha val="65000"/>
              </a:srgbClr>
            </a:outerShdw>
          </a:effectLst>
        </p:spPr>
      </p:pic>
      <p:sp>
        <p:nvSpPr>
          <p:cNvPr id="1013775" name="Text Box 15"/>
          <p:cNvSpPr txBox="1">
            <a:spLocks noChangeArrowheads="1"/>
          </p:cNvSpPr>
          <p:nvPr/>
        </p:nvSpPr>
        <p:spPr bwMode="auto">
          <a:xfrm>
            <a:off x="6086475" y="3133725"/>
            <a:ext cx="2563813" cy="1917700"/>
          </a:xfrm>
          <a:prstGeom prst="rect">
            <a:avLst/>
          </a:prstGeom>
          <a:noFill/>
          <a:ln w="9525">
            <a:noFill/>
            <a:miter lim="800000"/>
            <a:headEnd/>
            <a:tailEnd/>
          </a:ln>
        </p:spPr>
        <p:txBody>
          <a:bodyPr>
            <a:spAutoFit/>
          </a:bodyPr>
          <a:lstStyle/>
          <a:p>
            <a:r>
              <a:rPr lang="en-US" sz="2400" dirty="0">
                <a:solidFill>
                  <a:schemeClr val="hlink"/>
                </a:solidFill>
                <a:latin typeface="Arial" charset="0"/>
              </a:rPr>
              <a:t>Note that in each stage 90% of the stored energy is lost to the environment!</a:t>
            </a:r>
          </a:p>
        </p:txBody>
      </p:sp>
      <p:pic>
        <p:nvPicPr>
          <p:cNvPr id="1013773" name="Picture 1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931863" y="3851275"/>
            <a:ext cx="7531100" cy="931863"/>
          </a:xfrm>
          <a:prstGeom prst="rect">
            <a:avLst/>
          </a:prstGeom>
          <a:ln>
            <a:noFill/>
          </a:ln>
          <a:effectLst>
            <a:outerShdw blurRad="292100" dist="139700" dir="2700000" algn="tl" rotWithShape="0">
              <a:srgbClr val="333333">
                <a:alpha val="65000"/>
              </a:srgbClr>
            </a:outerShdw>
          </a:effectLst>
        </p:spPr>
      </p:pic>
      <p:pic>
        <p:nvPicPr>
          <p:cNvPr id="1013772" name="Picture 12"/>
          <p:cNvPicPr>
            <a:picLocks noChangeAspect="1" noChangeArrowheads="1"/>
          </p:cNvPicPr>
          <p:nvPr/>
        </p:nvPicPr>
        <p:blipFill>
          <a:blip r:embed="rId9" cstate="print">
            <a:clrChange>
              <a:clrFrom>
                <a:srgbClr val="FFFFFF"/>
              </a:clrFrom>
              <a:clrTo>
                <a:srgbClr val="FFFFFF">
                  <a:alpha val="0"/>
                </a:srgbClr>
              </a:clrTo>
            </a:clrChange>
          </a:blip>
          <a:srcRect t="5226"/>
          <a:stretch>
            <a:fillRect/>
          </a:stretch>
        </p:blipFill>
        <p:spPr bwMode="auto">
          <a:xfrm>
            <a:off x="966788" y="4765675"/>
            <a:ext cx="7427912" cy="892175"/>
          </a:xfrm>
          <a:prstGeom prst="rect">
            <a:avLst/>
          </a:prstGeom>
          <a:ln>
            <a:noFill/>
          </a:ln>
          <a:effectLst>
            <a:outerShdw blurRad="292100" dist="139700" dir="2700000" algn="tl" rotWithShape="0">
              <a:srgbClr val="333333">
                <a:alpha val="65000"/>
              </a:srgbClr>
            </a:outerShdw>
          </a:effectLst>
        </p:spPr>
      </p:pic>
      <p:pic>
        <p:nvPicPr>
          <p:cNvPr id="1013771" name="Picture 11"/>
          <p:cNvPicPr>
            <a:picLocks noChangeAspect="1" noChangeArrowheads="1"/>
          </p:cNvPicPr>
          <p:nvPr/>
        </p:nvPicPr>
        <p:blipFill>
          <a:blip r:embed="rId10" cstate="print">
            <a:clrChange>
              <a:clrFrom>
                <a:srgbClr val="FFFFFF"/>
              </a:clrFrom>
              <a:clrTo>
                <a:srgbClr val="FFFFFF">
                  <a:alpha val="0"/>
                </a:srgbClr>
              </a:clrTo>
            </a:clrChange>
          </a:blip>
          <a:srcRect t="989" b="4237"/>
          <a:stretch>
            <a:fillRect/>
          </a:stretch>
        </p:blipFill>
        <p:spPr bwMode="auto">
          <a:xfrm>
            <a:off x="893763" y="5648325"/>
            <a:ext cx="7412037" cy="892175"/>
          </a:xfrm>
          <a:prstGeom prst="rect">
            <a:avLst/>
          </a:prstGeom>
          <a:ln>
            <a:noFill/>
          </a:ln>
          <a:effectLst>
            <a:outerShdw blurRad="292100" dist="139700" dir="2700000" algn="tl" rotWithShape="0">
              <a:srgbClr val="333333">
                <a:alpha val="65000"/>
              </a:srgbClr>
            </a:outerShdw>
          </a:effectLst>
        </p:spPr>
      </p:pic>
      <p:pic>
        <p:nvPicPr>
          <p:cNvPr id="1013770" name="Picture 10"/>
          <p:cNvPicPr>
            <a:picLocks noChangeAspect="1" noChangeArrowheads="1"/>
          </p:cNvPicPr>
          <p:nvPr/>
        </p:nvPicPr>
        <p:blipFill>
          <a:blip r:embed="rId11" cstate="print"/>
          <a:srcRect/>
          <a:stretch>
            <a:fillRect/>
          </a:stretch>
        </p:blipFill>
        <p:spPr bwMode="auto">
          <a:xfrm>
            <a:off x="749300" y="6530975"/>
            <a:ext cx="7453313" cy="327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3762">
                                            <p:txEl>
                                              <p:pRg st="0" end="0"/>
                                            </p:txEl>
                                          </p:spTgt>
                                        </p:tgtEl>
                                        <p:attrNameLst>
                                          <p:attrName>style.visibility</p:attrName>
                                        </p:attrNameLst>
                                      </p:cBhvr>
                                      <p:to>
                                        <p:strVal val="visible"/>
                                      </p:to>
                                    </p:set>
                                    <p:anim calcmode="lin" valueType="num">
                                      <p:cBhvr additive="base">
                                        <p:cTn id="7" dur="500" fill="hold"/>
                                        <p:tgtEl>
                                          <p:spTgt spid="10137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37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2" fill="hold" nodeType="clickEffect">
                                  <p:stCondLst>
                                    <p:cond delay="0"/>
                                  </p:stCondLst>
                                  <p:childTnLst>
                                    <p:set>
                                      <p:cBhvr>
                                        <p:cTn id="12" dur="1" fill="hold">
                                          <p:stCondLst>
                                            <p:cond delay="0"/>
                                          </p:stCondLst>
                                        </p:cTn>
                                        <p:tgtEl>
                                          <p:spTgt spid="1013770"/>
                                        </p:tgtEl>
                                        <p:attrNameLst>
                                          <p:attrName>style.visibility</p:attrName>
                                        </p:attrNameLst>
                                      </p:cBhvr>
                                      <p:to>
                                        <p:strVal val="visible"/>
                                      </p:to>
                                    </p:set>
                                    <p:animEffect transition="in" filter="wipe(right)">
                                      <p:cBhvr>
                                        <p:cTn id="13" dur="1000"/>
                                        <p:tgtEl>
                                          <p:spTgt spid="1013770"/>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13771"/>
                                        </p:tgtEl>
                                        <p:attrNameLst>
                                          <p:attrName>style.visibility</p:attrName>
                                        </p:attrNameLst>
                                      </p:cBhvr>
                                      <p:to>
                                        <p:strVal val="visible"/>
                                      </p:to>
                                    </p:set>
                                    <p:animEffect transition="in" filter="wipe(right)">
                                      <p:cBhvr>
                                        <p:cTn id="18" dur="1000"/>
                                        <p:tgtEl>
                                          <p:spTgt spid="1013771"/>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1013772"/>
                                        </p:tgtEl>
                                        <p:attrNameLst>
                                          <p:attrName>style.visibility</p:attrName>
                                        </p:attrNameLst>
                                      </p:cBhvr>
                                      <p:to>
                                        <p:strVal val="visible"/>
                                      </p:to>
                                    </p:set>
                                    <p:animEffect transition="in" filter="wipe(right)">
                                      <p:cBhvr>
                                        <p:cTn id="23" dur="1000"/>
                                        <p:tgtEl>
                                          <p:spTgt spid="1013772"/>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1013773"/>
                                        </p:tgtEl>
                                        <p:attrNameLst>
                                          <p:attrName>style.visibility</p:attrName>
                                        </p:attrNameLst>
                                      </p:cBhvr>
                                      <p:to>
                                        <p:strVal val="visible"/>
                                      </p:to>
                                    </p:set>
                                    <p:animEffect transition="in" filter="wipe(right)">
                                      <p:cBhvr>
                                        <p:cTn id="28" dur="1000"/>
                                        <p:tgtEl>
                                          <p:spTgt spid="1013773"/>
                                        </p:tgtEl>
                                      </p:cBhvr>
                                    </p:animEffect>
                                  </p:childTnLst>
                                  <p:subTnLst>
                                    <p:audio>
                                      <p:cMediaNode>
                                        <p:cTn display="0" masterRel="sameClick">
                                          <p:stCondLst>
                                            <p:cond evt="begin" delay="0">
                                              <p:tn val="26"/>
                                            </p:cond>
                                          </p:stCondLst>
                                          <p:endCondLst>
                                            <p:cond evt="onStopAudio" delay="0">
                                              <p:tgtEl>
                                                <p:sldTgt/>
                                              </p:tgtEl>
                                            </p:cond>
                                          </p:endCondLst>
                                        </p:cTn>
                                        <p:tgtEl>
                                          <p:sndTgt r:embed="rId5"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1013774"/>
                                        </p:tgtEl>
                                        <p:attrNameLst>
                                          <p:attrName>style.visibility</p:attrName>
                                        </p:attrNameLst>
                                      </p:cBhvr>
                                      <p:to>
                                        <p:strVal val="visible"/>
                                      </p:to>
                                    </p:set>
                                    <p:animEffect transition="in" filter="wipe(right)">
                                      <p:cBhvr>
                                        <p:cTn id="33" dur="1000"/>
                                        <p:tgtEl>
                                          <p:spTgt spid="1013774"/>
                                        </p:tgtEl>
                                      </p:cBhvr>
                                    </p:animEffect>
                                  </p:childTnLst>
                                  <p:subTnLst>
                                    <p:audio>
                                      <p:cMediaNode>
                                        <p:cTn display="0" masterRel="sameClick">
                                          <p:stCondLst>
                                            <p:cond evt="begin" delay="0">
                                              <p:tn val="31"/>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013775"/>
                                        </p:tgtEl>
                                        <p:attrNameLst>
                                          <p:attrName>style.visibility</p:attrName>
                                        </p:attrNameLst>
                                      </p:cBhvr>
                                      <p:to>
                                        <p:strVal val="visible"/>
                                      </p:to>
                                    </p:set>
                                    <p:anim calcmode="lin" valueType="num">
                                      <p:cBhvr additive="base">
                                        <p:cTn id="38" dur="500" fill="hold"/>
                                        <p:tgtEl>
                                          <p:spTgt spid="1013775"/>
                                        </p:tgtEl>
                                        <p:attrNameLst>
                                          <p:attrName>ppt_x</p:attrName>
                                        </p:attrNameLst>
                                      </p:cBhvr>
                                      <p:tavLst>
                                        <p:tav tm="0">
                                          <p:val>
                                            <p:strVal val="1+#ppt_w/2"/>
                                          </p:val>
                                        </p:tav>
                                        <p:tav tm="100000">
                                          <p:val>
                                            <p:strVal val="#ppt_x"/>
                                          </p:val>
                                        </p:tav>
                                      </p:tavLst>
                                    </p:anim>
                                    <p:anim calcmode="lin" valueType="num">
                                      <p:cBhvr additive="base">
                                        <p:cTn id="39" dur="500" fill="hold"/>
                                        <p:tgtEl>
                                          <p:spTgt spid="101377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6"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7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154" name="Picture 10" descr="Energy Graph"/>
          <p:cNvPicPr>
            <a:picLocks noChangeAspect="1" noChangeArrowheads="1"/>
          </p:cNvPicPr>
          <p:nvPr/>
        </p:nvPicPr>
        <p:blipFill>
          <a:blip r:embed="rId6" cstate="print"/>
          <a:srcRect r="3021"/>
          <a:stretch>
            <a:fillRect/>
          </a:stretch>
        </p:blipFill>
        <p:spPr bwMode="auto">
          <a:xfrm>
            <a:off x="153988" y="196850"/>
            <a:ext cx="8777287" cy="5810250"/>
          </a:xfrm>
          <a:prstGeom prst="rect">
            <a:avLst/>
          </a:prstGeom>
          <a:ln>
            <a:noFill/>
          </a:ln>
          <a:effectLst>
            <a:outerShdw blurRad="292100" dist="139700" dir="2700000" algn="tl" rotWithShape="0">
              <a:srgbClr val="333333">
                <a:alpha val="65000"/>
              </a:srgbClr>
            </a:outerShdw>
          </a:effectLst>
        </p:spPr>
      </p:pic>
      <p:sp>
        <p:nvSpPr>
          <p:cNvPr id="1030156" name="Text Box 12"/>
          <p:cNvSpPr txBox="1">
            <a:spLocks noChangeArrowheads="1"/>
          </p:cNvSpPr>
          <p:nvPr/>
        </p:nvSpPr>
        <p:spPr bwMode="auto">
          <a:xfrm>
            <a:off x="2446338" y="5997575"/>
            <a:ext cx="5160962" cy="822325"/>
          </a:xfrm>
          <a:prstGeom prst="rect">
            <a:avLst/>
          </a:prstGeom>
          <a:noFill/>
          <a:ln w="9525">
            <a:noFill/>
            <a:miter lim="800000"/>
            <a:headEnd/>
            <a:tailEnd/>
          </a:ln>
        </p:spPr>
        <p:txBody>
          <a:bodyPr>
            <a:spAutoFit/>
          </a:bodyPr>
          <a:lstStyle/>
          <a:p>
            <a:r>
              <a:rPr lang="en-US" sz="2400" dirty="0">
                <a:solidFill>
                  <a:schemeClr val="hlink"/>
                </a:solidFill>
                <a:latin typeface="Arial" charset="0"/>
              </a:rPr>
              <a:t>Energy diagram for the US. </a:t>
            </a:r>
          </a:p>
          <a:p>
            <a:r>
              <a:rPr lang="en-US" sz="2400" dirty="0">
                <a:solidFill>
                  <a:schemeClr val="hlink"/>
                </a:solidFill>
                <a:latin typeface="Arial" charset="0"/>
              </a:rPr>
              <a:t>Energy flows from left to right.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30154"/>
                                        </p:tgtEl>
                                        <p:attrNameLst>
                                          <p:attrName>style.visibility</p:attrName>
                                        </p:attrNameLst>
                                      </p:cBhvr>
                                      <p:to>
                                        <p:strVal val="visible"/>
                                      </p:to>
                                    </p:set>
                                    <p:animEffect transition="in" filter="wipe(left)">
                                      <p:cBhvr>
                                        <p:cTn id="7" dur="5000"/>
                                        <p:tgtEl>
                                          <p:spTgt spid="1030154"/>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0156">
                                            <p:txEl>
                                              <p:pRg st="0" end="0"/>
                                            </p:txEl>
                                          </p:spTgt>
                                        </p:tgtEl>
                                        <p:attrNameLst>
                                          <p:attrName>style.visibility</p:attrName>
                                        </p:attrNameLst>
                                      </p:cBhvr>
                                      <p:to>
                                        <p:strVal val="visible"/>
                                      </p:to>
                                    </p:set>
                                    <p:anim calcmode="lin" valueType="num">
                                      <p:cBhvr additive="base">
                                        <p:cTn id="12" dur="500" fill="hold"/>
                                        <p:tgtEl>
                                          <p:spTgt spid="103015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301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30156">
                                            <p:txEl>
                                              <p:pRg st="1" end="1"/>
                                            </p:txEl>
                                          </p:spTgt>
                                        </p:tgtEl>
                                        <p:attrNameLst>
                                          <p:attrName>style.visibility</p:attrName>
                                        </p:attrNameLst>
                                      </p:cBhvr>
                                      <p:to>
                                        <p:strVal val="visible"/>
                                      </p:to>
                                    </p:set>
                                    <p:anim calcmode="lin" valueType="num">
                                      <p:cBhvr additive="base">
                                        <p:cTn id="18" dur="500" fill="hold"/>
                                        <p:tgtEl>
                                          <p:spTgt spid="1030156">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301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5" name="Text Box 3"/>
          <p:cNvSpPr txBox="1">
            <a:spLocks noChangeArrowheads="1"/>
          </p:cNvSpPr>
          <p:nvPr/>
        </p:nvSpPr>
        <p:spPr bwMode="auto">
          <a:xfrm>
            <a:off x="193675" y="4562475"/>
            <a:ext cx="8745538" cy="1552575"/>
          </a:xfrm>
          <a:prstGeom prst="rect">
            <a:avLst/>
          </a:prstGeom>
          <a:noFill/>
          <a:ln w="9525">
            <a:noFill/>
            <a:miter lim="800000"/>
            <a:headEnd/>
            <a:tailEnd/>
          </a:ln>
        </p:spPr>
        <p:txBody>
          <a:bodyPr>
            <a:spAutoFit/>
          </a:bodyPr>
          <a:lstStyle/>
          <a:p>
            <a:r>
              <a:rPr lang="en-US" sz="2400" i="1" dirty="0">
                <a:solidFill>
                  <a:srgbClr val="5F5F5F"/>
                </a:solidFill>
                <a:latin typeface="Arial" charset="0"/>
              </a:rPr>
              <a:t>Charles </a:t>
            </a:r>
            <a:r>
              <a:rPr lang="en-US" sz="2400" i="1" dirty="0" err="1">
                <a:solidFill>
                  <a:srgbClr val="5F5F5F"/>
                </a:solidFill>
                <a:latin typeface="Arial" charset="0"/>
              </a:rPr>
              <a:t>Minard's</a:t>
            </a:r>
            <a:r>
              <a:rPr lang="en-US" sz="2400" i="1" dirty="0">
                <a:solidFill>
                  <a:srgbClr val="5F5F5F"/>
                </a:solidFill>
                <a:latin typeface="Arial" charset="0"/>
              </a:rPr>
              <a:t> 1869 Sankey diagram showing the number of men in Napoleon’s 1812 Russian campaign army, their movements, as well as the temperature they encountered on the return path. Lithograph, 62 x 30 cm.</a:t>
            </a:r>
          </a:p>
        </p:txBody>
      </p:sp>
      <p:pic>
        <p:nvPicPr>
          <p:cNvPr id="1175557" name="Picture 5" descr="1024px-Minard"/>
          <p:cNvPicPr>
            <a:picLocks noChangeAspect="1" noChangeArrowheads="1"/>
          </p:cNvPicPr>
          <p:nvPr/>
        </p:nvPicPr>
        <p:blipFill>
          <a:blip r:embed="rId7" cstate="print"/>
          <a:srcRect/>
          <a:stretch>
            <a:fillRect/>
          </a:stretch>
        </p:blipFill>
        <p:spPr bwMode="auto">
          <a:xfrm>
            <a:off x="149225" y="266700"/>
            <a:ext cx="8855075" cy="4219575"/>
          </a:xfrm>
          <a:prstGeom prst="rect">
            <a:avLst/>
          </a:prstGeom>
          <a:ln>
            <a:noFill/>
          </a:ln>
          <a:effectLst>
            <a:outerShdw blurRad="292100" dist="139700" dir="2700000" algn="tl" rotWithShape="0">
              <a:srgbClr val="333333">
                <a:alpha val="65000"/>
              </a:srgbClr>
            </a:outerShdw>
          </a:effectLst>
        </p:spPr>
      </p:pic>
      <p:sp>
        <p:nvSpPr>
          <p:cNvPr id="1175558" name="Text Box 6"/>
          <p:cNvSpPr txBox="1">
            <a:spLocks noChangeArrowheads="1"/>
          </p:cNvSpPr>
          <p:nvPr/>
        </p:nvSpPr>
        <p:spPr bwMode="auto">
          <a:xfrm>
            <a:off x="4913313" y="6143625"/>
            <a:ext cx="3879850" cy="457200"/>
          </a:xfrm>
          <a:prstGeom prst="rect">
            <a:avLst/>
          </a:prstGeom>
          <a:noFill/>
          <a:ln w="9525">
            <a:noFill/>
            <a:miter lim="800000"/>
            <a:headEnd/>
            <a:tailEnd/>
          </a:ln>
        </p:spPr>
        <p:txBody>
          <a:bodyPr wrap="none">
            <a:spAutoFit/>
          </a:bodyPr>
          <a:lstStyle/>
          <a:p>
            <a:r>
              <a:rPr lang="en-US" sz="2400">
                <a:solidFill>
                  <a:schemeClr val="accent2"/>
                </a:solidFill>
                <a:latin typeface="Arial" charset="0"/>
                <a:hlinkClick r:id="rId8"/>
              </a:rPr>
              <a:t>1812 Overture on YouTube</a:t>
            </a:r>
            <a:endParaRPr lang="en-US" sz="2400">
              <a:solidFill>
                <a:schemeClr val="accent2"/>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75557"/>
                                        </p:tgtEl>
                                        <p:attrNameLst>
                                          <p:attrName>style.visibility</p:attrName>
                                        </p:attrNameLst>
                                      </p:cBhvr>
                                      <p:to>
                                        <p:strVal val="visible"/>
                                      </p:to>
                                    </p:set>
                                    <p:animEffect transition="in" filter="wipe(left)">
                                      <p:cBhvr>
                                        <p:cTn id="7" dur="5000"/>
                                        <p:tgtEl>
                                          <p:spTgt spid="1175557"/>
                                        </p:tgtEl>
                                      </p:cBhvr>
                                    </p:animEffect>
                                  </p:childTnLst>
                                  <p:subTnLst>
                                    <p:audio>
                                      <p:cMediaNode>
                                        <p:cTn display="0" masterRel="sameClick">
                                          <p:stCondLst>
                                            <p:cond evt="begin" delay="0">
                                              <p:tn val="5"/>
                                            </p:cond>
                                          </p:stCondLst>
                                          <p:endCondLst>
                                            <p:cond evt="onStopAudio" delay="0">
                                              <p:tgtEl>
                                                <p:sldTgt/>
                                              </p:tgtEl>
                                            </p:cond>
                                          </p:endCondLst>
                                        </p:cTn>
                                        <p:tgtEl>
                                          <p:sndTgt r:embed="rId4" name="drumroll.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75555">
                                            <p:txEl>
                                              <p:pRg st="0" end="0"/>
                                            </p:txEl>
                                          </p:spTgt>
                                        </p:tgtEl>
                                        <p:attrNameLst>
                                          <p:attrName>style.visibility</p:attrName>
                                        </p:attrNameLst>
                                      </p:cBhvr>
                                      <p:to>
                                        <p:strVal val="visible"/>
                                      </p:to>
                                    </p:set>
                                    <p:anim calcmode="lin" valueType="num">
                                      <p:cBhvr additive="base">
                                        <p:cTn id="12" dur="500" fill="hold"/>
                                        <p:tgtEl>
                                          <p:spTgt spid="117555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75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75558"/>
                                        </p:tgtEl>
                                        <p:attrNameLst>
                                          <p:attrName>style.visibility</p:attrName>
                                        </p:attrNameLst>
                                      </p:cBhvr>
                                      <p:to>
                                        <p:strVal val="visible"/>
                                      </p:to>
                                    </p:set>
                                    <p:anim calcmode="lin" valueType="num">
                                      <p:cBhvr additive="base">
                                        <p:cTn id="18" dur="500" fill="hold"/>
                                        <p:tgtEl>
                                          <p:spTgt spid="1175558"/>
                                        </p:tgtEl>
                                        <p:attrNameLst>
                                          <p:attrName>ppt_x</p:attrName>
                                        </p:attrNameLst>
                                      </p:cBhvr>
                                      <p:tavLst>
                                        <p:tav tm="0">
                                          <p:val>
                                            <p:strVal val="#ppt_x"/>
                                          </p:val>
                                        </p:tav>
                                        <p:tav tm="100000">
                                          <p:val>
                                            <p:strVal val="#ppt_x"/>
                                          </p:val>
                                        </p:tav>
                                      </p:tavLst>
                                    </p:anim>
                                    <p:anim calcmode="lin" valueType="num">
                                      <p:cBhvr additive="base">
                                        <p:cTn id="19" dur="500" fill="hold"/>
                                        <p:tgtEl>
                                          <p:spTgt spid="11755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6"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55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Electricity as a secondary and versatile form of energy</a:t>
            </a:r>
            <a:endParaRPr lang="en-US" i="1"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Electricity is one of the most useable forms of              (secondary) energy we have because it is                        so easily transportable and distributed.</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You may recall that moving                                       electrons produce a                                                  magnetic field.</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It turns out that the                                                      process is symmetric:                                                         </a:t>
            </a:r>
            <a:r>
              <a:rPr lang="en-US" sz="2400" dirty="0" smtClean="0">
                <a:solidFill>
                  <a:srgbClr val="000000"/>
                </a:solidFill>
                <a:latin typeface="Arial" charset="0"/>
                <a:ea typeface="Calibri" pitchFamily="34" charset="0"/>
                <a:cs typeface="Times New Roman" pitchFamily="18" charset="0"/>
                <a:sym typeface="Symbol" pitchFamily="18" charset="2"/>
              </a:rPr>
              <a:t>____________________                                             _____________________                                              </a:t>
            </a:r>
            <a:r>
              <a:rPr lang="en-US" sz="2400" dirty="0">
                <a:solidFill>
                  <a:srgbClr val="000000"/>
                </a:solidFill>
                <a:latin typeface="Arial" charset="0"/>
                <a:ea typeface="Calibri" pitchFamily="34" charset="0"/>
                <a:cs typeface="Times New Roman" pitchFamily="18" charset="0"/>
                <a:sym typeface="Symbol" pitchFamily="18" charset="2"/>
              </a:rPr>
              <a:t>(an </a:t>
            </a:r>
            <a:r>
              <a:rPr lang="en-US" sz="2400" dirty="0" smtClean="0">
                <a:solidFill>
                  <a:srgbClr val="000000"/>
                </a:solidFill>
                <a:latin typeface="Arial" charset="0"/>
                <a:ea typeface="Calibri" pitchFamily="34" charset="0"/>
                <a:cs typeface="Times New Roman" pitchFamily="18" charset="0"/>
                <a:sym typeface="Symbol" pitchFamily="18" charset="2"/>
              </a:rPr>
              <a:t>_________________).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Essentially, an </a:t>
            </a:r>
            <a:r>
              <a:rPr lang="en-US" sz="2400" dirty="0" smtClean="0">
                <a:solidFill>
                  <a:srgbClr val="000000"/>
                </a:solidFill>
                <a:latin typeface="Arial" charset="0"/>
                <a:ea typeface="Calibri" pitchFamily="34" charset="0"/>
                <a:cs typeface="Times New Roman" pitchFamily="18" charset="0"/>
                <a:sym typeface="Symbol" pitchFamily="18" charset="2"/>
              </a:rPr>
              <a:t>_______________________________ ____________________________________________</a:t>
            </a:r>
            <a:endParaRPr lang="en-US" sz="2400" dirty="0">
              <a:solidFill>
                <a:srgbClr val="000000"/>
              </a:solidFill>
              <a:latin typeface="Arial" charset="0"/>
              <a:ea typeface="Calibri" pitchFamily="34" charset="0"/>
              <a:cs typeface="Times New Roman" pitchFamily="18" charset="0"/>
              <a:sym typeface="Symbol" pitchFamily="18" charset="2"/>
            </a:endParaRPr>
          </a:p>
        </p:txBody>
      </p:sp>
      <p:sp>
        <p:nvSpPr>
          <p:cNvPr id="3686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6897688" y="4306888"/>
            <a:ext cx="1035050" cy="827087"/>
            <a:chOff x="4100" y="2950"/>
            <a:chExt cx="652" cy="521"/>
          </a:xfrm>
        </p:grpSpPr>
        <p:grpSp>
          <p:nvGrpSpPr>
            <p:cNvPr id="36912" name="Group 5"/>
            <p:cNvGrpSpPr>
              <a:grpSpLocks/>
            </p:cNvGrpSpPr>
            <p:nvPr/>
          </p:nvGrpSpPr>
          <p:grpSpPr bwMode="auto">
            <a:xfrm>
              <a:off x="4100" y="2950"/>
              <a:ext cx="652" cy="521"/>
              <a:chOff x="3140" y="3132"/>
              <a:chExt cx="652" cy="521"/>
            </a:xfrm>
          </p:grpSpPr>
          <p:sp>
            <p:nvSpPr>
              <p:cNvPr id="3691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7" name="Oval 7"/>
              <p:cNvSpPr>
                <a:spLocks noChangeArrowheads="1"/>
              </p:cNvSpPr>
              <p:nvPr/>
            </p:nvSpPr>
            <p:spPr bwMode="auto">
              <a:xfrm>
                <a:off x="3339" y="3298"/>
                <a:ext cx="261" cy="261"/>
              </a:xfrm>
              <a:prstGeom prst="ellipse">
                <a:avLst/>
              </a:prstGeom>
              <a:noFill/>
              <a:ln w="9525">
                <a:solidFill>
                  <a:schemeClr val="tx1"/>
                </a:solidFill>
                <a:round/>
                <a:headEnd/>
                <a:tailEnd/>
              </a:ln>
            </p:spPr>
            <p:txBody>
              <a:bodyPr wrap="none" anchor="ctr"/>
              <a:lstStyle/>
              <a:p>
                <a:endParaRPr lang="en-US"/>
              </a:p>
            </p:txBody>
          </p:sp>
          <p:sp>
            <p:nvSpPr>
              <p:cNvPr id="36918" name="Text Box 8"/>
              <p:cNvSpPr txBox="1">
                <a:spLocks noChangeArrowheads="1"/>
              </p:cNvSpPr>
              <p:nvPr/>
            </p:nvSpPr>
            <p:spPr bwMode="auto">
              <a:xfrm>
                <a:off x="3175" y="3305"/>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19" name="Text Box 9"/>
              <p:cNvSpPr txBox="1">
                <a:spLocks noChangeArrowheads="1"/>
              </p:cNvSpPr>
              <p:nvPr/>
            </p:nvSpPr>
            <p:spPr bwMode="auto">
              <a:xfrm>
                <a:off x="3375" y="3162"/>
                <a:ext cx="240" cy="173"/>
              </a:xfrm>
              <a:prstGeom prst="rect">
                <a:avLst/>
              </a:prstGeom>
              <a:noFill/>
              <a:ln w="9525">
                <a:noFill/>
                <a:miter lim="800000"/>
                <a:headEnd/>
                <a:tailEnd/>
              </a:ln>
            </p:spPr>
            <p:txBody>
              <a:bodyPr>
                <a:spAutoFit/>
              </a:bodyPr>
              <a:lstStyle/>
              <a:p>
                <a:pPr>
                  <a:spcBef>
                    <a:spcPct val="50000"/>
                  </a:spcBef>
                </a:pPr>
                <a:r>
                  <a:rPr lang="en-US" sz="1200" b="1">
                    <a:latin typeface="Arial" charset="0"/>
                  </a:rPr>
                  <a:t>0</a:t>
                </a:r>
              </a:p>
            </p:txBody>
          </p:sp>
          <p:sp>
            <p:nvSpPr>
              <p:cNvPr id="36920" name="Text Box 10"/>
              <p:cNvSpPr txBox="1">
                <a:spLocks noChangeArrowheads="1"/>
              </p:cNvSpPr>
              <p:nvPr/>
            </p:nvSpPr>
            <p:spPr bwMode="auto">
              <a:xfrm>
                <a:off x="3573" y="3312"/>
                <a:ext cx="178" cy="231"/>
              </a:xfrm>
              <a:prstGeom prst="rect">
                <a:avLst/>
              </a:prstGeom>
              <a:noFill/>
              <a:ln w="9525">
                <a:noFill/>
                <a:miter lim="800000"/>
                <a:headEnd/>
                <a:tailEnd/>
              </a:ln>
            </p:spPr>
            <p:txBody>
              <a:bodyPr>
                <a:spAutoFit/>
              </a:bodyPr>
              <a:lstStyle/>
              <a:p>
                <a:pPr>
                  <a:spcBef>
                    <a:spcPct val="50000"/>
                  </a:spcBef>
                </a:pPr>
                <a:r>
                  <a:rPr lang="en-US" sz="1800">
                    <a:latin typeface="Arial" charset="0"/>
                  </a:rPr>
                  <a:t>+</a:t>
                </a:r>
              </a:p>
            </p:txBody>
          </p:sp>
          <p:sp>
            <p:nvSpPr>
              <p:cNvPr id="3692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3692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p:spPr>
            <p:txBody>
              <a:bodyPr wrap="none" anchor="ctr"/>
              <a:lstStyle/>
              <a:p>
                <a:endParaRPr lang="en-US"/>
              </a:p>
            </p:txBody>
          </p:sp>
        </p:grpSp>
        <p:grpSp>
          <p:nvGrpSpPr>
            <p:cNvPr id="36913" name="Group 13"/>
            <p:cNvGrpSpPr>
              <a:grpSpLocks/>
            </p:cNvGrpSpPr>
            <p:nvPr/>
          </p:nvGrpSpPr>
          <p:grpSpPr bwMode="auto">
            <a:xfrm>
              <a:off x="4321" y="3134"/>
              <a:ext cx="219" cy="220"/>
              <a:chOff x="3614" y="2770"/>
              <a:chExt cx="219" cy="220"/>
            </a:xfrm>
          </p:grpSpPr>
          <p:sp>
            <p:nvSpPr>
              <p:cNvPr id="369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p:spPr>
            <p:txBody>
              <a:bodyPr wrap="none" anchor="ctr"/>
              <a:lstStyle/>
              <a:p>
                <a:endParaRPr lang="en-US"/>
              </a:p>
            </p:txBody>
          </p:sp>
          <p:sp>
            <p:nvSpPr>
              <p:cNvPr id="36915" name="Line 15"/>
              <p:cNvSpPr>
                <a:spLocks noChangeShapeType="1"/>
              </p:cNvSpPr>
              <p:nvPr/>
            </p:nvSpPr>
            <p:spPr bwMode="auto">
              <a:xfrm flipV="1">
                <a:off x="3723" y="2770"/>
                <a:ext cx="0" cy="220"/>
              </a:xfrm>
              <a:prstGeom prst="line">
                <a:avLst/>
              </a:prstGeom>
              <a:noFill/>
              <a:ln w="19050">
                <a:noFill/>
                <a:round/>
                <a:headEnd/>
                <a:tailEnd type="triangle" w="med" len="med"/>
              </a:ln>
            </p:spPr>
            <p:txBody>
              <a:bodyPr/>
              <a:lstStyle/>
              <a:p>
                <a:endParaRPr lang="en-US"/>
              </a:p>
            </p:txBody>
          </p:sp>
        </p:grpSp>
      </p:grpSp>
      <p:grpSp>
        <p:nvGrpSpPr>
          <p:cNvPr id="5" name="Group 16"/>
          <p:cNvGrpSpPr>
            <a:grpSpLocks/>
          </p:cNvGrpSpPr>
          <p:nvPr/>
        </p:nvGrpSpPr>
        <p:grpSpPr bwMode="auto">
          <a:xfrm>
            <a:off x="4935538" y="1779588"/>
            <a:ext cx="4132262" cy="2895600"/>
            <a:chOff x="2059" y="1289"/>
            <a:chExt cx="2603" cy="1824"/>
          </a:xfrm>
        </p:grpSpPr>
        <p:grpSp>
          <p:nvGrpSpPr>
            <p:cNvPr id="36884" name="Group 17"/>
            <p:cNvGrpSpPr>
              <a:grpSpLocks/>
            </p:cNvGrpSpPr>
            <p:nvPr/>
          </p:nvGrpSpPr>
          <p:grpSpPr bwMode="auto">
            <a:xfrm>
              <a:off x="2894" y="1289"/>
              <a:ext cx="1768" cy="987"/>
              <a:chOff x="3525" y="1447"/>
              <a:chExt cx="1768" cy="987"/>
            </a:xfrm>
          </p:grpSpPr>
          <p:grpSp>
            <p:nvGrpSpPr>
              <p:cNvPr id="36902" name="Group 18"/>
              <p:cNvGrpSpPr>
                <a:grpSpLocks/>
              </p:cNvGrpSpPr>
              <p:nvPr/>
            </p:nvGrpSpPr>
            <p:grpSpPr bwMode="auto">
              <a:xfrm>
                <a:off x="4183" y="1447"/>
                <a:ext cx="1110" cy="603"/>
                <a:chOff x="3525" y="1831"/>
                <a:chExt cx="1110" cy="603"/>
              </a:xfrm>
            </p:grpSpPr>
            <p:sp>
              <p:nvSpPr>
                <p:cNvPr id="3690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6910" name="Freeform 20"/>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p:spPr>
              <p:txBody>
                <a:bodyPr/>
                <a:lstStyle/>
                <a:p>
                  <a:endParaRPr lang="en-US"/>
                </a:p>
              </p:txBody>
            </p:sp>
            <p:sp>
              <p:nvSpPr>
                <p:cNvPr id="36911" name="Freeform 21"/>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p:spPr>
              <p:txBody>
                <a:bodyPr/>
                <a:lstStyle/>
                <a:p>
                  <a:endParaRPr lang="en-US"/>
                </a:p>
              </p:txBody>
            </p:sp>
          </p:grpSp>
          <p:grpSp>
            <p:nvGrpSpPr>
              <p:cNvPr id="36903" name="Group 22"/>
              <p:cNvGrpSpPr>
                <a:grpSpLocks/>
              </p:cNvGrpSpPr>
              <p:nvPr/>
            </p:nvGrpSpPr>
            <p:grpSpPr bwMode="auto">
              <a:xfrm>
                <a:off x="3525" y="1831"/>
                <a:ext cx="1110" cy="603"/>
                <a:chOff x="3525" y="1831"/>
                <a:chExt cx="1110" cy="603"/>
              </a:xfrm>
            </p:grpSpPr>
            <p:sp>
              <p:nvSpPr>
                <p:cNvPr id="36906"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p:spPr>
              <p:txBody>
                <a:bodyPr wrap="none" anchor="ctr"/>
                <a:lstStyle/>
                <a:p>
                  <a:endParaRPr lang="en-US"/>
                </a:p>
              </p:txBody>
            </p:sp>
            <p:sp>
              <p:nvSpPr>
                <p:cNvPr id="36907" name="Freeform 24"/>
                <p:cNvSpPr>
                  <a:spLocks/>
                </p:cNvSpPr>
                <p:nvPr/>
              </p:nvSpPr>
              <p:spPr bwMode="auto">
                <a:xfrm>
                  <a:off x="3525" y="1838"/>
                  <a:ext cx="1110" cy="384"/>
                </a:xfrm>
                <a:custGeom>
                  <a:avLst/>
                  <a:gdLst>
                    <a:gd name="T0" fmla="*/ 0 w 1110"/>
                    <a:gd name="T1" fmla="*/ 384 h 384"/>
                    <a:gd name="T2" fmla="*/ 665 w 1110"/>
                    <a:gd name="T3" fmla="*/ 0 h 384"/>
                    <a:gd name="T4" fmla="*/ 1110 w 1110"/>
                    <a:gd name="T5" fmla="*/ 0 h 384"/>
                    <a:gd name="T6" fmla="*/ 445 w 1110"/>
                    <a:gd name="T7" fmla="*/ 384 h 384"/>
                    <a:gd name="T8" fmla="*/ 0 w 1110"/>
                    <a:gd name="T9" fmla="*/ 384 h 384"/>
                    <a:gd name="T10" fmla="*/ 0 60000 65536"/>
                    <a:gd name="T11" fmla="*/ 0 60000 65536"/>
                    <a:gd name="T12" fmla="*/ 0 60000 65536"/>
                    <a:gd name="T13" fmla="*/ 0 60000 65536"/>
                    <a:gd name="T14" fmla="*/ 0 60000 65536"/>
                    <a:gd name="T15" fmla="*/ 0 w 1110"/>
                    <a:gd name="T16" fmla="*/ 0 h 384"/>
                    <a:gd name="T17" fmla="*/ 1110 w 1110"/>
                    <a:gd name="T18" fmla="*/ 384 h 384"/>
                  </a:gdLst>
                  <a:ahLst/>
                  <a:cxnLst>
                    <a:cxn ang="T10">
                      <a:pos x="T0" y="T1"/>
                    </a:cxn>
                    <a:cxn ang="T11">
                      <a:pos x="T2" y="T3"/>
                    </a:cxn>
                    <a:cxn ang="T12">
                      <a:pos x="T4" y="T5"/>
                    </a:cxn>
                    <a:cxn ang="T13">
                      <a:pos x="T6" y="T7"/>
                    </a:cxn>
                    <a:cxn ang="T14">
                      <a:pos x="T8" y="T9"/>
                    </a:cxn>
                  </a:cxnLst>
                  <a:rect l="T15" t="T16" r="T17" b="T18"/>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p:spPr>
              <p:txBody>
                <a:bodyPr/>
                <a:lstStyle/>
                <a:p>
                  <a:endParaRPr lang="en-US"/>
                </a:p>
              </p:txBody>
            </p:sp>
            <p:sp>
              <p:nvSpPr>
                <p:cNvPr id="36908" name="Freeform 25"/>
                <p:cNvSpPr>
                  <a:spLocks/>
                </p:cNvSpPr>
                <p:nvPr/>
              </p:nvSpPr>
              <p:spPr bwMode="auto">
                <a:xfrm>
                  <a:off x="3970" y="1831"/>
                  <a:ext cx="665" cy="597"/>
                </a:xfrm>
                <a:custGeom>
                  <a:avLst/>
                  <a:gdLst>
                    <a:gd name="T0" fmla="*/ 0 w 665"/>
                    <a:gd name="T1" fmla="*/ 597 h 597"/>
                    <a:gd name="T2" fmla="*/ 0 w 665"/>
                    <a:gd name="T3" fmla="*/ 384 h 597"/>
                    <a:gd name="T4" fmla="*/ 665 w 665"/>
                    <a:gd name="T5" fmla="*/ 0 h 597"/>
                    <a:gd name="T6" fmla="*/ 665 w 665"/>
                    <a:gd name="T7" fmla="*/ 213 h 597"/>
                    <a:gd name="T8" fmla="*/ 0 w 665"/>
                    <a:gd name="T9" fmla="*/ 597 h 597"/>
                    <a:gd name="T10" fmla="*/ 0 60000 65536"/>
                    <a:gd name="T11" fmla="*/ 0 60000 65536"/>
                    <a:gd name="T12" fmla="*/ 0 60000 65536"/>
                    <a:gd name="T13" fmla="*/ 0 60000 65536"/>
                    <a:gd name="T14" fmla="*/ 0 60000 65536"/>
                    <a:gd name="T15" fmla="*/ 0 w 665"/>
                    <a:gd name="T16" fmla="*/ 0 h 597"/>
                    <a:gd name="T17" fmla="*/ 665 w 665"/>
                    <a:gd name="T18" fmla="*/ 597 h 597"/>
                  </a:gdLst>
                  <a:ahLst/>
                  <a:cxnLst>
                    <a:cxn ang="T10">
                      <a:pos x="T0" y="T1"/>
                    </a:cxn>
                    <a:cxn ang="T11">
                      <a:pos x="T2" y="T3"/>
                    </a:cxn>
                    <a:cxn ang="T12">
                      <a:pos x="T4" y="T5"/>
                    </a:cxn>
                    <a:cxn ang="T13">
                      <a:pos x="T6" y="T7"/>
                    </a:cxn>
                    <a:cxn ang="T14">
                      <a:pos x="T8" y="T9"/>
                    </a:cxn>
                  </a:cxnLst>
                  <a:rect l="T15" t="T16" r="T17" b="T18"/>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p:spPr>
              <p:txBody>
                <a:bodyPr/>
                <a:lstStyle/>
                <a:p>
                  <a:endParaRPr lang="en-US"/>
                </a:p>
              </p:txBody>
            </p:sp>
          </p:grpSp>
          <p:sp>
            <p:nvSpPr>
              <p:cNvPr id="36904" name="Freeform 26"/>
              <p:cNvSpPr>
                <a:spLocks/>
              </p:cNvSpPr>
              <p:nvPr/>
            </p:nvSpPr>
            <p:spPr bwMode="auto">
              <a:xfrm>
                <a:off x="3703" y="2030"/>
                <a:ext cx="487" cy="139"/>
              </a:xfrm>
              <a:custGeom>
                <a:avLst/>
                <a:gdLst>
                  <a:gd name="T0" fmla="*/ 0 w 603"/>
                  <a:gd name="T1" fmla="*/ 172 h 172"/>
                  <a:gd name="T2" fmla="*/ 274 w 603"/>
                  <a:gd name="T3" fmla="*/ 0 h 172"/>
                  <a:gd name="T4" fmla="*/ 329 w 603"/>
                  <a:gd name="T5" fmla="*/ 165 h 172"/>
                  <a:gd name="T6" fmla="*/ 603 w 603"/>
                  <a:gd name="T7" fmla="*/ 7 h 172"/>
                  <a:gd name="T8" fmla="*/ 0 60000 65536"/>
                  <a:gd name="T9" fmla="*/ 0 60000 65536"/>
                  <a:gd name="T10" fmla="*/ 0 60000 65536"/>
                  <a:gd name="T11" fmla="*/ 0 60000 65536"/>
                  <a:gd name="T12" fmla="*/ 0 w 603"/>
                  <a:gd name="T13" fmla="*/ 0 h 172"/>
                  <a:gd name="T14" fmla="*/ 603 w 603"/>
                  <a:gd name="T15" fmla="*/ 172 h 172"/>
                </a:gdLst>
                <a:ahLst/>
                <a:cxnLst>
                  <a:cxn ang="T8">
                    <a:pos x="T0" y="T1"/>
                  </a:cxn>
                  <a:cxn ang="T9">
                    <a:pos x="T2" y="T3"/>
                  </a:cxn>
                  <a:cxn ang="T10">
                    <a:pos x="T4" y="T5"/>
                  </a:cxn>
                  <a:cxn ang="T11">
                    <a:pos x="T6" y="T7"/>
                  </a:cxn>
                </a:cxnLst>
                <a:rect l="T12" t="T13" r="T14" b="T15"/>
                <a:pathLst>
                  <a:path w="603" h="172">
                    <a:moveTo>
                      <a:pt x="0" y="172"/>
                    </a:moveTo>
                    <a:lnTo>
                      <a:pt x="274" y="0"/>
                    </a:lnTo>
                    <a:lnTo>
                      <a:pt x="329" y="165"/>
                    </a:lnTo>
                    <a:lnTo>
                      <a:pt x="603" y="7"/>
                    </a:lnTo>
                  </a:path>
                </a:pathLst>
              </a:custGeom>
              <a:noFill/>
              <a:ln w="38100" cmpd="sng">
                <a:solidFill>
                  <a:schemeClr val="tx2"/>
                </a:solidFill>
                <a:round/>
                <a:headEnd/>
                <a:tailEnd/>
              </a:ln>
            </p:spPr>
            <p:txBody>
              <a:bodyPr/>
              <a:lstStyle/>
              <a:p>
                <a:endParaRPr lang="en-US"/>
              </a:p>
            </p:txBody>
          </p:sp>
          <p:sp>
            <p:nvSpPr>
              <p:cNvPr id="36905" name="Freeform 27"/>
              <p:cNvSpPr>
                <a:spLocks/>
              </p:cNvSpPr>
              <p:nvPr/>
            </p:nvSpPr>
            <p:spPr bwMode="auto">
              <a:xfrm>
                <a:off x="4662" y="1487"/>
                <a:ext cx="391" cy="181"/>
              </a:xfrm>
              <a:custGeom>
                <a:avLst/>
                <a:gdLst>
                  <a:gd name="T0" fmla="*/ 391 w 391"/>
                  <a:gd name="T1" fmla="*/ 42 h 181"/>
                  <a:gd name="T2" fmla="*/ 370 w 391"/>
                  <a:gd name="T3" fmla="*/ 14 h 181"/>
                  <a:gd name="T4" fmla="*/ 281 w 391"/>
                  <a:gd name="T5" fmla="*/ 0 h 181"/>
                  <a:gd name="T6" fmla="*/ 172 w 391"/>
                  <a:gd name="T7" fmla="*/ 14 h 181"/>
                  <a:gd name="T8" fmla="*/ 117 w 391"/>
                  <a:gd name="T9" fmla="*/ 42 h 181"/>
                  <a:gd name="T10" fmla="*/ 138 w 391"/>
                  <a:gd name="T11" fmla="*/ 70 h 181"/>
                  <a:gd name="T12" fmla="*/ 220 w 391"/>
                  <a:gd name="T13" fmla="*/ 76 h 181"/>
                  <a:gd name="T14" fmla="*/ 282 w 391"/>
                  <a:gd name="T15" fmla="*/ 111 h 181"/>
                  <a:gd name="T16" fmla="*/ 233 w 391"/>
                  <a:gd name="T17" fmla="*/ 151 h 181"/>
                  <a:gd name="T18" fmla="*/ 130 w 391"/>
                  <a:gd name="T19" fmla="*/ 179 h 181"/>
                  <a:gd name="T20" fmla="*/ 28 w 391"/>
                  <a:gd name="T21" fmla="*/ 165 h 181"/>
                  <a:gd name="T22" fmla="*/ 0 w 391"/>
                  <a:gd name="T23" fmla="*/ 117 h 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91"/>
                  <a:gd name="T37" fmla="*/ 0 h 181"/>
                  <a:gd name="T38" fmla="*/ 391 w 391"/>
                  <a:gd name="T39" fmla="*/ 181 h 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p:spPr>
            <p:txBody>
              <a:bodyPr/>
              <a:lstStyle/>
              <a:p>
                <a:endParaRPr lang="en-US"/>
              </a:p>
            </p:txBody>
          </p:sp>
        </p:grpSp>
        <p:grpSp>
          <p:nvGrpSpPr>
            <p:cNvPr id="36885" name="Group 28"/>
            <p:cNvGrpSpPr>
              <a:grpSpLocks/>
            </p:cNvGrpSpPr>
            <p:nvPr/>
          </p:nvGrpSpPr>
          <p:grpSpPr bwMode="auto">
            <a:xfrm>
              <a:off x="2059" y="2086"/>
              <a:ext cx="1225" cy="1027"/>
              <a:chOff x="2059" y="2086"/>
              <a:chExt cx="1225" cy="1027"/>
            </a:xfrm>
          </p:grpSpPr>
          <p:sp>
            <p:nvSpPr>
              <p:cNvPr id="36886" name="Freeform 29"/>
              <p:cNvSpPr>
                <a:spLocks/>
              </p:cNvSpPr>
              <p:nvPr/>
            </p:nvSpPr>
            <p:spPr bwMode="auto">
              <a:xfrm rot="-346116">
                <a:off x="2253" y="2218"/>
                <a:ext cx="713" cy="775"/>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7" name="Freeform 30"/>
              <p:cNvSpPr>
                <a:spLocks/>
              </p:cNvSpPr>
              <p:nvPr/>
            </p:nvSpPr>
            <p:spPr bwMode="auto">
              <a:xfrm rot="-224057">
                <a:off x="2416" y="223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88" name="Freeform 31"/>
              <p:cNvSpPr>
                <a:spLocks/>
              </p:cNvSpPr>
              <p:nvPr/>
            </p:nvSpPr>
            <p:spPr bwMode="auto">
              <a:xfrm>
                <a:off x="2167" y="2149"/>
                <a:ext cx="759" cy="627"/>
              </a:xfrm>
              <a:custGeom>
                <a:avLst/>
                <a:gdLst>
                  <a:gd name="T0" fmla="*/ 759 w 759"/>
                  <a:gd name="T1" fmla="*/ 0 h 627"/>
                  <a:gd name="T2" fmla="*/ 314 w 759"/>
                  <a:gd name="T3" fmla="*/ 273 h 627"/>
                  <a:gd name="T4" fmla="*/ 0 w 759"/>
                  <a:gd name="T5" fmla="*/ 627 h 627"/>
                  <a:gd name="T6" fmla="*/ 0 60000 65536"/>
                  <a:gd name="T7" fmla="*/ 0 60000 65536"/>
                  <a:gd name="T8" fmla="*/ 0 60000 65536"/>
                  <a:gd name="T9" fmla="*/ 0 w 759"/>
                  <a:gd name="T10" fmla="*/ 0 h 627"/>
                  <a:gd name="T11" fmla="*/ 759 w 759"/>
                  <a:gd name="T12" fmla="*/ 627 h 627"/>
                </a:gdLst>
                <a:ahLst/>
                <a:cxnLst>
                  <a:cxn ang="T6">
                    <a:pos x="T0" y="T1"/>
                  </a:cxn>
                  <a:cxn ang="T7">
                    <a:pos x="T2" y="T3"/>
                  </a:cxn>
                  <a:cxn ang="T8">
                    <a:pos x="T4" y="T5"/>
                  </a:cxn>
                </a:cxnLst>
                <a:rect l="T9" t="T10" r="T11" b="T12"/>
                <a:pathLst>
                  <a:path w="759" h="627">
                    <a:moveTo>
                      <a:pt x="759" y="0"/>
                    </a:moveTo>
                    <a:cubicBezTo>
                      <a:pt x="599" y="84"/>
                      <a:pt x="440" y="169"/>
                      <a:pt x="314" y="273"/>
                    </a:cubicBezTo>
                    <a:cubicBezTo>
                      <a:pt x="188" y="377"/>
                      <a:pt x="94" y="502"/>
                      <a:pt x="0" y="627"/>
                    </a:cubicBezTo>
                  </a:path>
                </a:pathLst>
              </a:custGeom>
              <a:noFill/>
              <a:ln w="28575">
                <a:solidFill>
                  <a:srgbClr val="006600"/>
                </a:solidFill>
                <a:round/>
                <a:headEnd type="none" w="med" len="med"/>
                <a:tailEnd type="triangle" w="med" len="med"/>
              </a:ln>
            </p:spPr>
            <p:txBody>
              <a:bodyPr/>
              <a:lstStyle/>
              <a:p>
                <a:endParaRPr lang="en-US"/>
              </a:p>
            </p:txBody>
          </p:sp>
          <p:sp>
            <p:nvSpPr>
              <p:cNvPr id="36889" name="Freeform 32"/>
              <p:cNvSpPr>
                <a:spLocks/>
              </p:cNvSpPr>
              <p:nvPr/>
            </p:nvSpPr>
            <p:spPr bwMode="auto">
              <a:xfrm>
                <a:off x="2059" y="2120"/>
                <a:ext cx="867" cy="331"/>
              </a:xfrm>
              <a:custGeom>
                <a:avLst/>
                <a:gdLst>
                  <a:gd name="T0" fmla="*/ 867 w 867"/>
                  <a:gd name="T1" fmla="*/ 0 h 331"/>
                  <a:gd name="T2" fmla="*/ 353 w 867"/>
                  <a:gd name="T3" fmla="*/ 234 h 331"/>
                  <a:gd name="T4" fmla="*/ 0 w 867"/>
                  <a:gd name="T5" fmla="*/ 331 h 331"/>
                  <a:gd name="T6" fmla="*/ 0 60000 65536"/>
                  <a:gd name="T7" fmla="*/ 0 60000 65536"/>
                  <a:gd name="T8" fmla="*/ 0 60000 65536"/>
                  <a:gd name="T9" fmla="*/ 0 w 867"/>
                  <a:gd name="T10" fmla="*/ 0 h 331"/>
                  <a:gd name="T11" fmla="*/ 867 w 867"/>
                  <a:gd name="T12" fmla="*/ 331 h 331"/>
                </a:gdLst>
                <a:ahLst/>
                <a:cxnLst>
                  <a:cxn ang="T6">
                    <a:pos x="T0" y="T1"/>
                  </a:cxn>
                  <a:cxn ang="T7">
                    <a:pos x="T2" y="T3"/>
                  </a:cxn>
                  <a:cxn ang="T8">
                    <a:pos x="T4" y="T5"/>
                  </a:cxn>
                </a:cxnLst>
                <a:rect l="T9" t="T10" r="T11" b="T12"/>
                <a:pathLst>
                  <a:path w="867" h="331">
                    <a:moveTo>
                      <a:pt x="867" y="0"/>
                    </a:moveTo>
                    <a:cubicBezTo>
                      <a:pt x="682" y="89"/>
                      <a:pt x="497" y="179"/>
                      <a:pt x="353" y="234"/>
                    </a:cubicBezTo>
                    <a:cubicBezTo>
                      <a:pt x="209" y="289"/>
                      <a:pt x="104" y="310"/>
                      <a:pt x="0" y="331"/>
                    </a:cubicBezTo>
                  </a:path>
                </a:pathLst>
              </a:custGeom>
              <a:noFill/>
              <a:ln w="28575">
                <a:solidFill>
                  <a:srgbClr val="006600"/>
                </a:solidFill>
                <a:round/>
                <a:headEnd type="none" w="med" len="med"/>
                <a:tailEnd type="triangle" w="med" len="med"/>
              </a:ln>
            </p:spPr>
            <p:txBody>
              <a:bodyPr/>
              <a:lstStyle/>
              <a:p>
                <a:endParaRPr lang="en-US"/>
              </a:p>
            </p:txBody>
          </p:sp>
          <p:sp>
            <p:nvSpPr>
              <p:cNvPr id="36890" name="Freeform 33"/>
              <p:cNvSpPr>
                <a:spLocks/>
              </p:cNvSpPr>
              <p:nvPr/>
            </p:nvSpPr>
            <p:spPr bwMode="auto">
              <a:xfrm>
                <a:off x="2082" y="2087"/>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1" name="Freeform 34"/>
              <p:cNvSpPr>
                <a:spLocks/>
              </p:cNvSpPr>
              <p:nvPr/>
            </p:nvSpPr>
            <p:spPr bwMode="auto">
              <a:xfrm rot="-224057">
                <a:off x="2484" y="2249"/>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2" name="Freeform 35"/>
              <p:cNvSpPr>
                <a:spLocks/>
              </p:cNvSpPr>
              <p:nvPr/>
            </p:nvSpPr>
            <p:spPr bwMode="auto">
              <a:xfrm rot="-224057">
                <a:off x="2574" y="2255"/>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3" name="Freeform 36"/>
              <p:cNvSpPr>
                <a:spLocks/>
              </p:cNvSpPr>
              <p:nvPr/>
            </p:nvSpPr>
            <p:spPr bwMode="auto">
              <a:xfrm rot="-224057">
                <a:off x="2658"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4" name="Freeform 37"/>
              <p:cNvSpPr>
                <a:spLocks/>
              </p:cNvSpPr>
              <p:nvPr/>
            </p:nvSpPr>
            <p:spPr bwMode="auto">
              <a:xfrm rot="-224057">
                <a:off x="2742" y="2253"/>
                <a:ext cx="542" cy="858"/>
              </a:xfrm>
              <a:custGeom>
                <a:avLst/>
                <a:gdLst>
                  <a:gd name="T0" fmla="*/ 713 w 713"/>
                  <a:gd name="T1" fmla="*/ 0 h 858"/>
                  <a:gd name="T2" fmla="*/ 377 w 713"/>
                  <a:gd name="T3" fmla="*/ 220 h 858"/>
                  <a:gd name="T4" fmla="*/ 117 w 713"/>
                  <a:gd name="T5" fmla="*/ 528 h 858"/>
                  <a:gd name="T6" fmla="*/ 0 w 713"/>
                  <a:gd name="T7" fmla="*/ 858 h 858"/>
                  <a:gd name="T8" fmla="*/ 0 60000 65536"/>
                  <a:gd name="T9" fmla="*/ 0 60000 65536"/>
                  <a:gd name="T10" fmla="*/ 0 60000 65536"/>
                  <a:gd name="T11" fmla="*/ 0 60000 65536"/>
                  <a:gd name="T12" fmla="*/ 0 w 713"/>
                  <a:gd name="T13" fmla="*/ 0 h 858"/>
                  <a:gd name="T14" fmla="*/ 713 w 713"/>
                  <a:gd name="T15" fmla="*/ 858 h 858"/>
                </a:gdLst>
                <a:ahLst/>
                <a:cxnLst>
                  <a:cxn ang="T8">
                    <a:pos x="T0" y="T1"/>
                  </a:cxn>
                  <a:cxn ang="T9">
                    <a:pos x="T2" y="T3"/>
                  </a:cxn>
                  <a:cxn ang="T10">
                    <a:pos x="T4" y="T5"/>
                  </a:cxn>
                  <a:cxn ang="T11">
                    <a:pos x="T6" y="T7"/>
                  </a:cxn>
                </a:cxnLst>
                <a:rect l="T12" t="T13" r="T14" b="T15"/>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28575">
                <a:solidFill>
                  <a:srgbClr val="006600"/>
                </a:solidFill>
                <a:round/>
                <a:headEnd type="none" w="med" len="med"/>
                <a:tailEnd type="triangle" w="med" len="med"/>
              </a:ln>
            </p:spPr>
            <p:txBody>
              <a:bodyPr/>
              <a:lstStyle/>
              <a:p>
                <a:endParaRPr lang="en-US"/>
              </a:p>
            </p:txBody>
          </p:sp>
          <p:sp>
            <p:nvSpPr>
              <p:cNvPr id="36895" name="Freeform 38"/>
              <p:cNvSpPr>
                <a:spLocks/>
              </p:cNvSpPr>
              <p:nvPr/>
            </p:nvSpPr>
            <p:spPr bwMode="auto">
              <a:xfrm>
                <a:off x="2156"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6" name="Freeform 39"/>
              <p:cNvSpPr>
                <a:spLocks/>
              </p:cNvSpPr>
              <p:nvPr/>
            </p:nvSpPr>
            <p:spPr bwMode="auto">
              <a:xfrm>
                <a:off x="2252" y="2092"/>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7" name="Freeform 40"/>
              <p:cNvSpPr>
                <a:spLocks/>
              </p:cNvSpPr>
              <p:nvPr/>
            </p:nvSpPr>
            <p:spPr bwMode="auto">
              <a:xfrm>
                <a:off x="2348"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8" name="Freeform 41"/>
              <p:cNvSpPr>
                <a:spLocks/>
              </p:cNvSpPr>
              <p:nvPr/>
            </p:nvSpPr>
            <p:spPr bwMode="auto">
              <a:xfrm>
                <a:off x="2432" y="2086"/>
                <a:ext cx="850" cy="201"/>
              </a:xfrm>
              <a:custGeom>
                <a:avLst/>
                <a:gdLst>
                  <a:gd name="T0" fmla="*/ 850 w 850"/>
                  <a:gd name="T1" fmla="*/ 0 h 201"/>
                  <a:gd name="T2" fmla="*/ 353 w 850"/>
                  <a:gd name="T3" fmla="*/ 183 h 201"/>
                  <a:gd name="T4" fmla="*/ 0 w 850"/>
                  <a:gd name="T5" fmla="*/ 109 h 201"/>
                  <a:gd name="T6" fmla="*/ 0 60000 65536"/>
                  <a:gd name="T7" fmla="*/ 0 60000 65536"/>
                  <a:gd name="T8" fmla="*/ 0 60000 65536"/>
                  <a:gd name="T9" fmla="*/ 0 w 850"/>
                  <a:gd name="T10" fmla="*/ 0 h 201"/>
                  <a:gd name="T11" fmla="*/ 850 w 850"/>
                  <a:gd name="T12" fmla="*/ 201 h 201"/>
                </a:gdLst>
                <a:ahLst/>
                <a:cxnLst>
                  <a:cxn ang="T6">
                    <a:pos x="T0" y="T1"/>
                  </a:cxn>
                  <a:cxn ang="T7">
                    <a:pos x="T2" y="T3"/>
                  </a:cxn>
                  <a:cxn ang="T8">
                    <a:pos x="T4" y="T5"/>
                  </a:cxn>
                </a:cxnLst>
                <a:rect l="T9" t="T10" r="T11" b="T12"/>
                <a:pathLst>
                  <a:path w="850" h="201">
                    <a:moveTo>
                      <a:pt x="850" y="0"/>
                    </a:moveTo>
                    <a:cubicBezTo>
                      <a:pt x="672" y="82"/>
                      <a:pt x="495" y="165"/>
                      <a:pt x="353" y="183"/>
                    </a:cubicBezTo>
                    <a:cubicBezTo>
                      <a:pt x="211" y="201"/>
                      <a:pt x="105" y="155"/>
                      <a:pt x="0" y="109"/>
                    </a:cubicBezTo>
                  </a:path>
                </a:pathLst>
              </a:custGeom>
              <a:noFill/>
              <a:ln w="28575">
                <a:solidFill>
                  <a:srgbClr val="006600"/>
                </a:solidFill>
                <a:round/>
                <a:headEnd type="none" w="med" len="med"/>
                <a:tailEnd type="triangle" w="med" len="med"/>
              </a:ln>
            </p:spPr>
            <p:txBody>
              <a:bodyPr/>
              <a:lstStyle/>
              <a:p>
                <a:endParaRPr lang="en-US"/>
              </a:p>
            </p:txBody>
          </p:sp>
          <p:sp>
            <p:nvSpPr>
              <p:cNvPr id="36899" name="Freeform 42"/>
              <p:cNvSpPr>
                <a:spLocks/>
              </p:cNvSpPr>
              <p:nvPr/>
            </p:nvSpPr>
            <p:spPr bwMode="auto">
              <a:xfrm>
                <a:off x="2980" y="2207"/>
                <a:ext cx="276" cy="684"/>
              </a:xfrm>
              <a:custGeom>
                <a:avLst/>
                <a:gdLst>
                  <a:gd name="T0" fmla="*/ 276 w 276"/>
                  <a:gd name="T1" fmla="*/ 0 h 684"/>
                  <a:gd name="T2" fmla="*/ 139 w 276"/>
                  <a:gd name="T3" fmla="*/ 80 h 684"/>
                  <a:gd name="T4" fmla="*/ 59 w 276"/>
                  <a:gd name="T5" fmla="*/ 171 h 684"/>
                  <a:gd name="T6" fmla="*/ 2 w 276"/>
                  <a:gd name="T7" fmla="*/ 382 h 684"/>
                  <a:gd name="T8" fmla="*/ 48 w 276"/>
                  <a:gd name="T9" fmla="*/ 684 h 684"/>
                  <a:gd name="T10" fmla="*/ 0 60000 65536"/>
                  <a:gd name="T11" fmla="*/ 0 60000 65536"/>
                  <a:gd name="T12" fmla="*/ 0 60000 65536"/>
                  <a:gd name="T13" fmla="*/ 0 60000 65536"/>
                  <a:gd name="T14" fmla="*/ 0 60000 65536"/>
                  <a:gd name="T15" fmla="*/ 0 w 276"/>
                  <a:gd name="T16" fmla="*/ 0 h 684"/>
                  <a:gd name="T17" fmla="*/ 276 w 276"/>
                  <a:gd name="T18" fmla="*/ 684 h 684"/>
                </a:gdLst>
                <a:ahLst/>
                <a:cxnLst>
                  <a:cxn ang="T10">
                    <a:pos x="T0" y="T1"/>
                  </a:cxn>
                  <a:cxn ang="T11">
                    <a:pos x="T2" y="T3"/>
                  </a:cxn>
                  <a:cxn ang="T12">
                    <a:pos x="T4" y="T5"/>
                  </a:cxn>
                  <a:cxn ang="T13">
                    <a:pos x="T6" y="T7"/>
                  </a:cxn>
                  <a:cxn ang="T14">
                    <a:pos x="T8" y="T9"/>
                  </a:cxn>
                </a:cxnLst>
                <a:rect l="T15" t="T16" r="T17" b="T18"/>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28575">
                <a:solidFill>
                  <a:srgbClr val="006600"/>
                </a:solidFill>
                <a:round/>
                <a:headEnd type="none" w="med" len="med"/>
                <a:tailEnd type="triangle" w="med" len="med"/>
              </a:ln>
            </p:spPr>
            <p:txBody>
              <a:bodyPr/>
              <a:lstStyle/>
              <a:p>
                <a:endParaRPr lang="en-US"/>
              </a:p>
            </p:txBody>
          </p:sp>
          <p:sp>
            <p:nvSpPr>
              <p:cNvPr id="36900" name="Freeform 43"/>
              <p:cNvSpPr>
                <a:spLocks/>
              </p:cNvSpPr>
              <p:nvPr/>
            </p:nvSpPr>
            <p:spPr bwMode="auto">
              <a:xfrm>
                <a:off x="2851" y="2166"/>
                <a:ext cx="410" cy="743"/>
              </a:xfrm>
              <a:custGeom>
                <a:avLst/>
                <a:gdLst>
                  <a:gd name="T0" fmla="*/ 410 w 410"/>
                  <a:gd name="T1" fmla="*/ 0 h 743"/>
                  <a:gd name="T2" fmla="*/ 234 w 410"/>
                  <a:gd name="T3" fmla="*/ 92 h 743"/>
                  <a:gd name="T4" fmla="*/ 120 w 410"/>
                  <a:gd name="T5" fmla="*/ 258 h 743"/>
                  <a:gd name="T6" fmla="*/ 46 w 410"/>
                  <a:gd name="T7" fmla="*/ 486 h 743"/>
                  <a:gd name="T8" fmla="*/ 0 w 410"/>
                  <a:gd name="T9" fmla="*/ 743 h 743"/>
                  <a:gd name="T10" fmla="*/ 0 60000 65536"/>
                  <a:gd name="T11" fmla="*/ 0 60000 65536"/>
                  <a:gd name="T12" fmla="*/ 0 60000 65536"/>
                  <a:gd name="T13" fmla="*/ 0 60000 65536"/>
                  <a:gd name="T14" fmla="*/ 0 60000 65536"/>
                  <a:gd name="T15" fmla="*/ 0 w 410"/>
                  <a:gd name="T16" fmla="*/ 0 h 743"/>
                  <a:gd name="T17" fmla="*/ 410 w 410"/>
                  <a:gd name="T18" fmla="*/ 743 h 743"/>
                </a:gdLst>
                <a:ahLst/>
                <a:cxnLst>
                  <a:cxn ang="T10">
                    <a:pos x="T0" y="T1"/>
                  </a:cxn>
                  <a:cxn ang="T11">
                    <a:pos x="T2" y="T3"/>
                  </a:cxn>
                  <a:cxn ang="T12">
                    <a:pos x="T4" y="T5"/>
                  </a:cxn>
                  <a:cxn ang="T13">
                    <a:pos x="T6" y="T7"/>
                  </a:cxn>
                  <a:cxn ang="T14">
                    <a:pos x="T8" y="T9"/>
                  </a:cxn>
                </a:cxnLst>
                <a:rect l="T15" t="T16" r="T17" b="T18"/>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28575">
                <a:solidFill>
                  <a:srgbClr val="006600"/>
                </a:solidFill>
                <a:round/>
                <a:headEnd type="none" w="med" len="med"/>
                <a:tailEnd type="triangle" w="med" len="med"/>
              </a:ln>
            </p:spPr>
            <p:txBody>
              <a:bodyPr/>
              <a:lstStyle/>
              <a:p>
                <a:endParaRPr lang="en-US"/>
              </a:p>
            </p:txBody>
          </p:sp>
          <p:sp>
            <p:nvSpPr>
              <p:cNvPr id="36901" name="Freeform 44"/>
              <p:cNvSpPr>
                <a:spLocks/>
              </p:cNvSpPr>
              <p:nvPr/>
            </p:nvSpPr>
            <p:spPr bwMode="auto">
              <a:xfrm>
                <a:off x="2589" y="2139"/>
                <a:ext cx="673" cy="724"/>
              </a:xfrm>
              <a:custGeom>
                <a:avLst/>
                <a:gdLst>
                  <a:gd name="T0" fmla="*/ 673 w 673"/>
                  <a:gd name="T1" fmla="*/ 0 h 724"/>
                  <a:gd name="T2" fmla="*/ 491 w 673"/>
                  <a:gd name="T3" fmla="*/ 79 h 724"/>
                  <a:gd name="T4" fmla="*/ 320 w 673"/>
                  <a:gd name="T5" fmla="*/ 199 h 724"/>
                  <a:gd name="T6" fmla="*/ 160 w 673"/>
                  <a:gd name="T7" fmla="*/ 410 h 724"/>
                  <a:gd name="T8" fmla="*/ 0 w 673"/>
                  <a:gd name="T9" fmla="*/ 724 h 724"/>
                  <a:gd name="T10" fmla="*/ 0 60000 65536"/>
                  <a:gd name="T11" fmla="*/ 0 60000 65536"/>
                  <a:gd name="T12" fmla="*/ 0 60000 65536"/>
                  <a:gd name="T13" fmla="*/ 0 60000 65536"/>
                  <a:gd name="T14" fmla="*/ 0 60000 65536"/>
                  <a:gd name="T15" fmla="*/ 0 w 673"/>
                  <a:gd name="T16" fmla="*/ 0 h 724"/>
                  <a:gd name="T17" fmla="*/ 673 w 673"/>
                  <a:gd name="T18" fmla="*/ 724 h 724"/>
                </a:gdLst>
                <a:ahLst/>
                <a:cxnLst>
                  <a:cxn ang="T10">
                    <a:pos x="T0" y="T1"/>
                  </a:cxn>
                  <a:cxn ang="T11">
                    <a:pos x="T2" y="T3"/>
                  </a:cxn>
                  <a:cxn ang="T12">
                    <a:pos x="T4" y="T5"/>
                  </a:cxn>
                  <a:cxn ang="T13">
                    <a:pos x="T6" y="T7"/>
                  </a:cxn>
                  <a:cxn ang="T14">
                    <a:pos x="T8" y="T9"/>
                  </a:cxn>
                </a:cxnLst>
                <a:rect l="T15" t="T16" r="T17" b="T18"/>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28575">
                <a:solidFill>
                  <a:srgbClr val="006600"/>
                </a:solidFill>
                <a:round/>
                <a:headEnd type="none" w="med" len="med"/>
                <a:tailEnd type="triangle" w="med" len="med"/>
              </a:ln>
            </p:spPr>
            <p:txBody>
              <a:bodyPr/>
              <a:lstStyle/>
              <a:p>
                <a:endParaRPr lang="en-US"/>
              </a:p>
            </p:txBody>
          </p:sp>
        </p:grpSp>
      </p:grpSp>
      <p:grpSp>
        <p:nvGrpSpPr>
          <p:cNvPr id="10" name="Group 45"/>
          <p:cNvGrpSpPr>
            <a:grpSpLocks/>
          </p:cNvGrpSpPr>
          <p:nvPr/>
        </p:nvGrpSpPr>
        <p:grpSpPr bwMode="auto">
          <a:xfrm>
            <a:off x="4000500" y="3524250"/>
            <a:ext cx="3806825" cy="2427288"/>
            <a:chOff x="1092" y="1824"/>
            <a:chExt cx="2398" cy="1529"/>
          </a:xfrm>
        </p:grpSpPr>
        <p:sp>
          <p:nvSpPr>
            <p:cNvPr id="36881" name="Arc 46"/>
            <p:cNvSpPr>
              <a:spLocks/>
            </p:cNvSpPr>
            <p:nvPr/>
          </p:nvSpPr>
          <p:spPr bwMode="auto">
            <a:xfrm>
              <a:off x="1092" y="1824"/>
              <a:ext cx="1014" cy="997"/>
            </a:xfrm>
            <a:custGeom>
              <a:avLst/>
              <a:gdLst>
                <a:gd name="T0" fmla="*/ 374 w 43200"/>
                <a:gd name="T1" fmla="*/ 996 h 42469"/>
                <a:gd name="T2" fmla="*/ 638 w 43200"/>
                <a:gd name="T3" fmla="*/ 997 h 42469"/>
                <a:gd name="T4" fmla="*/ 507 w 43200"/>
                <a:gd name="T5" fmla="*/ 507 h 42469"/>
                <a:gd name="T6" fmla="*/ 0 60000 65536"/>
                <a:gd name="T7" fmla="*/ 0 60000 65536"/>
                <a:gd name="T8" fmla="*/ 0 60000 65536"/>
                <a:gd name="T9" fmla="*/ 0 w 43200"/>
                <a:gd name="T10" fmla="*/ 0 h 42469"/>
                <a:gd name="T11" fmla="*/ 43200 w 43200"/>
                <a:gd name="T12" fmla="*/ 42469 h 42469"/>
              </a:gdLst>
              <a:ahLst/>
              <a:cxnLst>
                <a:cxn ang="T6">
                  <a:pos x="T0" y="T1"/>
                </a:cxn>
                <a:cxn ang="T7">
                  <a:pos x="T2" y="T3"/>
                </a:cxn>
                <a:cxn ang="T8">
                  <a:pos x="T4" y="T5"/>
                </a:cxn>
              </a:cxnLst>
              <a:rect l="T9" t="T10" r="T11" b="T12"/>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28575">
              <a:solidFill>
                <a:srgbClr val="FF9900"/>
              </a:solidFill>
              <a:round/>
              <a:headEnd/>
              <a:tailEnd/>
            </a:ln>
          </p:spPr>
          <p:txBody>
            <a:bodyPr wrap="none" anchor="ctr"/>
            <a:lstStyle/>
            <a:p>
              <a:endParaRPr lang="en-US"/>
            </a:p>
          </p:txBody>
        </p:sp>
        <p:sp>
          <p:nvSpPr>
            <p:cNvPr id="36882" name="Freeform 47"/>
            <p:cNvSpPr>
              <a:spLocks/>
            </p:cNvSpPr>
            <p:nvPr/>
          </p:nvSpPr>
          <p:spPr bwMode="auto">
            <a:xfrm>
              <a:off x="1467" y="2777"/>
              <a:ext cx="2023" cy="576"/>
            </a:xfrm>
            <a:custGeom>
              <a:avLst/>
              <a:gdLst>
                <a:gd name="T0" fmla="*/ 0 w 2023"/>
                <a:gd name="T1" fmla="*/ 41 h 576"/>
                <a:gd name="T2" fmla="*/ 0 w 2023"/>
                <a:gd name="T3" fmla="*/ 576 h 576"/>
                <a:gd name="T4" fmla="*/ 2023 w 2023"/>
                <a:gd name="T5" fmla="*/ 576 h 576"/>
                <a:gd name="T6" fmla="*/ 2023 w 2023"/>
                <a:gd name="T7" fmla="*/ 0 h 576"/>
                <a:gd name="T8" fmla="*/ 0 60000 65536"/>
                <a:gd name="T9" fmla="*/ 0 60000 65536"/>
                <a:gd name="T10" fmla="*/ 0 60000 65536"/>
                <a:gd name="T11" fmla="*/ 0 60000 65536"/>
                <a:gd name="T12" fmla="*/ 0 w 2023"/>
                <a:gd name="T13" fmla="*/ 0 h 576"/>
                <a:gd name="T14" fmla="*/ 2023 w 2023"/>
                <a:gd name="T15" fmla="*/ 576 h 576"/>
              </a:gdLst>
              <a:ahLst/>
              <a:cxnLst>
                <a:cxn ang="T8">
                  <a:pos x="T0" y="T1"/>
                </a:cxn>
                <a:cxn ang="T9">
                  <a:pos x="T2" y="T3"/>
                </a:cxn>
                <a:cxn ang="T10">
                  <a:pos x="T4" y="T5"/>
                </a:cxn>
                <a:cxn ang="T11">
                  <a:pos x="T6" y="T7"/>
                </a:cxn>
              </a:cxnLst>
              <a:rect l="T12" t="T13" r="T14" b="T15"/>
              <a:pathLst>
                <a:path w="2023" h="576">
                  <a:moveTo>
                    <a:pt x="0" y="41"/>
                  </a:moveTo>
                  <a:lnTo>
                    <a:pt x="0" y="576"/>
                  </a:lnTo>
                  <a:lnTo>
                    <a:pt x="2023" y="576"/>
                  </a:lnTo>
                  <a:lnTo>
                    <a:pt x="2023" y="0"/>
                  </a:lnTo>
                </a:path>
              </a:pathLst>
            </a:custGeom>
            <a:noFill/>
            <a:ln w="28575" cmpd="sng">
              <a:solidFill>
                <a:srgbClr val="FF9900"/>
              </a:solidFill>
              <a:round/>
              <a:headEnd/>
              <a:tailEnd/>
            </a:ln>
          </p:spPr>
          <p:txBody>
            <a:bodyPr/>
            <a:lstStyle/>
            <a:p>
              <a:endParaRPr lang="en-US"/>
            </a:p>
          </p:txBody>
        </p:sp>
        <p:sp>
          <p:nvSpPr>
            <p:cNvPr id="36883" name="Freeform 48"/>
            <p:cNvSpPr>
              <a:spLocks/>
            </p:cNvSpPr>
            <p:nvPr/>
          </p:nvSpPr>
          <p:spPr bwMode="auto">
            <a:xfrm>
              <a:off x="1728" y="2777"/>
              <a:ext cx="1275" cy="295"/>
            </a:xfrm>
            <a:custGeom>
              <a:avLst/>
              <a:gdLst>
                <a:gd name="T0" fmla="*/ 0 w 1275"/>
                <a:gd name="T1" fmla="*/ 41 h 295"/>
                <a:gd name="T2" fmla="*/ 0 w 1275"/>
                <a:gd name="T3" fmla="*/ 295 h 295"/>
                <a:gd name="T4" fmla="*/ 1275 w 1275"/>
                <a:gd name="T5" fmla="*/ 295 h 295"/>
                <a:gd name="T6" fmla="*/ 1275 w 1275"/>
                <a:gd name="T7" fmla="*/ 0 h 295"/>
                <a:gd name="T8" fmla="*/ 0 60000 65536"/>
                <a:gd name="T9" fmla="*/ 0 60000 65536"/>
                <a:gd name="T10" fmla="*/ 0 60000 65536"/>
                <a:gd name="T11" fmla="*/ 0 60000 65536"/>
                <a:gd name="T12" fmla="*/ 0 w 1275"/>
                <a:gd name="T13" fmla="*/ 0 h 295"/>
                <a:gd name="T14" fmla="*/ 1275 w 1275"/>
                <a:gd name="T15" fmla="*/ 295 h 295"/>
              </a:gdLst>
              <a:ahLst/>
              <a:cxnLst>
                <a:cxn ang="T8">
                  <a:pos x="T0" y="T1"/>
                </a:cxn>
                <a:cxn ang="T9">
                  <a:pos x="T2" y="T3"/>
                </a:cxn>
                <a:cxn ang="T10">
                  <a:pos x="T4" y="T5"/>
                </a:cxn>
                <a:cxn ang="T11">
                  <a:pos x="T6" y="T7"/>
                </a:cxn>
              </a:cxnLst>
              <a:rect l="T12" t="T13" r="T14" b="T15"/>
              <a:pathLst>
                <a:path w="1275" h="295">
                  <a:moveTo>
                    <a:pt x="0" y="41"/>
                  </a:moveTo>
                  <a:lnTo>
                    <a:pt x="0" y="295"/>
                  </a:lnTo>
                  <a:lnTo>
                    <a:pt x="1275" y="295"/>
                  </a:lnTo>
                  <a:lnTo>
                    <a:pt x="1275" y="0"/>
                  </a:lnTo>
                </a:path>
              </a:pathLst>
            </a:custGeom>
            <a:noFill/>
            <a:ln w="28575" cmpd="sng">
              <a:solidFill>
                <a:srgbClr val="FF9900"/>
              </a:solidFill>
              <a:round/>
              <a:headEnd/>
              <a:tailEnd/>
            </a:ln>
          </p:spPr>
          <p:txBody>
            <a:bodyPr/>
            <a:lstStyle/>
            <a:p>
              <a:endParaRPr lang="en-US"/>
            </a:p>
          </p:txBody>
        </p:sp>
      </p:grpSp>
      <p:sp>
        <p:nvSpPr>
          <p:cNvPr id="1011773" name="Arc 61"/>
          <p:cNvSpPr>
            <a:spLocks/>
          </p:cNvSpPr>
          <p:nvPr/>
        </p:nvSpPr>
        <p:spPr bwMode="auto">
          <a:xfrm>
            <a:off x="4003675" y="3521075"/>
            <a:ext cx="1601788" cy="806450"/>
          </a:xfrm>
          <a:custGeom>
            <a:avLst/>
            <a:gdLst>
              <a:gd name="T0" fmla="*/ 0 w 42885"/>
              <a:gd name="T1" fmla="*/ 669167 h 21600"/>
              <a:gd name="T2" fmla="*/ 1601788 w 42885"/>
              <a:gd name="T3" fmla="*/ 806450 h 21600"/>
              <a:gd name="T4" fmla="*/ 795011 w 42885"/>
              <a:gd name="T5" fmla="*/ 806450 h 21600"/>
              <a:gd name="T6" fmla="*/ 0 60000 65536"/>
              <a:gd name="T7" fmla="*/ 0 60000 65536"/>
              <a:gd name="T8" fmla="*/ 0 60000 65536"/>
              <a:gd name="T9" fmla="*/ 0 w 42885"/>
              <a:gd name="T10" fmla="*/ 0 h 21600"/>
              <a:gd name="T11" fmla="*/ 42885 w 42885"/>
              <a:gd name="T12" fmla="*/ 21600 h 21600"/>
            </a:gdLst>
            <a:ahLst/>
            <a:cxnLst>
              <a:cxn ang="T6">
                <a:pos x="T0" y="T1"/>
              </a:cxn>
              <a:cxn ang="T7">
                <a:pos x="T2" y="T3"/>
              </a:cxn>
              <a:cxn ang="T8">
                <a:pos x="T4" y="T5"/>
              </a:cxn>
            </a:cxnLst>
            <a:rect l="T9" t="T10" r="T11" b="T12"/>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p:spPr>
        <p:txBody>
          <a:bodyPr wrap="none" anchor="ctr"/>
          <a:lstStyle/>
          <a:p>
            <a:endParaRPr lang="en-US"/>
          </a:p>
        </p:txBody>
      </p:sp>
      <p:sp>
        <p:nvSpPr>
          <p:cNvPr id="1011774" name="Arc 62"/>
          <p:cNvSpPr>
            <a:spLocks/>
          </p:cNvSpPr>
          <p:nvPr/>
        </p:nvSpPr>
        <p:spPr bwMode="auto">
          <a:xfrm flipH="1">
            <a:off x="4002088" y="3509963"/>
            <a:ext cx="1612900" cy="806450"/>
          </a:xfrm>
          <a:custGeom>
            <a:avLst/>
            <a:gdLst>
              <a:gd name="T0" fmla="*/ 0 w 43193"/>
              <a:gd name="T1" fmla="*/ 785318 h 21600"/>
              <a:gd name="T2" fmla="*/ 1612900 w 43193"/>
              <a:gd name="T3" fmla="*/ 806450 h 21600"/>
              <a:gd name="T4" fmla="*/ 806319 w 43193"/>
              <a:gd name="T5" fmla="*/ 806450 h 21600"/>
              <a:gd name="T6" fmla="*/ 0 60000 65536"/>
              <a:gd name="T7" fmla="*/ 0 60000 65536"/>
              <a:gd name="T8" fmla="*/ 0 60000 65536"/>
              <a:gd name="T9" fmla="*/ 0 w 43193"/>
              <a:gd name="T10" fmla="*/ 0 h 21600"/>
              <a:gd name="T11" fmla="*/ 43193 w 43193"/>
              <a:gd name="T12" fmla="*/ 21600 h 21600"/>
            </a:gdLst>
            <a:ahLst/>
            <a:cxnLst>
              <a:cxn ang="T6">
                <a:pos x="T0" y="T1"/>
              </a:cxn>
              <a:cxn ang="T7">
                <a:pos x="T2" y="T3"/>
              </a:cxn>
              <a:cxn ang="T8">
                <a:pos x="T4" y="T5"/>
              </a:cxn>
            </a:cxnLst>
            <a:rect l="T9" t="T10" r="T11" b="T12"/>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p:spPr>
        <p:txBody>
          <a:bodyPr wrap="none" anchor="ctr"/>
          <a:lstStyle/>
          <a:p>
            <a:endParaRPr lang="en-US"/>
          </a:p>
        </p:txBody>
      </p:sp>
      <p:sp>
        <p:nvSpPr>
          <p:cNvPr id="1011775" name="Line 63"/>
          <p:cNvSpPr>
            <a:spLocks noChangeShapeType="1"/>
          </p:cNvSpPr>
          <p:nvPr/>
        </p:nvSpPr>
        <p:spPr bwMode="auto">
          <a:xfrm>
            <a:off x="5462588" y="5502275"/>
            <a:ext cx="1154112" cy="0"/>
          </a:xfrm>
          <a:prstGeom prst="line">
            <a:avLst/>
          </a:prstGeom>
          <a:noFill/>
          <a:ln w="57150">
            <a:solidFill>
              <a:srgbClr val="FF0000"/>
            </a:solidFill>
            <a:round/>
            <a:headEnd/>
            <a:tailEnd type="triangle" w="med" len="med"/>
          </a:ln>
        </p:spPr>
        <p:txBody>
          <a:bodyPr/>
          <a:lstStyle/>
          <a:p>
            <a:endParaRPr lang="en-US"/>
          </a:p>
        </p:txBody>
      </p:sp>
      <p:sp>
        <p:nvSpPr>
          <p:cNvPr id="1011776" name="Line 64"/>
          <p:cNvSpPr>
            <a:spLocks noChangeShapeType="1"/>
          </p:cNvSpPr>
          <p:nvPr/>
        </p:nvSpPr>
        <p:spPr bwMode="auto">
          <a:xfrm>
            <a:off x="5430838" y="5948363"/>
            <a:ext cx="1154112" cy="0"/>
          </a:xfrm>
          <a:prstGeom prst="line">
            <a:avLst/>
          </a:prstGeom>
          <a:noFill/>
          <a:ln w="57150">
            <a:solidFill>
              <a:srgbClr val="FF0000"/>
            </a:solidFill>
            <a:round/>
            <a:headEnd type="triangle" w="med" len="med"/>
            <a:tailEnd/>
          </a:ln>
        </p:spPr>
        <p:txBody>
          <a:bodyPr/>
          <a:lstStyle/>
          <a:p>
            <a:endParaRPr lang="en-US"/>
          </a:p>
        </p:txBody>
      </p:sp>
      <p:sp>
        <p:nvSpPr>
          <p:cNvPr id="1011777" name="Line 65"/>
          <p:cNvSpPr>
            <a:spLocks noChangeShapeType="1"/>
          </p:cNvSpPr>
          <p:nvPr/>
        </p:nvSpPr>
        <p:spPr bwMode="auto">
          <a:xfrm>
            <a:off x="5473700" y="5948363"/>
            <a:ext cx="1154113" cy="0"/>
          </a:xfrm>
          <a:prstGeom prst="line">
            <a:avLst/>
          </a:prstGeom>
          <a:noFill/>
          <a:ln w="57150">
            <a:solidFill>
              <a:srgbClr val="FF0000"/>
            </a:solidFill>
            <a:round/>
            <a:headEnd/>
            <a:tailEnd type="triangle" w="med" len="med"/>
          </a:ln>
        </p:spPr>
        <p:txBody>
          <a:bodyPr/>
          <a:lstStyle/>
          <a:p>
            <a:endParaRPr lang="en-US"/>
          </a:p>
        </p:txBody>
      </p:sp>
      <p:sp>
        <p:nvSpPr>
          <p:cNvPr id="1011778" name="Line 66"/>
          <p:cNvSpPr>
            <a:spLocks noChangeShapeType="1"/>
          </p:cNvSpPr>
          <p:nvPr/>
        </p:nvSpPr>
        <p:spPr bwMode="auto">
          <a:xfrm>
            <a:off x="5440363" y="5502275"/>
            <a:ext cx="1154112" cy="0"/>
          </a:xfrm>
          <a:prstGeom prst="line">
            <a:avLst/>
          </a:prstGeom>
          <a:noFill/>
          <a:ln w="57150">
            <a:solidFill>
              <a:srgbClr val="FF0000"/>
            </a:solidFill>
            <a:round/>
            <a:headEnd type="triangle" w="med" len="med"/>
            <a:tailEnd/>
          </a:ln>
        </p:spPr>
        <p:txBody>
          <a:bodyPr/>
          <a:lstStyle/>
          <a:p>
            <a:endParaRPr lang="en-US"/>
          </a:p>
        </p:txBody>
      </p:sp>
      <p:sp>
        <p:nvSpPr>
          <p:cNvPr id="1011779" name="Text Box 67"/>
          <p:cNvSpPr txBox="1">
            <a:spLocks noChangeArrowheads="1"/>
          </p:cNvSpPr>
          <p:nvPr/>
        </p:nvSpPr>
        <p:spPr bwMode="auto">
          <a:xfrm>
            <a:off x="6777038" y="3941763"/>
            <a:ext cx="1250950" cy="396875"/>
          </a:xfrm>
          <a:prstGeom prst="rect">
            <a:avLst/>
          </a:prstGeom>
          <a:noFill/>
          <a:ln w="9525">
            <a:noFill/>
            <a:miter lim="800000"/>
            <a:headEnd/>
            <a:tailEnd/>
          </a:ln>
        </p:spPr>
        <p:txBody>
          <a:bodyPr wrap="none">
            <a:spAutoFit/>
          </a:bodyPr>
          <a:lstStyle/>
          <a:p>
            <a:r>
              <a:rPr lang="en-US" b="1">
                <a:solidFill>
                  <a:schemeClr val="hlink"/>
                </a:solidFill>
              </a:rPr>
              <a:t>ammeter</a:t>
            </a:r>
          </a:p>
        </p:txBody>
      </p:sp>
      <p:grpSp>
        <p:nvGrpSpPr>
          <p:cNvPr id="11" name="Group 76"/>
          <p:cNvGrpSpPr>
            <a:grpSpLocks/>
          </p:cNvGrpSpPr>
          <p:nvPr/>
        </p:nvGrpSpPr>
        <p:grpSpPr bwMode="auto">
          <a:xfrm>
            <a:off x="7072313" y="4424363"/>
            <a:ext cx="693737" cy="693737"/>
            <a:chOff x="7100961" y="5198598"/>
            <a:chExt cx="692540" cy="692540"/>
          </a:xfrm>
        </p:grpSpPr>
        <p:sp>
          <p:nvSpPr>
            <p:cNvPr id="36879" name="Oval 50"/>
            <p:cNvSpPr>
              <a:spLocks noChangeArrowheads="1"/>
            </p:cNvSpPr>
            <p:nvPr/>
          </p:nvSpPr>
          <p:spPr bwMode="auto">
            <a:xfrm>
              <a:off x="7100961" y="5198598"/>
              <a:ext cx="692540" cy="692540"/>
            </a:xfrm>
            <a:prstGeom prst="ellipse">
              <a:avLst/>
            </a:prstGeom>
            <a:noFill/>
            <a:ln w="9525">
              <a:noFill/>
              <a:round/>
              <a:headEnd/>
              <a:tailEnd/>
            </a:ln>
          </p:spPr>
          <p:txBody>
            <a:bodyPr wrap="none" anchor="ctr"/>
            <a:lstStyle/>
            <a:p>
              <a:endParaRPr lang="en-US"/>
            </a:p>
          </p:txBody>
        </p:sp>
        <p:sp>
          <p:nvSpPr>
            <p:cNvPr id="36880" name="Line 51"/>
            <p:cNvSpPr>
              <a:spLocks noChangeShapeType="1"/>
            </p:cNvSpPr>
            <p:nvPr/>
          </p:nvSpPr>
          <p:spPr bwMode="auto">
            <a:xfrm flipV="1">
              <a:off x="7442812" y="5367411"/>
              <a:ext cx="0" cy="349250"/>
            </a:xfrm>
            <a:prstGeom prst="line">
              <a:avLst/>
            </a:prstGeom>
            <a:noFill/>
            <a:ln w="19050">
              <a:solidFill>
                <a:srgbClr val="FF0000"/>
              </a:solidFill>
              <a:round/>
              <a:headEnd/>
              <a:tailEnd type="triangle" w="med" len="me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1714">
                                            <p:txEl>
                                              <p:pRg st="0" end="0"/>
                                            </p:txEl>
                                          </p:spTgt>
                                        </p:tgtEl>
                                        <p:attrNameLst>
                                          <p:attrName>style.visibility</p:attrName>
                                        </p:attrNameLst>
                                      </p:cBhvr>
                                      <p:to>
                                        <p:strVal val="visible"/>
                                      </p:to>
                                    </p:set>
                                    <p:anim calcmode="lin" valueType="num">
                                      <p:cBhvr additive="base">
                                        <p:cTn id="7" dur="500" fill="hold"/>
                                        <p:tgtEl>
                                          <p:spTgt spid="10117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17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1714">
                                            <p:txEl>
                                              <p:pRg st="1" end="1"/>
                                            </p:txEl>
                                          </p:spTgt>
                                        </p:tgtEl>
                                        <p:attrNameLst>
                                          <p:attrName>style.visibility</p:attrName>
                                        </p:attrNameLst>
                                      </p:cBhvr>
                                      <p:to>
                                        <p:strVal val="visible"/>
                                      </p:to>
                                    </p:set>
                                    <p:anim calcmode="lin" valueType="num">
                                      <p:cBhvr additive="base">
                                        <p:cTn id="13" dur="500" fill="hold"/>
                                        <p:tgtEl>
                                          <p:spTgt spid="10117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1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4)">
                                      <p:cBhvr>
                                        <p:cTn id="19" dur="2000"/>
                                        <p:tgtEl>
                                          <p:spTgt spid="10"/>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11779"/>
                                        </p:tgtEl>
                                        <p:attrNameLst>
                                          <p:attrName>style.visibility</p:attrName>
                                        </p:attrNameLst>
                                      </p:cBhvr>
                                      <p:to>
                                        <p:strVal val="visible"/>
                                      </p:to>
                                    </p:set>
                                    <p:anim calcmode="lin" valueType="num">
                                      <p:cBhvr>
                                        <p:cTn id="28" dur="500" fill="hold"/>
                                        <p:tgtEl>
                                          <p:spTgt spid="1011779"/>
                                        </p:tgtEl>
                                        <p:attrNameLst>
                                          <p:attrName>ppt_w</p:attrName>
                                        </p:attrNameLst>
                                      </p:cBhvr>
                                      <p:tavLst>
                                        <p:tav tm="0">
                                          <p:val>
                                            <p:fltVal val="0"/>
                                          </p:val>
                                        </p:tav>
                                        <p:tav tm="100000">
                                          <p:val>
                                            <p:strVal val="#ppt_w"/>
                                          </p:val>
                                        </p:tav>
                                      </p:tavLst>
                                    </p:anim>
                                    <p:anim calcmode="lin" valueType="num">
                                      <p:cBhvr>
                                        <p:cTn id="29" dur="500" fill="hold"/>
                                        <p:tgtEl>
                                          <p:spTgt spid="1011779"/>
                                        </p:tgtEl>
                                        <p:attrNameLst>
                                          <p:attrName>ppt_h</p:attrName>
                                        </p:attrNameLst>
                                      </p:cBhvr>
                                      <p:tavLst>
                                        <p:tav tm="0">
                                          <p:val>
                                            <p:fltVal val="0"/>
                                          </p:val>
                                        </p:tav>
                                        <p:tav tm="100000">
                                          <p:val>
                                            <p:strVal val="#ppt_h"/>
                                          </p:val>
                                        </p:tav>
                                      </p:tavLst>
                                    </p:anim>
                                    <p:animEffect transition="in" filter="fade">
                                      <p:cBhvr>
                                        <p:cTn id="30" dur="500"/>
                                        <p:tgtEl>
                                          <p:spTgt spid="101177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11714">
                                            <p:txEl>
                                              <p:pRg st="2" end="2"/>
                                            </p:txEl>
                                          </p:spTgt>
                                        </p:tgtEl>
                                        <p:attrNameLst>
                                          <p:attrName>style.visibility</p:attrName>
                                        </p:attrNameLst>
                                      </p:cBhvr>
                                      <p:to>
                                        <p:strVal val="visible"/>
                                      </p:to>
                                    </p:set>
                                    <p:anim calcmode="lin" valueType="num">
                                      <p:cBhvr additive="base">
                                        <p:cTn id="35" dur="500" fill="hold"/>
                                        <p:tgtEl>
                                          <p:spTgt spid="101171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11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11714">
                                            <p:txEl>
                                              <p:pRg st="3" end="3"/>
                                            </p:txEl>
                                          </p:spTgt>
                                        </p:tgtEl>
                                        <p:attrNameLst>
                                          <p:attrName>style.visibility</p:attrName>
                                        </p:attrNameLst>
                                      </p:cBhvr>
                                      <p:to>
                                        <p:strVal val="visible"/>
                                      </p:to>
                                    </p:set>
                                    <p:anim calcmode="lin" valueType="num">
                                      <p:cBhvr additive="base">
                                        <p:cTn id="41" dur="500" fill="hold"/>
                                        <p:tgtEl>
                                          <p:spTgt spid="101171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11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right)">
                                      <p:cBhvr>
                                        <p:cTn id="47" dur="1000"/>
                                        <p:tgtEl>
                                          <p:spTgt spid="5"/>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35" presetClass="path" presetSubtype="0" accel="50000" decel="50000" fill="hold" nodeType="clickEffect">
                                  <p:stCondLst>
                                    <p:cond delay="0"/>
                                  </p:stCondLst>
                                  <p:childTnLst>
                                    <p:animMotion origin="layout" path="M -3.61111E-6 -2.96296E-6 L -0.21597 0.1713 " pathEditMode="relative" rAng="0" ptsTypes="AA">
                                      <p:cBhvr>
                                        <p:cTn id="51" dur="3000" fill="hold"/>
                                        <p:tgtEl>
                                          <p:spTgt spid="5"/>
                                        </p:tgtEl>
                                        <p:attrNameLst>
                                          <p:attrName>ppt_x</p:attrName>
                                          <p:attrName>ppt_y</p:attrName>
                                        </p:attrNameLst>
                                      </p:cBhvr>
                                      <p:rCtr x="-10800" y="8600"/>
                                    </p:animMotion>
                                  </p:childTnLst>
                                  <p:subTnLst>
                                    <p:audio>
                                      <p:cMediaNode>
                                        <p:cTn display="0" masterRel="sameClick">
                                          <p:stCondLst>
                                            <p:cond evt="begin" delay="0">
                                              <p:tn val="50"/>
                                            </p:cond>
                                          </p:stCondLst>
                                          <p:endCondLst>
                                            <p:cond evt="onStopAudio" delay="0">
                                              <p:tgtEl>
                                                <p:sldTgt/>
                                              </p:tgtEl>
                                            </p:cond>
                                          </p:endCondLst>
                                        </p:cTn>
                                        <p:tgtEl>
                                          <p:sndTgt r:embed="rId7" name="push.wav"/>
                                        </p:tgtEl>
                                      </p:cMediaNode>
                                    </p:audio>
                                  </p:subTnLst>
                                </p:cTn>
                              </p:par>
                              <p:par>
                                <p:cTn id="52" presetID="8" presetClass="emph" presetSubtype="0" fill="hold" nodeType="withEffect">
                                  <p:stCondLst>
                                    <p:cond delay="0"/>
                                  </p:stCondLst>
                                  <p:childTnLst>
                                    <p:animRot by="5400000">
                                      <p:cBhvr>
                                        <p:cTn id="53" dur="2000" fill="hold"/>
                                        <p:tgtEl>
                                          <p:spTgt spid="11"/>
                                        </p:tgtEl>
                                        <p:attrNameLst>
                                          <p:attrName>r</p:attrName>
                                        </p:attrNameLst>
                                      </p:cBhvr>
                                    </p:animRot>
                                  </p:childTnLst>
                                </p:cTn>
                              </p:par>
                              <p:par>
                                <p:cTn id="54" presetID="10" presetClass="entr" presetSubtype="0" fill="hold" grpId="0" nodeType="withEffect">
                                  <p:stCondLst>
                                    <p:cond delay="0"/>
                                  </p:stCondLst>
                                  <p:childTnLst>
                                    <p:set>
                                      <p:cBhvr>
                                        <p:cTn id="55" dur="1" fill="hold">
                                          <p:stCondLst>
                                            <p:cond delay="0"/>
                                          </p:stCondLst>
                                        </p:cTn>
                                        <p:tgtEl>
                                          <p:spTgt spid="1011773"/>
                                        </p:tgtEl>
                                        <p:attrNameLst>
                                          <p:attrName>style.visibility</p:attrName>
                                        </p:attrNameLst>
                                      </p:cBhvr>
                                      <p:to>
                                        <p:strVal val="visible"/>
                                      </p:to>
                                    </p:set>
                                    <p:animEffect transition="in" filter="fade">
                                      <p:cBhvr>
                                        <p:cTn id="56" dur="500"/>
                                        <p:tgtEl>
                                          <p:spTgt spid="101177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011775"/>
                                        </p:tgtEl>
                                        <p:attrNameLst>
                                          <p:attrName>style.visibility</p:attrName>
                                        </p:attrNameLst>
                                      </p:cBhvr>
                                      <p:to>
                                        <p:strVal val="visible"/>
                                      </p:to>
                                    </p:set>
                                    <p:animEffect transition="in" filter="fade">
                                      <p:cBhvr>
                                        <p:cTn id="59" dur="500"/>
                                        <p:tgtEl>
                                          <p:spTgt spid="10117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11776"/>
                                        </p:tgtEl>
                                        <p:attrNameLst>
                                          <p:attrName>style.visibility</p:attrName>
                                        </p:attrNameLst>
                                      </p:cBhvr>
                                      <p:to>
                                        <p:strVal val="visible"/>
                                      </p:to>
                                    </p:set>
                                    <p:animEffect transition="in" filter="fade">
                                      <p:cBhvr>
                                        <p:cTn id="62" dur="500"/>
                                        <p:tgtEl>
                                          <p:spTgt spid="1011776"/>
                                        </p:tgtEl>
                                      </p:cBhvr>
                                    </p:animEffect>
                                  </p:childTnLst>
                                </p:cTn>
                              </p:par>
                            </p:childTnLst>
                          </p:cTn>
                        </p:par>
                        <p:par>
                          <p:cTn id="63" fill="hold">
                            <p:stCondLst>
                              <p:cond delay="3000"/>
                            </p:stCondLst>
                            <p:childTnLst>
                              <p:par>
                                <p:cTn id="64" presetID="8" presetClass="emph" presetSubtype="0" fill="hold" nodeType="afterEffect">
                                  <p:stCondLst>
                                    <p:cond delay="0"/>
                                  </p:stCondLst>
                                  <p:childTnLst>
                                    <p:animRot by="-5400000">
                                      <p:cBhvr>
                                        <p:cTn id="65" dur="2000" fill="hold"/>
                                        <p:tgtEl>
                                          <p:spTgt spid="11"/>
                                        </p:tgtEl>
                                        <p:attrNameLst>
                                          <p:attrName>r</p:attrName>
                                        </p:attrNameLst>
                                      </p:cBhvr>
                                    </p:animRot>
                                  </p:childTnLst>
                                </p:cTn>
                              </p:par>
                              <p:par>
                                <p:cTn id="66" presetID="10" presetClass="exit" presetSubtype="0" fill="hold" grpId="1" nodeType="withEffect">
                                  <p:stCondLst>
                                    <p:cond delay="0"/>
                                  </p:stCondLst>
                                  <p:childTnLst>
                                    <p:animEffect transition="out" filter="fade">
                                      <p:cBhvr>
                                        <p:cTn id="67" dur="500"/>
                                        <p:tgtEl>
                                          <p:spTgt spid="1011773"/>
                                        </p:tgtEl>
                                      </p:cBhvr>
                                    </p:animEffect>
                                    <p:set>
                                      <p:cBhvr>
                                        <p:cTn id="68" dur="1" fill="hold">
                                          <p:stCondLst>
                                            <p:cond delay="499"/>
                                          </p:stCondLst>
                                        </p:cTn>
                                        <p:tgtEl>
                                          <p:spTgt spid="1011773"/>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011775"/>
                                        </p:tgtEl>
                                      </p:cBhvr>
                                    </p:animEffect>
                                    <p:set>
                                      <p:cBhvr>
                                        <p:cTn id="71" dur="1" fill="hold">
                                          <p:stCondLst>
                                            <p:cond delay="499"/>
                                          </p:stCondLst>
                                        </p:cTn>
                                        <p:tgtEl>
                                          <p:spTgt spid="1011775"/>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011776"/>
                                        </p:tgtEl>
                                      </p:cBhvr>
                                    </p:animEffect>
                                    <p:set>
                                      <p:cBhvr>
                                        <p:cTn id="74" dur="1" fill="hold">
                                          <p:stCondLst>
                                            <p:cond delay="499"/>
                                          </p:stCondLst>
                                        </p:cTn>
                                        <p:tgtEl>
                                          <p:spTgt spid="1011776"/>
                                        </p:tgtEl>
                                        <p:attrNameLst>
                                          <p:attrName>style.visibility</p:attrName>
                                        </p:attrNameLst>
                                      </p:cBhvr>
                                      <p:to>
                                        <p:strVal val="hidden"/>
                                      </p:to>
                                    </p:set>
                                  </p:childTnLst>
                                </p:cTn>
                              </p:par>
                            </p:childTnLst>
                          </p:cTn>
                        </p:par>
                        <p:par>
                          <p:cTn id="75" fill="hold">
                            <p:stCondLst>
                              <p:cond delay="5000"/>
                            </p:stCondLst>
                            <p:childTnLst>
                              <p:par>
                                <p:cTn id="76" presetID="56" presetClass="path" presetSubtype="0" accel="50000" decel="50000" fill="hold" nodeType="afterEffect">
                                  <p:stCondLst>
                                    <p:cond delay="0"/>
                                  </p:stCondLst>
                                  <p:childTnLst>
                                    <p:animMotion origin="layout" path="M -0.21597 0.17153 L 0.00191 -0.00162 " pathEditMode="relative" rAng="0" ptsTypes="AA">
                                      <p:cBhvr>
                                        <p:cTn id="77" dur="2000" fill="hold"/>
                                        <p:tgtEl>
                                          <p:spTgt spid="5"/>
                                        </p:tgtEl>
                                        <p:attrNameLst>
                                          <p:attrName>ppt_x</p:attrName>
                                          <p:attrName>ppt_y</p:attrName>
                                        </p:attrNameLst>
                                      </p:cBhvr>
                                      <p:rCtr x="10900" y="-8700"/>
                                    </p:animMotion>
                                  </p:childTnLst>
                                  <p:subTnLst>
                                    <p:audio>
                                      <p:cMediaNode>
                                        <p:cTn display="0" masterRel="sameClick">
                                          <p:stCondLst>
                                            <p:cond evt="begin" delay="0">
                                              <p:tn val="76"/>
                                            </p:cond>
                                          </p:stCondLst>
                                          <p:endCondLst>
                                            <p:cond evt="onStopAudio" delay="0">
                                              <p:tgtEl>
                                                <p:sldTgt/>
                                              </p:tgtEl>
                                            </p:cond>
                                          </p:endCondLst>
                                        </p:cTn>
                                        <p:tgtEl>
                                          <p:sndTgt r:embed="rId7" name="push.wav"/>
                                        </p:tgtEl>
                                      </p:cMediaNode>
                                    </p:audio>
                                  </p:subTnLst>
                                </p:cTn>
                              </p:par>
                              <p:par>
                                <p:cTn id="78" presetID="8" presetClass="emph" presetSubtype="0" fill="hold" nodeType="withEffect">
                                  <p:stCondLst>
                                    <p:cond delay="0"/>
                                  </p:stCondLst>
                                  <p:childTnLst>
                                    <p:animRot by="-5400000">
                                      <p:cBhvr>
                                        <p:cTn id="79" dur="2000" fill="hold"/>
                                        <p:tgtEl>
                                          <p:spTgt spid="11"/>
                                        </p:tgtEl>
                                        <p:attrNameLst>
                                          <p:attrName>r</p:attrName>
                                        </p:attrNameLst>
                                      </p:cBhvr>
                                    </p:animRot>
                                  </p:childTnLst>
                                </p:cTn>
                              </p:par>
                              <p:par>
                                <p:cTn id="80" presetID="10" presetClass="entr" presetSubtype="0" fill="hold" grpId="0" nodeType="withEffect">
                                  <p:stCondLst>
                                    <p:cond delay="0"/>
                                  </p:stCondLst>
                                  <p:childTnLst>
                                    <p:set>
                                      <p:cBhvr>
                                        <p:cTn id="81" dur="1" fill="hold">
                                          <p:stCondLst>
                                            <p:cond delay="0"/>
                                          </p:stCondLst>
                                        </p:cTn>
                                        <p:tgtEl>
                                          <p:spTgt spid="1011774"/>
                                        </p:tgtEl>
                                        <p:attrNameLst>
                                          <p:attrName>style.visibility</p:attrName>
                                        </p:attrNameLst>
                                      </p:cBhvr>
                                      <p:to>
                                        <p:strVal val="visible"/>
                                      </p:to>
                                    </p:set>
                                    <p:animEffect transition="in" filter="fade">
                                      <p:cBhvr>
                                        <p:cTn id="82" dur="500"/>
                                        <p:tgtEl>
                                          <p:spTgt spid="101177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011777"/>
                                        </p:tgtEl>
                                        <p:attrNameLst>
                                          <p:attrName>style.visibility</p:attrName>
                                        </p:attrNameLst>
                                      </p:cBhvr>
                                      <p:to>
                                        <p:strVal val="visible"/>
                                      </p:to>
                                    </p:set>
                                    <p:animEffect transition="in" filter="fade">
                                      <p:cBhvr>
                                        <p:cTn id="85" dur="500"/>
                                        <p:tgtEl>
                                          <p:spTgt spid="101177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011778"/>
                                        </p:tgtEl>
                                        <p:attrNameLst>
                                          <p:attrName>style.visibility</p:attrName>
                                        </p:attrNameLst>
                                      </p:cBhvr>
                                      <p:to>
                                        <p:strVal val="visible"/>
                                      </p:to>
                                    </p:set>
                                    <p:animEffect transition="in" filter="fade">
                                      <p:cBhvr>
                                        <p:cTn id="88" dur="500"/>
                                        <p:tgtEl>
                                          <p:spTgt spid="1011778"/>
                                        </p:tgtEl>
                                      </p:cBhvr>
                                    </p:animEffect>
                                  </p:childTnLst>
                                </p:cTn>
                              </p:par>
                            </p:childTnLst>
                          </p:cTn>
                        </p:par>
                        <p:par>
                          <p:cTn id="89" fill="hold">
                            <p:stCondLst>
                              <p:cond delay="7000"/>
                            </p:stCondLst>
                            <p:childTnLst>
                              <p:par>
                                <p:cTn id="90" presetID="8" presetClass="emph" presetSubtype="0" fill="hold" nodeType="afterEffect">
                                  <p:stCondLst>
                                    <p:cond delay="0"/>
                                  </p:stCondLst>
                                  <p:childTnLst>
                                    <p:animRot by="5400000">
                                      <p:cBhvr>
                                        <p:cTn id="91" dur="2000" fill="hold"/>
                                        <p:tgtEl>
                                          <p:spTgt spid="11"/>
                                        </p:tgtEl>
                                        <p:attrNameLst>
                                          <p:attrName>r</p:attrName>
                                        </p:attrNameLst>
                                      </p:cBhvr>
                                    </p:animRot>
                                  </p:childTnLst>
                                </p:cTn>
                              </p:par>
                              <p:par>
                                <p:cTn id="92" presetID="10" presetClass="exit" presetSubtype="0" fill="hold" grpId="1" nodeType="withEffect">
                                  <p:stCondLst>
                                    <p:cond delay="0"/>
                                  </p:stCondLst>
                                  <p:childTnLst>
                                    <p:animEffect transition="out" filter="fade">
                                      <p:cBhvr>
                                        <p:cTn id="93" dur="500"/>
                                        <p:tgtEl>
                                          <p:spTgt spid="1011774"/>
                                        </p:tgtEl>
                                      </p:cBhvr>
                                    </p:animEffect>
                                    <p:set>
                                      <p:cBhvr>
                                        <p:cTn id="94" dur="1" fill="hold">
                                          <p:stCondLst>
                                            <p:cond delay="499"/>
                                          </p:stCondLst>
                                        </p:cTn>
                                        <p:tgtEl>
                                          <p:spTgt spid="1011774"/>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011777"/>
                                        </p:tgtEl>
                                      </p:cBhvr>
                                    </p:animEffect>
                                    <p:set>
                                      <p:cBhvr>
                                        <p:cTn id="97" dur="1" fill="hold">
                                          <p:stCondLst>
                                            <p:cond delay="499"/>
                                          </p:stCondLst>
                                        </p:cTn>
                                        <p:tgtEl>
                                          <p:spTgt spid="101177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500"/>
                                        <p:tgtEl>
                                          <p:spTgt spid="1011778"/>
                                        </p:tgtEl>
                                      </p:cBhvr>
                                    </p:animEffect>
                                    <p:set>
                                      <p:cBhvr>
                                        <p:cTn id="100" dur="1" fill="hold">
                                          <p:stCondLst>
                                            <p:cond delay="499"/>
                                          </p:stCondLst>
                                        </p:cTn>
                                        <p:tgtEl>
                                          <p:spTgt spid="101177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011714">
                                            <p:txEl>
                                              <p:pRg st="4" end="4"/>
                                            </p:txEl>
                                          </p:spTgt>
                                        </p:tgtEl>
                                        <p:attrNameLst>
                                          <p:attrName>style.visibility</p:attrName>
                                        </p:attrNameLst>
                                      </p:cBhvr>
                                      <p:to>
                                        <p:strVal val="visible"/>
                                      </p:to>
                                    </p:set>
                                    <p:anim calcmode="lin" valueType="num">
                                      <p:cBhvr additive="base">
                                        <p:cTn id="105" dur="500" fill="hold"/>
                                        <p:tgtEl>
                                          <p:spTgt spid="1011714">
                                            <p:txEl>
                                              <p:pRg st="4" end="4"/>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011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1773" grpId="0" animBg="1"/>
      <p:bldP spid="1011773" grpId="1" animBg="1"/>
      <p:bldP spid="1011774" grpId="0" animBg="1"/>
      <p:bldP spid="1011774" grpId="1" animBg="1"/>
      <p:bldP spid="1011775" grpId="0" animBg="1"/>
      <p:bldP spid="1011775" grpId="1" animBg="1"/>
      <p:bldP spid="1011776" grpId="0" animBg="1"/>
      <p:bldP spid="1011776" grpId="1" animBg="1"/>
      <p:bldP spid="1011777" grpId="0" animBg="1"/>
      <p:bldP spid="1011777" grpId="1" animBg="1"/>
      <p:bldP spid="1011778" grpId="0" animBg="1"/>
      <p:bldP spid="1011778" grpId="1" animBg="1"/>
      <p:bldP spid="101177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211"/>
          <p:cNvGrpSpPr>
            <a:grpSpLocks/>
          </p:cNvGrpSpPr>
          <p:nvPr/>
        </p:nvGrpSpPr>
        <p:grpSpPr bwMode="auto">
          <a:xfrm>
            <a:off x="-7938" y="6434138"/>
            <a:ext cx="9144001" cy="528637"/>
            <a:chOff x="0" y="3363"/>
            <a:chExt cx="5760" cy="333"/>
          </a:xfrm>
        </p:grpSpPr>
        <p:sp>
          <p:nvSpPr>
            <p:cNvPr id="1018068" name="Rectangle 212"/>
            <p:cNvSpPr>
              <a:spLocks noChangeArrowheads="1"/>
            </p:cNvSpPr>
            <p:nvPr/>
          </p:nvSpPr>
          <p:spPr bwMode="auto">
            <a:xfrm>
              <a:off x="0" y="3381"/>
              <a:ext cx="5760" cy="315"/>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38011" name="Text Box 213"/>
            <p:cNvSpPr txBox="1">
              <a:spLocks noChangeArrowheads="1"/>
            </p:cNvSpPr>
            <p:nvPr/>
          </p:nvSpPr>
          <p:spPr bwMode="auto">
            <a:xfrm>
              <a:off x="5240" y="3363"/>
              <a:ext cx="511" cy="288"/>
            </a:xfrm>
            <a:prstGeom prst="rect">
              <a:avLst/>
            </a:prstGeom>
            <a:noFill/>
            <a:ln w="9525">
              <a:noFill/>
              <a:miter lim="800000"/>
              <a:headEnd/>
              <a:tailEnd/>
            </a:ln>
          </p:spPr>
          <p:txBody>
            <a:bodyPr wrap="none">
              <a:spAutoFit/>
            </a:bodyPr>
            <a:lstStyle/>
            <a:p>
              <a:r>
                <a:rPr lang="en-US" sz="2400">
                  <a:latin typeface="Arial" charset="0"/>
                </a:rPr>
                <a:t>Wire</a:t>
              </a:r>
            </a:p>
          </p:txBody>
        </p:sp>
      </p:grpSp>
      <p:grpSp>
        <p:nvGrpSpPr>
          <p:cNvPr id="3" name="Group 214"/>
          <p:cNvGrpSpPr>
            <a:grpSpLocks/>
          </p:cNvGrpSpPr>
          <p:nvPr/>
        </p:nvGrpSpPr>
        <p:grpSpPr bwMode="auto">
          <a:xfrm>
            <a:off x="-3598863" y="6626225"/>
            <a:ext cx="16395701" cy="165100"/>
            <a:chOff x="-5177" y="4059"/>
            <a:chExt cx="10328" cy="104"/>
          </a:xfrm>
        </p:grpSpPr>
        <p:grpSp>
          <p:nvGrpSpPr>
            <p:cNvPr id="37988" name="Group 215"/>
            <p:cNvGrpSpPr>
              <a:grpSpLocks/>
            </p:cNvGrpSpPr>
            <p:nvPr/>
          </p:nvGrpSpPr>
          <p:grpSpPr bwMode="auto">
            <a:xfrm>
              <a:off x="247" y="4059"/>
              <a:ext cx="4904" cy="90"/>
              <a:chOff x="247" y="4059"/>
              <a:chExt cx="4904" cy="90"/>
            </a:xfrm>
          </p:grpSpPr>
          <p:sp>
            <p:nvSpPr>
              <p:cNvPr id="38000" name="Oval 216"/>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1" name="Oval 217"/>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2" name="Oval 218"/>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3" name="Oval 219"/>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4" name="Oval 220"/>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5" name="Oval 221"/>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6" name="Oval 222"/>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7" name="Oval 223"/>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8" name="Oval 224"/>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8009" name="Oval 225"/>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nvGrpSpPr>
            <p:cNvPr id="37989" name="Group 226"/>
            <p:cNvGrpSpPr>
              <a:grpSpLocks/>
            </p:cNvGrpSpPr>
            <p:nvPr/>
          </p:nvGrpSpPr>
          <p:grpSpPr bwMode="auto">
            <a:xfrm>
              <a:off x="-5177" y="4073"/>
              <a:ext cx="4904" cy="90"/>
              <a:chOff x="247" y="4059"/>
              <a:chExt cx="4904" cy="90"/>
            </a:xfrm>
          </p:grpSpPr>
          <p:sp>
            <p:nvSpPr>
              <p:cNvPr id="37990" name="Oval 227"/>
              <p:cNvSpPr>
                <a:spLocks noChangeArrowheads="1"/>
              </p:cNvSpPr>
              <p:nvPr/>
            </p:nvSpPr>
            <p:spPr bwMode="auto">
              <a:xfrm>
                <a:off x="247"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1" name="Oval 228"/>
              <p:cNvSpPr>
                <a:spLocks noChangeArrowheads="1"/>
              </p:cNvSpPr>
              <p:nvPr/>
            </p:nvSpPr>
            <p:spPr bwMode="auto">
              <a:xfrm>
                <a:off x="768" y="4073"/>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2" name="Oval 229"/>
              <p:cNvSpPr>
                <a:spLocks noChangeArrowheads="1"/>
              </p:cNvSpPr>
              <p:nvPr/>
            </p:nvSpPr>
            <p:spPr bwMode="auto">
              <a:xfrm>
                <a:off x="1323" y="4074"/>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3" name="Oval 230"/>
              <p:cNvSpPr>
                <a:spLocks noChangeArrowheads="1"/>
              </p:cNvSpPr>
              <p:nvPr/>
            </p:nvSpPr>
            <p:spPr bwMode="auto">
              <a:xfrm>
                <a:off x="1852"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4" name="Oval 231"/>
              <p:cNvSpPr>
                <a:spLocks noChangeArrowheads="1"/>
              </p:cNvSpPr>
              <p:nvPr/>
            </p:nvSpPr>
            <p:spPr bwMode="auto">
              <a:xfrm>
                <a:off x="2373" y="4066"/>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5" name="Oval 232"/>
              <p:cNvSpPr>
                <a:spLocks noChangeArrowheads="1"/>
              </p:cNvSpPr>
              <p:nvPr/>
            </p:nvSpPr>
            <p:spPr bwMode="auto">
              <a:xfrm>
                <a:off x="2928" y="4067"/>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6" name="Oval 233"/>
              <p:cNvSpPr>
                <a:spLocks noChangeArrowheads="1"/>
              </p:cNvSpPr>
              <p:nvPr/>
            </p:nvSpPr>
            <p:spPr bwMode="auto">
              <a:xfrm>
                <a:off x="3470"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7" name="Oval 234"/>
              <p:cNvSpPr>
                <a:spLocks noChangeArrowheads="1"/>
              </p:cNvSpPr>
              <p:nvPr/>
            </p:nvSpPr>
            <p:spPr bwMode="auto">
              <a:xfrm>
                <a:off x="3991" y="4059"/>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8" name="Oval 235"/>
              <p:cNvSpPr>
                <a:spLocks noChangeArrowheads="1"/>
              </p:cNvSpPr>
              <p:nvPr/>
            </p:nvSpPr>
            <p:spPr bwMode="auto">
              <a:xfrm>
                <a:off x="4546" y="4060"/>
                <a:ext cx="75" cy="75"/>
              </a:xfrm>
              <a:prstGeom prst="ellipse">
                <a:avLst/>
              </a:prstGeom>
              <a:solidFill>
                <a:schemeClr val="tx2"/>
              </a:solidFill>
              <a:ln w="9525">
                <a:solidFill>
                  <a:schemeClr val="tx1"/>
                </a:solidFill>
                <a:round/>
                <a:headEnd/>
                <a:tailEnd/>
              </a:ln>
            </p:spPr>
            <p:txBody>
              <a:bodyPr wrap="none" anchor="ctr"/>
              <a:lstStyle/>
              <a:p>
                <a:endParaRPr lang="en-US"/>
              </a:p>
            </p:txBody>
          </p:sp>
          <p:sp>
            <p:nvSpPr>
              <p:cNvPr id="37999" name="Oval 236"/>
              <p:cNvSpPr>
                <a:spLocks noChangeArrowheads="1"/>
              </p:cNvSpPr>
              <p:nvPr/>
            </p:nvSpPr>
            <p:spPr bwMode="auto">
              <a:xfrm>
                <a:off x="5076" y="4059"/>
                <a:ext cx="75" cy="75"/>
              </a:xfrm>
              <a:prstGeom prst="ellipse">
                <a:avLst/>
              </a:prstGeom>
              <a:solidFill>
                <a:schemeClr val="tx2"/>
              </a:solidFill>
              <a:ln w="9525">
                <a:solidFill>
                  <a:schemeClr val="tx1"/>
                </a:solidFill>
                <a:round/>
                <a:headEnd/>
                <a:tailEnd/>
              </a:ln>
            </p:spPr>
            <p:txBody>
              <a:bodyPr wrap="none" anchor="ctr"/>
              <a:lstStyle/>
              <a:p>
                <a:endParaRPr lang="en-US"/>
              </a:p>
            </p:txBody>
          </p:sp>
        </p:grpSp>
      </p:grpSp>
      <p:sp>
        <p:nvSpPr>
          <p:cNvPr id="1018093" name="Text Box 237"/>
          <p:cNvSpPr txBox="1">
            <a:spLocks noChangeArrowheads="1"/>
          </p:cNvSpPr>
          <p:nvPr/>
        </p:nvSpPr>
        <p:spPr bwMode="auto">
          <a:xfrm>
            <a:off x="7659688" y="5935663"/>
            <a:ext cx="1455737" cy="457200"/>
          </a:xfrm>
          <a:prstGeom prst="rect">
            <a:avLst/>
          </a:prstGeom>
          <a:noFill/>
          <a:ln w="9525">
            <a:noFill/>
            <a:miter lim="800000"/>
            <a:headEnd/>
            <a:tailEnd/>
          </a:ln>
        </p:spPr>
        <p:txBody>
          <a:bodyPr wrap="none">
            <a:spAutoFit/>
          </a:bodyPr>
          <a:lstStyle/>
          <a:p>
            <a:r>
              <a:rPr lang="en-US" sz="2400">
                <a:latin typeface="Arial" charset="0"/>
              </a:rPr>
              <a:t>Electrons</a:t>
            </a:r>
          </a:p>
        </p:txBody>
      </p:sp>
      <p:grpSp>
        <p:nvGrpSpPr>
          <p:cNvPr id="6" name="Group 119"/>
          <p:cNvGrpSpPr>
            <a:grpSpLocks/>
          </p:cNvGrpSpPr>
          <p:nvPr/>
        </p:nvGrpSpPr>
        <p:grpSpPr bwMode="auto">
          <a:xfrm>
            <a:off x="938213" y="4660900"/>
            <a:ext cx="6716712" cy="1677988"/>
            <a:chOff x="596" y="3017"/>
            <a:chExt cx="4231" cy="1057"/>
          </a:xfrm>
        </p:grpSpPr>
        <p:grpSp>
          <p:nvGrpSpPr>
            <p:cNvPr id="37898" name="Group 120"/>
            <p:cNvGrpSpPr>
              <a:grpSpLocks/>
            </p:cNvGrpSpPr>
            <p:nvPr/>
          </p:nvGrpSpPr>
          <p:grpSpPr bwMode="auto">
            <a:xfrm>
              <a:off x="1494" y="3031"/>
              <a:ext cx="213" cy="206"/>
              <a:chOff x="1131" y="3031"/>
              <a:chExt cx="213" cy="206"/>
            </a:xfrm>
          </p:grpSpPr>
          <p:sp>
            <p:nvSpPr>
              <p:cNvPr id="37986" name="Line 12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7" name="Line 12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899" name="Group 123"/>
            <p:cNvGrpSpPr>
              <a:grpSpLocks/>
            </p:cNvGrpSpPr>
            <p:nvPr/>
          </p:nvGrpSpPr>
          <p:grpSpPr bwMode="auto">
            <a:xfrm>
              <a:off x="1932" y="3024"/>
              <a:ext cx="213" cy="206"/>
              <a:chOff x="1131" y="3031"/>
              <a:chExt cx="213" cy="206"/>
            </a:xfrm>
          </p:grpSpPr>
          <p:sp>
            <p:nvSpPr>
              <p:cNvPr id="37984" name="Line 12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5" name="Line 12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0" name="Group 126"/>
            <p:cNvGrpSpPr>
              <a:grpSpLocks/>
            </p:cNvGrpSpPr>
            <p:nvPr/>
          </p:nvGrpSpPr>
          <p:grpSpPr bwMode="auto">
            <a:xfrm>
              <a:off x="2371" y="3024"/>
              <a:ext cx="213" cy="206"/>
              <a:chOff x="1131" y="3031"/>
              <a:chExt cx="213" cy="206"/>
            </a:xfrm>
          </p:grpSpPr>
          <p:sp>
            <p:nvSpPr>
              <p:cNvPr id="37982" name="Line 12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3" name="Line 12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1" name="Group 129"/>
            <p:cNvGrpSpPr>
              <a:grpSpLocks/>
            </p:cNvGrpSpPr>
            <p:nvPr/>
          </p:nvGrpSpPr>
          <p:grpSpPr bwMode="auto">
            <a:xfrm>
              <a:off x="2824" y="3024"/>
              <a:ext cx="213" cy="206"/>
              <a:chOff x="1131" y="3031"/>
              <a:chExt cx="213" cy="206"/>
            </a:xfrm>
          </p:grpSpPr>
          <p:sp>
            <p:nvSpPr>
              <p:cNvPr id="37980" name="Line 13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81" name="Line 13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2" name="Group 132"/>
            <p:cNvGrpSpPr>
              <a:grpSpLocks/>
            </p:cNvGrpSpPr>
            <p:nvPr/>
          </p:nvGrpSpPr>
          <p:grpSpPr bwMode="auto">
            <a:xfrm>
              <a:off x="3277" y="3024"/>
              <a:ext cx="213" cy="206"/>
              <a:chOff x="1131" y="3031"/>
              <a:chExt cx="213" cy="206"/>
            </a:xfrm>
          </p:grpSpPr>
          <p:sp>
            <p:nvSpPr>
              <p:cNvPr id="37978" name="Line 13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9" name="Line 13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3" name="Group 135"/>
            <p:cNvGrpSpPr>
              <a:grpSpLocks/>
            </p:cNvGrpSpPr>
            <p:nvPr/>
          </p:nvGrpSpPr>
          <p:grpSpPr bwMode="auto">
            <a:xfrm>
              <a:off x="3715" y="3017"/>
              <a:ext cx="213" cy="206"/>
              <a:chOff x="1131" y="3031"/>
              <a:chExt cx="213" cy="206"/>
            </a:xfrm>
          </p:grpSpPr>
          <p:sp>
            <p:nvSpPr>
              <p:cNvPr id="37976" name="Line 13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7" name="Line 13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4" name="Group 138"/>
            <p:cNvGrpSpPr>
              <a:grpSpLocks/>
            </p:cNvGrpSpPr>
            <p:nvPr/>
          </p:nvGrpSpPr>
          <p:grpSpPr bwMode="auto">
            <a:xfrm>
              <a:off x="4154" y="3017"/>
              <a:ext cx="213" cy="206"/>
              <a:chOff x="1131" y="3031"/>
              <a:chExt cx="213" cy="206"/>
            </a:xfrm>
          </p:grpSpPr>
          <p:sp>
            <p:nvSpPr>
              <p:cNvPr id="37974" name="Line 13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5" name="Line 14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5" name="Group 141"/>
            <p:cNvGrpSpPr>
              <a:grpSpLocks/>
            </p:cNvGrpSpPr>
            <p:nvPr/>
          </p:nvGrpSpPr>
          <p:grpSpPr bwMode="auto">
            <a:xfrm>
              <a:off x="4607" y="3017"/>
              <a:ext cx="213" cy="206"/>
              <a:chOff x="1131" y="3031"/>
              <a:chExt cx="213" cy="206"/>
            </a:xfrm>
          </p:grpSpPr>
          <p:sp>
            <p:nvSpPr>
              <p:cNvPr id="37972" name="Line 14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3" name="Line 14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6" name="Group 144"/>
            <p:cNvGrpSpPr>
              <a:grpSpLocks/>
            </p:cNvGrpSpPr>
            <p:nvPr/>
          </p:nvGrpSpPr>
          <p:grpSpPr bwMode="auto">
            <a:xfrm>
              <a:off x="1494" y="3443"/>
              <a:ext cx="213" cy="206"/>
              <a:chOff x="1131" y="3031"/>
              <a:chExt cx="213" cy="206"/>
            </a:xfrm>
          </p:grpSpPr>
          <p:sp>
            <p:nvSpPr>
              <p:cNvPr id="37970" name="Line 14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71" name="Line 14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7" name="Group 147"/>
            <p:cNvGrpSpPr>
              <a:grpSpLocks/>
            </p:cNvGrpSpPr>
            <p:nvPr/>
          </p:nvGrpSpPr>
          <p:grpSpPr bwMode="auto">
            <a:xfrm>
              <a:off x="1932" y="3436"/>
              <a:ext cx="213" cy="206"/>
              <a:chOff x="1131" y="3031"/>
              <a:chExt cx="213" cy="206"/>
            </a:xfrm>
          </p:grpSpPr>
          <p:sp>
            <p:nvSpPr>
              <p:cNvPr id="37968" name="Line 14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9" name="Line 14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8" name="Group 150"/>
            <p:cNvGrpSpPr>
              <a:grpSpLocks/>
            </p:cNvGrpSpPr>
            <p:nvPr/>
          </p:nvGrpSpPr>
          <p:grpSpPr bwMode="auto">
            <a:xfrm>
              <a:off x="2371" y="3436"/>
              <a:ext cx="213" cy="206"/>
              <a:chOff x="1131" y="3031"/>
              <a:chExt cx="213" cy="206"/>
            </a:xfrm>
          </p:grpSpPr>
          <p:sp>
            <p:nvSpPr>
              <p:cNvPr id="37966" name="Line 15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7" name="Line 15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09" name="Group 153"/>
            <p:cNvGrpSpPr>
              <a:grpSpLocks/>
            </p:cNvGrpSpPr>
            <p:nvPr/>
          </p:nvGrpSpPr>
          <p:grpSpPr bwMode="auto">
            <a:xfrm>
              <a:off x="2824" y="3436"/>
              <a:ext cx="213" cy="206"/>
              <a:chOff x="1131" y="3031"/>
              <a:chExt cx="213" cy="206"/>
            </a:xfrm>
          </p:grpSpPr>
          <p:sp>
            <p:nvSpPr>
              <p:cNvPr id="37964" name="Line 15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5" name="Line 15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0" name="Group 156"/>
            <p:cNvGrpSpPr>
              <a:grpSpLocks/>
            </p:cNvGrpSpPr>
            <p:nvPr/>
          </p:nvGrpSpPr>
          <p:grpSpPr bwMode="auto">
            <a:xfrm>
              <a:off x="3277" y="3436"/>
              <a:ext cx="213" cy="206"/>
              <a:chOff x="1131" y="3031"/>
              <a:chExt cx="213" cy="206"/>
            </a:xfrm>
          </p:grpSpPr>
          <p:sp>
            <p:nvSpPr>
              <p:cNvPr id="37962" name="Line 15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3" name="Line 15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1" name="Group 159"/>
            <p:cNvGrpSpPr>
              <a:grpSpLocks/>
            </p:cNvGrpSpPr>
            <p:nvPr/>
          </p:nvGrpSpPr>
          <p:grpSpPr bwMode="auto">
            <a:xfrm>
              <a:off x="3715" y="3429"/>
              <a:ext cx="213" cy="206"/>
              <a:chOff x="1131" y="3031"/>
              <a:chExt cx="213" cy="206"/>
            </a:xfrm>
          </p:grpSpPr>
          <p:sp>
            <p:nvSpPr>
              <p:cNvPr id="37960" name="Line 16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61" name="Line 16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2" name="Group 162"/>
            <p:cNvGrpSpPr>
              <a:grpSpLocks/>
            </p:cNvGrpSpPr>
            <p:nvPr/>
          </p:nvGrpSpPr>
          <p:grpSpPr bwMode="auto">
            <a:xfrm>
              <a:off x="4154" y="3429"/>
              <a:ext cx="213" cy="206"/>
              <a:chOff x="1131" y="3031"/>
              <a:chExt cx="213" cy="206"/>
            </a:xfrm>
          </p:grpSpPr>
          <p:sp>
            <p:nvSpPr>
              <p:cNvPr id="37958" name="Line 16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9" name="Line 16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3" name="Group 165"/>
            <p:cNvGrpSpPr>
              <a:grpSpLocks/>
            </p:cNvGrpSpPr>
            <p:nvPr/>
          </p:nvGrpSpPr>
          <p:grpSpPr bwMode="auto">
            <a:xfrm>
              <a:off x="4607" y="3429"/>
              <a:ext cx="213" cy="206"/>
              <a:chOff x="1131" y="3031"/>
              <a:chExt cx="213" cy="206"/>
            </a:xfrm>
          </p:grpSpPr>
          <p:sp>
            <p:nvSpPr>
              <p:cNvPr id="37956" name="Line 16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7" name="Line 16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4" name="Group 168"/>
            <p:cNvGrpSpPr>
              <a:grpSpLocks/>
            </p:cNvGrpSpPr>
            <p:nvPr/>
          </p:nvGrpSpPr>
          <p:grpSpPr bwMode="auto">
            <a:xfrm>
              <a:off x="1501" y="3861"/>
              <a:ext cx="213" cy="206"/>
              <a:chOff x="1131" y="3031"/>
              <a:chExt cx="213" cy="206"/>
            </a:xfrm>
          </p:grpSpPr>
          <p:sp>
            <p:nvSpPr>
              <p:cNvPr id="37954" name="Line 16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5" name="Line 17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5" name="Group 171"/>
            <p:cNvGrpSpPr>
              <a:grpSpLocks/>
            </p:cNvGrpSpPr>
            <p:nvPr/>
          </p:nvGrpSpPr>
          <p:grpSpPr bwMode="auto">
            <a:xfrm>
              <a:off x="1939" y="3854"/>
              <a:ext cx="213" cy="206"/>
              <a:chOff x="1131" y="3031"/>
              <a:chExt cx="213" cy="206"/>
            </a:xfrm>
          </p:grpSpPr>
          <p:sp>
            <p:nvSpPr>
              <p:cNvPr id="37952" name="Line 17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3" name="Line 17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6" name="Group 174"/>
            <p:cNvGrpSpPr>
              <a:grpSpLocks/>
            </p:cNvGrpSpPr>
            <p:nvPr/>
          </p:nvGrpSpPr>
          <p:grpSpPr bwMode="auto">
            <a:xfrm>
              <a:off x="2378" y="3854"/>
              <a:ext cx="213" cy="206"/>
              <a:chOff x="1131" y="3031"/>
              <a:chExt cx="213" cy="206"/>
            </a:xfrm>
          </p:grpSpPr>
          <p:sp>
            <p:nvSpPr>
              <p:cNvPr id="37950" name="Line 17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51" name="Line 17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7" name="Group 177"/>
            <p:cNvGrpSpPr>
              <a:grpSpLocks/>
            </p:cNvGrpSpPr>
            <p:nvPr/>
          </p:nvGrpSpPr>
          <p:grpSpPr bwMode="auto">
            <a:xfrm>
              <a:off x="2831" y="3854"/>
              <a:ext cx="213" cy="206"/>
              <a:chOff x="1131" y="3031"/>
              <a:chExt cx="213" cy="206"/>
            </a:xfrm>
          </p:grpSpPr>
          <p:sp>
            <p:nvSpPr>
              <p:cNvPr id="37948" name="Line 17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9" name="Line 17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8" name="Group 180"/>
            <p:cNvGrpSpPr>
              <a:grpSpLocks/>
            </p:cNvGrpSpPr>
            <p:nvPr/>
          </p:nvGrpSpPr>
          <p:grpSpPr bwMode="auto">
            <a:xfrm>
              <a:off x="3284" y="3854"/>
              <a:ext cx="213" cy="206"/>
              <a:chOff x="1131" y="3031"/>
              <a:chExt cx="213" cy="206"/>
            </a:xfrm>
          </p:grpSpPr>
          <p:sp>
            <p:nvSpPr>
              <p:cNvPr id="37946" name="Line 181"/>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7" name="Line 182"/>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19" name="Group 183"/>
            <p:cNvGrpSpPr>
              <a:grpSpLocks/>
            </p:cNvGrpSpPr>
            <p:nvPr/>
          </p:nvGrpSpPr>
          <p:grpSpPr bwMode="auto">
            <a:xfrm>
              <a:off x="3722" y="3847"/>
              <a:ext cx="213" cy="206"/>
              <a:chOff x="1131" y="3031"/>
              <a:chExt cx="213" cy="206"/>
            </a:xfrm>
          </p:grpSpPr>
          <p:sp>
            <p:nvSpPr>
              <p:cNvPr id="37944" name="Line 184"/>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5" name="Line 185"/>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0" name="Group 186"/>
            <p:cNvGrpSpPr>
              <a:grpSpLocks/>
            </p:cNvGrpSpPr>
            <p:nvPr/>
          </p:nvGrpSpPr>
          <p:grpSpPr bwMode="auto">
            <a:xfrm>
              <a:off x="4161" y="3847"/>
              <a:ext cx="213" cy="206"/>
              <a:chOff x="1131" y="3031"/>
              <a:chExt cx="213" cy="206"/>
            </a:xfrm>
          </p:grpSpPr>
          <p:sp>
            <p:nvSpPr>
              <p:cNvPr id="37942" name="Line 187"/>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3" name="Line 188"/>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1" name="Group 189"/>
            <p:cNvGrpSpPr>
              <a:grpSpLocks/>
            </p:cNvGrpSpPr>
            <p:nvPr/>
          </p:nvGrpSpPr>
          <p:grpSpPr bwMode="auto">
            <a:xfrm>
              <a:off x="4614" y="3847"/>
              <a:ext cx="213" cy="206"/>
              <a:chOff x="1131" y="3031"/>
              <a:chExt cx="213" cy="206"/>
            </a:xfrm>
          </p:grpSpPr>
          <p:sp>
            <p:nvSpPr>
              <p:cNvPr id="37940" name="Line 190"/>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41" name="Line 191"/>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2" name="Group 192"/>
            <p:cNvGrpSpPr>
              <a:grpSpLocks/>
            </p:cNvGrpSpPr>
            <p:nvPr/>
          </p:nvGrpSpPr>
          <p:grpSpPr bwMode="auto">
            <a:xfrm>
              <a:off x="596" y="3038"/>
              <a:ext cx="213" cy="206"/>
              <a:chOff x="1131" y="3031"/>
              <a:chExt cx="213" cy="206"/>
            </a:xfrm>
          </p:grpSpPr>
          <p:sp>
            <p:nvSpPr>
              <p:cNvPr id="37938" name="Line 193"/>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9" name="Line 194"/>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3" name="Group 195"/>
            <p:cNvGrpSpPr>
              <a:grpSpLocks/>
            </p:cNvGrpSpPr>
            <p:nvPr/>
          </p:nvGrpSpPr>
          <p:grpSpPr bwMode="auto">
            <a:xfrm>
              <a:off x="1034" y="3031"/>
              <a:ext cx="213" cy="206"/>
              <a:chOff x="1131" y="3031"/>
              <a:chExt cx="213" cy="206"/>
            </a:xfrm>
          </p:grpSpPr>
          <p:sp>
            <p:nvSpPr>
              <p:cNvPr id="37936" name="Line 196"/>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7" name="Line 197"/>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4" name="Group 198"/>
            <p:cNvGrpSpPr>
              <a:grpSpLocks/>
            </p:cNvGrpSpPr>
            <p:nvPr/>
          </p:nvGrpSpPr>
          <p:grpSpPr bwMode="auto">
            <a:xfrm>
              <a:off x="596" y="3450"/>
              <a:ext cx="213" cy="206"/>
              <a:chOff x="1131" y="3031"/>
              <a:chExt cx="213" cy="206"/>
            </a:xfrm>
          </p:grpSpPr>
          <p:sp>
            <p:nvSpPr>
              <p:cNvPr id="37934" name="Line 199"/>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5" name="Line 200"/>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5" name="Group 201"/>
            <p:cNvGrpSpPr>
              <a:grpSpLocks/>
            </p:cNvGrpSpPr>
            <p:nvPr/>
          </p:nvGrpSpPr>
          <p:grpSpPr bwMode="auto">
            <a:xfrm>
              <a:off x="1034" y="3443"/>
              <a:ext cx="213" cy="206"/>
              <a:chOff x="1131" y="3031"/>
              <a:chExt cx="213" cy="206"/>
            </a:xfrm>
          </p:grpSpPr>
          <p:sp>
            <p:nvSpPr>
              <p:cNvPr id="37932" name="Line 202"/>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3" name="Line 203"/>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6" name="Group 204"/>
            <p:cNvGrpSpPr>
              <a:grpSpLocks/>
            </p:cNvGrpSpPr>
            <p:nvPr/>
          </p:nvGrpSpPr>
          <p:grpSpPr bwMode="auto">
            <a:xfrm>
              <a:off x="603" y="3868"/>
              <a:ext cx="213" cy="206"/>
              <a:chOff x="1131" y="3031"/>
              <a:chExt cx="213" cy="206"/>
            </a:xfrm>
          </p:grpSpPr>
          <p:sp>
            <p:nvSpPr>
              <p:cNvPr id="37930" name="Line 205"/>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31" name="Line 206"/>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nvGrpSpPr>
            <p:cNvPr id="37927" name="Group 207"/>
            <p:cNvGrpSpPr>
              <a:grpSpLocks/>
            </p:cNvGrpSpPr>
            <p:nvPr/>
          </p:nvGrpSpPr>
          <p:grpSpPr bwMode="auto">
            <a:xfrm>
              <a:off x="1041" y="3861"/>
              <a:ext cx="213" cy="206"/>
              <a:chOff x="1131" y="3031"/>
              <a:chExt cx="213" cy="206"/>
            </a:xfrm>
          </p:grpSpPr>
          <p:sp>
            <p:nvSpPr>
              <p:cNvPr id="37928" name="Line 208"/>
              <p:cNvSpPr>
                <a:spLocks noChangeShapeType="1"/>
              </p:cNvSpPr>
              <p:nvPr/>
            </p:nvSpPr>
            <p:spPr bwMode="auto">
              <a:xfrm>
                <a:off x="1131" y="3031"/>
                <a:ext cx="213" cy="206"/>
              </a:xfrm>
              <a:prstGeom prst="line">
                <a:avLst/>
              </a:prstGeom>
              <a:noFill/>
              <a:ln w="19050">
                <a:solidFill>
                  <a:srgbClr val="008000"/>
                </a:solidFill>
                <a:round/>
                <a:headEnd/>
                <a:tailEnd/>
              </a:ln>
            </p:spPr>
            <p:txBody>
              <a:bodyPr/>
              <a:lstStyle/>
              <a:p>
                <a:endParaRPr lang="en-US"/>
              </a:p>
            </p:txBody>
          </p:sp>
          <p:sp>
            <p:nvSpPr>
              <p:cNvPr id="37929" name="Line 209"/>
              <p:cNvSpPr>
                <a:spLocks noChangeShapeType="1"/>
              </p:cNvSpPr>
              <p:nvPr/>
            </p:nvSpPr>
            <p:spPr bwMode="auto">
              <a:xfrm flipH="1">
                <a:off x="1131" y="3031"/>
                <a:ext cx="206" cy="206"/>
              </a:xfrm>
              <a:prstGeom prst="line">
                <a:avLst/>
              </a:prstGeom>
              <a:noFill/>
              <a:ln w="19050">
                <a:solidFill>
                  <a:srgbClr val="008000"/>
                </a:solidFill>
                <a:round/>
                <a:headEnd/>
                <a:tailEnd/>
              </a:ln>
            </p:spPr>
            <p:txBody>
              <a:bodyPr/>
              <a:lstStyle/>
              <a:p>
                <a:endParaRPr lang="en-US"/>
              </a:p>
            </p:txBody>
          </p:sp>
        </p:grpSp>
      </p:grpSp>
      <p:sp>
        <p:nvSpPr>
          <p:cNvPr id="1017858" name="Rectangle 2"/>
          <p:cNvSpPr>
            <a:spLocks noChangeArrowheads="1"/>
          </p:cNvSpPr>
          <p:nvPr/>
        </p:nvSpPr>
        <p:spPr bwMode="auto">
          <a:xfrm>
            <a:off x="685800" y="1401763"/>
            <a:ext cx="7772400" cy="40846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Electricity as a secondary and versatile form of energy</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wire coils in a generator experience                              reversing magnetic fields as they rotate                                    through action of a turbine of some sort,                                   usually driven by a primary energy source.</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changing field produces the emf.</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This emf drives the charges and creates a current.</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Note how the direction of the current keeps alternating.</a:t>
            </a:r>
          </a:p>
          <a:p>
            <a:pPr>
              <a:spcBef>
                <a:spcPct val="20000"/>
              </a:spcBef>
            </a:pPr>
            <a:r>
              <a:rPr lang="en-US" sz="2400" b="1">
                <a:latin typeface="Arial" charset="0"/>
                <a:sym typeface="Symbol" pitchFamily="18" charset="2"/>
              </a:rPr>
              <a:t></a:t>
            </a:r>
            <a:r>
              <a:rPr lang="en-US" sz="2400">
                <a:latin typeface="Arial" charset="0"/>
                <a:sym typeface="Symbol" pitchFamily="18" charset="2"/>
              </a:rPr>
              <a:t>This is why your current at home is alternating current (AC).</a:t>
            </a:r>
            <a:endParaRPr lang="en-US" sz="2400">
              <a:solidFill>
                <a:srgbClr val="000000"/>
              </a:solidFill>
              <a:latin typeface="Arial" charset="0"/>
              <a:sym typeface="Symbol" pitchFamily="18" charset="2"/>
            </a:endParaRPr>
          </a:p>
        </p:txBody>
      </p:sp>
      <p:sp>
        <p:nvSpPr>
          <p:cNvPr id="1018066" name="Text Box 210"/>
          <p:cNvSpPr txBox="1">
            <a:spLocks noChangeArrowheads="1"/>
          </p:cNvSpPr>
          <p:nvPr/>
        </p:nvSpPr>
        <p:spPr bwMode="auto">
          <a:xfrm>
            <a:off x="7639050" y="5410200"/>
            <a:ext cx="1150938" cy="457200"/>
          </a:xfrm>
          <a:prstGeom prst="rect">
            <a:avLst/>
          </a:prstGeom>
          <a:noFill/>
          <a:ln w="9525">
            <a:noFill/>
            <a:miter lim="800000"/>
            <a:headEnd/>
            <a:tailEnd/>
          </a:ln>
        </p:spPr>
        <p:txBody>
          <a:bodyPr wrap="none">
            <a:spAutoFit/>
          </a:bodyPr>
          <a:lstStyle/>
          <a:p>
            <a:r>
              <a:rPr lang="en-US" sz="2400">
                <a:solidFill>
                  <a:srgbClr val="008000"/>
                </a:solidFill>
                <a:latin typeface="Arial" charset="0"/>
              </a:rPr>
              <a:t>B-Field</a:t>
            </a:r>
          </a:p>
        </p:txBody>
      </p:sp>
      <p:pic>
        <p:nvPicPr>
          <p:cNvPr id="1018096" name="Picture 240"/>
          <p:cNvPicPr>
            <a:picLocks noChangeAspect="1" noChangeArrowheads="1"/>
          </p:cNvPicPr>
          <p:nvPr/>
        </p:nvPicPr>
        <p:blipFill>
          <a:blip r:embed="rId7" cstate="print"/>
          <a:srcRect/>
          <a:stretch>
            <a:fillRect/>
          </a:stretch>
        </p:blipFill>
        <p:spPr bwMode="auto">
          <a:xfrm>
            <a:off x="6559550" y="1943100"/>
            <a:ext cx="2524125" cy="16859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7858">
                                            <p:txEl>
                                              <p:pRg st="1" end="1"/>
                                            </p:txEl>
                                          </p:spTgt>
                                        </p:tgtEl>
                                        <p:attrNameLst>
                                          <p:attrName>style.visibility</p:attrName>
                                        </p:attrNameLst>
                                      </p:cBhvr>
                                      <p:to>
                                        <p:strVal val="visible"/>
                                      </p:to>
                                    </p:set>
                                    <p:anim calcmode="lin" valueType="num">
                                      <p:cBhvr additive="base">
                                        <p:cTn id="7" dur="500" fill="hold"/>
                                        <p:tgtEl>
                                          <p:spTgt spid="1017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7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018096"/>
                                        </p:tgtEl>
                                        <p:attrNameLst>
                                          <p:attrName>style.visibility</p:attrName>
                                        </p:attrNameLst>
                                      </p:cBhvr>
                                      <p:to>
                                        <p:strVal val="visible"/>
                                      </p:to>
                                    </p:set>
                                    <p:anim calcmode="lin" valueType="num">
                                      <p:cBhvr>
                                        <p:cTn id="11" dur="500" fill="hold"/>
                                        <p:tgtEl>
                                          <p:spTgt spid="1018096"/>
                                        </p:tgtEl>
                                        <p:attrNameLst>
                                          <p:attrName>ppt_w</p:attrName>
                                        </p:attrNameLst>
                                      </p:cBhvr>
                                      <p:tavLst>
                                        <p:tav tm="0">
                                          <p:val>
                                            <p:fltVal val="0"/>
                                          </p:val>
                                        </p:tav>
                                        <p:tav tm="100000">
                                          <p:val>
                                            <p:strVal val="#ppt_w"/>
                                          </p:val>
                                        </p:tav>
                                      </p:tavLst>
                                    </p:anim>
                                    <p:anim calcmode="lin" valueType="num">
                                      <p:cBhvr>
                                        <p:cTn id="12" dur="500" fill="hold"/>
                                        <p:tgtEl>
                                          <p:spTgt spid="1018096"/>
                                        </p:tgtEl>
                                        <p:attrNameLst>
                                          <p:attrName>ppt_h</p:attrName>
                                        </p:attrNameLst>
                                      </p:cBhvr>
                                      <p:tavLst>
                                        <p:tav tm="0">
                                          <p:val>
                                            <p:fltVal val="0"/>
                                          </p:val>
                                        </p:tav>
                                        <p:tav tm="100000">
                                          <p:val>
                                            <p:strVal val="#ppt_h"/>
                                          </p:val>
                                        </p:tav>
                                      </p:tavLst>
                                    </p:anim>
                                    <p:animEffect transition="in" filter="fade">
                                      <p:cBhvr>
                                        <p:cTn id="13" dur="500"/>
                                        <p:tgtEl>
                                          <p:spTgt spid="101809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17858">
                                            <p:txEl>
                                              <p:pRg st="2" end="2"/>
                                            </p:txEl>
                                          </p:spTgt>
                                        </p:tgtEl>
                                        <p:attrNameLst>
                                          <p:attrName>style.visibility</p:attrName>
                                        </p:attrNameLst>
                                      </p:cBhvr>
                                      <p:to>
                                        <p:strVal val="visible"/>
                                      </p:to>
                                    </p:set>
                                    <p:anim calcmode="lin" valueType="num">
                                      <p:cBhvr additive="base">
                                        <p:cTn id="18" dur="500" fill="hold"/>
                                        <p:tgtEl>
                                          <p:spTgt spid="101785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17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17858">
                                            <p:txEl>
                                              <p:pRg st="3" end="3"/>
                                            </p:txEl>
                                          </p:spTgt>
                                        </p:tgtEl>
                                        <p:attrNameLst>
                                          <p:attrName>style.visibility</p:attrName>
                                        </p:attrNameLst>
                                      </p:cBhvr>
                                      <p:to>
                                        <p:strVal val="visible"/>
                                      </p:to>
                                    </p:set>
                                    <p:anim calcmode="lin" valueType="num">
                                      <p:cBhvr additive="base">
                                        <p:cTn id="24" dur="500" fill="hold"/>
                                        <p:tgtEl>
                                          <p:spTgt spid="101785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178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10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5" name="voltage.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18066"/>
                                        </p:tgtEl>
                                        <p:attrNameLst>
                                          <p:attrName>style.visibility</p:attrName>
                                        </p:attrNameLst>
                                      </p:cBhvr>
                                      <p:to>
                                        <p:strVal val="visible"/>
                                      </p:to>
                                    </p:set>
                                    <p:anim calcmode="lin" valueType="num">
                                      <p:cBhvr additive="base">
                                        <p:cTn id="35" dur="500" fill="hold"/>
                                        <p:tgtEl>
                                          <p:spTgt spid="1018066"/>
                                        </p:tgtEl>
                                        <p:attrNameLst>
                                          <p:attrName>ppt_x</p:attrName>
                                        </p:attrNameLst>
                                      </p:cBhvr>
                                      <p:tavLst>
                                        <p:tav tm="0">
                                          <p:val>
                                            <p:strVal val="1+#ppt_w/2"/>
                                          </p:val>
                                        </p:tav>
                                        <p:tav tm="100000">
                                          <p:val>
                                            <p:strVal val="#ppt_x"/>
                                          </p:val>
                                        </p:tav>
                                      </p:tavLst>
                                    </p:anim>
                                    <p:anim calcmode="lin" valueType="num">
                                      <p:cBhvr additive="base">
                                        <p:cTn id="36" dur="500" fill="hold"/>
                                        <p:tgtEl>
                                          <p:spTgt spid="10180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0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grpId="0" nodeType="clickEffect">
                                  <p:stCondLst>
                                    <p:cond delay="0"/>
                                  </p:stCondLst>
                                  <p:childTnLst>
                                    <p:set>
                                      <p:cBhvr>
                                        <p:cTn id="50" dur="1" fill="hold">
                                          <p:stCondLst>
                                            <p:cond delay="0"/>
                                          </p:stCondLst>
                                        </p:cTn>
                                        <p:tgtEl>
                                          <p:spTgt spid="1018093"/>
                                        </p:tgtEl>
                                        <p:attrNameLst>
                                          <p:attrName>style.visibility</p:attrName>
                                        </p:attrNameLst>
                                      </p:cBhvr>
                                      <p:to>
                                        <p:strVal val="visible"/>
                                      </p:to>
                                    </p:set>
                                    <p:anim calcmode="lin" valueType="num">
                                      <p:cBhvr additive="base">
                                        <p:cTn id="51" dur="500" fill="hold"/>
                                        <p:tgtEl>
                                          <p:spTgt spid="1018093"/>
                                        </p:tgtEl>
                                        <p:attrNameLst>
                                          <p:attrName>ppt_x</p:attrName>
                                        </p:attrNameLst>
                                      </p:cBhvr>
                                      <p:tavLst>
                                        <p:tav tm="0">
                                          <p:val>
                                            <p:strVal val="1+#ppt_w/2"/>
                                          </p:val>
                                        </p:tav>
                                        <p:tav tm="100000">
                                          <p:val>
                                            <p:strVal val="#ppt_x"/>
                                          </p:val>
                                        </p:tav>
                                      </p:tavLst>
                                    </p:anim>
                                    <p:anim calcmode="lin" valueType="num">
                                      <p:cBhvr additive="base">
                                        <p:cTn id="52" dur="500" fill="hold"/>
                                        <p:tgtEl>
                                          <p:spTgt spid="10180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6" name="suction.wav"/>
                                        </p:tgtEl>
                                      </p:cMediaNode>
                                    </p:audio>
                                  </p:subTnLst>
                                </p:cTn>
                              </p:par>
                            </p:childTnLst>
                          </p:cTn>
                        </p:par>
                      </p:childTnLst>
                    </p:cTn>
                  </p:par>
                  <p:par>
                    <p:cTn id="53" fill="hold">
                      <p:stCondLst>
                        <p:cond delay="indefinite"/>
                      </p:stCondLst>
                      <p:childTnLst>
                        <p:par>
                          <p:cTn id="54" fill="hold">
                            <p:stCondLst>
                              <p:cond delay="0"/>
                            </p:stCondLst>
                            <p:childTnLst>
                              <p:par>
                                <p:cTn id="55" presetID="0" presetClass="path" presetSubtype="0" repeatCount="indefinite" accel="50000" decel="50000" fill="hold" nodeType="clickEffect">
                                  <p:stCondLst>
                                    <p:cond delay="0"/>
                                  </p:stCondLst>
                                  <p:childTnLst>
                                    <p:animMotion origin="layout" path="M -2.77778E-7 -1.48148E-6 L -0.00642 0.09838 L 0.00191 0.20625 L 0.0092 0.09676 L -2.77778E-7 -1.48148E-6 Z " pathEditMode="relative" rAng="0" ptsTypes="AAAAA">
                                      <p:cBhvr>
                                        <p:cTn id="56" dur="5000" fill="hold"/>
                                        <p:tgtEl>
                                          <p:spTgt spid="6"/>
                                        </p:tgtEl>
                                        <p:attrNameLst>
                                          <p:attrName>ppt_x</p:attrName>
                                          <p:attrName>ppt_y</p:attrName>
                                        </p:attrNameLst>
                                      </p:cBhvr>
                                      <p:rCtr x="1" y="103"/>
                                    </p:animMotion>
                                  </p:childTnLst>
                                </p:cTn>
                              </p:par>
                              <p:par>
                                <p:cTn id="57" presetID="0" presetClass="path" presetSubtype="0" repeatCount="indefinite" accel="50000" decel="50000" fill="hold" nodeType="withEffect">
                                  <p:stCondLst>
                                    <p:cond delay="0"/>
                                  </p:stCondLst>
                                  <p:childTnLst>
                                    <p:animMotion origin="layout" path="M 5.55556E-7 -3.7037E-6 L 0.10243 -0.00347 L 0.2059 -3.7037E-6 L 0.10121 0.0044 L 5.55556E-7 -3.7037E-6 Z " pathEditMode="relative" rAng="0" ptsTypes="AAAAA">
                                      <p:cBhvr>
                                        <p:cTn id="58" dur="5000" fill="hold"/>
                                        <p:tgtEl>
                                          <p:spTgt spid="3"/>
                                        </p:tgtEl>
                                        <p:attrNameLst>
                                          <p:attrName>ppt_x</p:attrName>
                                          <p:attrName>ppt_y</p:attrName>
                                        </p:attrNameLst>
                                      </p:cBhvr>
                                      <p:rCtr x="103" y="0"/>
                                    </p:animMotion>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7858">
                                            <p:txEl>
                                              <p:pRg st="4" end="4"/>
                                            </p:txEl>
                                          </p:spTgt>
                                        </p:tgtEl>
                                        <p:attrNameLst>
                                          <p:attrName>style.visibility</p:attrName>
                                        </p:attrNameLst>
                                      </p:cBhvr>
                                      <p:to>
                                        <p:strVal val="visible"/>
                                      </p:to>
                                    </p:set>
                                    <p:anim calcmode="lin" valueType="num">
                                      <p:cBhvr additive="base">
                                        <p:cTn id="63" dur="500" fill="hold"/>
                                        <p:tgtEl>
                                          <p:spTgt spid="1017858">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78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1017858">
                                            <p:txEl>
                                              <p:pRg st="5" end="5"/>
                                            </p:txEl>
                                          </p:spTgt>
                                        </p:tgtEl>
                                        <p:attrNameLst>
                                          <p:attrName>style.visibility</p:attrName>
                                        </p:attrNameLst>
                                      </p:cBhvr>
                                      <p:to>
                                        <p:strVal val="visible"/>
                                      </p:to>
                                    </p:set>
                                    <p:anim calcmode="lin" valueType="num">
                                      <p:cBhvr additive="base">
                                        <p:cTn id="69" dur="500" fill="hold"/>
                                        <p:tgtEl>
                                          <p:spTgt spid="1017858">
                                            <p:txEl>
                                              <p:pRg st="5" end="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0178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8093" grpId="0"/>
      <p:bldP spid="101806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fossil fuel power stations</a:t>
            </a:r>
            <a:endParaRPr lang="en-US" i="1"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most common way to generate electrical power is the </a:t>
            </a:r>
            <a:r>
              <a:rPr lang="en-US" sz="2400" dirty="0" smtClean="0">
                <a:solidFill>
                  <a:srgbClr val="000000"/>
                </a:solidFill>
                <a:latin typeface="Arial" charset="0"/>
                <a:ea typeface="Calibri" pitchFamily="34" charset="0"/>
                <a:cs typeface="Times New Roman" pitchFamily="18" charset="0"/>
              </a:rPr>
              <a:t>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_______________________________________.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                                                                  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The </a:t>
            </a:r>
            <a:r>
              <a:rPr lang="en-US" sz="2400" dirty="0" smtClean="0">
                <a:solidFill>
                  <a:srgbClr val="000000"/>
                </a:solidFill>
                <a:latin typeface="Arial" charset="0"/>
                <a:ea typeface="Calibri" pitchFamily="34" charset="0"/>
                <a:cs typeface="Times New Roman" pitchFamily="18" charset="0"/>
                <a:sym typeface="Symbol" pitchFamily="18" charset="2"/>
              </a:rPr>
              <a:t>__________                                                                  _______________                                                          _______________.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______________                                                                  _____________.</a:t>
            </a:r>
            <a:endParaRPr lang="en-US" sz="2400" dirty="0">
              <a:solidFill>
                <a:srgbClr val="000000"/>
              </a:solidFill>
              <a:latin typeface="Arial" charset="0"/>
              <a:ea typeface="Calibri" pitchFamily="34" charset="0"/>
              <a:cs typeface="Times New Roman" pitchFamily="18" charset="0"/>
              <a:sym typeface="Symbol" pitchFamily="18" charset="2"/>
            </a:endParaRPr>
          </a:p>
        </p:txBody>
      </p:sp>
      <p:sp>
        <p:nvSpPr>
          <p:cNvPr id="3891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15876" name="Rectangle 68"/>
          <p:cNvSpPr>
            <a:spLocks noChangeArrowheads="1"/>
          </p:cNvSpPr>
          <p:nvPr/>
        </p:nvSpPr>
        <p:spPr bwMode="auto">
          <a:xfrm>
            <a:off x="3467100" y="4387850"/>
            <a:ext cx="969963" cy="2174875"/>
          </a:xfrm>
          <a:prstGeom prst="rect">
            <a:avLst/>
          </a:prstGeom>
          <a:gradFill rotWithShape="1">
            <a:gsLst>
              <a:gs pos="0">
                <a:srgbClr val="FF6600"/>
              </a:gs>
              <a:gs pos="100000">
                <a:srgbClr val="762F00"/>
              </a:gs>
            </a:gsLst>
            <a:lin ang="5400000" scaled="1"/>
          </a:gradFill>
          <a:ln w="9525">
            <a:solidFill>
              <a:schemeClr val="tx1"/>
            </a:solidFill>
            <a:miter lim="800000"/>
            <a:headEnd/>
            <a:tailEnd/>
          </a:ln>
        </p:spPr>
        <p:txBody>
          <a:bodyPr wrap="none" anchor="ctr"/>
          <a:lstStyle/>
          <a:p>
            <a:endParaRPr lang="en-US"/>
          </a:p>
        </p:txBody>
      </p:sp>
      <p:sp>
        <p:nvSpPr>
          <p:cNvPr id="1015877" name="Text Box 69"/>
          <p:cNvSpPr txBox="1">
            <a:spLocks noChangeArrowheads="1"/>
          </p:cNvSpPr>
          <p:nvPr/>
        </p:nvSpPr>
        <p:spPr bwMode="auto">
          <a:xfrm>
            <a:off x="3541713" y="6542088"/>
            <a:ext cx="842962" cy="366712"/>
          </a:xfrm>
          <a:prstGeom prst="rect">
            <a:avLst/>
          </a:prstGeom>
          <a:noFill/>
          <a:ln w="9525">
            <a:noFill/>
            <a:miter lim="800000"/>
            <a:headEnd/>
            <a:tailEnd/>
          </a:ln>
        </p:spPr>
        <p:txBody>
          <a:bodyPr>
            <a:spAutoFit/>
          </a:bodyPr>
          <a:lstStyle/>
          <a:p>
            <a:r>
              <a:rPr lang="en-US" sz="1800">
                <a:latin typeface="Arial" charset="0"/>
              </a:rPr>
              <a:t>Boiler</a:t>
            </a:r>
          </a:p>
        </p:txBody>
      </p:sp>
      <p:grpSp>
        <p:nvGrpSpPr>
          <p:cNvPr id="2" name="Group 70"/>
          <p:cNvGrpSpPr>
            <a:grpSpLocks/>
          </p:cNvGrpSpPr>
          <p:nvPr/>
        </p:nvGrpSpPr>
        <p:grpSpPr bwMode="auto">
          <a:xfrm>
            <a:off x="5943600" y="5187950"/>
            <a:ext cx="1177925" cy="592138"/>
            <a:chOff x="3744" y="3236"/>
            <a:chExt cx="742" cy="373"/>
          </a:xfrm>
        </p:grpSpPr>
        <p:sp>
          <p:nvSpPr>
            <p:cNvPr id="39028" name="Rectangle 71"/>
            <p:cNvSpPr>
              <a:spLocks noChangeArrowheads="1"/>
            </p:cNvSpPr>
            <p:nvPr/>
          </p:nvSpPr>
          <p:spPr bwMode="auto">
            <a:xfrm>
              <a:off x="3911" y="3257"/>
              <a:ext cx="415" cy="344"/>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29" name="Rectangle 72"/>
            <p:cNvSpPr>
              <a:spLocks noChangeArrowheads="1"/>
            </p:cNvSpPr>
            <p:nvPr/>
          </p:nvSpPr>
          <p:spPr bwMode="auto">
            <a:xfrm>
              <a:off x="3744" y="3245"/>
              <a:ext cx="169" cy="359"/>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sp>
          <p:nvSpPr>
            <p:cNvPr id="39030" name="Rectangle 73"/>
            <p:cNvSpPr>
              <a:spLocks noChangeArrowheads="1"/>
            </p:cNvSpPr>
            <p:nvPr/>
          </p:nvSpPr>
          <p:spPr bwMode="auto">
            <a:xfrm>
              <a:off x="4317" y="3236"/>
              <a:ext cx="169" cy="373"/>
            </a:xfrm>
            <a:prstGeom prst="rect">
              <a:avLst/>
            </a:prstGeom>
            <a:gradFill rotWithShape="1">
              <a:gsLst>
                <a:gs pos="0">
                  <a:srgbClr val="666666"/>
                </a:gs>
                <a:gs pos="50000">
                  <a:srgbClr val="DDDDDD"/>
                </a:gs>
                <a:gs pos="100000">
                  <a:srgbClr val="666666"/>
                </a:gs>
              </a:gsLst>
              <a:lin ang="5400000" scaled="1"/>
            </a:gradFill>
            <a:ln w="9525">
              <a:solidFill>
                <a:schemeClr val="tx1"/>
              </a:solidFill>
              <a:miter lim="800000"/>
              <a:headEnd/>
              <a:tailEnd/>
            </a:ln>
          </p:spPr>
          <p:txBody>
            <a:bodyPr wrap="none" anchor="ctr"/>
            <a:lstStyle/>
            <a:p>
              <a:endParaRPr lang="en-US"/>
            </a:p>
          </p:txBody>
        </p:sp>
      </p:grpSp>
      <p:grpSp>
        <p:nvGrpSpPr>
          <p:cNvPr id="3" name="Group 74"/>
          <p:cNvGrpSpPr>
            <a:grpSpLocks/>
          </p:cNvGrpSpPr>
          <p:nvPr/>
        </p:nvGrpSpPr>
        <p:grpSpPr bwMode="auto">
          <a:xfrm>
            <a:off x="3824288" y="4129088"/>
            <a:ext cx="2127250" cy="2138362"/>
            <a:chOff x="2409" y="2569"/>
            <a:chExt cx="1340" cy="1347"/>
          </a:xfrm>
        </p:grpSpPr>
        <p:grpSp>
          <p:nvGrpSpPr>
            <p:cNvPr id="39019" name="Group 75"/>
            <p:cNvGrpSpPr>
              <a:grpSpLocks/>
            </p:cNvGrpSpPr>
            <p:nvPr/>
          </p:nvGrpSpPr>
          <p:grpSpPr bwMode="auto">
            <a:xfrm>
              <a:off x="2409" y="2569"/>
              <a:ext cx="1338" cy="1347"/>
              <a:chOff x="2409" y="2569"/>
              <a:chExt cx="1338" cy="1347"/>
            </a:xfrm>
          </p:grpSpPr>
          <p:sp>
            <p:nvSpPr>
              <p:cNvPr id="39021" name="Rectangle 76"/>
              <p:cNvSpPr>
                <a:spLocks noChangeArrowheads="1"/>
              </p:cNvSpPr>
              <p:nvPr/>
            </p:nvSpPr>
            <p:spPr bwMode="auto">
              <a:xfrm>
                <a:off x="3235" y="2569"/>
                <a:ext cx="120" cy="54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2" name="Rectangle 77"/>
              <p:cNvSpPr>
                <a:spLocks noChangeArrowheads="1"/>
              </p:cNvSpPr>
              <p:nvPr/>
            </p:nvSpPr>
            <p:spPr bwMode="auto">
              <a:xfrm>
                <a:off x="2409" y="2571"/>
                <a:ext cx="141" cy="161"/>
              </a:xfrm>
              <a:prstGeom prst="rect">
                <a:avLst/>
              </a:prstGeom>
              <a:gradFill rotWithShape="1">
                <a:gsLst>
                  <a:gs pos="0">
                    <a:srgbClr val="762F00"/>
                  </a:gs>
                  <a:gs pos="50000">
                    <a:srgbClr val="FF6600"/>
                  </a:gs>
                  <a:gs pos="100000">
                    <a:srgbClr val="762F00"/>
                  </a:gs>
                </a:gsLst>
                <a:lin ang="0" scaled="1"/>
              </a:gradFill>
              <a:ln w="9525">
                <a:noFill/>
                <a:miter lim="800000"/>
                <a:headEnd/>
                <a:tailEnd/>
              </a:ln>
            </p:spPr>
            <p:txBody>
              <a:bodyPr wrap="none" anchor="ctr"/>
              <a:lstStyle/>
              <a:p>
                <a:endParaRPr lang="en-US"/>
              </a:p>
            </p:txBody>
          </p:sp>
          <p:sp>
            <p:nvSpPr>
              <p:cNvPr id="39023" name="Rectangle 78"/>
              <p:cNvSpPr>
                <a:spLocks noChangeArrowheads="1"/>
              </p:cNvSpPr>
              <p:nvPr/>
            </p:nvSpPr>
            <p:spPr bwMode="auto">
              <a:xfrm>
                <a:off x="2479" y="2571"/>
                <a:ext cx="850"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4" name="Rectangle 79"/>
              <p:cNvSpPr>
                <a:spLocks noChangeArrowheads="1"/>
              </p:cNvSpPr>
              <p:nvPr/>
            </p:nvSpPr>
            <p:spPr bwMode="auto">
              <a:xfrm>
                <a:off x="2793" y="3700"/>
                <a:ext cx="435" cy="112"/>
              </a:xfrm>
              <a:prstGeom prst="rect">
                <a:avLst/>
              </a:prstGeom>
              <a:gradFill rotWithShape="1">
                <a:gsLst>
                  <a:gs pos="0">
                    <a:srgbClr val="762F00"/>
                  </a:gs>
                  <a:gs pos="50000">
                    <a:srgbClr val="FF6600"/>
                  </a:gs>
                  <a:gs pos="100000">
                    <a:srgbClr val="762F00"/>
                  </a:gs>
                </a:gsLst>
                <a:lin ang="5400000" scaled="1"/>
              </a:gradFill>
              <a:ln w="9525">
                <a:noFill/>
                <a:miter lim="800000"/>
                <a:headEnd/>
                <a:tailEnd/>
              </a:ln>
            </p:spPr>
            <p:txBody>
              <a:bodyPr wrap="none" anchor="ctr"/>
              <a:lstStyle/>
              <a:p>
                <a:endParaRPr lang="en-US"/>
              </a:p>
            </p:txBody>
          </p:sp>
          <p:sp>
            <p:nvSpPr>
              <p:cNvPr id="39025" name="Rectangle 80"/>
              <p:cNvSpPr>
                <a:spLocks noChangeArrowheads="1"/>
              </p:cNvSpPr>
              <p:nvPr/>
            </p:nvSpPr>
            <p:spPr bwMode="auto">
              <a:xfrm>
                <a:off x="3231" y="3112"/>
                <a:ext cx="513" cy="253"/>
              </a:xfrm>
              <a:prstGeom prst="rect">
                <a:avLst/>
              </a:prstGeom>
              <a:gradFill rotWithShape="1">
                <a:gsLst>
                  <a:gs pos="0">
                    <a:srgbClr val="FF6600"/>
                  </a:gs>
                  <a:gs pos="100000">
                    <a:srgbClr val="762F00"/>
                  </a:gs>
                </a:gsLst>
                <a:lin ang="5400000" scaled="1"/>
              </a:gradFill>
              <a:ln w="9525">
                <a:noFill/>
                <a:miter lim="800000"/>
                <a:headEnd/>
                <a:tailEnd/>
              </a:ln>
            </p:spPr>
            <p:txBody>
              <a:bodyPr wrap="none" anchor="ctr"/>
              <a:lstStyle/>
              <a:p>
                <a:endParaRPr lang="en-US"/>
              </a:p>
            </p:txBody>
          </p:sp>
          <p:sp>
            <p:nvSpPr>
              <p:cNvPr id="39026" name="Rectangle 81"/>
              <p:cNvSpPr>
                <a:spLocks noChangeArrowheads="1"/>
              </p:cNvSpPr>
              <p:nvPr/>
            </p:nvSpPr>
            <p:spPr bwMode="auto">
              <a:xfrm>
                <a:off x="3234" y="3362"/>
                <a:ext cx="513" cy="288"/>
              </a:xfrm>
              <a:prstGeom prst="rect">
                <a:avLst/>
              </a:prstGeom>
              <a:gradFill rotWithShape="1">
                <a:gsLst>
                  <a:gs pos="0">
                    <a:srgbClr val="FF6600"/>
                  </a:gs>
                  <a:gs pos="100000">
                    <a:srgbClr val="762F00"/>
                  </a:gs>
                </a:gsLst>
                <a:lin ang="18900000" scaled="1"/>
              </a:gradFill>
              <a:ln w="9525">
                <a:noFill/>
                <a:miter lim="800000"/>
                <a:headEnd/>
                <a:tailEnd/>
              </a:ln>
            </p:spPr>
            <p:txBody>
              <a:bodyPr wrap="none" anchor="ctr"/>
              <a:lstStyle/>
              <a:p>
                <a:endParaRPr lang="en-US"/>
              </a:p>
            </p:txBody>
          </p:sp>
          <p:sp>
            <p:nvSpPr>
              <p:cNvPr id="39027" name="Rectangle 82"/>
              <p:cNvSpPr>
                <a:spLocks noChangeArrowheads="1"/>
              </p:cNvSpPr>
              <p:nvPr/>
            </p:nvSpPr>
            <p:spPr bwMode="auto">
              <a:xfrm>
                <a:off x="3224" y="3646"/>
                <a:ext cx="520" cy="270"/>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39020" name="Rectangle 83" descr="Wide upward diagonal"/>
            <p:cNvSpPr>
              <a:spLocks noChangeArrowheads="1"/>
            </p:cNvSpPr>
            <p:nvPr/>
          </p:nvSpPr>
          <p:spPr bwMode="auto">
            <a:xfrm>
              <a:off x="3278" y="3278"/>
              <a:ext cx="471" cy="288"/>
            </a:xfrm>
            <a:prstGeom prst="rect">
              <a:avLst/>
            </a:prstGeom>
            <a:pattFill prst="wdUpDiag">
              <a:fgClr>
                <a:schemeClr val="tx1"/>
              </a:fgClr>
              <a:bgClr>
                <a:srgbClr val="666666"/>
              </a:bgClr>
            </a:pattFill>
            <a:ln w="9525">
              <a:solidFill>
                <a:schemeClr val="tx1"/>
              </a:solidFill>
              <a:miter lim="800000"/>
              <a:headEnd/>
              <a:tailEnd/>
            </a:ln>
          </p:spPr>
          <p:txBody>
            <a:bodyPr wrap="none" anchor="ctr"/>
            <a:lstStyle/>
            <a:p>
              <a:endParaRPr lang="en-US"/>
            </a:p>
          </p:txBody>
        </p:sp>
      </p:grpSp>
      <p:sp>
        <p:nvSpPr>
          <p:cNvPr id="1015892" name="Text Box 84"/>
          <p:cNvSpPr txBox="1">
            <a:spLocks noChangeArrowheads="1"/>
          </p:cNvSpPr>
          <p:nvPr/>
        </p:nvSpPr>
        <p:spPr bwMode="auto">
          <a:xfrm>
            <a:off x="5238750" y="4641850"/>
            <a:ext cx="1163638" cy="366713"/>
          </a:xfrm>
          <a:prstGeom prst="rect">
            <a:avLst/>
          </a:prstGeom>
          <a:noFill/>
          <a:ln w="9525">
            <a:noFill/>
            <a:miter lim="800000"/>
            <a:headEnd/>
            <a:tailEnd/>
          </a:ln>
        </p:spPr>
        <p:txBody>
          <a:bodyPr>
            <a:spAutoFit/>
          </a:bodyPr>
          <a:lstStyle/>
          <a:p>
            <a:r>
              <a:rPr lang="en-US" sz="1800">
                <a:latin typeface="Arial" charset="0"/>
              </a:rPr>
              <a:t>Turbine</a:t>
            </a:r>
          </a:p>
        </p:txBody>
      </p:sp>
      <p:sp>
        <p:nvSpPr>
          <p:cNvPr id="1015893" name="Text Box 85"/>
          <p:cNvSpPr txBox="1">
            <a:spLocks noChangeArrowheads="1"/>
          </p:cNvSpPr>
          <p:nvPr/>
        </p:nvSpPr>
        <p:spPr bwMode="auto">
          <a:xfrm>
            <a:off x="5930900" y="4881563"/>
            <a:ext cx="1374775" cy="366712"/>
          </a:xfrm>
          <a:prstGeom prst="rect">
            <a:avLst/>
          </a:prstGeom>
          <a:noFill/>
          <a:ln w="9525">
            <a:noFill/>
            <a:miter lim="800000"/>
            <a:headEnd/>
            <a:tailEnd/>
          </a:ln>
        </p:spPr>
        <p:txBody>
          <a:bodyPr>
            <a:spAutoFit/>
          </a:bodyPr>
          <a:lstStyle/>
          <a:p>
            <a:r>
              <a:rPr lang="en-US" sz="1800">
                <a:latin typeface="Arial" charset="0"/>
              </a:rPr>
              <a:t>Generator</a:t>
            </a:r>
          </a:p>
        </p:txBody>
      </p:sp>
      <p:sp>
        <p:nvSpPr>
          <p:cNvPr id="1015894" name="Text Box 86"/>
          <p:cNvSpPr txBox="1">
            <a:spLocks noChangeArrowheads="1"/>
          </p:cNvSpPr>
          <p:nvPr/>
        </p:nvSpPr>
        <p:spPr bwMode="auto">
          <a:xfrm>
            <a:off x="5102225" y="6246813"/>
            <a:ext cx="1374775" cy="366712"/>
          </a:xfrm>
          <a:prstGeom prst="rect">
            <a:avLst/>
          </a:prstGeom>
          <a:noFill/>
          <a:ln w="9525">
            <a:noFill/>
            <a:miter lim="800000"/>
            <a:headEnd/>
            <a:tailEnd/>
          </a:ln>
        </p:spPr>
        <p:txBody>
          <a:bodyPr>
            <a:spAutoFit/>
          </a:bodyPr>
          <a:lstStyle/>
          <a:p>
            <a:r>
              <a:rPr lang="en-US" sz="1800">
                <a:latin typeface="Arial" charset="0"/>
              </a:rPr>
              <a:t>Condenser</a:t>
            </a:r>
          </a:p>
        </p:txBody>
      </p:sp>
      <p:grpSp>
        <p:nvGrpSpPr>
          <p:cNvPr id="5" name="Group 87"/>
          <p:cNvGrpSpPr>
            <a:grpSpLocks/>
          </p:cNvGrpSpPr>
          <p:nvPr/>
        </p:nvGrpSpPr>
        <p:grpSpPr bwMode="auto">
          <a:xfrm>
            <a:off x="5430838" y="5900738"/>
            <a:ext cx="3713162" cy="450850"/>
            <a:chOff x="3421" y="3685"/>
            <a:chExt cx="2339" cy="284"/>
          </a:xfrm>
        </p:grpSpPr>
        <p:sp>
          <p:nvSpPr>
            <p:cNvPr id="1015896" name="Rectangle 88"/>
            <p:cNvSpPr>
              <a:spLocks noChangeArrowheads="1"/>
            </p:cNvSpPr>
            <p:nvPr/>
          </p:nvSpPr>
          <p:spPr bwMode="auto">
            <a:xfrm>
              <a:off x="3421" y="383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7" name="Rectangle 89"/>
            <p:cNvSpPr>
              <a:spLocks noChangeArrowheads="1"/>
            </p:cNvSpPr>
            <p:nvPr/>
          </p:nvSpPr>
          <p:spPr bwMode="auto">
            <a:xfrm>
              <a:off x="3421" y="3685"/>
              <a:ext cx="2339"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8" name="Rectangle 90"/>
            <p:cNvSpPr>
              <a:spLocks noChangeArrowheads="1"/>
            </p:cNvSpPr>
            <p:nvPr/>
          </p:nvSpPr>
          <p:spPr bwMode="auto">
            <a:xfrm rot="16200000">
              <a:off x="3364" y="3758"/>
              <a:ext cx="173" cy="56"/>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noFill/>
              <a:miter lim="800000"/>
              <a:headEnd/>
              <a:tailEnd/>
            </a:ln>
            <a:effectLst/>
          </p:spPr>
          <p:txBody>
            <a:bodyPr wrap="none" anchor="ctr"/>
            <a:lstStyle/>
            <a:p>
              <a:pPr>
                <a:defRPr/>
              </a:pPr>
              <a:endParaRPr lang="en-US"/>
            </a:p>
          </p:txBody>
        </p:sp>
        <p:sp>
          <p:nvSpPr>
            <p:cNvPr id="1015899" name="Oval 91"/>
            <p:cNvSpPr>
              <a:spLocks noChangeArrowheads="1"/>
            </p:cNvSpPr>
            <p:nvPr/>
          </p:nvSpPr>
          <p:spPr bwMode="auto">
            <a:xfrm>
              <a:off x="4397" y="3779"/>
              <a:ext cx="190" cy="190"/>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grpSp>
        <p:nvGrpSpPr>
          <p:cNvPr id="6" name="Group 92"/>
          <p:cNvGrpSpPr>
            <a:grpSpLocks/>
          </p:cNvGrpSpPr>
          <p:nvPr/>
        </p:nvGrpSpPr>
        <p:grpSpPr bwMode="auto">
          <a:xfrm>
            <a:off x="7400925" y="4560888"/>
            <a:ext cx="1009650" cy="2347912"/>
            <a:chOff x="4756" y="2710"/>
            <a:chExt cx="636" cy="1479"/>
          </a:xfrm>
        </p:grpSpPr>
        <p:grpSp>
          <p:nvGrpSpPr>
            <p:cNvPr id="38978" name="Group 93"/>
            <p:cNvGrpSpPr>
              <a:grpSpLocks/>
            </p:cNvGrpSpPr>
            <p:nvPr/>
          </p:nvGrpSpPr>
          <p:grpSpPr bwMode="auto">
            <a:xfrm>
              <a:off x="5011" y="2710"/>
              <a:ext cx="125" cy="1479"/>
              <a:chOff x="5011" y="2710"/>
              <a:chExt cx="125" cy="1479"/>
            </a:xfrm>
          </p:grpSpPr>
          <p:grpSp>
            <p:nvGrpSpPr>
              <p:cNvPr id="38991" name="Group 94"/>
              <p:cNvGrpSpPr>
                <a:grpSpLocks/>
              </p:cNvGrpSpPr>
              <p:nvPr/>
            </p:nvGrpSpPr>
            <p:grpSpPr bwMode="auto">
              <a:xfrm>
                <a:off x="5011" y="2710"/>
                <a:ext cx="120" cy="246"/>
                <a:chOff x="5031" y="2710"/>
                <a:chExt cx="206" cy="246"/>
              </a:xfrm>
            </p:grpSpPr>
            <p:sp>
              <p:nvSpPr>
                <p:cNvPr id="39012" name="Rectangle 9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3" name="Line 9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4" name="Line 9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2" name="Group 98"/>
              <p:cNvGrpSpPr>
                <a:grpSpLocks/>
              </p:cNvGrpSpPr>
              <p:nvPr/>
            </p:nvGrpSpPr>
            <p:grpSpPr bwMode="auto">
              <a:xfrm>
                <a:off x="5015" y="2953"/>
                <a:ext cx="120" cy="246"/>
                <a:chOff x="5031" y="2710"/>
                <a:chExt cx="206" cy="246"/>
              </a:xfrm>
            </p:grpSpPr>
            <p:sp>
              <p:nvSpPr>
                <p:cNvPr id="39009" name="Rectangle 9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10" name="Line 10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11" name="Line 10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3" name="Group 102"/>
              <p:cNvGrpSpPr>
                <a:grpSpLocks/>
              </p:cNvGrpSpPr>
              <p:nvPr/>
            </p:nvGrpSpPr>
            <p:grpSpPr bwMode="auto">
              <a:xfrm>
                <a:off x="5016" y="3202"/>
                <a:ext cx="120" cy="246"/>
                <a:chOff x="5031" y="2710"/>
                <a:chExt cx="206" cy="246"/>
              </a:xfrm>
            </p:grpSpPr>
            <p:sp>
              <p:nvSpPr>
                <p:cNvPr id="39006" name="Rectangle 10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7" name="Line 10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8" name="Line 10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4" name="Group 106"/>
              <p:cNvGrpSpPr>
                <a:grpSpLocks/>
              </p:cNvGrpSpPr>
              <p:nvPr/>
            </p:nvGrpSpPr>
            <p:grpSpPr bwMode="auto">
              <a:xfrm>
                <a:off x="5011" y="3445"/>
                <a:ext cx="120" cy="246"/>
                <a:chOff x="5031" y="2710"/>
                <a:chExt cx="206" cy="246"/>
              </a:xfrm>
            </p:grpSpPr>
            <p:sp>
              <p:nvSpPr>
                <p:cNvPr id="39003" name="Rectangle 10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4" name="Line 10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5" name="Line 10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5" name="Group 110"/>
              <p:cNvGrpSpPr>
                <a:grpSpLocks/>
              </p:cNvGrpSpPr>
              <p:nvPr/>
            </p:nvGrpSpPr>
            <p:grpSpPr bwMode="auto">
              <a:xfrm>
                <a:off x="5015" y="3694"/>
                <a:ext cx="120" cy="246"/>
                <a:chOff x="5031" y="2710"/>
                <a:chExt cx="206" cy="246"/>
              </a:xfrm>
            </p:grpSpPr>
            <p:sp>
              <p:nvSpPr>
                <p:cNvPr id="39000" name="Rectangle 11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9001" name="Line 11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9002" name="Line 11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96" name="Group 114"/>
              <p:cNvGrpSpPr>
                <a:grpSpLocks/>
              </p:cNvGrpSpPr>
              <p:nvPr/>
            </p:nvGrpSpPr>
            <p:grpSpPr bwMode="auto">
              <a:xfrm>
                <a:off x="5016" y="3943"/>
                <a:ext cx="120" cy="246"/>
                <a:chOff x="5031" y="2710"/>
                <a:chExt cx="206" cy="246"/>
              </a:xfrm>
            </p:grpSpPr>
            <p:sp>
              <p:nvSpPr>
                <p:cNvPr id="38997" name="Rectangle 11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98" name="Line 11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99" name="Line 11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79" name="Group 118"/>
            <p:cNvGrpSpPr>
              <a:grpSpLocks/>
            </p:cNvGrpSpPr>
            <p:nvPr/>
          </p:nvGrpSpPr>
          <p:grpSpPr bwMode="auto">
            <a:xfrm>
              <a:off x="5125" y="2710"/>
              <a:ext cx="259" cy="81"/>
              <a:chOff x="5125" y="2710"/>
              <a:chExt cx="353" cy="111"/>
            </a:xfrm>
          </p:grpSpPr>
          <p:sp>
            <p:nvSpPr>
              <p:cNvPr id="38989" name="AutoShape 119"/>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90" name="Line 120"/>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0" name="Group 121"/>
            <p:cNvGrpSpPr>
              <a:grpSpLocks/>
            </p:cNvGrpSpPr>
            <p:nvPr/>
          </p:nvGrpSpPr>
          <p:grpSpPr bwMode="auto">
            <a:xfrm flipH="1">
              <a:off x="4756" y="2711"/>
              <a:ext cx="259" cy="81"/>
              <a:chOff x="5125" y="2710"/>
              <a:chExt cx="353" cy="111"/>
            </a:xfrm>
          </p:grpSpPr>
          <p:sp>
            <p:nvSpPr>
              <p:cNvPr id="38987" name="AutoShape 122"/>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8" name="Line 123"/>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1" name="Group 124"/>
            <p:cNvGrpSpPr>
              <a:grpSpLocks/>
            </p:cNvGrpSpPr>
            <p:nvPr/>
          </p:nvGrpSpPr>
          <p:grpSpPr bwMode="auto">
            <a:xfrm>
              <a:off x="5133" y="2947"/>
              <a:ext cx="259" cy="81"/>
              <a:chOff x="5125" y="2710"/>
              <a:chExt cx="353" cy="111"/>
            </a:xfrm>
          </p:grpSpPr>
          <p:sp>
            <p:nvSpPr>
              <p:cNvPr id="38985" name="AutoShape 125"/>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6" name="Line 126"/>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82" name="Group 127"/>
            <p:cNvGrpSpPr>
              <a:grpSpLocks/>
            </p:cNvGrpSpPr>
            <p:nvPr/>
          </p:nvGrpSpPr>
          <p:grpSpPr bwMode="auto">
            <a:xfrm flipH="1">
              <a:off x="4758" y="2948"/>
              <a:ext cx="259" cy="81"/>
              <a:chOff x="5125" y="2710"/>
              <a:chExt cx="353" cy="111"/>
            </a:xfrm>
          </p:grpSpPr>
          <p:sp>
            <p:nvSpPr>
              <p:cNvPr id="38983" name="AutoShape 128"/>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84" name="Line 129"/>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grpSp>
        <p:nvGrpSpPr>
          <p:cNvPr id="18" name="Group 130"/>
          <p:cNvGrpSpPr>
            <a:grpSpLocks/>
          </p:cNvGrpSpPr>
          <p:nvPr/>
        </p:nvGrpSpPr>
        <p:grpSpPr bwMode="auto">
          <a:xfrm>
            <a:off x="8539163" y="3870325"/>
            <a:ext cx="604837" cy="1404938"/>
            <a:chOff x="4756" y="2710"/>
            <a:chExt cx="636" cy="1479"/>
          </a:xfrm>
        </p:grpSpPr>
        <p:grpSp>
          <p:nvGrpSpPr>
            <p:cNvPr id="38941" name="Group 131"/>
            <p:cNvGrpSpPr>
              <a:grpSpLocks/>
            </p:cNvGrpSpPr>
            <p:nvPr/>
          </p:nvGrpSpPr>
          <p:grpSpPr bwMode="auto">
            <a:xfrm>
              <a:off x="5011" y="2710"/>
              <a:ext cx="125" cy="1479"/>
              <a:chOff x="5011" y="2710"/>
              <a:chExt cx="125" cy="1479"/>
            </a:xfrm>
          </p:grpSpPr>
          <p:grpSp>
            <p:nvGrpSpPr>
              <p:cNvPr id="38954" name="Group 132"/>
              <p:cNvGrpSpPr>
                <a:grpSpLocks/>
              </p:cNvGrpSpPr>
              <p:nvPr/>
            </p:nvGrpSpPr>
            <p:grpSpPr bwMode="auto">
              <a:xfrm>
                <a:off x="5011" y="2710"/>
                <a:ext cx="120" cy="246"/>
                <a:chOff x="5031" y="2710"/>
                <a:chExt cx="206" cy="246"/>
              </a:xfrm>
            </p:grpSpPr>
            <p:sp>
              <p:nvSpPr>
                <p:cNvPr id="38975" name="Rectangle 13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6" name="Line 13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7" name="Line 13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5" name="Group 136"/>
              <p:cNvGrpSpPr>
                <a:grpSpLocks/>
              </p:cNvGrpSpPr>
              <p:nvPr/>
            </p:nvGrpSpPr>
            <p:grpSpPr bwMode="auto">
              <a:xfrm>
                <a:off x="5015" y="2953"/>
                <a:ext cx="120" cy="246"/>
                <a:chOff x="5031" y="2710"/>
                <a:chExt cx="206" cy="246"/>
              </a:xfrm>
            </p:grpSpPr>
            <p:sp>
              <p:nvSpPr>
                <p:cNvPr id="38972" name="Rectangle 137"/>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3" name="Line 138"/>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4" name="Line 139"/>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6" name="Group 140"/>
              <p:cNvGrpSpPr>
                <a:grpSpLocks/>
              </p:cNvGrpSpPr>
              <p:nvPr/>
            </p:nvGrpSpPr>
            <p:grpSpPr bwMode="auto">
              <a:xfrm>
                <a:off x="5016" y="3202"/>
                <a:ext cx="120" cy="246"/>
                <a:chOff x="5031" y="2710"/>
                <a:chExt cx="206" cy="246"/>
              </a:xfrm>
            </p:grpSpPr>
            <p:sp>
              <p:nvSpPr>
                <p:cNvPr id="38969" name="Rectangle 141"/>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70" name="Line 142"/>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71" name="Line 143"/>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7" name="Group 144"/>
              <p:cNvGrpSpPr>
                <a:grpSpLocks/>
              </p:cNvGrpSpPr>
              <p:nvPr/>
            </p:nvGrpSpPr>
            <p:grpSpPr bwMode="auto">
              <a:xfrm>
                <a:off x="5011" y="3445"/>
                <a:ext cx="120" cy="246"/>
                <a:chOff x="5031" y="2710"/>
                <a:chExt cx="206" cy="246"/>
              </a:xfrm>
            </p:grpSpPr>
            <p:sp>
              <p:nvSpPr>
                <p:cNvPr id="38966" name="Rectangle 145"/>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7" name="Line 146"/>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8" name="Line 147"/>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8" name="Group 148"/>
              <p:cNvGrpSpPr>
                <a:grpSpLocks/>
              </p:cNvGrpSpPr>
              <p:nvPr/>
            </p:nvGrpSpPr>
            <p:grpSpPr bwMode="auto">
              <a:xfrm>
                <a:off x="5015" y="3694"/>
                <a:ext cx="120" cy="246"/>
                <a:chOff x="5031" y="2710"/>
                <a:chExt cx="206" cy="246"/>
              </a:xfrm>
            </p:grpSpPr>
            <p:sp>
              <p:nvSpPr>
                <p:cNvPr id="38963" name="Rectangle 149"/>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4" name="Line 150"/>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5" name="Line 151"/>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nvGrpSpPr>
              <p:cNvPr id="38959" name="Group 152"/>
              <p:cNvGrpSpPr>
                <a:grpSpLocks/>
              </p:cNvGrpSpPr>
              <p:nvPr/>
            </p:nvGrpSpPr>
            <p:grpSpPr bwMode="auto">
              <a:xfrm>
                <a:off x="5016" y="3943"/>
                <a:ext cx="120" cy="246"/>
                <a:chOff x="5031" y="2710"/>
                <a:chExt cx="206" cy="246"/>
              </a:xfrm>
            </p:grpSpPr>
            <p:sp>
              <p:nvSpPr>
                <p:cNvPr id="38960" name="Rectangle 153"/>
                <p:cNvSpPr>
                  <a:spLocks noChangeArrowheads="1"/>
                </p:cNvSpPr>
                <p:nvPr/>
              </p:nvSpPr>
              <p:spPr bwMode="auto">
                <a:xfrm>
                  <a:off x="5037" y="2710"/>
                  <a:ext cx="200" cy="246"/>
                </a:xfrm>
                <a:prstGeom prst="rect">
                  <a:avLst/>
                </a:prstGeom>
                <a:noFill/>
                <a:ln w="9525">
                  <a:solidFill>
                    <a:schemeClr val="tx1"/>
                  </a:solidFill>
                  <a:miter lim="800000"/>
                  <a:headEnd/>
                  <a:tailEnd/>
                </a:ln>
              </p:spPr>
              <p:txBody>
                <a:bodyPr wrap="none" anchor="ctr"/>
                <a:lstStyle/>
                <a:p>
                  <a:endParaRPr lang="en-US"/>
                </a:p>
              </p:txBody>
            </p:sp>
            <p:sp>
              <p:nvSpPr>
                <p:cNvPr id="38961" name="Line 154"/>
                <p:cNvSpPr>
                  <a:spLocks noChangeShapeType="1"/>
                </p:cNvSpPr>
                <p:nvPr/>
              </p:nvSpPr>
              <p:spPr bwMode="auto">
                <a:xfrm flipH="1">
                  <a:off x="5031" y="2710"/>
                  <a:ext cx="206" cy="241"/>
                </a:xfrm>
                <a:prstGeom prst="line">
                  <a:avLst/>
                </a:prstGeom>
                <a:noFill/>
                <a:ln w="9525">
                  <a:solidFill>
                    <a:schemeClr val="tx1"/>
                  </a:solidFill>
                  <a:round/>
                  <a:headEnd/>
                  <a:tailEnd/>
                </a:ln>
              </p:spPr>
              <p:txBody>
                <a:bodyPr/>
                <a:lstStyle/>
                <a:p>
                  <a:endParaRPr lang="en-US"/>
                </a:p>
              </p:txBody>
            </p:sp>
            <p:sp>
              <p:nvSpPr>
                <p:cNvPr id="38962" name="Line 155"/>
                <p:cNvSpPr>
                  <a:spLocks noChangeShapeType="1"/>
                </p:cNvSpPr>
                <p:nvPr/>
              </p:nvSpPr>
              <p:spPr bwMode="auto">
                <a:xfrm>
                  <a:off x="5031" y="2710"/>
                  <a:ext cx="206" cy="241"/>
                </a:xfrm>
                <a:prstGeom prst="line">
                  <a:avLst/>
                </a:prstGeom>
                <a:noFill/>
                <a:ln w="9525">
                  <a:solidFill>
                    <a:schemeClr val="tx1"/>
                  </a:solidFill>
                  <a:round/>
                  <a:headEnd/>
                  <a:tailEnd/>
                </a:ln>
              </p:spPr>
              <p:txBody>
                <a:bodyPr/>
                <a:lstStyle/>
                <a:p>
                  <a:endParaRPr lang="en-US"/>
                </a:p>
              </p:txBody>
            </p:sp>
          </p:grpSp>
        </p:grpSp>
        <p:grpSp>
          <p:nvGrpSpPr>
            <p:cNvPr id="38942" name="Group 156"/>
            <p:cNvGrpSpPr>
              <a:grpSpLocks/>
            </p:cNvGrpSpPr>
            <p:nvPr/>
          </p:nvGrpSpPr>
          <p:grpSpPr bwMode="auto">
            <a:xfrm>
              <a:off x="5125" y="2710"/>
              <a:ext cx="259" cy="81"/>
              <a:chOff x="5125" y="2710"/>
              <a:chExt cx="353" cy="111"/>
            </a:xfrm>
          </p:grpSpPr>
          <p:sp>
            <p:nvSpPr>
              <p:cNvPr id="38952" name="AutoShape 157"/>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3" name="Line 158"/>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3" name="Group 159"/>
            <p:cNvGrpSpPr>
              <a:grpSpLocks/>
            </p:cNvGrpSpPr>
            <p:nvPr/>
          </p:nvGrpSpPr>
          <p:grpSpPr bwMode="auto">
            <a:xfrm flipH="1">
              <a:off x="4756" y="2711"/>
              <a:ext cx="259" cy="81"/>
              <a:chOff x="5125" y="2710"/>
              <a:chExt cx="353" cy="111"/>
            </a:xfrm>
          </p:grpSpPr>
          <p:sp>
            <p:nvSpPr>
              <p:cNvPr id="38950" name="AutoShape 160"/>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51" name="Line 161"/>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4" name="Group 162"/>
            <p:cNvGrpSpPr>
              <a:grpSpLocks/>
            </p:cNvGrpSpPr>
            <p:nvPr/>
          </p:nvGrpSpPr>
          <p:grpSpPr bwMode="auto">
            <a:xfrm>
              <a:off x="5133" y="2947"/>
              <a:ext cx="259" cy="81"/>
              <a:chOff x="5125" y="2710"/>
              <a:chExt cx="353" cy="111"/>
            </a:xfrm>
          </p:grpSpPr>
          <p:sp>
            <p:nvSpPr>
              <p:cNvPr id="38948" name="AutoShape 163"/>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9" name="Line 164"/>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nvGrpSpPr>
            <p:cNvPr id="38945" name="Group 165"/>
            <p:cNvGrpSpPr>
              <a:grpSpLocks/>
            </p:cNvGrpSpPr>
            <p:nvPr/>
          </p:nvGrpSpPr>
          <p:grpSpPr bwMode="auto">
            <a:xfrm flipH="1">
              <a:off x="4758" y="2948"/>
              <a:ext cx="259" cy="81"/>
              <a:chOff x="5125" y="2710"/>
              <a:chExt cx="353" cy="111"/>
            </a:xfrm>
          </p:grpSpPr>
          <p:sp>
            <p:nvSpPr>
              <p:cNvPr id="38946" name="AutoShape 166"/>
              <p:cNvSpPr>
                <a:spLocks noChangeArrowheads="1"/>
              </p:cNvSpPr>
              <p:nvPr/>
            </p:nvSpPr>
            <p:spPr bwMode="auto">
              <a:xfrm>
                <a:off x="5125" y="2710"/>
                <a:ext cx="353" cy="111"/>
              </a:xfrm>
              <a:prstGeom prst="rtTriangle">
                <a:avLst/>
              </a:prstGeom>
              <a:noFill/>
              <a:ln w="9525">
                <a:solidFill>
                  <a:schemeClr val="tx1"/>
                </a:solidFill>
                <a:miter lim="800000"/>
                <a:headEnd/>
                <a:tailEnd/>
              </a:ln>
            </p:spPr>
            <p:txBody>
              <a:bodyPr wrap="none" anchor="ctr"/>
              <a:lstStyle/>
              <a:p>
                <a:endParaRPr lang="en-US"/>
              </a:p>
            </p:txBody>
          </p:sp>
          <p:sp>
            <p:nvSpPr>
              <p:cNvPr id="38947" name="Line 167"/>
              <p:cNvSpPr>
                <a:spLocks noChangeShapeType="1"/>
              </p:cNvSpPr>
              <p:nvPr/>
            </p:nvSpPr>
            <p:spPr bwMode="auto">
              <a:xfrm flipV="1">
                <a:off x="5125" y="2757"/>
                <a:ext cx="153" cy="64"/>
              </a:xfrm>
              <a:prstGeom prst="line">
                <a:avLst/>
              </a:prstGeom>
              <a:noFill/>
              <a:ln w="9525">
                <a:solidFill>
                  <a:schemeClr val="tx1"/>
                </a:solidFill>
                <a:round/>
                <a:headEnd/>
                <a:tailEnd/>
              </a:ln>
            </p:spPr>
            <p:txBody>
              <a:bodyPr/>
              <a:lstStyle/>
              <a:p>
                <a:endParaRPr lang="en-US"/>
              </a:p>
            </p:txBody>
          </p:sp>
        </p:grpSp>
      </p:grpSp>
      <p:sp>
        <p:nvSpPr>
          <p:cNvPr id="1015976" name="Freeform 168"/>
          <p:cNvSpPr>
            <a:spLocks/>
          </p:cNvSpPr>
          <p:nvPr/>
        </p:nvSpPr>
        <p:spPr bwMode="auto">
          <a:xfrm>
            <a:off x="7392988" y="3943350"/>
            <a:ext cx="1149350" cy="757238"/>
          </a:xfrm>
          <a:custGeom>
            <a:avLst/>
            <a:gdLst>
              <a:gd name="T0" fmla="*/ 724 w 724"/>
              <a:gd name="T1" fmla="*/ 0 h 477"/>
              <a:gd name="T2" fmla="*/ 583 w 724"/>
              <a:gd name="T3" fmla="*/ 302 h 477"/>
              <a:gd name="T4" fmla="*/ 0 w 724"/>
              <a:gd name="T5" fmla="*/ 477 h 477"/>
              <a:gd name="T6" fmla="*/ 0 60000 65536"/>
              <a:gd name="T7" fmla="*/ 0 60000 65536"/>
              <a:gd name="T8" fmla="*/ 0 60000 65536"/>
              <a:gd name="T9" fmla="*/ 0 w 724"/>
              <a:gd name="T10" fmla="*/ 0 h 477"/>
              <a:gd name="T11" fmla="*/ 724 w 724"/>
              <a:gd name="T12" fmla="*/ 477 h 477"/>
            </a:gdLst>
            <a:ahLst/>
            <a:cxnLst>
              <a:cxn ang="T6">
                <a:pos x="T0" y="T1"/>
              </a:cxn>
              <a:cxn ang="T7">
                <a:pos x="T2" y="T3"/>
              </a:cxn>
              <a:cxn ang="T8">
                <a:pos x="T4" y="T5"/>
              </a:cxn>
            </a:cxnLst>
            <a:rect l="T9" t="T10" r="T11" b="T12"/>
            <a:pathLst>
              <a:path w="724" h="477">
                <a:moveTo>
                  <a:pt x="724" y="0"/>
                </a:moveTo>
                <a:cubicBezTo>
                  <a:pt x="714" y="111"/>
                  <a:pt x="704" y="223"/>
                  <a:pt x="583" y="302"/>
                </a:cubicBezTo>
                <a:cubicBezTo>
                  <a:pt x="462" y="381"/>
                  <a:pt x="231" y="429"/>
                  <a:pt x="0" y="477"/>
                </a:cubicBezTo>
              </a:path>
            </a:pathLst>
          </a:custGeom>
          <a:noFill/>
          <a:ln w="9525">
            <a:solidFill>
              <a:schemeClr val="tx1"/>
            </a:solidFill>
            <a:round/>
            <a:headEnd/>
            <a:tailEnd/>
          </a:ln>
        </p:spPr>
        <p:txBody>
          <a:bodyPr/>
          <a:lstStyle/>
          <a:p>
            <a:endParaRPr lang="en-US"/>
          </a:p>
        </p:txBody>
      </p:sp>
      <p:sp>
        <p:nvSpPr>
          <p:cNvPr id="1015977" name="Freeform 169"/>
          <p:cNvSpPr>
            <a:spLocks/>
          </p:cNvSpPr>
          <p:nvPr/>
        </p:nvSpPr>
        <p:spPr bwMode="auto">
          <a:xfrm>
            <a:off x="7381875" y="4176713"/>
            <a:ext cx="1160463" cy="903287"/>
          </a:xfrm>
          <a:custGeom>
            <a:avLst/>
            <a:gdLst>
              <a:gd name="T0" fmla="*/ 731 w 731"/>
              <a:gd name="T1" fmla="*/ 0 h 569"/>
              <a:gd name="T2" fmla="*/ 555 w 731"/>
              <a:gd name="T3" fmla="*/ 436 h 569"/>
              <a:gd name="T4" fmla="*/ 0 w 731"/>
              <a:gd name="T5" fmla="*/ 569 h 569"/>
              <a:gd name="T6" fmla="*/ 0 60000 65536"/>
              <a:gd name="T7" fmla="*/ 0 60000 65536"/>
              <a:gd name="T8" fmla="*/ 0 60000 65536"/>
              <a:gd name="T9" fmla="*/ 0 w 731"/>
              <a:gd name="T10" fmla="*/ 0 h 569"/>
              <a:gd name="T11" fmla="*/ 731 w 731"/>
              <a:gd name="T12" fmla="*/ 569 h 569"/>
            </a:gdLst>
            <a:ahLst/>
            <a:cxnLst>
              <a:cxn ang="T6">
                <a:pos x="T0" y="T1"/>
              </a:cxn>
              <a:cxn ang="T7">
                <a:pos x="T2" y="T3"/>
              </a:cxn>
              <a:cxn ang="T8">
                <a:pos x="T4" y="T5"/>
              </a:cxn>
            </a:cxnLst>
            <a:rect l="T9" t="T10" r="T11" b="T12"/>
            <a:pathLst>
              <a:path w="731" h="569">
                <a:moveTo>
                  <a:pt x="731" y="0"/>
                </a:moveTo>
                <a:cubicBezTo>
                  <a:pt x="704" y="170"/>
                  <a:pt x="677" y="341"/>
                  <a:pt x="555" y="436"/>
                </a:cubicBezTo>
                <a:cubicBezTo>
                  <a:pt x="433" y="531"/>
                  <a:pt x="216" y="550"/>
                  <a:pt x="0" y="569"/>
                </a:cubicBezTo>
              </a:path>
            </a:pathLst>
          </a:custGeom>
          <a:noFill/>
          <a:ln w="9525">
            <a:solidFill>
              <a:schemeClr val="tx1"/>
            </a:solidFill>
            <a:round/>
            <a:headEnd/>
            <a:tailEnd/>
          </a:ln>
        </p:spPr>
        <p:txBody>
          <a:bodyPr/>
          <a:lstStyle/>
          <a:p>
            <a:endParaRPr lang="en-US"/>
          </a:p>
        </p:txBody>
      </p:sp>
      <p:sp>
        <p:nvSpPr>
          <p:cNvPr id="1015978" name="Freeform 170"/>
          <p:cNvSpPr>
            <a:spLocks/>
          </p:cNvSpPr>
          <p:nvPr/>
        </p:nvSpPr>
        <p:spPr bwMode="auto">
          <a:xfrm>
            <a:off x="7115175" y="4689475"/>
            <a:ext cx="266700" cy="719138"/>
          </a:xfrm>
          <a:custGeom>
            <a:avLst/>
            <a:gdLst>
              <a:gd name="T0" fmla="*/ 168 w 168"/>
              <a:gd name="T1" fmla="*/ 0 h 453"/>
              <a:gd name="T2" fmla="*/ 98 w 168"/>
              <a:gd name="T3" fmla="*/ 379 h 453"/>
              <a:gd name="T4" fmla="*/ 0 w 168"/>
              <a:gd name="T5" fmla="*/ 443 h 453"/>
              <a:gd name="T6" fmla="*/ 0 60000 65536"/>
              <a:gd name="T7" fmla="*/ 0 60000 65536"/>
              <a:gd name="T8" fmla="*/ 0 60000 65536"/>
              <a:gd name="T9" fmla="*/ 0 w 168"/>
              <a:gd name="T10" fmla="*/ 0 h 453"/>
              <a:gd name="T11" fmla="*/ 168 w 168"/>
              <a:gd name="T12" fmla="*/ 453 h 453"/>
            </a:gdLst>
            <a:ahLst/>
            <a:cxnLst>
              <a:cxn ang="T6">
                <a:pos x="T0" y="T1"/>
              </a:cxn>
              <a:cxn ang="T7">
                <a:pos x="T2" y="T3"/>
              </a:cxn>
              <a:cxn ang="T8">
                <a:pos x="T4" y="T5"/>
              </a:cxn>
            </a:cxnLst>
            <a:rect l="T9" t="T10" r="T11" b="T12"/>
            <a:pathLst>
              <a:path w="168" h="453">
                <a:moveTo>
                  <a:pt x="168" y="0"/>
                </a:moveTo>
                <a:cubicBezTo>
                  <a:pt x="147" y="152"/>
                  <a:pt x="126" y="305"/>
                  <a:pt x="98" y="379"/>
                </a:cubicBezTo>
                <a:cubicBezTo>
                  <a:pt x="70" y="453"/>
                  <a:pt x="35" y="448"/>
                  <a:pt x="0" y="443"/>
                </a:cubicBezTo>
              </a:path>
            </a:pathLst>
          </a:custGeom>
          <a:noFill/>
          <a:ln w="9525">
            <a:solidFill>
              <a:schemeClr val="tx1"/>
            </a:solidFill>
            <a:round/>
            <a:headEnd/>
            <a:tailEnd/>
          </a:ln>
        </p:spPr>
        <p:txBody>
          <a:bodyPr/>
          <a:lstStyle/>
          <a:p>
            <a:endParaRPr lang="en-US"/>
          </a:p>
        </p:txBody>
      </p:sp>
      <p:sp>
        <p:nvSpPr>
          <p:cNvPr id="1015979" name="Freeform 171"/>
          <p:cNvSpPr>
            <a:spLocks/>
          </p:cNvSpPr>
          <p:nvPr/>
        </p:nvSpPr>
        <p:spPr bwMode="auto">
          <a:xfrm>
            <a:off x="7104063" y="5057775"/>
            <a:ext cx="292100" cy="488950"/>
          </a:xfrm>
          <a:custGeom>
            <a:avLst/>
            <a:gdLst>
              <a:gd name="T0" fmla="*/ 182 w 184"/>
              <a:gd name="T1" fmla="*/ 0 h 308"/>
              <a:gd name="T2" fmla="*/ 154 w 184"/>
              <a:gd name="T3" fmla="*/ 260 h 308"/>
              <a:gd name="T4" fmla="*/ 0 w 184"/>
              <a:gd name="T5" fmla="*/ 288 h 308"/>
              <a:gd name="T6" fmla="*/ 0 60000 65536"/>
              <a:gd name="T7" fmla="*/ 0 60000 65536"/>
              <a:gd name="T8" fmla="*/ 0 60000 65536"/>
              <a:gd name="T9" fmla="*/ 0 w 184"/>
              <a:gd name="T10" fmla="*/ 0 h 308"/>
              <a:gd name="T11" fmla="*/ 184 w 184"/>
              <a:gd name="T12" fmla="*/ 308 h 308"/>
            </a:gdLst>
            <a:ahLst/>
            <a:cxnLst>
              <a:cxn ang="T6">
                <a:pos x="T0" y="T1"/>
              </a:cxn>
              <a:cxn ang="T7">
                <a:pos x="T2" y="T3"/>
              </a:cxn>
              <a:cxn ang="T8">
                <a:pos x="T4" y="T5"/>
              </a:cxn>
            </a:cxnLst>
            <a:rect l="T9" t="T10" r="T11" b="T12"/>
            <a:pathLst>
              <a:path w="184" h="308">
                <a:moveTo>
                  <a:pt x="182" y="0"/>
                </a:moveTo>
                <a:cubicBezTo>
                  <a:pt x="183" y="106"/>
                  <a:pt x="184" y="212"/>
                  <a:pt x="154" y="260"/>
                </a:cubicBezTo>
                <a:cubicBezTo>
                  <a:pt x="124" y="308"/>
                  <a:pt x="62" y="298"/>
                  <a:pt x="0" y="288"/>
                </a:cubicBezTo>
              </a:path>
            </a:pathLst>
          </a:custGeom>
          <a:noFill/>
          <a:ln w="9525">
            <a:solidFill>
              <a:schemeClr val="tx1"/>
            </a:solidFill>
            <a:round/>
            <a:headEnd/>
            <a:tailEnd/>
          </a:ln>
        </p:spPr>
        <p:txBody>
          <a:bodyPr/>
          <a:lstStyle/>
          <a:p>
            <a:endParaRPr lang="en-US"/>
          </a:p>
        </p:txBody>
      </p:sp>
      <p:sp>
        <p:nvSpPr>
          <p:cNvPr id="1015980" name="Oval 172"/>
          <p:cNvSpPr>
            <a:spLocks noChangeArrowheads="1"/>
          </p:cNvSpPr>
          <p:nvPr/>
        </p:nvSpPr>
        <p:spPr bwMode="auto">
          <a:xfrm>
            <a:off x="4572000" y="5861050"/>
            <a:ext cx="312738" cy="312738"/>
          </a:xfrm>
          <a:prstGeom prst="ellipse">
            <a:avLst/>
          </a:prstGeom>
          <a:gradFill rotWithShape="1">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015981" name="Rectangle 173"/>
          <p:cNvSpPr>
            <a:spLocks noChangeArrowheads="1"/>
          </p:cNvSpPr>
          <p:nvPr/>
        </p:nvSpPr>
        <p:spPr bwMode="auto">
          <a:xfrm>
            <a:off x="3536950" y="4492625"/>
            <a:ext cx="817563" cy="1643063"/>
          </a:xfrm>
          <a:prstGeom prst="rect">
            <a:avLst/>
          </a:prstGeom>
          <a:gradFill rotWithShape="1">
            <a:gsLst>
              <a:gs pos="0">
                <a:schemeClr val="accent1">
                  <a:gamma/>
                  <a:shade val="46275"/>
                  <a:invGamma/>
                </a:schemeClr>
              </a:gs>
              <a:gs pos="100000">
                <a:schemeClr val="accent1"/>
              </a:gs>
            </a:gsLst>
            <a:lin ang="5400000" scaled="1"/>
          </a:gradFill>
          <a:ln w="9525">
            <a:solidFill>
              <a:schemeClr val="tx1"/>
            </a:solidFill>
            <a:miter lim="800000"/>
            <a:headEnd/>
            <a:tailEnd/>
          </a:ln>
          <a:effectLst/>
        </p:spPr>
        <p:txBody>
          <a:bodyPr wrap="none" anchor="ctr"/>
          <a:lstStyle/>
          <a:p>
            <a:pPr>
              <a:defRPr/>
            </a:pPr>
            <a:endParaRPr lang="en-US"/>
          </a:p>
        </p:txBody>
      </p:sp>
      <p:sp>
        <p:nvSpPr>
          <p:cNvPr id="1015982" name="AutoShape 174"/>
          <p:cNvSpPr>
            <a:spLocks noChangeArrowheads="1"/>
          </p:cNvSpPr>
          <p:nvPr/>
        </p:nvSpPr>
        <p:spPr bwMode="auto">
          <a:xfrm>
            <a:off x="1785938" y="6091238"/>
            <a:ext cx="1685925" cy="674687"/>
          </a:xfrm>
          <a:prstGeom prst="notchedRightArrow">
            <a:avLst>
              <a:gd name="adj1" fmla="val 50000"/>
              <a:gd name="adj2" fmla="val 62471"/>
            </a:avLst>
          </a:prstGeom>
          <a:solidFill>
            <a:schemeClr val="accent1"/>
          </a:solidFill>
          <a:ln w="9525">
            <a:solidFill>
              <a:schemeClr val="tx1"/>
            </a:solidFill>
            <a:miter lim="800000"/>
            <a:headEnd/>
            <a:tailEnd/>
          </a:ln>
        </p:spPr>
        <p:txBody>
          <a:bodyPr wrap="none" anchor="ctr"/>
          <a:lstStyle/>
          <a:p>
            <a:endParaRPr lang="en-US"/>
          </a:p>
        </p:txBody>
      </p:sp>
      <p:sp>
        <p:nvSpPr>
          <p:cNvPr id="1015983" name="Text Box 175"/>
          <p:cNvSpPr txBox="1">
            <a:spLocks noChangeArrowheads="1"/>
          </p:cNvSpPr>
          <p:nvPr/>
        </p:nvSpPr>
        <p:spPr bwMode="auto">
          <a:xfrm>
            <a:off x="2224088" y="6246813"/>
            <a:ext cx="842962" cy="366712"/>
          </a:xfrm>
          <a:prstGeom prst="rect">
            <a:avLst/>
          </a:prstGeom>
          <a:noFill/>
          <a:ln w="9525">
            <a:noFill/>
            <a:miter lim="800000"/>
            <a:headEnd/>
            <a:tailEnd/>
          </a:ln>
        </p:spPr>
        <p:txBody>
          <a:bodyPr>
            <a:spAutoFit/>
          </a:bodyPr>
          <a:lstStyle/>
          <a:p>
            <a:r>
              <a:rPr lang="en-US" sz="1800">
                <a:latin typeface="Arial" charset="0"/>
              </a:rPr>
              <a:t>Coal</a:t>
            </a:r>
          </a:p>
        </p:txBody>
      </p:sp>
      <p:sp>
        <p:nvSpPr>
          <p:cNvPr id="1015984" name="Rectangle 176"/>
          <p:cNvSpPr>
            <a:spLocks noChangeArrowheads="1"/>
          </p:cNvSpPr>
          <p:nvPr/>
        </p:nvSpPr>
        <p:spPr bwMode="auto">
          <a:xfrm>
            <a:off x="3592513" y="3228975"/>
            <a:ext cx="184150" cy="1165225"/>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15985" name="Line 177"/>
          <p:cNvSpPr>
            <a:spLocks noChangeShapeType="1"/>
          </p:cNvSpPr>
          <p:nvPr/>
        </p:nvSpPr>
        <p:spPr bwMode="auto">
          <a:xfrm flipV="1">
            <a:off x="3929063" y="4198938"/>
            <a:ext cx="0" cy="304800"/>
          </a:xfrm>
          <a:prstGeom prst="line">
            <a:avLst/>
          </a:prstGeom>
          <a:noFill/>
          <a:ln w="76200">
            <a:solidFill>
              <a:schemeClr val="bg2"/>
            </a:solidFill>
            <a:round/>
            <a:headEnd/>
            <a:tailEnd/>
          </a:ln>
        </p:spPr>
        <p:txBody>
          <a:bodyPr/>
          <a:lstStyle/>
          <a:p>
            <a:endParaRPr lang="en-US"/>
          </a:p>
        </p:txBody>
      </p:sp>
      <p:sp>
        <p:nvSpPr>
          <p:cNvPr id="1015986" name="Line 178"/>
          <p:cNvSpPr>
            <a:spLocks noChangeShapeType="1"/>
          </p:cNvSpPr>
          <p:nvPr/>
        </p:nvSpPr>
        <p:spPr bwMode="auto">
          <a:xfrm>
            <a:off x="3906838" y="4210050"/>
            <a:ext cx="1338262" cy="0"/>
          </a:xfrm>
          <a:prstGeom prst="line">
            <a:avLst/>
          </a:prstGeom>
          <a:noFill/>
          <a:ln w="57150">
            <a:solidFill>
              <a:schemeClr val="bg2"/>
            </a:solidFill>
            <a:round/>
            <a:headEnd/>
            <a:tailEnd/>
          </a:ln>
        </p:spPr>
        <p:txBody>
          <a:bodyPr/>
          <a:lstStyle/>
          <a:p>
            <a:endParaRPr lang="en-US"/>
          </a:p>
        </p:txBody>
      </p:sp>
      <p:sp>
        <p:nvSpPr>
          <p:cNvPr id="1015987" name="Line 179"/>
          <p:cNvSpPr>
            <a:spLocks noChangeShapeType="1"/>
          </p:cNvSpPr>
          <p:nvPr/>
        </p:nvSpPr>
        <p:spPr bwMode="auto">
          <a:xfrm>
            <a:off x="5226050" y="4208463"/>
            <a:ext cx="0" cy="838200"/>
          </a:xfrm>
          <a:prstGeom prst="line">
            <a:avLst/>
          </a:prstGeom>
          <a:noFill/>
          <a:ln w="76200">
            <a:solidFill>
              <a:schemeClr val="bg2"/>
            </a:solidFill>
            <a:round/>
            <a:headEnd/>
            <a:tailEnd/>
          </a:ln>
        </p:spPr>
        <p:txBody>
          <a:bodyPr/>
          <a:lstStyle/>
          <a:p>
            <a:endParaRPr lang="en-US"/>
          </a:p>
        </p:txBody>
      </p:sp>
      <p:sp>
        <p:nvSpPr>
          <p:cNvPr id="1015988" name="Rectangle 180"/>
          <p:cNvSpPr>
            <a:spLocks noChangeArrowheads="1"/>
          </p:cNvSpPr>
          <p:nvPr/>
        </p:nvSpPr>
        <p:spPr bwMode="auto">
          <a:xfrm>
            <a:off x="5192713" y="5026025"/>
            <a:ext cx="708025" cy="228600"/>
          </a:xfrm>
          <a:prstGeom prst="rect">
            <a:avLst/>
          </a:prstGeom>
          <a:solidFill>
            <a:schemeClr val="bg2"/>
          </a:solidFill>
          <a:ln w="9525">
            <a:noFill/>
            <a:miter lim="800000"/>
            <a:headEnd/>
            <a:tailEnd/>
          </a:ln>
        </p:spPr>
        <p:txBody>
          <a:bodyPr wrap="none" anchor="ctr"/>
          <a:lstStyle/>
          <a:p>
            <a:endParaRPr lang="en-US"/>
          </a:p>
        </p:txBody>
      </p:sp>
      <p:sp>
        <p:nvSpPr>
          <p:cNvPr id="1015989" name="Rectangle 181"/>
          <p:cNvSpPr>
            <a:spLocks noChangeArrowheads="1"/>
          </p:cNvSpPr>
          <p:nvPr/>
        </p:nvSpPr>
        <p:spPr bwMode="auto">
          <a:xfrm>
            <a:off x="5192713" y="5713413"/>
            <a:ext cx="708025" cy="117475"/>
          </a:xfrm>
          <a:prstGeom prst="rect">
            <a:avLst/>
          </a:prstGeom>
          <a:solidFill>
            <a:schemeClr val="bg2"/>
          </a:solidFill>
          <a:ln w="9525">
            <a:noFill/>
            <a:miter lim="800000"/>
            <a:headEnd/>
            <a:tailEnd/>
          </a:ln>
        </p:spPr>
        <p:txBody>
          <a:bodyPr wrap="none" anchor="ctr"/>
          <a:lstStyle/>
          <a:p>
            <a:endParaRPr lang="en-US"/>
          </a:p>
        </p:txBody>
      </p:sp>
      <p:sp>
        <p:nvSpPr>
          <p:cNvPr id="1015990" name="Line 182"/>
          <p:cNvSpPr>
            <a:spLocks noChangeShapeType="1"/>
          </p:cNvSpPr>
          <p:nvPr/>
        </p:nvSpPr>
        <p:spPr bwMode="auto">
          <a:xfrm flipH="1">
            <a:off x="4332288" y="6005513"/>
            <a:ext cx="838200" cy="0"/>
          </a:xfrm>
          <a:prstGeom prst="line">
            <a:avLst/>
          </a:prstGeom>
          <a:noFill/>
          <a:ln w="76200">
            <a:solidFill>
              <a:schemeClr val="accent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5810">
                                            <p:txEl>
                                              <p:pRg st="0" end="0"/>
                                            </p:txEl>
                                          </p:spTgt>
                                        </p:tgtEl>
                                        <p:attrNameLst>
                                          <p:attrName>style.visibility</p:attrName>
                                        </p:attrNameLst>
                                      </p:cBhvr>
                                      <p:to>
                                        <p:strVal val="visible"/>
                                      </p:to>
                                    </p:set>
                                    <p:anim calcmode="lin" valueType="num">
                                      <p:cBhvr additive="base">
                                        <p:cTn id="7" dur="500" fill="hold"/>
                                        <p:tgtEl>
                                          <p:spTgt spid="10158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15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15810">
                                            <p:txEl>
                                              <p:pRg st="1" end="1"/>
                                            </p:txEl>
                                          </p:spTgt>
                                        </p:tgtEl>
                                        <p:attrNameLst>
                                          <p:attrName>style.visibility</p:attrName>
                                        </p:attrNameLst>
                                      </p:cBhvr>
                                      <p:to>
                                        <p:strVal val="visible"/>
                                      </p:to>
                                    </p:set>
                                    <p:anim calcmode="lin" valueType="num">
                                      <p:cBhvr additive="base">
                                        <p:cTn id="13" dur="500" fill="hold"/>
                                        <p:tgtEl>
                                          <p:spTgt spid="10158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15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15810">
                                            <p:txEl>
                                              <p:pRg st="2" end="2"/>
                                            </p:txEl>
                                          </p:spTgt>
                                        </p:tgtEl>
                                        <p:attrNameLst>
                                          <p:attrName>style.visibility</p:attrName>
                                        </p:attrNameLst>
                                      </p:cBhvr>
                                      <p:to>
                                        <p:strVal val="visible"/>
                                      </p:to>
                                    </p:set>
                                    <p:anim calcmode="lin" valueType="num">
                                      <p:cBhvr additive="base">
                                        <p:cTn id="19" dur="500" fill="hold"/>
                                        <p:tgtEl>
                                          <p:spTgt spid="10158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1581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015982"/>
                                        </p:tgtEl>
                                        <p:attrNameLst>
                                          <p:attrName>style.visibility</p:attrName>
                                        </p:attrNameLst>
                                      </p:cBhvr>
                                      <p:to>
                                        <p:strVal val="visible"/>
                                      </p:to>
                                    </p:set>
                                    <p:animEffect transition="in" filter="fade">
                                      <p:cBhvr>
                                        <p:cTn id="23" dur="2000"/>
                                        <p:tgtEl>
                                          <p:spTgt spid="1015982"/>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1015983"/>
                                        </p:tgtEl>
                                        <p:attrNameLst>
                                          <p:attrName>style.visibility</p:attrName>
                                        </p:attrNameLst>
                                      </p:cBhvr>
                                      <p:to>
                                        <p:strVal val="visible"/>
                                      </p:to>
                                    </p:set>
                                    <p:anim calcmode="lin" valueType="num">
                                      <p:cBhvr additive="base">
                                        <p:cTn id="26" dur="500" fill="hold"/>
                                        <p:tgtEl>
                                          <p:spTgt spid="1015983"/>
                                        </p:tgtEl>
                                        <p:attrNameLst>
                                          <p:attrName>ppt_x</p:attrName>
                                        </p:attrNameLst>
                                      </p:cBhvr>
                                      <p:tavLst>
                                        <p:tav tm="0">
                                          <p:val>
                                            <p:strVal val="#ppt_x"/>
                                          </p:val>
                                        </p:tav>
                                        <p:tav tm="100000">
                                          <p:val>
                                            <p:strVal val="#ppt_x"/>
                                          </p:val>
                                        </p:tav>
                                      </p:tavLst>
                                    </p:anim>
                                    <p:anim calcmode="lin" valueType="num">
                                      <p:cBhvr additive="base">
                                        <p:cTn id="27" dur="500" fill="hold"/>
                                        <p:tgtEl>
                                          <p:spTgt spid="101598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suction.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5876"/>
                                        </p:tgtEl>
                                        <p:attrNameLst>
                                          <p:attrName>style.visibility</p:attrName>
                                        </p:attrNameLst>
                                      </p:cBhvr>
                                      <p:to>
                                        <p:strVal val="visible"/>
                                      </p:to>
                                    </p:set>
                                    <p:animEffect transition="in" filter="fade">
                                      <p:cBhvr>
                                        <p:cTn id="32" dur="2000"/>
                                        <p:tgtEl>
                                          <p:spTgt spid="101587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5981"/>
                                        </p:tgtEl>
                                        <p:attrNameLst>
                                          <p:attrName>style.visibility</p:attrName>
                                        </p:attrNameLst>
                                      </p:cBhvr>
                                      <p:to>
                                        <p:strVal val="visible"/>
                                      </p:to>
                                    </p:set>
                                    <p:animEffect transition="in" filter="fade">
                                      <p:cBhvr>
                                        <p:cTn id="35" dur="2000"/>
                                        <p:tgtEl>
                                          <p:spTgt spid="101598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15984"/>
                                        </p:tgtEl>
                                        <p:attrNameLst>
                                          <p:attrName>style.visibility</p:attrName>
                                        </p:attrNameLst>
                                      </p:cBhvr>
                                      <p:to>
                                        <p:strVal val="visible"/>
                                      </p:to>
                                    </p:set>
                                    <p:animEffect transition="in" filter="fade">
                                      <p:cBhvr>
                                        <p:cTn id="38" dur="2000"/>
                                        <p:tgtEl>
                                          <p:spTgt spid="1015984"/>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15810">
                                            <p:txEl>
                                              <p:pRg st="3" end="3"/>
                                            </p:txEl>
                                          </p:spTgt>
                                        </p:tgtEl>
                                        <p:attrNameLst>
                                          <p:attrName>style.visibility</p:attrName>
                                        </p:attrNameLst>
                                      </p:cBhvr>
                                      <p:to>
                                        <p:strVal val="visible"/>
                                      </p:to>
                                    </p:set>
                                    <p:anim calcmode="lin" valueType="num">
                                      <p:cBhvr additive="base">
                                        <p:cTn id="43" dur="500" fill="hold"/>
                                        <p:tgtEl>
                                          <p:spTgt spid="10158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1581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15877"/>
                                        </p:tgtEl>
                                        <p:attrNameLst>
                                          <p:attrName>style.visibility</p:attrName>
                                        </p:attrNameLst>
                                      </p:cBhvr>
                                      <p:to>
                                        <p:strVal val="visible"/>
                                      </p:to>
                                    </p:set>
                                    <p:anim calcmode="lin" valueType="num">
                                      <p:cBhvr additive="base">
                                        <p:cTn id="49" dur="500" fill="hold"/>
                                        <p:tgtEl>
                                          <p:spTgt spid="1015877"/>
                                        </p:tgtEl>
                                        <p:attrNameLst>
                                          <p:attrName>ppt_x</p:attrName>
                                        </p:attrNameLst>
                                      </p:cBhvr>
                                      <p:tavLst>
                                        <p:tav tm="0">
                                          <p:val>
                                            <p:strVal val="#ppt_x"/>
                                          </p:val>
                                        </p:tav>
                                        <p:tav tm="100000">
                                          <p:val>
                                            <p:strVal val="#ppt_x"/>
                                          </p:val>
                                        </p:tav>
                                      </p:tavLst>
                                    </p:anim>
                                    <p:anim calcmode="lin" valueType="num">
                                      <p:cBhvr additive="base">
                                        <p:cTn id="50" dur="500" fill="hold"/>
                                        <p:tgtEl>
                                          <p:spTgt spid="1015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suction.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15980"/>
                                        </p:tgtEl>
                                        <p:attrNameLst>
                                          <p:attrName>style.visibility</p:attrName>
                                        </p:attrNameLst>
                                      </p:cBhvr>
                                      <p:to>
                                        <p:strVal val="visible"/>
                                      </p:to>
                                    </p:set>
                                    <p:animEffect transition="in" filter="fade">
                                      <p:cBhvr>
                                        <p:cTn id="58" dur="500"/>
                                        <p:tgtEl>
                                          <p:spTgt spid="1015980"/>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015810">
                                            <p:txEl>
                                              <p:pRg st="4" end="4"/>
                                            </p:txEl>
                                          </p:spTgt>
                                        </p:tgtEl>
                                        <p:attrNameLst>
                                          <p:attrName>style.visibility</p:attrName>
                                        </p:attrNameLst>
                                      </p:cBhvr>
                                      <p:to>
                                        <p:strVal val="visible"/>
                                      </p:to>
                                    </p:set>
                                    <p:anim calcmode="lin" valueType="num">
                                      <p:cBhvr additive="base">
                                        <p:cTn id="63" dur="500" fill="hold"/>
                                        <p:tgtEl>
                                          <p:spTgt spid="1015810">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01581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015892"/>
                                        </p:tgtEl>
                                        <p:attrNameLst>
                                          <p:attrName>style.visibility</p:attrName>
                                        </p:attrNameLst>
                                      </p:cBhvr>
                                      <p:to>
                                        <p:strVal val="visible"/>
                                      </p:to>
                                    </p:set>
                                    <p:anim calcmode="lin" valueType="num">
                                      <p:cBhvr additive="base">
                                        <p:cTn id="69" dur="500" fill="hold"/>
                                        <p:tgtEl>
                                          <p:spTgt spid="1015892"/>
                                        </p:tgtEl>
                                        <p:attrNameLst>
                                          <p:attrName>ppt_x</p:attrName>
                                        </p:attrNameLst>
                                      </p:cBhvr>
                                      <p:tavLst>
                                        <p:tav tm="0">
                                          <p:val>
                                            <p:strVal val="#ppt_x"/>
                                          </p:val>
                                        </p:tav>
                                        <p:tav tm="100000">
                                          <p:val>
                                            <p:strVal val="#ppt_x"/>
                                          </p:val>
                                        </p:tav>
                                      </p:tavLst>
                                    </p:anim>
                                    <p:anim calcmode="lin" valueType="num">
                                      <p:cBhvr additive="base">
                                        <p:cTn id="70" dur="500" fill="hold"/>
                                        <p:tgtEl>
                                          <p:spTgt spid="1015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5"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1015985"/>
                                        </p:tgtEl>
                                        <p:attrNameLst>
                                          <p:attrName>style.visibility</p:attrName>
                                        </p:attrNameLst>
                                      </p:cBhvr>
                                      <p:to>
                                        <p:strVal val="visible"/>
                                      </p:to>
                                    </p:set>
                                    <p:animEffect transition="in" filter="wipe(down)">
                                      <p:cBhvr>
                                        <p:cTn id="75" dur="500"/>
                                        <p:tgtEl>
                                          <p:spTgt spid="1015985"/>
                                        </p:tgtEl>
                                      </p:cBhvr>
                                    </p:animEffect>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015986"/>
                                        </p:tgtEl>
                                        <p:attrNameLst>
                                          <p:attrName>style.visibility</p:attrName>
                                        </p:attrNameLst>
                                      </p:cBhvr>
                                      <p:to>
                                        <p:strVal val="visible"/>
                                      </p:to>
                                    </p:set>
                                    <p:animEffect transition="in" filter="wipe(left)">
                                      <p:cBhvr>
                                        <p:cTn id="79" dur="500"/>
                                        <p:tgtEl>
                                          <p:spTgt spid="1015986"/>
                                        </p:tgtEl>
                                      </p:cBhvr>
                                    </p:animEffect>
                                  </p:childTnLst>
                                </p:cTn>
                              </p:par>
                            </p:childTnLst>
                          </p:cTn>
                        </p:par>
                        <p:par>
                          <p:cTn id="80" fill="hold">
                            <p:stCondLst>
                              <p:cond delay="1000"/>
                            </p:stCondLst>
                            <p:childTnLst>
                              <p:par>
                                <p:cTn id="81" presetID="22" presetClass="entr" presetSubtype="1" fill="hold" grpId="0" nodeType="afterEffect">
                                  <p:stCondLst>
                                    <p:cond delay="0"/>
                                  </p:stCondLst>
                                  <p:childTnLst>
                                    <p:set>
                                      <p:cBhvr>
                                        <p:cTn id="82" dur="1" fill="hold">
                                          <p:stCondLst>
                                            <p:cond delay="0"/>
                                          </p:stCondLst>
                                        </p:cTn>
                                        <p:tgtEl>
                                          <p:spTgt spid="1015987"/>
                                        </p:tgtEl>
                                        <p:attrNameLst>
                                          <p:attrName>style.visibility</p:attrName>
                                        </p:attrNameLst>
                                      </p:cBhvr>
                                      <p:to>
                                        <p:strVal val="visible"/>
                                      </p:to>
                                    </p:set>
                                    <p:animEffect transition="in" filter="wipe(up)">
                                      <p:cBhvr>
                                        <p:cTn id="83" dur="500"/>
                                        <p:tgtEl>
                                          <p:spTgt spid="1015987"/>
                                        </p:tgtEl>
                                      </p:cBhvr>
                                    </p:animEffect>
                                  </p:childTnLst>
                                </p:cTn>
                              </p:par>
                            </p:childTnLst>
                          </p:cTn>
                        </p:par>
                        <p:par>
                          <p:cTn id="84" fill="hold">
                            <p:stCondLst>
                              <p:cond delay="1500"/>
                            </p:stCondLst>
                            <p:childTnLst>
                              <p:par>
                                <p:cTn id="85" presetID="22" presetClass="entr" presetSubtype="1" fill="hold" grpId="0" nodeType="afterEffect">
                                  <p:stCondLst>
                                    <p:cond delay="0"/>
                                  </p:stCondLst>
                                  <p:childTnLst>
                                    <p:set>
                                      <p:cBhvr>
                                        <p:cTn id="86" dur="1" fill="hold">
                                          <p:stCondLst>
                                            <p:cond delay="0"/>
                                          </p:stCondLst>
                                        </p:cTn>
                                        <p:tgtEl>
                                          <p:spTgt spid="1015988"/>
                                        </p:tgtEl>
                                        <p:attrNameLst>
                                          <p:attrName>style.visibility</p:attrName>
                                        </p:attrNameLst>
                                      </p:cBhvr>
                                      <p:to>
                                        <p:strVal val="visible"/>
                                      </p:to>
                                    </p:set>
                                    <p:animEffect transition="in" filter="wipe(up)">
                                      <p:cBhvr>
                                        <p:cTn id="87" dur="500"/>
                                        <p:tgtEl>
                                          <p:spTgt spid="1015988"/>
                                        </p:tgtEl>
                                      </p:cBhvr>
                                    </p:animEffect>
                                  </p:childTnLst>
                                </p:cTn>
                              </p:par>
                            </p:childTnLst>
                          </p:cTn>
                        </p:par>
                        <p:par>
                          <p:cTn id="88" fill="hold">
                            <p:stCondLst>
                              <p:cond delay="2000"/>
                            </p:stCondLst>
                            <p:childTnLst>
                              <p:par>
                                <p:cTn id="89" presetID="22" presetClass="entr" presetSubtype="1" fill="hold" grpId="0" nodeType="afterEffect">
                                  <p:stCondLst>
                                    <p:cond delay="0"/>
                                  </p:stCondLst>
                                  <p:childTnLst>
                                    <p:set>
                                      <p:cBhvr>
                                        <p:cTn id="90" dur="1" fill="hold">
                                          <p:stCondLst>
                                            <p:cond delay="0"/>
                                          </p:stCondLst>
                                        </p:cTn>
                                        <p:tgtEl>
                                          <p:spTgt spid="1015989"/>
                                        </p:tgtEl>
                                        <p:attrNameLst>
                                          <p:attrName>style.visibility</p:attrName>
                                        </p:attrNameLst>
                                      </p:cBhvr>
                                      <p:to>
                                        <p:strVal val="visible"/>
                                      </p:to>
                                    </p:set>
                                    <p:animEffect transition="in" filter="wipe(up)">
                                      <p:cBhvr>
                                        <p:cTn id="91" dur="500"/>
                                        <p:tgtEl>
                                          <p:spTgt spid="101598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fade">
                                      <p:cBhvr>
                                        <p:cTn id="96" dur="500"/>
                                        <p:tgtEl>
                                          <p:spTgt spid="5"/>
                                        </p:tgtEl>
                                      </p:cBhvr>
                                    </p:animEffec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015894"/>
                                        </p:tgtEl>
                                        <p:attrNameLst>
                                          <p:attrName>style.visibility</p:attrName>
                                        </p:attrNameLst>
                                      </p:cBhvr>
                                      <p:to>
                                        <p:strVal val="visible"/>
                                      </p:to>
                                    </p:set>
                                    <p:anim calcmode="lin" valueType="num">
                                      <p:cBhvr additive="base">
                                        <p:cTn id="101" dur="500" fill="hold"/>
                                        <p:tgtEl>
                                          <p:spTgt spid="1015894"/>
                                        </p:tgtEl>
                                        <p:attrNameLst>
                                          <p:attrName>ppt_x</p:attrName>
                                        </p:attrNameLst>
                                      </p:cBhvr>
                                      <p:tavLst>
                                        <p:tav tm="0">
                                          <p:val>
                                            <p:strVal val="#ppt_x"/>
                                          </p:val>
                                        </p:tav>
                                        <p:tav tm="100000">
                                          <p:val>
                                            <p:strVal val="#ppt_x"/>
                                          </p:val>
                                        </p:tav>
                                      </p:tavLst>
                                    </p:anim>
                                    <p:anim calcmode="lin" valueType="num">
                                      <p:cBhvr additive="base">
                                        <p:cTn id="102" dur="500" fill="hold"/>
                                        <p:tgtEl>
                                          <p:spTgt spid="10158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suction.wav"/>
                                        </p:tgtEl>
                                      </p:cMediaNode>
                                    </p:audio>
                                  </p:subTnLst>
                                </p:cTn>
                              </p:par>
                            </p:childTnLst>
                          </p:cTn>
                        </p:par>
                      </p:childTnLst>
                    </p:cTn>
                  </p:par>
                  <p:par>
                    <p:cTn id="103" fill="hold">
                      <p:stCondLst>
                        <p:cond delay="indefinite"/>
                      </p:stCondLst>
                      <p:childTnLst>
                        <p:par>
                          <p:cTn id="104" fill="hold">
                            <p:stCondLst>
                              <p:cond delay="0"/>
                            </p:stCondLst>
                            <p:childTnLst>
                              <p:par>
                                <p:cTn id="105" presetID="22" presetClass="entr" presetSubtype="2" fill="hold" grpId="0" nodeType="clickEffect">
                                  <p:stCondLst>
                                    <p:cond delay="0"/>
                                  </p:stCondLst>
                                  <p:childTnLst>
                                    <p:set>
                                      <p:cBhvr>
                                        <p:cTn id="106" dur="1" fill="hold">
                                          <p:stCondLst>
                                            <p:cond delay="0"/>
                                          </p:stCondLst>
                                        </p:cTn>
                                        <p:tgtEl>
                                          <p:spTgt spid="1015990"/>
                                        </p:tgtEl>
                                        <p:attrNameLst>
                                          <p:attrName>style.visibility</p:attrName>
                                        </p:attrNameLst>
                                      </p:cBhvr>
                                      <p:to>
                                        <p:strVal val="visible"/>
                                      </p:to>
                                    </p:set>
                                    <p:animEffect transition="in" filter="wipe(right)">
                                      <p:cBhvr>
                                        <p:cTn id="107" dur="500"/>
                                        <p:tgtEl>
                                          <p:spTgt spid="1015990"/>
                                        </p:tgtEl>
                                      </p:cBhvr>
                                    </p:animEffect>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015810">
                                            <p:txEl>
                                              <p:pRg st="5" end="5"/>
                                            </p:txEl>
                                          </p:spTgt>
                                        </p:tgtEl>
                                        <p:attrNameLst>
                                          <p:attrName>style.visibility</p:attrName>
                                        </p:attrNameLst>
                                      </p:cBhvr>
                                      <p:to>
                                        <p:strVal val="visible"/>
                                      </p:to>
                                    </p:set>
                                    <p:anim calcmode="lin" valueType="num">
                                      <p:cBhvr additive="base">
                                        <p:cTn id="112" dur="500" fill="hold"/>
                                        <p:tgtEl>
                                          <p:spTgt spid="1015810">
                                            <p:txEl>
                                              <p:pRg st="5" end="5"/>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01581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2"/>
                                        </p:tgtEl>
                                        <p:attrNameLst>
                                          <p:attrName>style.visibility</p:attrName>
                                        </p:attrNameLst>
                                      </p:cBhvr>
                                      <p:to>
                                        <p:strVal val="visible"/>
                                      </p:to>
                                    </p:set>
                                    <p:animEffect transition="in" filter="fade">
                                      <p:cBhvr>
                                        <p:cTn id="118" dur="500"/>
                                        <p:tgtEl>
                                          <p:spTgt spid="2"/>
                                        </p:tgtEl>
                                      </p:cBhvr>
                                    </p:animEffect>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1015893"/>
                                        </p:tgtEl>
                                        <p:attrNameLst>
                                          <p:attrName>style.visibility</p:attrName>
                                        </p:attrNameLst>
                                      </p:cBhvr>
                                      <p:to>
                                        <p:strVal val="visible"/>
                                      </p:to>
                                    </p:set>
                                    <p:anim calcmode="lin" valueType="num">
                                      <p:cBhvr additive="base">
                                        <p:cTn id="123" dur="500" fill="hold"/>
                                        <p:tgtEl>
                                          <p:spTgt spid="1015893"/>
                                        </p:tgtEl>
                                        <p:attrNameLst>
                                          <p:attrName>ppt_x</p:attrName>
                                        </p:attrNameLst>
                                      </p:cBhvr>
                                      <p:tavLst>
                                        <p:tav tm="0">
                                          <p:val>
                                            <p:strVal val="#ppt_x"/>
                                          </p:val>
                                        </p:tav>
                                        <p:tav tm="100000">
                                          <p:val>
                                            <p:strVal val="#ppt_x"/>
                                          </p:val>
                                        </p:tav>
                                      </p:tavLst>
                                    </p:anim>
                                    <p:anim calcmode="lin" valueType="num">
                                      <p:cBhvr additive="base">
                                        <p:cTn id="124" dur="500" fill="hold"/>
                                        <p:tgtEl>
                                          <p:spTgt spid="10158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1"/>
                                            </p:cond>
                                          </p:stCondLst>
                                          <p:endCondLst>
                                            <p:cond evt="onStopAudio" delay="0">
                                              <p:tgtEl>
                                                <p:sldTgt/>
                                              </p:tgtEl>
                                            </p:cond>
                                          </p:endCondLst>
                                        </p:cTn>
                                        <p:tgtEl>
                                          <p:sndTgt r:embed="rId5" name="suction.wav"/>
                                        </p:tgtEl>
                                      </p:cMediaNode>
                                    </p:audio>
                                  </p:subTnLst>
                                </p:cTn>
                              </p:par>
                            </p:childTnLst>
                          </p:cTn>
                        </p:par>
                      </p:childTnLst>
                    </p:cTn>
                  </p:par>
                  <p:par>
                    <p:cTn id="125" fill="hold">
                      <p:stCondLst>
                        <p:cond delay="indefinite"/>
                      </p:stCondLst>
                      <p:childTnLst>
                        <p:par>
                          <p:cTn id="126" fill="hold">
                            <p:stCondLst>
                              <p:cond delay="0"/>
                            </p:stCondLst>
                            <p:childTnLst>
                              <p:par>
                                <p:cTn id="127" presetID="2" presetClass="entr" presetSubtype="4" fill="hold" nodeType="clickEffect">
                                  <p:stCondLst>
                                    <p:cond delay="0"/>
                                  </p:stCondLst>
                                  <p:childTnLst>
                                    <p:set>
                                      <p:cBhvr>
                                        <p:cTn id="128" dur="1" fill="hold">
                                          <p:stCondLst>
                                            <p:cond delay="0"/>
                                          </p:stCondLst>
                                        </p:cTn>
                                        <p:tgtEl>
                                          <p:spTgt spid="1015810">
                                            <p:txEl>
                                              <p:pRg st="6" end="6"/>
                                            </p:txEl>
                                          </p:spTgt>
                                        </p:tgtEl>
                                        <p:attrNameLst>
                                          <p:attrName>style.visibility</p:attrName>
                                        </p:attrNameLst>
                                      </p:cBhvr>
                                      <p:to>
                                        <p:strVal val="visible"/>
                                      </p:to>
                                    </p:set>
                                    <p:anim calcmode="lin" valueType="num">
                                      <p:cBhvr additive="base">
                                        <p:cTn id="129" dur="500" fill="hold"/>
                                        <p:tgtEl>
                                          <p:spTgt spid="1015810">
                                            <p:txEl>
                                              <p:pRg st="6" end="6"/>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101581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7"/>
                                            </p:cond>
                                          </p:stCondLst>
                                          <p:endCondLst>
                                            <p:cond evt="onStopAudio" delay="0">
                                              <p:tgtEl>
                                                <p:sldTgt/>
                                              </p:tgtEl>
                                            </p:cond>
                                          </p:endCondLst>
                                        </p:cTn>
                                        <p:tgtEl>
                                          <p:sndTgt r:embed="rId4" name="arrow.wav"/>
                                        </p:tgtEl>
                                      </p:cMediaNode>
                                    </p:audio>
                                  </p:sub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6"/>
                                        </p:tgtEl>
                                        <p:attrNameLst>
                                          <p:attrName>style.visibility</p:attrName>
                                        </p:attrNameLst>
                                      </p:cBhvr>
                                      <p:to>
                                        <p:strVal val="visible"/>
                                      </p:to>
                                    </p:set>
                                    <p:animEffect transition="in" filter="fade">
                                      <p:cBhvr>
                                        <p:cTn id="135" dur="2000"/>
                                        <p:tgtEl>
                                          <p:spTgt spid="6"/>
                                        </p:tgtEl>
                                      </p:cBhvr>
                                    </p:animEffect>
                                  </p:childTnLst>
                                </p:cTn>
                              </p:par>
                              <p:par>
                                <p:cTn id="136" presetID="10" presetClass="entr" presetSubtype="0" fill="hold" nodeType="withEffect">
                                  <p:stCondLst>
                                    <p:cond delay="0"/>
                                  </p:stCondLst>
                                  <p:childTnLst>
                                    <p:set>
                                      <p:cBhvr>
                                        <p:cTn id="137" dur="1" fill="hold">
                                          <p:stCondLst>
                                            <p:cond delay="0"/>
                                          </p:stCondLst>
                                        </p:cTn>
                                        <p:tgtEl>
                                          <p:spTgt spid="18"/>
                                        </p:tgtEl>
                                        <p:attrNameLst>
                                          <p:attrName>style.visibility</p:attrName>
                                        </p:attrNameLst>
                                      </p:cBhvr>
                                      <p:to>
                                        <p:strVal val="visible"/>
                                      </p:to>
                                    </p:set>
                                    <p:animEffect transition="in" filter="fade">
                                      <p:cBhvr>
                                        <p:cTn id="138" dur="2000"/>
                                        <p:tgtEl>
                                          <p:spTgt spid="18"/>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grpId="0" nodeType="clickEffect">
                                  <p:stCondLst>
                                    <p:cond delay="0"/>
                                  </p:stCondLst>
                                  <p:childTnLst>
                                    <p:set>
                                      <p:cBhvr>
                                        <p:cTn id="142" dur="1" fill="hold">
                                          <p:stCondLst>
                                            <p:cond delay="0"/>
                                          </p:stCondLst>
                                        </p:cTn>
                                        <p:tgtEl>
                                          <p:spTgt spid="1015978"/>
                                        </p:tgtEl>
                                        <p:attrNameLst>
                                          <p:attrName>style.visibility</p:attrName>
                                        </p:attrNameLst>
                                      </p:cBhvr>
                                      <p:to>
                                        <p:strVal val="visible"/>
                                      </p:to>
                                    </p:set>
                                    <p:animEffect transition="in" filter="wipe(left)">
                                      <p:cBhvr>
                                        <p:cTn id="143" dur="1000"/>
                                        <p:tgtEl>
                                          <p:spTgt spid="1015978"/>
                                        </p:tgtEl>
                                      </p:cBhvr>
                                    </p:animEffect>
                                  </p:childTnLst>
                                  <p:subTnLst>
                                    <p:audio>
                                      <p:cMediaNode>
                                        <p:cTn display="0" masterRel="sameClick">
                                          <p:stCondLst>
                                            <p:cond evt="begin" delay="0">
                                              <p:tn val="141"/>
                                            </p:cond>
                                          </p:stCondLst>
                                          <p:endCondLst>
                                            <p:cond evt="onStopAudio" delay="0">
                                              <p:tgtEl>
                                                <p:sldTgt/>
                                              </p:tgtEl>
                                            </p:cond>
                                          </p:endCondLst>
                                        </p:cTn>
                                        <p:tgtEl>
                                          <p:sndTgt r:embed="rId6" name="voltage.wav"/>
                                        </p:tgtEl>
                                      </p:cMediaNode>
                                    </p:audio>
                                  </p:subTnLst>
                                </p:cTn>
                              </p:par>
                            </p:childTnLst>
                          </p:cTn>
                        </p:par>
                        <p:par>
                          <p:cTn id="144" fill="hold">
                            <p:stCondLst>
                              <p:cond delay="1000"/>
                            </p:stCondLst>
                            <p:childTnLst>
                              <p:par>
                                <p:cTn id="145" presetID="22" presetClass="entr" presetSubtype="8" fill="hold" grpId="0" nodeType="afterEffect">
                                  <p:stCondLst>
                                    <p:cond delay="0"/>
                                  </p:stCondLst>
                                  <p:childTnLst>
                                    <p:set>
                                      <p:cBhvr>
                                        <p:cTn id="146" dur="1" fill="hold">
                                          <p:stCondLst>
                                            <p:cond delay="0"/>
                                          </p:stCondLst>
                                        </p:cTn>
                                        <p:tgtEl>
                                          <p:spTgt spid="1015976"/>
                                        </p:tgtEl>
                                        <p:attrNameLst>
                                          <p:attrName>style.visibility</p:attrName>
                                        </p:attrNameLst>
                                      </p:cBhvr>
                                      <p:to>
                                        <p:strVal val="visible"/>
                                      </p:to>
                                    </p:set>
                                    <p:animEffect transition="in" filter="wipe(left)">
                                      <p:cBhvr>
                                        <p:cTn id="147" dur="1000"/>
                                        <p:tgtEl>
                                          <p:spTgt spid="1015976"/>
                                        </p:tgtEl>
                                      </p:cBhvr>
                                    </p:animEffect>
                                  </p:childTnLst>
                                  <p:subTnLst>
                                    <p:audio>
                                      <p:cMediaNode>
                                        <p:cTn display="0" masterRel="sameClick">
                                          <p:stCondLst>
                                            <p:cond evt="begin" delay="0">
                                              <p:tn val="145"/>
                                            </p:cond>
                                          </p:stCondLst>
                                          <p:endCondLst>
                                            <p:cond evt="onStopAudio" delay="0">
                                              <p:tgtEl>
                                                <p:sldTgt/>
                                              </p:tgtEl>
                                            </p:cond>
                                          </p:endCondLst>
                                        </p:cTn>
                                        <p:tgtEl>
                                          <p:sndTgt r:embed="rId6" name="voltage.wav"/>
                                        </p:tgtEl>
                                      </p:cMediaNode>
                                    </p:audio>
                                  </p:subTnLst>
                                </p:cTn>
                              </p:par>
                              <p:par>
                                <p:cTn id="148" presetID="22" presetClass="entr" presetSubtype="8" fill="hold" grpId="0" nodeType="withEffect">
                                  <p:stCondLst>
                                    <p:cond delay="0"/>
                                  </p:stCondLst>
                                  <p:childTnLst>
                                    <p:set>
                                      <p:cBhvr>
                                        <p:cTn id="149" dur="1" fill="hold">
                                          <p:stCondLst>
                                            <p:cond delay="0"/>
                                          </p:stCondLst>
                                        </p:cTn>
                                        <p:tgtEl>
                                          <p:spTgt spid="1015979"/>
                                        </p:tgtEl>
                                        <p:attrNameLst>
                                          <p:attrName>style.visibility</p:attrName>
                                        </p:attrNameLst>
                                      </p:cBhvr>
                                      <p:to>
                                        <p:strVal val="visible"/>
                                      </p:to>
                                    </p:set>
                                    <p:animEffect transition="in" filter="wipe(left)">
                                      <p:cBhvr>
                                        <p:cTn id="150" dur="1000"/>
                                        <p:tgtEl>
                                          <p:spTgt spid="1015979"/>
                                        </p:tgtEl>
                                      </p:cBhvr>
                                    </p:animEffect>
                                  </p:childTnLst>
                                  <p:subTnLst>
                                    <p:audio>
                                      <p:cMediaNode>
                                        <p:cTn display="0" masterRel="sameClick">
                                          <p:stCondLst>
                                            <p:cond evt="begin" delay="0">
                                              <p:tn val="148"/>
                                            </p:cond>
                                          </p:stCondLst>
                                          <p:endCondLst>
                                            <p:cond evt="onStopAudio" delay="0">
                                              <p:tgtEl>
                                                <p:sldTgt/>
                                              </p:tgtEl>
                                            </p:cond>
                                          </p:endCondLst>
                                        </p:cTn>
                                        <p:tgtEl>
                                          <p:sndTgt r:embed="rId6" name="voltage.wav"/>
                                        </p:tgtEl>
                                      </p:cMediaNode>
                                    </p:audio>
                                  </p:subTnLst>
                                </p:cTn>
                              </p:par>
                            </p:childTnLst>
                          </p:cTn>
                        </p:par>
                        <p:par>
                          <p:cTn id="151" fill="hold">
                            <p:stCondLst>
                              <p:cond delay="2000"/>
                            </p:stCondLst>
                            <p:childTnLst>
                              <p:par>
                                <p:cTn id="152" presetID="22" presetClass="entr" presetSubtype="8" fill="hold" grpId="0" nodeType="afterEffect">
                                  <p:stCondLst>
                                    <p:cond delay="0"/>
                                  </p:stCondLst>
                                  <p:childTnLst>
                                    <p:set>
                                      <p:cBhvr>
                                        <p:cTn id="153" dur="1" fill="hold">
                                          <p:stCondLst>
                                            <p:cond delay="0"/>
                                          </p:stCondLst>
                                        </p:cTn>
                                        <p:tgtEl>
                                          <p:spTgt spid="1015977"/>
                                        </p:tgtEl>
                                        <p:attrNameLst>
                                          <p:attrName>style.visibility</p:attrName>
                                        </p:attrNameLst>
                                      </p:cBhvr>
                                      <p:to>
                                        <p:strVal val="visible"/>
                                      </p:to>
                                    </p:set>
                                    <p:animEffect transition="in" filter="wipe(left)">
                                      <p:cBhvr>
                                        <p:cTn id="154" dur="1000"/>
                                        <p:tgtEl>
                                          <p:spTgt spid="1015977"/>
                                        </p:tgtEl>
                                      </p:cBhvr>
                                    </p:animEffect>
                                  </p:childTnLst>
                                  <p:subTnLst>
                                    <p:audio>
                                      <p:cMediaNode>
                                        <p:cTn display="0" masterRel="sameClick">
                                          <p:stCondLst>
                                            <p:cond evt="begin" delay="0">
                                              <p:tn val="152"/>
                                            </p:cond>
                                          </p:stCondLst>
                                          <p:endCondLst>
                                            <p:cond evt="onStopAudio" delay="0">
                                              <p:tgtEl>
                                                <p:sldTgt/>
                                              </p:tgtEl>
                                            </p:cond>
                                          </p:endCondLst>
                                        </p:cTn>
                                        <p:tgtEl>
                                          <p:sndTgt r:embed="rId6"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5876" grpId="0" animBg="1"/>
      <p:bldP spid="1015877" grpId="0"/>
      <p:bldP spid="1015892" grpId="0"/>
      <p:bldP spid="1015893" grpId="0"/>
      <p:bldP spid="1015894" grpId="0"/>
      <p:bldP spid="1015976" grpId="0" animBg="1"/>
      <p:bldP spid="1015977" grpId="0" animBg="1"/>
      <p:bldP spid="1015978" grpId="0" animBg="1"/>
      <p:bldP spid="1015979" grpId="0" animBg="1"/>
      <p:bldP spid="1015980" grpId="0" animBg="1"/>
      <p:bldP spid="1015981" grpId="0" animBg="1"/>
      <p:bldP spid="1015982" grpId="0" animBg="1"/>
      <p:bldP spid="1015983" grpId="0"/>
      <p:bldP spid="1015984" grpId="0" animBg="1"/>
      <p:bldP spid="1015985" grpId="0" animBg="1"/>
      <p:bldP spid="1015986" grpId="0" animBg="1"/>
      <p:bldP spid="1015987" grpId="0" animBg="1"/>
      <p:bldP spid="1015988" grpId="0" animBg="1"/>
      <p:bldP spid="1015989" grpId="0" animBg="1"/>
      <p:bldP spid="10159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Coal/oil-burning</a:t>
            </a:r>
          </a:p>
        </p:txBody>
      </p:sp>
      <p:sp>
        <p:nvSpPr>
          <p:cNvPr id="399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39940" name="AutoShape 4"/>
          <p:cNvSpPr>
            <a:spLocks noChangeArrowheads="1"/>
          </p:cNvSpPr>
          <p:nvPr/>
        </p:nvSpPr>
        <p:spPr bwMode="auto">
          <a:xfrm>
            <a:off x="1925638" y="20669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39941" name="AutoShape 5"/>
          <p:cNvSpPr>
            <a:spLocks noChangeArrowheads="1"/>
          </p:cNvSpPr>
          <p:nvPr/>
        </p:nvSpPr>
        <p:spPr bwMode="auto">
          <a:xfrm>
            <a:off x="2154238" y="23796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39942" name="AutoShape 6"/>
          <p:cNvSpPr>
            <a:spLocks noChangeArrowheads="1"/>
          </p:cNvSpPr>
          <p:nvPr/>
        </p:nvSpPr>
        <p:spPr bwMode="auto">
          <a:xfrm>
            <a:off x="2144713" y="37639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7495" name="Picture 7"/>
          <p:cNvPicPr>
            <a:picLocks noChangeAspect="1" noChangeArrowheads="1"/>
          </p:cNvPicPr>
          <p:nvPr/>
        </p:nvPicPr>
        <p:blipFill>
          <a:blip r:embed="rId7" cstate="print"/>
          <a:srcRect/>
          <a:stretch>
            <a:fillRect/>
          </a:stretch>
        </p:blipFill>
        <p:spPr bwMode="auto">
          <a:xfrm rot="10800000">
            <a:off x="2387600" y="3792538"/>
            <a:ext cx="482600" cy="536575"/>
          </a:xfrm>
          <a:prstGeom prst="rect">
            <a:avLst/>
          </a:prstGeom>
          <a:noFill/>
          <a:ln w="9525">
            <a:noFill/>
            <a:miter lim="800000"/>
            <a:headEnd/>
            <a:tailEnd/>
          </a:ln>
        </p:spPr>
      </p:pic>
      <p:pic>
        <p:nvPicPr>
          <p:cNvPr id="1087496" name="Picture 8"/>
          <p:cNvPicPr>
            <a:picLocks noChangeAspect="1" noChangeArrowheads="1"/>
          </p:cNvPicPr>
          <p:nvPr/>
        </p:nvPicPr>
        <p:blipFill>
          <a:blip r:embed="rId7" cstate="print"/>
          <a:srcRect/>
          <a:stretch>
            <a:fillRect/>
          </a:stretch>
        </p:blipFill>
        <p:spPr bwMode="auto">
          <a:xfrm>
            <a:off x="2151063" y="3794125"/>
            <a:ext cx="482600" cy="536575"/>
          </a:xfrm>
          <a:prstGeom prst="rect">
            <a:avLst/>
          </a:prstGeom>
          <a:noFill/>
          <a:ln w="9525">
            <a:noFill/>
            <a:miter lim="800000"/>
            <a:headEnd/>
            <a:tailEnd/>
          </a:ln>
        </p:spPr>
      </p:pic>
      <p:pic>
        <p:nvPicPr>
          <p:cNvPr id="1087497" name="Picture 9"/>
          <p:cNvPicPr>
            <a:picLocks noChangeAspect="1" noChangeArrowheads="1"/>
          </p:cNvPicPr>
          <p:nvPr/>
        </p:nvPicPr>
        <p:blipFill>
          <a:blip r:embed="rId7" cstate="print"/>
          <a:srcRect/>
          <a:stretch>
            <a:fillRect/>
          </a:stretch>
        </p:blipFill>
        <p:spPr bwMode="auto">
          <a:xfrm>
            <a:off x="2538413" y="3795713"/>
            <a:ext cx="482600" cy="536575"/>
          </a:xfrm>
          <a:prstGeom prst="rect">
            <a:avLst/>
          </a:prstGeom>
          <a:noFill/>
          <a:ln w="9525">
            <a:noFill/>
            <a:miter lim="800000"/>
            <a:headEnd/>
            <a:tailEnd/>
          </a:ln>
        </p:spPr>
      </p:pic>
      <p:sp>
        <p:nvSpPr>
          <p:cNvPr id="1087498" name="AutoShape 10"/>
          <p:cNvSpPr>
            <a:spLocks noChangeArrowheads="1"/>
          </p:cNvSpPr>
          <p:nvPr/>
        </p:nvSpPr>
        <p:spPr bwMode="auto">
          <a:xfrm>
            <a:off x="1036638" y="3573463"/>
            <a:ext cx="1131887" cy="973137"/>
          </a:xfrm>
          <a:custGeom>
            <a:avLst/>
            <a:gdLst>
              <a:gd name="T0" fmla="*/ 848915 w 21600"/>
              <a:gd name="T1" fmla="*/ 0 h 21600"/>
              <a:gd name="T2" fmla="*/ 0 w 21600"/>
              <a:gd name="T3" fmla="*/ 486568 h 21600"/>
              <a:gd name="T4" fmla="*/ 848915 w 21600"/>
              <a:gd name="T5" fmla="*/ 973137 h 21600"/>
              <a:gd name="T6" fmla="*/ 1131887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COAL</a:t>
            </a:r>
          </a:p>
        </p:txBody>
      </p:sp>
      <p:sp>
        <p:nvSpPr>
          <p:cNvPr id="1087499" name="AutoShape 11"/>
          <p:cNvSpPr>
            <a:spLocks noChangeArrowheads="1"/>
          </p:cNvSpPr>
          <p:nvPr/>
        </p:nvSpPr>
        <p:spPr bwMode="auto">
          <a:xfrm>
            <a:off x="2155825" y="23828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39948" name="AutoShape 12"/>
          <p:cNvSpPr>
            <a:spLocks noChangeArrowheads="1"/>
          </p:cNvSpPr>
          <p:nvPr/>
        </p:nvSpPr>
        <p:spPr bwMode="auto">
          <a:xfrm rot="2727901">
            <a:off x="3641725" y="24844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49" name="Rectangle 13"/>
          <p:cNvSpPr>
            <a:spLocks noChangeArrowheads="1"/>
          </p:cNvSpPr>
          <p:nvPr/>
        </p:nvSpPr>
        <p:spPr bwMode="auto">
          <a:xfrm>
            <a:off x="3044825" y="24765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02" name="Freeform 14"/>
          <p:cNvSpPr>
            <a:spLocks/>
          </p:cNvSpPr>
          <p:nvPr/>
        </p:nvSpPr>
        <p:spPr bwMode="auto">
          <a:xfrm>
            <a:off x="3044825" y="25368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39951" name="AutoShape 15"/>
          <p:cNvSpPr>
            <a:spLocks noChangeArrowheads="1"/>
          </p:cNvSpPr>
          <p:nvPr/>
        </p:nvSpPr>
        <p:spPr bwMode="auto">
          <a:xfrm rot="5400000">
            <a:off x="3790950" y="26209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7504" name="AutoShape 16"/>
          <p:cNvSpPr>
            <a:spLocks noChangeArrowheads="1"/>
          </p:cNvSpPr>
          <p:nvPr/>
        </p:nvSpPr>
        <p:spPr bwMode="auto">
          <a:xfrm rot="5400000">
            <a:off x="3824287" y="26543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39953" name="AutoShape 17"/>
          <p:cNvSpPr>
            <a:spLocks noChangeArrowheads="1"/>
          </p:cNvSpPr>
          <p:nvPr/>
        </p:nvSpPr>
        <p:spPr bwMode="auto">
          <a:xfrm>
            <a:off x="3649663" y="43291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39954" name="AutoShape 18"/>
          <p:cNvSpPr>
            <a:spLocks noChangeArrowheads="1"/>
          </p:cNvSpPr>
          <p:nvPr/>
        </p:nvSpPr>
        <p:spPr bwMode="auto">
          <a:xfrm rot="2727901">
            <a:off x="4221163" y="31734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5" name="AutoShape 19"/>
          <p:cNvSpPr>
            <a:spLocks noChangeArrowheads="1"/>
          </p:cNvSpPr>
          <p:nvPr/>
        </p:nvSpPr>
        <p:spPr bwMode="auto">
          <a:xfrm rot="8236628">
            <a:off x="4224338" y="40036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6" name="Rectangle 20"/>
          <p:cNvSpPr>
            <a:spLocks noChangeArrowheads="1"/>
          </p:cNvSpPr>
          <p:nvPr/>
        </p:nvSpPr>
        <p:spPr bwMode="auto">
          <a:xfrm>
            <a:off x="4608513" y="34274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57" name="AutoShape 21"/>
          <p:cNvSpPr>
            <a:spLocks noChangeArrowheads="1"/>
          </p:cNvSpPr>
          <p:nvPr/>
        </p:nvSpPr>
        <p:spPr bwMode="auto">
          <a:xfrm rot="2727901">
            <a:off x="4211638" y="45847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8" name="AutoShape 22"/>
          <p:cNvSpPr>
            <a:spLocks noChangeArrowheads="1"/>
          </p:cNvSpPr>
          <p:nvPr/>
        </p:nvSpPr>
        <p:spPr bwMode="auto">
          <a:xfrm rot="-2670416">
            <a:off x="3397250" y="45847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59" name="Rectangle 23"/>
          <p:cNvSpPr>
            <a:spLocks noChangeArrowheads="1"/>
          </p:cNvSpPr>
          <p:nvPr/>
        </p:nvSpPr>
        <p:spPr bwMode="auto">
          <a:xfrm>
            <a:off x="3646488" y="45815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2" name="Freeform 24"/>
          <p:cNvSpPr>
            <a:spLocks/>
          </p:cNvSpPr>
          <p:nvPr/>
        </p:nvSpPr>
        <p:spPr bwMode="auto">
          <a:xfrm>
            <a:off x="3441700" y="46307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7513" name="Freeform 25"/>
          <p:cNvSpPr>
            <a:spLocks/>
          </p:cNvSpPr>
          <p:nvPr/>
        </p:nvSpPr>
        <p:spPr bwMode="auto">
          <a:xfrm>
            <a:off x="4464050" y="46180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39962" name="AutoShape 26"/>
          <p:cNvSpPr>
            <a:spLocks noChangeArrowheads="1"/>
          </p:cNvSpPr>
          <p:nvPr/>
        </p:nvSpPr>
        <p:spPr bwMode="auto">
          <a:xfrm rot="-8092488">
            <a:off x="3395663" y="40052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3" name="Rectangle 27"/>
          <p:cNvSpPr>
            <a:spLocks noChangeArrowheads="1"/>
          </p:cNvSpPr>
          <p:nvPr/>
        </p:nvSpPr>
        <p:spPr bwMode="auto">
          <a:xfrm>
            <a:off x="3648075" y="43910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4" name="Rectangle 28"/>
          <p:cNvSpPr>
            <a:spLocks noChangeArrowheads="1"/>
          </p:cNvSpPr>
          <p:nvPr/>
        </p:nvSpPr>
        <p:spPr bwMode="auto">
          <a:xfrm>
            <a:off x="3384550" y="36814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9965" name="AutoShape 29"/>
          <p:cNvSpPr>
            <a:spLocks noChangeArrowheads="1"/>
          </p:cNvSpPr>
          <p:nvPr/>
        </p:nvSpPr>
        <p:spPr bwMode="auto">
          <a:xfrm rot="2727901">
            <a:off x="3008313" y="3440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39966" name="Rectangle 30"/>
          <p:cNvSpPr>
            <a:spLocks noChangeArrowheads="1"/>
          </p:cNvSpPr>
          <p:nvPr/>
        </p:nvSpPr>
        <p:spPr bwMode="auto">
          <a:xfrm>
            <a:off x="3036888" y="34305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7519" name="Freeform 31"/>
          <p:cNvSpPr>
            <a:spLocks/>
          </p:cNvSpPr>
          <p:nvPr/>
        </p:nvSpPr>
        <p:spPr bwMode="auto">
          <a:xfrm>
            <a:off x="4440238" y="32226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7520" name="Freeform 32"/>
          <p:cNvSpPr>
            <a:spLocks/>
          </p:cNvSpPr>
          <p:nvPr/>
        </p:nvSpPr>
        <p:spPr bwMode="auto">
          <a:xfrm>
            <a:off x="3044825" y="34877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39969" name="Rectangle 33"/>
          <p:cNvSpPr>
            <a:spLocks noChangeArrowheads="1"/>
          </p:cNvSpPr>
          <p:nvPr/>
        </p:nvSpPr>
        <p:spPr bwMode="auto">
          <a:xfrm>
            <a:off x="2551113" y="17891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7522" name="Rectangle 34"/>
          <p:cNvSpPr>
            <a:spLocks noChangeArrowheads="1"/>
          </p:cNvSpPr>
          <p:nvPr/>
        </p:nvSpPr>
        <p:spPr bwMode="auto">
          <a:xfrm>
            <a:off x="4465638" y="28908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7523" name="AutoShape 35"/>
          <p:cNvSpPr>
            <a:spLocks noChangeArrowheads="1"/>
          </p:cNvSpPr>
          <p:nvPr/>
        </p:nvSpPr>
        <p:spPr bwMode="auto">
          <a:xfrm>
            <a:off x="4859338" y="26908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39972" name="Text Box 36"/>
          <p:cNvSpPr txBox="1">
            <a:spLocks noChangeArrowheads="1"/>
          </p:cNvSpPr>
          <p:nvPr/>
        </p:nvSpPr>
        <p:spPr bwMode="auto">
          <a:xfrm>
            <a:off x="2097088" y="2535238"/>
            <a:ext cx="1003300" cy="366712"/>
          </a:xfrm>
          <a:prstGeom prst="rect">
            <a:avLst/>
          </a:prstGeom>
          <a:noFill/>
          <a:ln w="9525">
            <a:noFill/>
            <a:miter lim="800000"/>
            <a:headEnd/>
            <a:tailEnd/>
          </a:ln>
        </p:spPr>
        <p:txBody>
          <a:bodyPr wrap="none">
            <a:spAutoFit/>
          </a:bodyPr>
          <a:lstStyle/>
          <a:p>
            <a:r>
              <a:rPr lang="en-US" sz="1800" b="1"/>
              <a:t>BOILER</a:t>
            </a:r>
          </a:p>
        </p:txBody>
      </p:sp>
      <p:sp>
        <p:nvSpPr>
          <p:cNvPr id="39973" name="Text Box 37"/>
          <p:cNvSpPr txBox="1">
            <a:spLocks noChangeArrowheads="1"/>
          </p:cNvSpPr>
          <p:nvPr/>
        </p:nvSpPr>
        <p:spPr bwMode="auto">
          <a:xfrm>
            <a:off x="3476625" y="32004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39974" name="Text Box 38"/>
          <p:cNvSpPr txBox="1">
            <a:spLocks noChangeArrowheads="1"/>
          </p:cNvSpPr>
          <p:nvPr/>
        </p:nvSpPr>
        <p:spPr bwMode="auto">
          <a:xfrm>
            <a:off x="4471988" y="43799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39975" name="Text Box 39"/>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39976" name="AutoShape 40"/>
          <p:cNvSpPr>
            <a:spLocks noChangeArrowheads="1"/>
          </p:cNvSpPr>
          <p:nvPr/>
        </p:nvSpPr>
        <p:spPr bwMode="auto">
          <a:xfrm rot="10800000">
            <a:off x="7319963" y="19399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77" name="Freeform 41"/>
          <p:cNvSpPr>
            <a:spLocks/>
          </p:cNvSpPr>
          <p:nvPr/>
        </p:nvSpPr>
        <p:spPr bwMode="auto">
          <a:xfrm>
            <a:off x="6248400" y="22050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39978" name="Freeform 42"/>
          <p:cNvSpPr>
            <a:spLocks/>
          </p:cNvSpPr>
          <p:nvPr/>
        </p:nvSpPr>
        <p:spPr bwMode="auto">
          <a:xfrm>
            <a:off x="6248400" y="22669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7531" name="Text Box 43"/>
          <p:cNvSpPr txBox="1">
            <a:spLocks noChangeArrowheads="1"/>
          </p:cNvSpPr>
          <p:nvPr/>
        </p:nvSpPr>
        <p:spPr bwMode="auto">
          <a:xfrm>
            <a:off x="1838325" y="47990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7532" name="Text Box 44"/>
          <p:cNvSpPr txBox="1">
            <a:spLocks noChangeArrowheads="1"/>
          </p:cNvSpPr>
          <p:nvPr/>
        </p:nvSpPr>
        <p:spPr bwMode="auto">
          <a:xfrm>
            <a:off x="4562475" y="48260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7533" name="Text Box 45"/>
          <p:cNvSpPr txBox="1">
            <a:spLocks noChangeArrowheads="1"/>
          </p:cNvSpPr>
          <p:nvPr/>
        </p:nvSpPr>
        <p:spPr bwMode="auto">
          <a:xfrm>
            <a:off x="2578100" y="17446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7534" name="Text Box 46"/>
          <p:cNvSpPr txBox="1">
            <a:spLocks noChangeArrowheads="1"/>
          </p:cNvSpPr>
          <p:nvPr/>
        </p:nvSpPr>
        <p:spPr bwMode="auto">
          <a:xfrm>
            <a:off x="4529138" y="2771775"/>
            <a:ext cx="2060575" cy="366713"/>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7"/>
          <p:cNvGrpSpPr>
            <a:grpSpLocks/>
          </p:cNvGrpSpPr>
          <p:nvPr/>
        </p:nvGrpSpPr>
        <p:grpSpPr bwMode="auto">
          <a:xfrm>
            <a:off x="144463" y="5197475"/>
            <a:ext cx="1973262" cy="957263"/>
            <a:chOff x="659" y="3380"/>
            <a:chExt cx="1243" cy="603"/>
          </a:xfrm>
        </p:grpSpPr>
        <p:sp>
          <p:nvSpPr>
            <p:cNvPr id="40007" name="AutoShape 48"/>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0008" name="Text Box 49"/>
            <p:cNvSpPr txBox="1">
              <a:spLocks noChangeArrowheads="1"/>
            </p:cNvSpPr>
            <p:nvPr/>
          </p:nvSpPr>
          <p:spPr bwMode="auto">
            <a:xfrm>
              <a:off x="667" y="3380"/>
              <a:ext cx="906" cy="404"/>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0"/>
          <p:cNvGrpSpPr>
            <a:grpSpLocks/>
          </p:cNvGrpSpPr>
          <p:nvPr/>
        </p:nvGrpSpPr>
        <p:grpSpPr bwMode="auto">
          <a:xfrm>
            <a:off x="1611313" y="5186363"/>
            <a:ext cx="1987550" cy="1493837"/>
            <a:chOff x="1583" y="3373"/>
            <a:chExt cx="1389" cy="941"/>
          </a:xfrm>
        </p:grpSpPr>
        <p:sp>
          <p:nvSpPr>
            <p:cNvPr id="40004" name="AutoShape 51"/>
            <p:cNvSpPr>
              <a:spLocks noChangeArrowheads="1"/>
            </p:cNvSpPr>
            <p:nvPr/>
          </p:nvSpPr>
          <p:spPr bwMode="auto">
            <a:xfrm>
              <a:off x="1584" y="3402"/>
              <a:ext cx="1388" cy="437"/>
            </a:xfrm>
            <a:prstGeom prst="homePlate">
              <a:avLst>
                <a:gd name="adj" fmla="val 79405"/>
              </a:avLst>
            </a:prstGeom>
            <a:solidFill>
              <a:schemeClr val="accent2"/>
            </a:solidFill>
            <a:ln w="9525">
              <a:solidFill>
                <a:schemeClr val="tx1"/>
              </a:solidFill>
              <a:miter lim="800000"/>
              <a:headEnd/>
              <a:tailEnd/>
            </a:ln>
          </p:spPr>
          <p:txBody>
            <a:bodyPr wrap="none" anchor="ctr"/>
            <a:lstStyle/>
            <a:p>
              <a:endParaRPr lang="en-US"/>
            </a:p>
          </p:txBody>
        </p:sp>
        <p:sp>
          <p:nvSpPr>
            <p:cNvPr id="40005" name="AutoShape 52"/>
            <p:cNvSpPr>
              <a:spLocks noChangeArrowheads="1"/>
            </p:cNvSpPr>
            <p:nvPr/>
          </p:nvSpPr>
          <p:spPr bwMode="auto">
            <a:xfrm rot="5400000">
              <a:off x="1613" y="3810"/>
              <a:ext cx="475" cy="534"/>
            </a:xfrm>
            <a:custGeom>
              <a:avLst/>
              <a:gdLst>
                <a:gd name="T0" fmla="*/ 333 w 21600"/>
                <a:gd name="T1" fmla="*/ 0 h 21600"/>
                <a:gd name="T2" fmla="*/ 333 w 21600"/>
                <a:gd name="T3" fmla="*/ 301 h 21600"/>
                <a:gd name="T4" fmla="*/ 71 w 21600"/>
                <a:gd name="T5" fmla="*/ 534 h 21600"/>
                <a:gd name="T6" fmla="*/ 475 w 21600"/>
                <a:gd name="T7" fmla="*/ 150 h 21600"/>
                <a:gd name="T8" fmla="*/ 17694720 60000 65536"/>
                <a:gd name="T9" fmla="*/ 5898240 60000 65536"/>
                <a:gd name="T10" fmla="*/ 5898240 60000 65536"/>
                <a:gd name="T11" fmla="*/ 0 60000 65536"/>
                <a:gd name="T12" fmla="*/ 12414 w 21600"/>
                <a:gd name="T13" fmla="*/ 2912 h 21600"/>
                <a:gd name="T14" fmla="*/ 1823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0006" name="Text Box 53"/>
            <p:cNvSpPr txBox="1">
              <a:spLocks noChangeArrowheads="1"/>
            </p:cNvSpPr>
            <p:nvPr/>
          </p:nvSpPr>
          <p:spPr bwMode="auto">
            <a:xfrm>
              <a:off x="1583" y="3373"/>
              <a:ext cx="658" cy="404"/>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4" name="Group 54"/>
          <p:cNvGrpSpPr>
            <a:grpSpLocks/>
          </p:cNvGrpSpPr>
          <p:nvPr/>
        </p:nvGrpSpPr>
        <p:grpSpPr bwMode="auto">
          <a:xfrm>
            <a:off x="3060700" y="5186363"/>
            <a:ext cx="1749425" cy="1441450"/>
            <a:chOff x="2584" y="3373"/>
            <a:chExt cx="1102" cy="923"/>
          </a:xfrm>
        </p:grpSpPr>
        <p:sp>
          <p:nvSpPr>
            <p:cNvPr id="40001" name="AutoShape 55"/>
            <p:cNvSpPr>
              <a:spLocks noChangeArrowheads="1"/>
            </p:cNvSpPr>
            <p:nvPr/>
          </p:nvSpPr>
          <p:spPr bwMode="auto">
            <a:xfrm>
              <a:off x="2603" y="3401"/>
              <a:ext cx="1083" cy="248"/>
            </a:xfrm>
            <a:prstGeom prst="homePlate">
              <a:avLst>
                <a:gd name="adj" fmla="val 109173"/>
              </a:avLst>
            </a:prstGeom>
            <a:solidFill>
              <a:srgbClr val="009900"/>
            </a:solidFill>
            <a:ln w="9525">
              <a:solidFill>
                <a:schemeClr val="tx1"/>
              </a:solidFill>
              <a:miter lim="800000"/>
              <a:headEnd/>
              <a:tailEnd/>
            </a:ln>
          </p:spPr>
          <p:txBody>
            <a:bodyPr wrap="none" anchor="ctr"/>
            <a:lstStyle/>
            <a:p>
              <a:endParaRPr lang="en-US"/>
            </a:p>
          </p:txBody>
        </p:sp>
        <p:sp>
          <p:nvSpPr>
            <p:cNvPr id="40002" name="Text Box 56"/>
            <p:cNvSpPr txBox="1">
              <a:spLocks noChangeArrowheads="1"/>
            </p:cNvSpPr>
            <p:nvPr/>
          </p:nvSpPr>
          <p:spPr bwMode="auto">
            <a:xfrm>
              <a:off x="2584" y="3373"/>
              <a:ext cx="808" cy="235"/>
            </a:xfrm>
            <a:prstGeom prst="rect">
              <a:avLst/>
            </a:prstGeom>
            <a:noFill/>
            <a:ln w="9525">
              <a:noFill/>
              <a:miter lim="800000"/>
              <a:headEnd/>
              <a:tailEnd/>
            </a:ln>
          </p:spPr>
          <p:txBody>
            <a:bodyPr>
              <a:spAutoFit/>
            </a:bodyPr>
            <a:lstStyle/>
            <a:p>
              <a:r>
                <a:rPr lang="en-US" sz="1800" b="1">
                  <a:solidFill>
                    <a:schemeClr val="bg1"/>
                  </a:solidFill>
                </a:rPr>
                <a:t>KINETIC</a:t>
              </a:r>
            </a:p>
          </p:txBody>
        </p:sp>
        <p:sp>
          <p:nvSpPr>
            <p:cNvPr id="40003" name="AutoShape 57"/>
            <p:cNvSpPr>
              <a:spLocks noChangeArrowheads="1"/>
            </p:cNvSpPr>
            <p:nvPr/>
          </p:nvSpPr>
          <p:spPr bwMode="auto">
            <a:xfrm rot="5400000">
              <a:off x="2642" y="3607"/>
              <a:ext cx="649" cy="730"/>
            </a:xfrm>
            <a:custGeom>
              <a:avLst/>
              <a:gdLst>
                <a:gd name="T0" fmla="*/ 454 w 21600"/>
                <a:gd name="T1" fmla="*/ 0 h 21600"/>
                <a:gd name="T2" fmla="*/ 454 w 21600"/>
                <a:gd name="T3" fmla="*/ 411 h 21600"/>
                <a:gd name="T4" fmla="*/ 97 w 21600"/>
                <a:gd name="T5" fmla="*/ 730 h 21600"/>
                <a:gd name="T6" fmla="*/ 649 w 21600"/>
                <a:gd name="T7" fmla="*/ 205 h 21600"/>
                <a:gd name="T8" fmla="*/ 17694720 60000 65536"/>
                <a:gd name="T9" fmla="*/ 5898240 60000 65536"/>
                <a:gd name="T10" fmla="*/ 5898240 60000 65536"/>
                <a:gd name="T11" fmla="*/ 0 60000 65536"/>
                <a:gd name="T12" fmla="*/ 12414 w 21600"/>
                <a:gd name="T13" fmla="*/ 2900 h 21600"/>
                <a:gd name="T14" fmla="*/ 18239 w 21600"/>
                <a:gd name="T15" fmla="*/ 923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grpSp>
        <p:nvGrpSpPr>
          <p:cNvPr id="5" name="Group 58"/>
          <p:cNvGrpSpPr>
            <a:grpSpLocks/>
          </p:cNvGrpSpPr>
          <p:nvPr/>
        </p:nvGrpSpPr>
        <p:grpSpPr bwMode="auto">
          <a:xfrm>
            <a:off x="4368800" y="5176838"/>
            <a:ext cx="2260600" cy="676275"/>
            <a:chOff x="3408" y="3367"/>
            <a:chExt cx="1499" cy="426"/>
          </a:xfrm>
        </p:grpSpPr>
        <p:sp>
          <p:nvSpPr>
            <p:cNvPr id="39998" name="AutoShape 59"/>
            <p:cNvSpPr>
              <a:spLocks noChangeArrowheads="1"/>
            </p:cNvSpPr>
            <p:nvPr/>
          </p:nvSpPr>
          <p:spPr bwMode="auto">
            <a:xfrm>
              <a:off x="3415" y="3401"/>
              <a:ext cx="1492" cy="191"/>
            </a:xfrm>
            <a:prstGeom prst="homePlate">
              <a:avLst>
                <a:gd name="adj" fmla="val 102092"/>
              </a:avLst>
            </a:prstGeom>
            <a:solidFill>
              <a:srgbClr val="FF00FF"/>
            </a:solidFill>
            <a:ln w="9525">
              <a:solidFill>
                <a:schemeClr val="tx1"/>
              </a:solidFill>
              <a:miter lim="800000"/>
              <a:headEnd/>
              <a:tailEnd/>
            </a:ln>
          </p:spPr>
          <p:txBody>
            <a:bodyPr wrap="none" anchor="ctr"/>
            <a:lstStyle/>
            <a:p>
              <a:endParaRPr lang="en-US"/>
            </a:p>
          </p:txBody>
        </p:sp>
        <p:sp>
          <p:nvSpPr>
            <p:cNvPr id="39999" name="Text Box 60"/>
            <p:cNvSpPr txBox="1">
              <a:spLocks noChangeArrowheads="1"/>
            </p:cNvSpPr>
            <p:nvPr/>
          </p:nvSpPr>
          <p:spPr bwMode="auto">
            <a:xfrm>
              <a:off x="3408" y="3367"/>
              <a:ext cx="1170" cy="231"/>
            </a:xfrm>
            <a:prstGeom prst="rect">
              <a:avLst/>
            </a:prstGeom>
            <a:noFill/>
            <a:ln w="9525">
              <a:noFill/>
              <a:miter lim="800000"/>
              <a:headEnd/>
              <a:tailEnd/>
            </a:ln>
          </p:spPr>
          <p:txBody>
            <a:bodyPr>
              <a:spAutoFit/>
            </a:bodyPr>
            <a:lstStyle/>
            <a:p>
              <a:r>
                <a:rPr lang="en-US" sz="1800" b="1"/>
                <a:t>ELECTRICITY</a:t>
              </a:r>
            </a:p>
          </p:txBody>
        </p:sp>
        <p:sp>
          <p:nvSpPr>
            <p:cNvPr id="40000" name="AutoShape 61"/>
            <p:cNvSpPr>
              <a:spLocks noChangeArrowheads="1"/>
            </p:cNvSpPr>
            <p:nvPr/>
          </p:nvSpPr>
          <p:spPr bwMode="auto">
            <a:xfrm rot="5400000">
              <a:off x="3429" y="3578"/>
              <a:ext cx="202" cy="227"/>
            </a:xfrm>
            <a:custGeom>
              <a:avLst/>
              <a:gdLst>
                <a:gd name="T0" fmla="*/ 141 w 21600"/>
                <a:gd name="T1" fmla="*/ 0 h 21600"/>
                <a:gd name="T2" fmla="*/ 141 w 21600"/>
                <a:gd name="T3" fmla="*/ 128 h 21600"/>
                <a:gd name="T4" fmla="*/ 30 w 21600"/>
                <a:gd name="T5" fmla="*/ 227 h 21600"/>
                <a:gd name="T6" fmla="*/ 202 w 21600"/>
                <a:gd name="T7" fmla="*/ 64 h 21600"/>
                <a:gd name="T8" fmla="*/ 17694720 60000 65536"/>
                <a:gd name="T9" fmla="*/ 5898240 60000 65536"/>
                <a:gd name="T10" fmla="*/ 5898240 60000 65536"/>
                <a:gd name="T11" fmla="*/ 0 60000 65536"/>
                <a:gd name="T12" fmla="*/ 12404 w 21600"/>
                <a:gd name="T13" fmla="*/ 2950 h 21600"/>
                <a:gd name="T14" fmla="*/ 18178 w 21600"/>
                <a:gd name="T15" fmla="*/ 923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grpSp>
      <p:sp>
        <p:nvSpPr>
          <p:cNvPr id="1087550" name="Freeform 62"/>
          <p:cNvSpPr>
            <a:spLocks/>
          </p:cNvSpPr>
          <p:nvPr/>
        </p:nvSpPr>
        <p:spPr bwMode="auto">
          <a:xfrm>
            <a:off x="6249988" y="22066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7551" name="Freeform 63"/>
          <p:cNvSpPr>
            <a:spLocks/>
          </p:cNvSpPr>
          <p:nvPr/>
        </p:nvSpPr>
        <p:spPr bwMode="auto">
          <a:xfrm>
            <a:off x="6249988" y="22685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39989" name="AutoShape 64"/>
          <p:cNvSpPr>
            <a:spLocks noChangeArrowheads="1"/>
          </p:cNvSpPr>
          <p:nvPr/>
        </p:nvSpPr>
        <p:spPr bwMode="auto">
          <a:xfrm rot="5713378">
            <a:off x="7054850" y="18843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39990" name="AutoShape 65"/>
          <p:cNvSpPr>
            <a:spLocks noChangeArrowheads="1"/>
          </p:cNvSpPr>
          <p:nvPr/>
        </p:nvSpPr>
        <p:spPr bwMode="auto">
          <a:xfrm>
            <a:off x="7070725" y="22590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39991" name="AutoShape 66"/>
          <p:cNvSpPr>
            <a:spLocks noChangeArrowheads="1"/>
          </p:cNvSpPr>
          <p:nvPr/>
        </p:nvSpPr>
        <p:spPr bwMode="auto">
          <a:xfrm>
            <a:off x="6878638" y="21955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pic>
        <p:nvPicPr>
          <p:cNvPr id="1087558" name="Picture 7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73825" y="4903788"/>
            <a:ext cx="2670175" cy="19542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7498"/>
                                        </p:tgtEl>
                                        <p:attrNameLst>
                                          <p:attrName>style.visibility</p:attrName>
                                        </p:attrNameLst>
                                      </p:cBhvr>
                                      <p:to>
                                        <p:strVal val="visible"/>
                                      </p:to>
                                    </p:set>
                                    <p:animEffect transition="in" filter="wipe(left)">
                                      <p:cBhvr>
                                        <p:cTn id="7" dur="2000"/>
                                        <p:tgtEl>
                                          <p:spTgt spid="1087498"/>
                                        </p:tgtEl>
                                      </p:cBhvr>
                                    </p:animEffect>
                                  </p:childTnLst>
                                </p:cTn>
                              </p:par>
                              <p:par>
                                <p:cTn id="8" presetID="10" presetClass="entr" presetSubtype="0" fill="hold" nodeType="withEffect">
                                  <p:stCondLst>
                                    <p:cond delay="0"/>
                                  </p:stCondLst>
                                  <p:childTnLst>
                                    <p:set>
                                      <p:cBhvr>
                                        <p:cTn id="9" dur="1" fill="hold">
                                          <p:stCondLst>
                                            <p:cond delay="0"/>
                                          </p:stCondLst>
                                        </p:cTn>
                                        <p:tgtEl>
                                          <p:spTgt spid="1087495"/>
                                        </p:tgtEl>
                                        <p:attrNameLst>
                                          <p:attrName>style.visibility</p:attrName>
                                        </p:attrNameLst>
                                      </p:cBhvr>
                                      <p:to>
                                        <p:strVal val="visible"/>
                                      </p:to>
                                    </p:set>
                                    <p:animEffect transition="in" filter="fade">
                                      <p:cBhvr>
                                        <p:cTn id="10" dur="2000"/>
                                        <p:tgtEl>
                                          <p:spTgt spid="1087495"/>
                                        </p:tgtEl>
                                      </p:cBhvr>
                                    </p:animEffect>
                                  </p:childTnLst>
                                </p:cTn>
                              </p:par>
                              <p:par>
                                <p:cTn id="11" presetID="10" presetClass="entr" presetSubtype="0" fill="hold" nodeType="withEffect">
                                  <p:stCondLst>
                                    <p:cond delay="0"/>
                                  </p:stCondLst>
                                  <p:childTnLst>
                                    <p:set>
                                      <p:cBhvr>
                                        <p:cTn id="12" dur="1" fill="hold">
                                          <p:stCondLst>
                                            <p:cond delay="0"/>
                                          </p:stCondLst>
                                        </p:cTn>
                                        <p:tgtEl>
                                          <p:spTgt spid="1087496"/>
                                        </p:tgtEl>
                                        <p:attrNameLst>
                                          <p:attrName>style.visibility</p:attrName>
                                        </p:attrNameLst>
                                      </p:cBhvr>
                                      <p:to>
                                        <p:strVal val="visible"/>
                                      </p:to>
                                    </p:set>
                                    <p:animEffect transition="in" filter="fade">
                                      <p:cBhvr>
                                        <p:cTn id="13" dur="2000"/>
                                        <p:tgtEl>
                                          <p:spTgt spid="1087496"/>
                                        </p:tgtEl>
                                      </p:cBhvr>
                                    </p:animEffect>
                                  </p:childTnLst>
                                </p:cTn>
                              </p:par>
                              <p:par>
                                <p:cTn id="14" presetID="10" presetClass="entr" presetSubtype="0" fill="hold" nodeType="withEffect">
                                  <p:stCondLst>
                                    <p:cond delay="0"/>
                                  </p:stCondLst>
                                  <p:childTnLst>
                                    <p:set>
                                      <p:cBhvr>
                                        <p:cTn id="15" dur="1" fill="hold">
                                          <p:stCondLst>
                                            <p:cond delay="0"/>
                                          </p:stCondLst>
                                        </p:cTn>
                                        <p:tgtEl>
                                          <p:spTgt spid="1087497"/>
                                        </p:tgtEl>
                                        <p:attrNameLst>
                                          <p:attrName>style.visibility</p:attrName>
                                        </p:attrNameLst>
                                      </p:cBhvr>
                                      <p:to>
                                        <p:strVal val="visible"/>
                                      </p:to>
                                    </p:set>
                                    <p:animEffect transition="in" filter="fade">
                                      <p:cBhvr>
                                        <p:cTn id="16" dur="2000"/>
                                        <p:tgtEl>
                                          <p:spTgt spid="108749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2000"/>
                                        <p:tgtEl>
                                          <p:spTgt spid="2"/>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087499"/>
                                        </p:tgtEl>
                                        <p:attrNameLst>
                                          <p:attrName>style.visibility</p:attrName>
                                        </p:attrNameLst>
                                      </p:cBhvr>
                                      <p:to>
                                        <p:strVal val="visible"/>
                                      </p:to>
                                    </p:set>
                                    <p:animEffect transition="in" filter="wipe(up)">
                                      <p:cBhvr>
                                        <p:cTn id="26" dur="5000"/>
                                        <p:tgtEl>
                                          <p:spTgt spid="1087499"/>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087502"/>
                                        </p:tgtEl>
                                        <p:attrNameLst>
                                          <p:attrName>style.visibility</p:attrName>
                                        </p:attrNameLst>
                                      </p:cBhvr>
                                      <p:to>
                                        <p:strVal val="visible"/>
                                      </p:to>
                                    </p:set>
                                    <p:animEffect transition="in" filter="wipe(left)">
                                      <p:cBhvr>
                                        <p:cTn id="29" dur="5000"/>
                                        <p:tgtEl>
                                          <p:spTgt spid="108750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87533"/>
                                        </p:tgtEl>
                                        <p:attrNameLst>
                                          <p:attrName>style.visibility</p:attrName>
                                        </p:attrNameLst>
                                      </p:cBhvr>
                                      <p:to>
                                        <p:strVal val="visible"/>
                                      </p:to>
                                    </p:set>
                                    <p:anim calcmode="lin" valueType="num">
                                      <p:cBhvr>
                                        <p:cTn id="39" dur="500" fill="hold"/>
                                        <p:tgtEl>
                                          <p:spTgt spid="1087533"/>
                                        </p:tgtEl>
                                        <p:attrNameLst>
                                          <p:attrName>ppt_w</p:attrName>
                                        </p:attrNameLst>
                                      </p:cBhvr>
                                      <p:tavLst>
                                        <p:tav tm="0">
                                          <p:val>
                                            <p:fltVal val="0"/>
                                          </p:val>
                                        </p:tav>
                                        <p:tav tm="100000">
                                          <p:val>
                                            <p:strVal val="#ppt_w"/>
                                          </p:val>
                                        </p:tav>
                                      </p:tavLst>
                                    </p:anim>
                                    <p:anim calcmode="lin" valueType="num">
                                      <p:cBhvr>
                                        <p:cTn id="40" dur="500" fill="hold"/>
                                        <p:tgtEl>
                                          <p:spTgt spid="1087533"/>
                                        </p:tgtEl>
                                        <p:attrNameLst>
                                          <p:attrName>ppt_h</p:attrName>
                                        </p:attrNameLst>
                                      </p:cBhvr>
                                      <p:tavLst>
                                        <p:tav tm="0">
                                          <p:val>
                                            <p:fltVal val="0"/>
                                          </p:val>
                                        </p:tav>
                                        <p:tav tm="100000">
                                          <p:val>
                                            <p:strVal val="#ppt_h"/>
                                          </p:val>
                                        </p:tav>
                                      </p:tavLst>
                                    </p:anim>
                                    <p:animEffect transition="in" filter="fade">
                                      <p:cBhvr>
                                        <p:cTn id="41" dur="500"/>
                                        <p:tgtEl>
                                          <p:spTgt spid="1087533"/>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087504"/>
                                        </p:tgtEl>
                                        <p:attrNameLst>
                                          <p:attrName>style.visibility</p:attrName>
                                        </p:attrNameLst>
                                      </p:cBhvr>
                                      <p:to>
                                        <p:strVal val="visible"/>
                                      </p:to>
                                    </p:set>
                                    <p:animEffect transition="in" filter="wipe(up)">
                                      <p:cBhvr>
                                        <p:cTn id="46" dur="5000"/>
                                        <p:tgtEl>
                                          <p:spTgt spid="108750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20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087519"/>
                                        </p:tgtEl>
                                        <p:attrNameLst>
                                          <p:attrName>style.visibility</p:attrName>
                                        </p:attrNameLst>
                                      </p:cBhvr>
                                      <p:to>
                                        <p:strVal val="visible"/>
                                      </p:to>
                                    </p:set>
                                    <p:animEffect transition="in" filter="wipe(up)">
                                      <p:cBhvr>
                                        <p:cTn id="56" dur="5000"/>
                                        <p:tgtEl>
                                          <p:spTgt spid="108751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087512"/>
                                        </p:tgtEl>
                                        <p:attrNameLst>
                                          <p:attrName>style.visibility</p:attrName>
                                        </p:attrNameLst>
                                      </p:cBhvr>
                                      <p:to>
                                        <p:strVal val="visible"/>
                                      </p:to>
                                    </p:set>
                                    <p:animEffect transition="in" filter="wipe(left)">
                                      <p:cBhvr>
                                        <p:cTn id="61" dur="5000"/>
                                        <p:tgtEl>
                                          <p:spTgt spid="1087512"/>
                                        </p:tgtEl>
                                      </p:cBhvr>
                                    </p:animEffect>
                                  </p:childTnLst>
                                </p:cTn>
                              </p:par>
                              <p:par>
                                <p:cTn id="62" presetID="53" presetClass="entr" presetSubtype="0" fill="hold" grpId="0" nodeType="withEffect">
                                  <p:stCondLst>
                                    <p:cond delay="0"/>
                                  </p:stCondLst>
                                  <p:childTnLst>
                                    <p:set>
                                      <p:cBhvr>
                                        <p:cTn id="63" dur="1" fill="hold">
                                          <p:stCondLst>
                                            <p:cond delay="0"/>
                                          </p:stCondLst>
                                        </p:cTn>
                                        <p:tgtEl>
                                          <p:spTgt spid="1087531"/>
                                        </p:tgtEl>
                                        <p:attrNameLst>
                                          <p:attrName>style.visibility</p:attrName>
                                        </p:attrNameLst>
                                      </p:cBhvr>
                                      <p:to>
                                        <p:strVal val="visible"/>
                                      </p:to>
                                    </p:set>
                                    <p:anim calcmode="lin" valueType="num">
                                      <p:cBhvr>
                                        <p:cTn id="64" dur="500" fill="hold"/>
                                        <p:tgtEl>
                                          <p:spTgt spid="1087531"/>
                                        </p:tgtEl>
                                        <p:attrNameLst>
                                          <p:attrName>ppt_w</p:attrName>
                                        </p:attrNameLst>
                                      </p:cBhvr>
                                      <p:tavLst>
                                        <p:tav tm="0">
                                          <p:val>
                                            <p:fltVal val="0"/>
                                          </p:val>
                                        </p:tav>
                                        <p:tav tm="100000">
                                          <p:val>
                                            <p:strVal val="#ppt_w"/>
                                          </p:val>
                                        </p:tav>
                                      </p:tavLst>
                                    </p:anim>
                                    <p:anim calcmode="lin" valueType="num">
                                      <p:cBhvr>
                                        <p:cTn id="65" dur="500" fill="hold"/>
                                        <p:tgtEl>
                                          <p:spTgt spid="1087531"/>
                                        </p:tgtEl>
                                        <p:attrNameLst>
                                          <p:attrName>ppt_h</p:attrName>
                                        </p:attrNameLst>
                                      </p:cBhvr>
                                      <p:tavLst>
                                        <p:tav tm="0">
                                          <p:val>
                                            <p:fltVal val="0"/>
                                          </p:val>
                                        </p:tav>
                                        <p:tav tm="100000">
                                          <p:val>
                                            <p:strVal val="#ppt_h"/>
                                          </p:val>
                                        </p:tav>
                                      </p:tavLst>
                                    </p:anim>
                                    <p:animEffect transition="in" filter="fade">
                                      <p:cBhvr>
                                        <p:cTn id="66" dur="500"/>
                                        <p:tgtEl>
                                          <p:spTgt spid="1087531"/>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087520"/>
                                        </p:tgtEl>
                                        <p:attrNameLst>
                                          <p:attrName>style.visibility</p:attrName>
                                        </p:attrNameLst>
                                      </p:cBhvr>
                                      <p:to>
                                        <p:strVal val="visible"/>
                                      </p:to>
                                    </p:set>
                                    <p:animEffect transition="in" filter="wipe(right)">
                                      <p:cBhvr>
                                        <p:cTn id="69" dur="5000"/>
                                        <p:tgtEl>
                                          <p:spTgt spid="1087520"/>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1087513"/>
                                        </p:tgtEl>
                                        <p:attrNameLst>
                                          <p:attrName>style.visibility</p:attrName>
                                        </p:attrNameLst>
                                      </p:cBhvr>
                                      <p:to>
                                        <p:strVal val="visible"/>
                                      </p:to>
                                    </p:set>
                                    <p:animEffect transition="in" filter="wipe(up)">
                                      <p:cBhvr>
                                        <p:cTn id="73" dur="5000"/>
                                        <p:tgtEl>
                                          <p:spTgt spid="1087513"/>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087532"/>
                                        </p:tgtEl>
                                        <p:attrNameLst>
                                          <p:attrName>style.visibility</p:attrName>
                                        </p:attrNameLst>
                                      </p:cBhvr>
                                      <p:to>
                                        <p:strVal val="visible"/>
                                      </p:to>
                                    </p:set>
                                    <p:anim calcmode="lin" valueType="num">
                                      <p:cBhvr>
                                        <p:cTn id="78" dur="500" fill="hold"/>
                                        <p:tgtEl>
                                          <p:spTgt spid="1087532"/>
                                        </p:tgtEl>
                                        <p:attrNameLst>
                                          <p:attrName>ppt_w</p:attrName>
                                        </p:attrNameLst>
                                      </p:cBhvr>
                                      <p:tavLst>
                                        <p:tav tm="0">
                                          <p:val>
                                            <p:fltVal val="0"/>
                                          </p:val>
                                        </p:tav>
                                        <p:tav tm="100000">
                                          <p:val>
                                            <p:strVal val="#ppt_w"/>
                                          </p:val>
                                        </p:tav>
                                      </p:tavLst>
                                    </p:anim>
                                    <p:anim calcmode="lin" valueType="num">
                                      <p:cBhvr>
                                        <p:cTn id="79" dur="500" fill="hold"/>
                                        <p:tgtEl>
                                          <p:spTgt spid="1087532"/>
                                        </p:tgtEl>
                                        <p:attrNameLst>
                                          <p:attrName>ppt_h</p:attrName>
                                        </p:attrNameLst>
                                      </p:cBhvr>
                                      <p:tavLst>
                                        <p:tav tm="0">
                                          <p:val>
                                            <p:fltVal val="0"/>
                                          </p:val>
                                        </p:tav>
                                        <p:tav tm="100000">
                                          <p:val>
                                            <p:strVal val="#ppt_h"/>
                                          </p:val>
                                        </p:tav>
                                      </p:tavLst>
                                    </p:anim>
                                    <p:animEffect transition="in" filter="fade">
                                      <p:cBhvr>
                                        <p:cTn id="80" dur="500"/>
                                        <p:tgtEl>
                                          <p:spTgt spid="1087532"/>
                                        </p:tgtEl>
                                      </p:cBhvr>
                                    </p:animEffect>
                                  </p:childTnLst>
                                  <p:subTnLst>
                                    <p:audio>
                                      <p:cMediaNode>
                                        <p:cTn display="0" masterRel="sameClick">
                                          <p:stCondLst>
                                            <p:cond evt="begin" delay="0">
                                              <p:tn val="76"/>
                                            </p:cond>
                                          </p:stCondLst>
                                          <p:endCondLst>
                                            <p:cond evt="onStopAudio" delay="0">
                                              <p:tgtEl>
                                                <p:sldTgt/>
                                              </p:tgtEl>
                                            </p:cond>
                                          </p:endCondLst>
                                        </p:cTn>
                                        <p:tgtEl>
                                          <p:sndTgt r:embed="rId5" name="cashreg.wav"/>
                                        </p:tgtEl>
                                      </p:cMediaNode>
                                    </p:audio>
                                  </p:sub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087550"/>
                                        </p:tgtEl>
                                        <p:attrNameLst>
                                          <p:attrName>style.visibility</p:attrName>
                                        </p:attrNameLst>
                                      </p:cBhvr>
                                      <p:to>
                                        <p:strVal val="visible"/>
                                      </p:to>
                                    </p:set>
                                    <p:animEffect transition="in" filter="wipe(down)">
                                      <p:cBhvr>
                                        <p:cTn id="85" dur="5000"/>
                                        <p:tgtEl>
                                          <p:spTgt spid="1087550"/>
                                        </p:tgtEl>
                                      </p:cBhvr>
                                    </p:animEffect>
                                  </p:childTnLst>
                                  <p:subTnLst>
                                    <p:audio>
                                      <p:cMediaNode>
                                        <p:cTn display="0" masterRel="sameClick">
                                          <p:stCondLst>
                                            <p:cond evt="begin" delay="0">
                                              <p:tn val="83"/>
                                            </p:cond>
                                          </p:stCondLst>
                                          <p:endCondLst>
                                            <p:cond evt="onStopAudio" delay="0">
                                              <p:tgtEl>
                                                <p:sldTgt/>
                                              </p:tgtEl>
                                            </p:cond>
                                          </p:endCondLst>
                                        </p:cTn>
                                        <p:tgtEl>
                                          <p:sndTgt r:embed="rId6" name="voltage.wav"/>
                                        </p:tgtEl>
                                      </p:cMediaNode>
                                    </p:audio>
                                  </p:subTnLst>
                                </p:cTn>
                              </p:par>
                              <p:par>
                                <p:cTn id="86" presetID="22" presetClass="entr" presetSubtype="4" fill="hold" grpId="0" nodeType="withEffect">
                                  <p:stCondLst>
                                    <p:cond delay="0"/>
                                  </p:stCondLst>
                                  <p:childTnLst>
                                    <p:set>
                                      <p:cBhvr>
                                        <p:cTn id="87" dur="1" fill="hold">
                                          <p:stCondLst>
                                            <p:cond delay="0"/>
                                          </p:stCondLst>
                                        </p:cTn>
                                        <p:tgtEl>
                                          <p:spTgt spid="1087551"/>
                                        </p:tgtEl>
                                        <p:attrNameLst>
                                          <p:attrName>style.visibility</p:attrName>
                                        </p:attrNameLst>
                                      </p:cBhvr>
                                      <p:to>
                                        <p:strVal val="visible"/>
                                      </p:to>
                                    </p:set>
                                    <p:animEffect transition="in" filter="wipe(down)">
                                      <p:cBhvr>
                                        <p:cTn id="88" dur="5000"/>
                                        <p:tgtEl>
                                          <p:spTgt spid="1087551"/>
                                        </p:tgtEl>
                                      </p:cBhvr>
                                    </p:animEffect>
                                  </p:childTnLst>
                                  <p:subTnLst>
                                    <p:audio>
                                      <p:cMediaNode>
                                        <p:cTn display="0" masterRel="sameClick">
                                          <p:stCondLst>
                                            <p:cond evt="begin" delay="0">
                                              <p:tn val="86"/>
                                            </p:cond>
                                          </p:stCondLst>
                                          <p:endCondLst>
                                            <p:cond evt="onStopAudio" delay="0">
                                              <p:tgtEl>
                                                <p:sldTgt/>
                                              </p:tgtEl>
                                            </p:cond>
                                          </p:endCondLst>
                                        </p:cTn>
                                        <p:tgtEl>
                                          <p:sndTgt r:embed="rId6" name="voltage.wav"/>
                                        </p:tgtEl>
                                      </p:cMediaNode>
                                    </p:audio>
                                  </p:sub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left)">
                                      <p:cBhvr>
                                        <p:cTn id="93" dur="2000"/>
                                        <p:tgtEl>
                                          <p:spTgt spid="5"/>
                                        </p:tgtEl>
                                      </p:cBhvr>
                                    </p:animEffect>
                                  </p:childTnLst>
                                  <p:subTnLst>
                                    <p:audio>
                                      <p:cMediaNode>
                                        <p:cTn display="0" masterRel="sameClick">
                                          <p:stCondLst>
                                            <p:cond evt="begin" delay="0">
                                              <p:tn val="91"/>
                                            </p:cond>
                                          </p:stCondLst>
                                          <p:endCondLst>
                                            <p:cond evt="onStopAudio" delay="0">
                                              <p:tgtEl>
                                                <p:sldTgt/>
                                              </p:tgtEl>
                                            </p:cond>
                                          </p:endCondLst>
                                        </p:cTn>
                                        <p:tgtEl>
                                          <p:sndTgt r:embed="rId4" name="chimes.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grpId="0" nodeType="clickEffect">
                                  <p:stCondLst>
                                    <p:cond delay="0"/>
                                  </p:stCondLst>
                                  <p:childTnLst>
                                    <p:set>
                                      <p:cBhvr>
                                        <p:cTn id="97" dur="1" fill="hold">
                                          <p:stCondLst>
                                            <p:cond delay="0"/>
                                          </p:stCondLst>
                                        </p:cTn>
                                        <p:tgtEl>
                                          <p:spTgt spid="1087534"/>
                                        </p:tgtEl>
                                        <p:attrNameLst>
                                          <p:attrName>style.visibility</p:attrName>
                                        </p:attrNameLst>
                                      </p:cBhvr>
                                      <p:to>
                                        <p:strVal val="visible"/>
                                      </p:to>
                                    </p:set>
                                    <p:anim calcmode="lin" valueType="num">
                                      <p:cBhvr>
                                        <p:cTn id="98" dur="500" fill="hold"/>
                                        <p:tgtEl>
                                          <p:spTgt spid="1087534"/>
                                        </p:tgtEl>
                                        <p:attrNameLst>
                                          <p:attrName>ppt_w</p:attrName>
                                        </p:attrNameLst>
                                      </p:cBhvr>
                                      <p:tavLst>
                                        <p:tav tm="0">
                                          <p:val>
                                            <p:fltVal val="0"/>
                                          </p:val>
                                        </p:tav>
                                        <p:tav tm="100000">
                                          <p:val>
                                            <p:strVal val="#ppt_w"/>
                                          </p:val>
                                        </p:tav>
                                      </p:tavLst>
                                    </p:anim>
                                    <p:anim calcmode="lin" valueType="num">
                                      <p:cBhvr>
                                        <p:cTn id="99" dur="500" fill="hold"/>
                                        <p:tgtEl>
                                          <p:spTgt spid="1087534"/>
                                        </p:tgtEl>
                                        <p:attrNameLst>
                                          <p:attrName>ppt_h</p:attrName>
                                        </p:attrNameLst>
                                      </p:cBhvr>
                                      <p:tavLst>
                                        <p:tav tm="0">
                                          <p:val>
                                            <p:fltVal val="0"/>
                                          </p:val>
                                        </p:tav>
                                        <p:tav tm="100000">
                                          <p:val>
                                            <p:strVal val="#ppt_h"/>
                                          </p:val>
                                        </p:tav>
                                      </p:tavLst>
                                    </p:anim>
                                    <p:animEffect transition="in" filter="fade">
                                      <p:cBhvr>
                                        <p:cTn id="100" dur="500"/>
                                        <p:tgtEl>
                                          <p:spTgt spid="1087534"/>
                                        </p:tgtEl>
                                      </p:cBhvr>
                                    </p:animEffect>
                                  </p:childTnLst>
                                  <p:subTnLst>
                                    <p:audio>
                                      <p:cMediaNode>
                                        <p:cTn display="0" masterRel="sameClick">
                                          <p:stCondLst>
                                            <p:cond evt="begin" delay="0">
                                              <p:tn val="96"/>
                                            </p:cond>
                                          </p:stCondLst>
                                          <p:endCondLst>
                                            <p:cond evt="onStopAudio" delay="0">
                                              <p:tgtEl>
                                                <p:sldTgt/>
                                              </p:tgtEl>
                                            </p:cond>
                                          </p:endCondLst>
                                        </p:cTn>
                                        <p:tgtEl>
                                          <p:sndTgt r:embed="rId5" name="cashreg.wav"/>
                                        </p:tgtEl>
                                      </p:cMediaNode>
                                    </p:audio>
                                  </p:sub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087558"/>
                                        </p:tgtEl>
                                        <p:attrNameLst>
                                          <p:attrName>style.visibility</p:attrName>
                                        </p:attrNameLst>
                                      </p:cBhvr>
                                      <p:to>
                                        <p:strVal val="visible"/>
                                      </p:to>
                                    </p:set>
                                    <p:animEffect transition="in" filter="wipe(down)">
                                      <p:cBhvr>
                                        <p:cTn id="105" dur="2000"/>
                                        <p:tgtEl>
                                          <p:spTgt spid="1087558"/>
                                        </p:tgtEl>
                                      </p:cBhvr>
                                    </p:animEffect>
                                  </p:childTnLst>
                                  <p:subTnLst>
                                    <p:audio>
                                      <p:cMediaNode>
                                        <p:cTn display="0" masterRel="sameClick">
                                          <p:stCondLst>
                                            <p:cond evt="begin" delay="0">
                                              <p:tn val="10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8" grpId="0" animBg="1"/>
      <p:bldP spid="1087499" grpId="0" animBg="1"/>
      <p:bldP spid="1087502" grpId="0" animBg="1"/>
      <p:bldP spid="1087504" grpId="0" animBg="1"/>
      <p:bldP spid="1087512" grpId="0" animBg="1"/>
      <p:bldP spid="1087513" grpId="0" animBg="1"/>
      <p:bldP spid="1087519" grpId="0" animBg="1"/>
      <p:bldP spid="1087520" grpId="0" animBg="1"/>
      <p:bldP spid="1087531" grpId="0"/>
      <p:bldP spid="1087532" grpId="0"/>
      <p:bldP spid="1087533" grpId="0"/>
      <p:bldP spid="1087534" grpId="0"/>
      <p:bldP spid="1087550" grpId="0" animBg="1"/>
      <p:bldP spid="108755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Describing fossil fuel power stations – Gas-burning</a:t>
            </a:r>
          </a:p>
        </p:txBody>
      </p:sp>
      <p:sp>
        <p:nvSpPr>
          <p:cNvPr id="40963" name="Freeform 3"/>
          <p:cNvSpPr>
            <a:spLocks/>
          </p:cNvSpPr>
          <p:nvPr/>
        </p:nvSpPr>
        <p:spPr bwMode="auto">
          <a:xfrm>
            <a:off x="6203950" y="2355850"/>
            <a:ext cx="712788"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4" name="Freeform 4"/>
          <p:cNvSpPr>
            <a:spLocks/>
          </p:cNvSpPr>
          <p:nvPr/>
        </p:nvSpPr>
        <p:spPr bwMode="auto">
          <a:xfrm>
            <a:off x="6202363" y="2417763"/>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cmpd="sng">
            <a:solidFill>
              <a:schemeClr val="tx1"/>
            </a:solidFill>
            <a:round/>
            <a:headEnd/>
            <a:tailEnd/>
          </a:ln>
        </p:spPr>
        <p:txBody>
          <a:bodyPr/>
          <a:lstStyle/>
          <a:p>
            <a:endParaRPr lang="en-US"/>
          </a:p>
        </p:txBody>
      </p:sp>
      <p:sp>
        <p:nvSpPr>
          <p:cNvPr id="40965"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0966" name="AutoShape 6"/>
          <p:cNvSpPr>
            <a:spLocks noChangeArrowheads="1"/>
          </p:cNvSpPr>
          <p:nvPr/>
        </p:nvSpPr>
        <p:spPr bwMode="auto">
          <a:xfrm>
            <a:off x="1925638" y="2079625"/>
            <a:ext cx="1360487" cy="2635250"/>
          </a:xfrm>
          <a:prstGeom prst="roundRect">
            <a:avLst>
              <a:gd name="adj" fmla="val 46676"/>
            </a:avLst>
          </a:prstGeom>
          <a:gradFill rotWithShape="1">
            <a:gsLst>
              <a:gs pos="0">
                <a:srgbClr val="FF9933"/>
              </a:gs>
              <a:gs pos="50000">
                <a:srgbClr val="764718"/>
              </a:gs>
              <a:gs pos="100000">
                <a:srgbClr val="FF9933"/>
              </a:gs>
            </a:gsLst>
            <a:lin ang="0" scaled="1"/>
          </a:gradFill>
          <a:ln w="9525">
            <a:solidFill>
              <a:schemeClr val="tx1"/>
            </a:solidFill>
            <a:round/>
            <a:headEnd/>
            <a:tailEnd/>
          </a:ln>
        </p:spPr>
        <p:txBody>
          <a:bodyPr wrap="none" anchor="ctr"/>
          <a:lstStyle/>
          <a:p>
            <a:endParaRPr lang="en-US"/>
          </a:p>
        </p:txBody>
      </p:sp>
      <p:sp>
        <p:nvSpPr>
          <p:cNvPr id="40967" name="AutoShape 7"/>
          <p:cNvSpPr>
            <a:spLocks noChangeArrowheads="1"/>
          </p:cNvSpPr>
          <p:nvPr/>
        </p:nvSpPr>
        <p:spPr bwMode="auto">
          <a:xfrm>
            <a:off x="2154238" y="2392363"/>
            <a:ext cx="890587" cy="1336675"/>
          </a:xfrm>
          <a:prstGeom prst="roundRect">
            <a:avLst>
              <a:gd name="adj" fmla="val 7310"/>
            </a:avLst>
          </a:prstGeom>
          <a:solidFill>
            <a:schemeClr val="hlink"/>
          </a:solidFill>
          <a:ln w="9525">
            <a:solidFill>
              <a:schemeClr val="tx1"/>
            </a:solidFill>
            <a:round/>
            <a:headEnd/>
            <a:tailEnd/>
          </a:ln>
        </p:spPr>
        <p:txBody>
          <a:bodyPr wrap="none" anchor="ctr"/>
          <a:lstStyle/>
          <a:p>
            <a:endParaRPr lang="en-US"/>
          </a:p>
        </p:txBody>
      </p:sp>
      <p:sp>
        <p:nvSpPr>
          <p:cNvPr id="40968" name="AutoShape 8"/>
          <p:cNvSpPr>
            <a:spLocks noChangeArrowheads="1"/>
          </p:cNvSpPr>
          <p:nvPr/>
        </p:nvSpPr>
        <p:spPr bwMode="auto">
          <a:xfrm>
            <a:off x="2144713" y="3776663"/>
            <a:ext cx="901700" cy="592137"/>
          </a:xfrm>
          <a:prstGeom prst="roundRect">
            <a:avLst>
              <a:gd name="adj" fmla="val 7310"/>
            </a:avLst>
          </a:prstGeom>
          <a:solidFill>
            <a:srgbClr val="FF6600"/>
          </a:solidFill>
          <a:ln w="9525">
            <a:solidFill>
              <a:schemeClr val="tx1"/>
            </a:solidFill>
            <a:round/>
            <a:headEnd/>
            <a:tailEnd/>
          </a:ln>
        </p:spPr>
        <p:txBody>
          <a:bodyPr wrap="none" anchor="ctr"/>
          <a:lstStyle/>
          <a:p>
            <a:endParaRPr lang="en-US"/>
          </a:p>
        </p:txBody>
      </p:sp>
      <p:pic>
        <p:nvPicPr>
          <p:cNvPr id="1089545" name="Picture 9"/>
          <p:cNvPicPr>
            <a:picLocks noChangeAspect="1" noChangeArrowheads="1"/>
          </p:cNvPicPr>
          <p:nvPr/>
        </p:nvPicPr>
        <p:blipFill>
          <a:blip r:embed="rId7" cstate="print"/>
          <a:srcRect/>
          <a:stretch>
            <a:fillRect/>
          </a:stretch>
        </p:blipFill>
        <p:spPr bwMode="auto">
          <a:xfrm rot="10800000">
            <a:off x="2387600" y="3805238"/>
            <a:ext cx="482600" cy="536575"/>
          </a:xfrm>
          <a:prstGeom prst="rect">
            <a:avLst/>
          </a:prstGeom>
          <a:noFill/>
          <a:ln w="9525">
            <a:noFill/>
            <a:miter lim="800000"/>
            <a:headEnd/>
            <a:tailEnd/>
          </a:ln>
        </p:spPr>
      </p:pic>
      <p:pic>
        <p:nvPicPr>
          <p:cNvPr id="1089546" name="Picture 10"/>
          <p:cNvPicPr>
            <a:picLocks noChangeAspect="1" noChangeArrowheads="1"/>
          </p:cNvPicPr>
          <p:nvPr/>
        </p:nvPicPr>
        <p:blipFill>
          <a:blip r:embed="rId7" cstate="print"/>
          <a:srcRect/>
          <a:stretch>
            <a:fillRect/>
          </a:stretch>
        </p:blipFill>
        <p:spPr bwMode="auto">
          <a:xfrm>
            <a:off x="2151063" y="3806825"/>
            <a:ext cx="482600" cy="536575"/>
          </a:xfrm>
          <a:prstGeom prst="rect">
            <a:avLst/>
          </a:prstGeom>
          <a:noFill/>
          <a:ln w="9525">
            <a:noFill/>
            <a:miter lim="800000"/>
            <a:headEnd/>
            <a:tailEnd/>
          </a:ln>
        </p:spPr>
      </p:pic>
      <p:pic>
        <p:nvPicPr>
          <p:cNvPr id="1089547" name="Picture 11"/>
          <p:cNvPicPr>
            <a:picLocks noChangeAspect="1" noChangeArrowheads="1"/>
          </p:cNvPicPr>
          <p:nvPr/>
        </p:nvPicPr>
        <p:blipFill>
          <a:blip r:embed="rId7" cstate="print"/>
          <a:srcRect/>
          <a:stretch>
            <a:fillRect/>
          </a:stretch>
        </p:blipFill>
        <p:spPr bwMode="auto">
          <a:xfrm>
            <a:off x="2538413" y="3808413"/>
            <a:ext cx="482600" cy="536575"/>
          </a:xfrm>
          <a:prstGeom prst="rect">
            <a:avLst/>
          </a:prstGeom>
          <a:noFill/>
          <a:ln w="9525">
            <a:noFill/>
            <a:miter lim="800000"/>
            <a:headEnd/>
            <a:tailEnd/>
          </a:ln>
        </p:spPr>
      </p:pic>
      <p:sp>
        <p:nvSpPr>
          <p:cNvPr id="1089548" name="AutoShape 12"/>
          <p:cNvSpPr>
            <a:spLocks noChangeArrowheads="1"/>
          </p:cNvSpPr>
          <p:nvPr/>
        </p:nvSpPr>
        <p:spPr bwMode="auto">
          <a:xfrm rot="1149092">
            <a:off x="781050" y="3128963"/>
            <a:ext cx="1131888" cy="973137"/>
          </a:xfrm>
          <a:custGeom>
            <a:avLst/>
            <a:gdLst>
              <a:gd name="T0" fmla="*/ 848916 w 21600"/>
              <a:gd name="T1" fmla="*/ 0 h 21600"/>
              <a:gd name="T2" fmla="*/ 0 w 21600"/>
              <a:gd name="T3" fmla="*/ 486568 h 21600"/>
              <a:gd name="T4" fmla="*/ 848916 w 21600"/>
              <a:gd name="T5" fmla="*/ 973137 h 21600"/>
              <a:gd name="T6" fmla="*/ 1131888 w 21600"/>
              <a:gd name="T7" fmla="*/ 48656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pPr algn="ctr"/>
            <a:r>
              <a:rPr lang="en-US" sz="1800" b="1"/>
              <a:t>GAS</a:t>
            </a:r>
          </a:p>
        </p:txBody>
      </p:sp>
      <p:sp>
        <p:nvSpPr>
          <p:cNvPr id="1089549" name="AutoShape 13"/>
          <p:cNvSpPr>
            <a:spLocks noChangeArrowheads="1"/>
          </p:cNvSpPr>
          <p:nvPr/>
        </p:nvSpPr>
        <p:spPr bwMode="auto">
          <a:xfrm>
            <a:off x="2155825" y="2395538"/>
            <a:ext cx="890588" cy="1001712"/>
          </a:xfrm>
          <a:prstGeom prst="roundRect">
            <a:avLst>
              <a:gd name="adj" fmla="val 7310"/>
            </a:avLst>
          </a:prstGeom>
          <a:solidFill>
            <a:srgbClr val="FFFF00"/>
          </a:solidFill>
          <a:ln w="9525">
            <a:solidFill>
              <a:schemeClr val="tx1"/>
            </a:solidFill>
            <a:round/>
            <a:headEnd/>
            <a:tailEnd/>
          </a:ln>
        </p:spPr>
        <p:txBody>
          <a:bodyPr wrap="none" anchor="ctr"/>
          <a:lstStyle/>
          <a:p>
            <a:endParaRPr lang="en-US"/>
          </a:p>
        </p:txBody>
      </p:sp>
      <p:sp>
        <p:nvSpPr>
          <p:cNvPr id="40974" name="AutoShape 14"/>
          <p:cNvSpPr>
            <a:spLocks noChangeArrowheads="1"/>
          </p:cNvSpPr>
          <p:nvPr/>
        </p:nvSpPr>
        <p:spPr bwMode="auto">
          <a:xfrm rot="2727901">
            <a:off x="3641725" y="2497138"/>
            <a:ext cx="496888" cy="506412"/>
          </a:xfrm>
          <a:custGeom>
            <a:avLst/>
            <a:gdLst>
              <a:gd name="T0" fmla="*/ 248444 w 21600"/>
              <a:gd name="T1" fmla="*/ 0 h 21600"/>
              <a:gd name="T2" fmla="*/ 110374 w 21600"/>
              <a:gd name="T3" fmla="*/ 116967 h 21600"/>
              <a:gd name="T4" fmla="*/ 248444 w 21600"/>
              <a:gd name="T5" fmla="*/ 114716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75" name="Rectangle 15"/>
          <p:cNvSpPr>
            <a:spLocks noChangeArrowheads="1"/>
          </p:cNvSpPr>
          <p:nvPr/>
        </p:nvSpPr>
        <p:spPr bwMode="auto">
          <a:xfrm>
            <a:off x="3044825" y="2489200"/>
            <a:ext cx="8429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52" name="Freeform 16"/>
          <p:cNvSpPr>
            <a:spLocks/>
          </p:cNvSpPr>
          <p:nvPr/>
        </p:nvSpPr>
        <p:spPr bwMode="auto">
          <a:xfrm>
            <a:off x="3044825" y="2549525"/>
            <a:ext cx="1022350" cy="192088"/>
          </a:xfrm>
          <a:custGeom>
            <a:avLst/>
            <a:gdLst>
              <a:gd name="T0" fmla="*/ 0 w 644"/>
              <a:gd name="T1" fmla="*/ 0 h 121"/>
              <a:gd name="T2" fmla="*/ 531 w 644"/>
              <a:gd name="T3" fmla="*/ 0 h 121"/>
              <a:gd name="T4" fmla="*/ 584 w 644"/>
              <a:gd name="T5" fmla="*/ 15 h 121"/>
              <a:gd name="T6" fmla="*/ 644 w 644"/>
              <a:gd name="T7" fmla="*/ 76 h 121"/>
              <a:gd name="T8" fmla="*/ 644 w 644"/>
              <a:gd name="T9" fmla="*/ 121 h 121"/>
              <a:gd name="T10" fmla="*/ 0 60000 65536"/>
              <a:gd name="T11" fmla="*/ 0 60000 65536"/>
              <a:gd name="T12" fmla="*/ 0 60000 65536"/>
              <a:gd name="T13" fmla="*/ 0 60000 65536"/>
              <a:gd name="T14" fmla="*/ 0 60000 65536"/>
              <a:gd name="T15" fmla="*/ 0 w 644"/>
              <a:gd name="T16" fmla="*/ 0 h 121"/>
              <a:gd name="T17" fmla="*/ 644 w 644"/>
              <a:gd name="T18" fmla="*/ 121 h 121"/>
            </a:gdLst>
            <a:ahLst/>
            <a:cxnLst>
              <a:cxn ang="T10">
                <a:pos x="T0" y="T1"/>
              </a:cxn>
              <a:cxn ang="T11">
                <a:pos x="T2" y="T3"/>
              </a:cxn>
              <a:cxn ang="T12">
                <a:pos x="T4" y="T5"/>
              </a:cxn>
              <a:cxn ang="T13">
                <a:pos x="T6" y="T7"/>
              </a:cxn>
              <a:cxn ang="T14">
                <a:pos x="T8" y="T9"/>
              </a:cxn>
            </a:cxnLst>
            <a:rect l="T15" t="T16" r="T17" b="T18"/>
            <a:pathLst>
              <a:path w="644" h="121">
                <a:moveTo>
                  <a:pt x="0" y="0"/>
                </a:moveTo>
                <a:lnTo>
                  <a:pt x="531" y="0"/>
                </a:lnTo>
                <a:lnTo>
                  <a:pt x="584" y="15"/>
                </a:lnTo>
                <a:lnTo>
                  <a:pt x="644" y="76"/>
                </a:lnTo>
                <a:lnTo>
                  <a:pt x="644" y="121"/>
                </a:lnTo>
              </a:path>
            </a:pathLst>
          </a:custGeom>
          <a:noFill/>
          <a:ln w="76200" cmpd="sng">
            <a:solidFill>
              <a:srgbClr val="FFFF00"/>
            </a:solidFill>
            <a:round/>
            <a:headEnd/>
            <a:tailEnd/>
          </a:ln>
        </p:spPr>
        <p:txBody>
          <a:bodyPr/>
          <a:lstStyle/>
          <a:p>
            <a:endParaRPr lang="en-US"/>
          </a:p>
        </p:txBody>
      </p:sp>
      <p:sp>
        <p:nvSpPr>
          <p:cNvPr id="40977" name="AutoShape 17"/>
          <p:cNvSpPr>
            <a:spLocks noChangeArrowheads="1"/>
          </p:cNvSpPr>
          <p:nvPr/>
        </p:nvSpPr>
        <p:spPr bwMode="auto">
          <a:xfrm rot="5400000">
            <a:off x="3790950" y="2633663"/>
            <a:ext cx="674687" cy="674688"/>
          </a:xfrm>
          <a:custGeom>
            <a:avLst/>
            <a:gdLst>
              <a:gd name="T0" fmla="*/ 590351 w 21600"/>
              <a:gd name="T1" fmla="*/ 337344 h 21600"/>
              <a:gd name="T2" fmla="*/ 337344 w 21600"/>
              <a:gd name="T3" fmla="*/ 674688 h 21600"/>
              <a:gd name="T4" fmla="*/ 84336 w 21600"/>
              <a:gd name="T5" fmla="*/ 337344 h 21600"/>
              <a:gd name="T6" fmla="*/ 33734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089554" name="AutoShape 18"/>
          <p:cNvSpPr>
            <a:spLocks noChangeArrowheads="1"/>
          </p:cNvSpPr>
          <p:nvPr/>
        </p:nvSpPr>
        <p:spPr bwMode="auto">
          <a:xfrm rot="5400000">
            <a:off x="3824287" y="2667001"/>
            <a:ext cx="601663" cy="614362"/>
          </a:xfrm>
          <a:custGeom>
            <a:avLst/>
            <a:gdLst>
              <a:gd name="T0" fmla="*/ 526455 w 21600"/>
              <a:gd name="T1" fmla="*/ 307181 h 21600"/>
              <a:gd name="T2" fmla="*/ 300832 w 21600"/>
              <a:gd name="T3" fmla="*/ 614362 h 21600"/>
              <a:gd name="T4" fmla="*/ 75208 w 21600"/>
              <a:gd name="T5" fmla="*/ 307181 h 21600"/>
              <a:gd name="T6" fmla="*/ 300832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00"/>
          </a:solidFill>
          <a:ln w="9525">
            <a:noFill/>
            <a:miter lim="800000"/>
            <a:headEnd/>
            <a:tailEnd/>
          </a:ln>
        </p:spPr>
        <p:txBody>
          <a:bodyPr wrap="none" anchor="ctr"/>
          <a:lstStyle/>
          <a:p>
            <a:endParaRPr lang="en-US"/>
          </a:p>
        </p:txBody>
      </p:sp>
      <p:sp>
        <p:nvSpPr>
          <p:cNvPr id="40979" name="AutoShape 19"/>
          <p:cNvSpPr>
            <a:spLocks noChangeArrowheads="1"/>
          </p:cNvSpPr>
          <p:nvPr/>
        </p:nvSpPr>
        <p:spPr bwMode="auto">
          <a:xfrm>
            <a:off x="3649663" y="4341813"/>
            <a:ext cx="815975" cy="444500"/>
          </a:xfrm>
          <a:prstGeom prst="roundRect">
            <a:avLst>
              <a:gd name="adj" fmla="val 16667"/>
            </a:avLst>
          </a:prstGeom>
          <a:solidFill>
            <a:schemeClr val="accent1"/>
          </a:solidFill>
          <a:ln w="9525">
            <a:solidFill>
              <a:schemeClr val="tx1"/>
            </a:solidFill>
            <a:round/>
            <a:headEnd/>
            <a:tailEnd/>
          </a:ln>
        </p:spPr>
        <p:txBody>
          <a:bodyPr wrap="none" anchor="ctr"/>
          <a:lstStyle/>
          <a:p>
            <a:endParaRPr lang="en-US"/>
          </a:p>
        </p:txBody>
      </p:sp>
      <p:sp>
        <p:nvSpPr>
          <p:cNvPr id="40980" name="AutoShape 20"/>
          <p:cNvSpPr>
            <a:spLocks noChangeArrowheads="1"/>
          </p:cNvSpPr>
          <p:nvPr/>
        </p:nvSpPr>
        <p:spPr bwMode="auto">
          <a:xfrm rot="2727901">
            <a:off x="4221163" y="31861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1" name="AutoShape 21"/>
          <p:cNvSpPr>
            <a:spLocks noChangeArrowheads="1"/>
          </p:cNvSpPr>
          <p:nvPr/>
        </p:nvSpPr>
        <p:spPr bwMode="auto">
          <a:xfrm rot="8236628">
            <a:off x="4224338" y="4016375"/>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2" name="Rectangle 22"/>
          <p:cNvSpPr>
            <a:spLocks noChangeArrowheads="1"/>
          </p:cNvSpPr>
          <p:nvPr/>
        </p:nvSpPr>
        <p:spPr bwMode="auto">
          <a:xfrm>
            <a:off x="4608513" y="3440113"/>
            <a:ext cx="109537" cy="8302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83" name="AutoShape 23"/>
          <p:cNvSpPr>
            <a:spLocks noChangeArrowheads="1"/>
          </p:cNvSpPr>
          <p:nvPr/>
        </p:nvSpPr>
        <p:spPr bwMode="auto">
          <a:xfrm rot="2727901">
            <a:off x="4211638" y="4597400"/>
            <a:ext cx="496887" cy="506413"/>
          </a:xfrm>
          <a:custGeom>
            <a:avLst/>
            <a:gdLst>
              <a:gd name="T0" fmla="*/ 248444 w 21600"/>
              <a:gd name="T1" fmla="*/ 0 h 21600"/>
              <a:gd name="T2" fmla="*/ 110373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4" name="AutoShape 24"/>
          <p:cNvSpPr>
            <a:spLocks noChangeArrowheads="1"/>
          </p:cNvSpPr>
          <p:nvPr/>
        </p:nvSpPr>
        <p:spPr bwMode="auto">
          <a:xfrm rot="-2670416">
            <a:off x="3397250" y="4597400"/>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5" name="Rectangle 25"/>
          <p:cNvSpPr>
            <a:spLocks noChangeArrowheads="1"/>
          </p:cNvSpPr>
          <p:nvPr/>
        </p:nvSpPr>
        <p:spPr bwMode="auto">
          <a:xfrm>
            <a:off x="3646488" y="4594225"/>
            <a:ext cx="817562"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2" name="Freeform 26"/>
          <p:cNvSpPr>
            <a:spLocks/>
          </p:cNvSpPr>
          <p:nvPr/>
        </p:nvSpPr>
        <p:spPr bwMode="auto">
          <a:xfrm>
            <a:off x="3441700" y="4643438"/>
            <a:ext cx="1011238" cy="457200"/>
          </a:xfrm>
          <a:custGeom>
            <a:avLst/>
            <a:gdLst>
              <a:gd name="T0" fmla="*/ 0 w 637"/>
              <a:gd name="T1" fmla="*/ 386 h 386"/>
              <a:gd name="T2" fmla="*/ 0 w 637"/>
              <a:gd name="T3" fmla="*/ 136 h 386"/>
              <a:gd name="T4" fmla="*/ 15 w 637"/>
              <a:gd name="T5" fmla="*/ 75 h 386"/>
              <a:gd name="T6" fmla="*/ 46 w 637"/>
              <a:gd name="T7" fmla="*/ 37 h 386"/>
              <a:gd name="T8" fmla="*/ 122 w 637"/>
              <a:gd name="T9" fmla="*/ 0 h 386"/>
              <a:gd name="T10" fmla="*/ 637 w 637"/>
              <a:gd name="T11" fmla="*/ 0 h 386"/>
              <a:gd name="T12" fmla="*/ 0 60000 65536"/>
              <a:gd name="T13" fmla="*/ 0 60000 65536"/>
              <a:gd name="T14" fmla="*/ 0 60000 65536"/>
              <a:gd name="T15" fmla="*/ 0 60000 65536"/>
              <a:gd name="T16" fmla="*/ 0 60000 65536"/>
              <a:gd name="T17" fmla="*/ 0 60000 65536"/>
              <a:gd name="T18" fmla="*/ 0 w 637"/>
              <a:gd name="T19" fmla="*/ 0 h 386"/>
              <a:gd name="T20" fmla="*/ 637 w 637"/>
              <a:gd name="T21" fmla="*/ 386 h 386"/>
            </a:gdLst>
            <a:ahLst/>
            <a:cxnLst>
              <a:cxn ang="T12">
                <a:pos x="T0" y="T1"/>
              </a:cxn>
              <a:cxn ang="T13">
                <a:pos x="T2" y="T3"/>
              </a:cxn>
              <a:cxn ang="T14">
                <a:pos x="T4" y="T5"/>
              </a:cxn>
              <a:cxn ang="T15">
                <a:pos x="T6" y="T7"/>
              </a:cxn>
              <a:cxn ang="T16">
                <a:pos x="T8" y="T9"/>
              </a:cxn>
              <a:cxn ang="T17">
                <a:pos x="T10" y="T11"/>
              </a:cxn>
            </a:cxnLst>
            <a:rect l="T18" t="T19" r="T20" b="T21"/>
            <a:pathLst>
              <a:path w="637" h="386">
                <a:moveTo>
                  <a:pt x="0" y="386"/>
                </a:moveTo>
                <a:lnTo>
                  <a:pt x="0" y="136"/>
                </a:lnTo>
                <a:lnTo>
                  <a:pt x="15" y="75"/>
                </a:lnTo>
                <a:lnTo>
                  <a:pt x="46" y="37"/>
                </a:lnTo>
                <a:lnTo>
                  <a:pt x="122" y="0"/>
                </a:lnTo>
                <a:lnTo>
                  <a:pt x="637" y="0"/>
                </a:lnTo>
              </a:path>
            </a:pathLst>
          </a:custGeom>
          <a:noFill/>
          <a:ln w="76200" cmpd="sng">
            <a:solidFill>
              <a:schemeClr val="accent2"/>
            </a:solidFill>
            <a:round/>
            <a:headEnd/>
            <a:tailEnd/>
          </a:ln>
        </p:spPr>
        <p:txBody>
          <a:bodyPr/>
          <a:lstStyle/>
          <a:p>
            <a:endParaRPr lang="en-US"/>
          </a:p>
        </p:txBody>
      </p:sp>
      <p:sp>
        <p:nvSpPr>
          <p:cNvPr id="1089563" name="Freeform 27"/>
          <p:cNvSpPr>
            <a:spLocks/>
          </p:cNvSpPr>
          <p:nvPr/>
        </p:nvSpPr>
        <p:spPr bwMode="auto">
          <a:xfrm>
            <a:off x="4464050" y="4630738"/>
            <a:ext cx="193675" cy="533400"/>
          </a:xfrm>
          <a:custGeom>
            <a:avLst/>
            <a:gdLst>
              <a:gd name="T0" fmla="*/ 0 w 122"/>
              <a:gd name="T1" fmla="*/ 0 h 394"/>
              <a:gd name="T2" fmla="*/ 76 w 122"/>
              <a:gd name="T3" fmla="*/ 38 h 394"/>
              <a:gd name="T4" fmla="*/ 107 w 122"/>
              <a:gd name="T5" fmla="*/ 91 h 394"/>
              <a:gd name="T6" fmla="*/ 122 w 122"/>
              <a:gd name="T7" fmla="*/ 136 h 394"/>
              <a:gd name="T8" fmla="*/ 122 w 122"/>
              <a:gd name="T9" fmla="*/ 394 h 394"/>
              <a:gd name="T10" fmla="*/ 0 60000 65536"/>
              <a:gd name="T11" fmla="*/ 0 60000 65536"/>
              <a:gd name="T12" fmla="*/ 0 60000 65536"/>
              <a:gd name="T13" fmla="*/ 0 60000 65536"/>
              <a:gd name="T14" fmla="*/ 0 60000 65536"/>
              <a:gd name="T15" fmla="*/ 0 w 122"/>
              <a:gd name="T16" fmla="*/ 0 h 394"/>
              <a:gd name="T17" fmla="*/ 122 w 122"/>
              <a:gd name="T18" fmla="*/ 394 h 394"/>
            </a:gdLst>
            <a:ahLst/>
            <a:cxnLst>
              <a:cxn ang="T10">
                <a:pos x="T0" y="T1"/>
              </a:cxn>
              <a:cxn ang="T11">
                <a:pos x="T2" y="T3"/>
              </a:cxn>
              <a:cxn ang="T12">
                <a:pos x="T4" y="T5"/>
              </a:cxn>
              <a:cxn ang="T13">
                <a:pos x="T6" y="T7"/>
              </a:cxn>
              <a:cxn ang="T14">
                <a:pos x="T8" y="T9"/>
              </a:cxn>
            </a:cxnLst>
            <a:rect l="T15" t="T16" r="T17" b="T18"/>
            <a:pathLst>
              <a:path w="122" h="394">
                <a:moveTo>
                  <a:pt x="0" y="0"/>
                </a:moveTo>
                <a:lnTo>
                  <a:pt x="76" y="38"/>
                </a:lnTo>
                <a:lnTo>
                  <a:pt x="107" y="91"/>
                </a:lnTo>
                <a:lnTo>
                  <a:pt x="122" y="136"/>
                </a:lnTo>
                <a:lnTo>
                  <a:pt x="122" y="394"/>
                </a:lnTo>
              </a:path>
            </a:pathLst>
          </a:custGeom>
          <a:noFill/>
          <a:ln w="76200" cmpd="sng">
            <a:solidFill>
              <a:srgbClr val="FF0000"/>
            </a:solidFill>
            <a:round/>
            <a:headEnd type="none" w="med" len="med"/>
            <a:tailEnd type="triangle" w="med" len="med"/>
          </a:ln>
        </p:spPr>
        <p:txBody>
          <a:bodyPr/>
          <a:lstStyle/>
          <a:p>
            <a:endParaRPr lang="en-US"/>
          </a:p>
        </p:txBody>
      </p:sp>
      <p:sp>
        <p:nvSpPr>
          <p:cNvPr id="40988" name="AutoShape 28"/>
          <p:cNvSpPr>
            <a:spLocks noChangeArrowheads="1"/>
          </p:cNvSpPr>
          <p:nvPr/>
        </p:nvSpPr>
        <p:spPr bwMode="auto">
          <a:xfrm rot="-8092488">
            <a:off x="3395663" y="401796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89" name="Rectangle 29"/>
          <p:cNvSpPr>
            <a:spLocks noChangeArrowheads="1"/>
          </p:cNvSpPr>
          <p:nvPr/>
        </p:nvSpPr>
        <p:spPr bwMode="auto">
          <a:xfrm>
            <a:off x="3648075" y="4403725"/>
            <a:ext cx="817563"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0" name="Rectangle 30"/>
          <p:cNvSpPr>
            <a:spLocks noChangeArrowheads="1"/>
          </p:cNvSpPr>
          <p:nvPr/>
        </p:nvSpPr>
        <p:spPr bwMode="auto">
          <a:xfrm>
            <a:off x="3384550" y="3694113"/>
            <a:ext cx="120650" cy="5905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40991" name="AutoShape 31"/>
          <p:cNvSpPr>
            <a:spLocks noChangeArrowheads="1"/>
          </p:cNvSpPr>
          <p:nvPr/>
        </p:nvSpPr>
        <p:spPr bwMode="auto">
          <a:xfrm rot="2727901">
            <a:off x="3008313" y="3452812"/>
            <a:ext cx="496888" cy="506413"/>
          </a:xfrm>
          <a:custGeom>
            <a:avLst/>
            <a:gdLst>
              <a:gd name="T0" fmla="*/ 248444 w 21600"/>
              <a:gd name="T1" fmla="*/ 0 h 21600"/>
              <a:gd name="T2" fmla="*/ 110374 w 21600"/>
              <a:gd name="T3" fmla="*/ 116967 h 21600"/>
              <a:gd name="T4" fmla="*/ 248444 w 21600"/>
              <a:gd name="T5" fmla="*/ 114717 h 21600"/>
              <a:gd name="T6" fmla="*/ 386514 w 21600"/>
              <a:gd name="T7" fmla="*/ 116967 h 21600"/>
              <a:gd name="T8" fmla="*/ 0 60000 65536"/>
              <a:gd name="T9" fmla="*/ 0 60000 65536"/>
              <a:gd name="T10" fmla="*/ 0 60000 65536"/>
              <a:gd name="T11" fmla="*/ 0 60000 65536"/>
              <a:gd name="T12" fmla="*/ 1595 w 21600"/>
              <a:gd name="T13" fmla="*/ 0 h 21600"/>
              <a:gd name="T14" fmla="*/ 20005 w 21600"/>
              <a:gd name="T15" fmla="*/ 7711 h 21600"/>
            </a:gdLst>
            <a:ahLst/>
            <a:cxnLst>
              <a:cxn ang="T8">
                <a:pos x="T0" y="T1"/>
              </a:cxn>
              <a:cxn ang="T9">
                <a:pos x="T2" y="T3"/>
              </a:cxn>
              <a:cxn ang="T10">
                <a:pos x="T4" y="T5"/>
              </a:cxn>
              <a:cxn ang="T11">
                <a:pos x="T6" y="T7"/>
              </a:cxn>
            </a:cxnLst>
            <a:rect l="T12" t="T13" r="T14" b="T15"/>
            <a:pathLst>
              <a:path w="21600" h="21600">
                <a:moveTo>
                  <a:pt x="6556" y="6691"/>
                </a:moveTo>
                <a:cubicBezTo>
                  <a:pt x="7668" y="5541"/>
                  <a:pt x="9200" y="4892"/>
                  <a:pt x="10800" y="4893"/>
                </a:cubicBezTo>
                <a:cubicBezTo>
                  <a:pt x="12399" y="4893"/>
                  <a:pt x="13931" y="5541"/>
                  <a:pt x="15043" y="6691"/>
                </a:cubicBezTo>
                <a:lnTo>
                  <a:pt x="18559" y="3287"/>
                </a:lnTo>
                <a:cubicBezTo>
                  <a:pt x="16524" y="1186"/>
                  <a:pt x="13724" y="-1"/>
                  <a:pt x="10799" y="0"/>
                </a:cubicBezTo>
                <a:cubicBezTo>
                  <a:pt x="7875" y="0"/>
                  <a:pt x="5075" y="1186"/>
                  <a:pt x="3040" y="3287"/>
                </a:cubicBezTo>
                <a:close/>
              </a:path>
            </a:pathLst>
          </a:custGeom>
          <a:solidFill>
            <a:schemeClr val="accent1"/>
          </a:solidFill>
          <a:ln w="9525">
            <a:solidFill>
              <a:schemeClr val="tx1"/>
            </a:solidFill>
            <a:miter lim="800000"/>
            <a:headEnd/>
            <a:tailEnd/>
          </a:ln>
        </p:spPr>
        <p:txBody>
          <a:bodyPr wrap="none" anchor="ctr"/>
          <a:lstStyle/>
          <a:p>
            <a:endParaRPr lang="en-US"/>
          </a:p>
        </p:txBody>
      </p:sp>
      <p:sp>
        <p:nvSpPr>
          <p:cNvPr id="40992" name="Rectangle 32"/>
          <p:cNvSpPr>
            <a:spLocks noChangeArrowheads="1"/>
          </p:cNvSpPr>
          <p:nvPr/>
        </p:nvSpPr>
        <p:spPr bwMode="auto">
          <a:xfrm>
            <a:off x="3036888" y="3443288"/>
            <a:ext cx="215900" cy="12065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089569" name="Freeform 33"/>
          <p:cNvSpPr>
            <a:spLocks/>
          </p:cNvSpPr>
          <p:nvPr/>
        </p:nvSpPr>
        <p:spPr bwMode="auto">
          <a:xfrm>
            <a:off x="4440238" y="3235325"/>
            <a:ext cx="217487" cy="1227138"/>
          </a:xfrm>
          <a:custGeom>
            <a:avLst/>
            <a:gdLst>
              <a:gd name="T0" fmla="*/ 0 w 137"/>
              <a:gd name="T1" fmla="*/ 0 h 773"/>
              <a:gd name="T2" fmla="*/ 61 w 137"/>
              <a:gd name="T3" fmla="*/ 7 h 773"/>
              <a:gd name="T4" fmla="*/ 106 w 137"/>
              <a:gd name="T5" fmla="*/ 38 h 773"/>
              <a:gd name="T6" fmla="*/ 129 w 137"/>
              <a:gd name="T7" fmla="*/ 76 h 773"/>
              <a:gd name="T8" fmla="*/ 137 w 137"/>
              <a:gd name="T9" fmla="*/ 136 h 773"/>
              <a:gd name="T10" fmla="*/ 137 w 137"/>
              <a:gd name="T11" fmla="*/ 667 h 773"/>
              <a:gd name="T12" fmla="*/ 114 w 137"/>
              <a:gd name="T13" fmla="*/ 727 h 773"/>
              <a:gd name="T14" fmla="*/ 69 w 137"/>
              <a:gd name="T15" fmla="*/ 765 h 773"/>
              <a:gd name="T16" fmla="*/ 8 w 137"/>
              <a:gd name="T17" fmla="*/ 773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773"/>
              <a:gd name="T29" fmla="*/ 137 w 137"/>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773">
                <a:moveTo>
                  <a:pt x="0" y="0"/>
                </a:moveTo>
                <a:lnTo>
                  <a:pt x="61" y="7"/>
                </a:lnTo>
                <a:lnTo>
                  <a:pt x="106" y="38"/>
                </a:lnTo>
                <a:lnTo>
                  <a:pt x="129" y="76"/>
                </a:lnTo>
                <a:lnTo>
                  <a:pt x="137" y="136"/>
                </a:lnTo>
                <a:lnTo>
                  <a:pt x="137" y="667"/>
                </a:lnTo>
                <a:lnTo>
                  <a:pt x="114" y="727"/>
                </a:lnTo>
                <a:lnTo>
                  <a:pt x="69" y="765"/>
                </a:lnTo>
                <a:lnTo>
                  <a:pt x="8" y="773"/>
                </a:lnTo>
              </a:path>
            </a:pathLst>
          </a:custGeom>
          <a:noFill/>
          <a:ln w="76200" cmpd="sng">
            <a:solidFill>
              <a:srgbClr val="FFFF00"/>
            </a:solidFill>
            <a:round/>
            <a:headEnd/>
            <a:tailEnd/>
          </a:ln>
        </p:spPr>
        <p:txBody>
          <a:bodyPr/>
          <a:lstStyle/>
          <a:p>
            <a:endParaRPr lang="en-US"/>
          </a:p>
        </p:txBody>
      </p:sp>
      <p:sp>
        <p:nvSpPr>
          <p:cNvPr id="1089570" name="Freeform 34"/>
          <p:cNvSpPr>
            <a:spLocks/>
          </p:cNvSpPr>
          <p:nvPr/>
        </p:nvSpPr>
        <p:spPr bwMode="auto">
          <a:xfrm>
            <a:off x="3044825" y="3500438"/>
            <a:ext cx="1408113" cy="962025"/>
          </a:xfrm>
          <a:custGeom>
            <a:avLst/>
            <a:gdLst>
              <a:gd name="T0" fmla="*/ 887 w 887"/>
              <a:gd name="T1" fmla="*/ 606 h 606"/>
              <a:gd name="T2" fmla="*/ 379 w 887"/>
              <a:gd name="T3" fmla="*/ 606 h 606"/>
              <a:gd name="T4" fmla="*/ 334 w 887"/>
              <a:gd name="T5" fmla="*/ 598 h 606"/>
              <a:gd name="T6" fmla="*/ 288 w 887"/>
              <a:gd name="T7" fmla="*/ 568 h 606"/>
              <a:gd name="T8" fmla="*/ 265 w 887"/>
              <a:gd name="T9" fmla="*/ 522 h 606"/>
              <a:gd name="T10" fmla="*/ 250 w 887"/>
              <a:gd name="T11" fmla="*/ 128 h 606"/>
              <a:gd name="T12" fmla="*/ 243 w 887"/>
              <a:gd name="T13" fmla="*/ 60 h 606"/>
              <a:gd name="T14" fmla="*/ 205 w 887"/>
              <a:gd name="T15" fmla="*/ 22 h 606"/>
              <a:gd name="T16" fmla="*/ 137 w 887"/>
              <a:gd name="T17" fmla="*/ 0 h 606"/>
              <a:gd name="T18" fmla="*/ 0 w 887"/>
              <a:gd name="T19" fmla="*/ 0 h 6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7"/>
              <a:gd name="T31" fmla="*/ 0 h 606"/>
              <a:gd name="T32" fmla="*/ 887 w 887"/>
              <a:gd name="T33" fmla="*/ 606 h 6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7" h="606">
                <a:moveTo>
                  <a:pt x="887" y="606"/>
                </a:moveTo>
                <a:lnTo>
                  <a:pt x="379" y="606"/>
                </a:lnTo>
                <a:lnTo>
                  <a:pt x="334" y="598"/>
                </a:lnTo>
                <a:lnTo>
                  <a:pt x="288" y="568"/>
                </a:lnTo>
                <a:lnTo>
                  <a:pt x="265" y="522"/>
                </a:lnTo>
                <a:lnTo>
                  <a:pt x="250" y="128"/>
                </a:lnTo>
                <a:lnTo>
                  <a:pt x="243" y="60"/>
                </a:lnTo>
                <a:lnTo>
                  <a:pt x="205" y="22"/>
                </a:lnTo>
                <a:lnTo>
                  <a:pt x="137" y="0"/>
                </a:lnTo>
                <a:lnTo>
                  <a:pt x="0" y="0"/>
                </a:lnTo>
              </a:path>
            </a:pathLst>
          </a:custGeom>
          <a:noFill/>
          <a:ln w="76200" cmpd="sng">
            <a:solidFill>
              <a:schemeClr val="hlink"/>
            </a:solidFill>
            <a:round/>
            <a:headEnd/>
            <a:tailEnd/>
          </a:ln>
        </p:spPr>
        <p:txBody>
          <a:bodyPr/>
          <a:lstStyle/>
          <a:p>
            <a:endParaRPr lang="en-US"/>
          </a:p>
        </p:txBody>
      </p:sp>
      <p:sp>
        <p:nvSpPr>
          <p:cNvPr id="40995" name="Rectangle 35"/>
          <p:cNvSpPr>
            <a:spLocks noChangeArrowheads="1"/>
          </p:cNvSpPr>
          <p:nvPr/>
        </p:nvSpPr>
        <p:spPr bwMode="auto">
          <a:xfrm>
            <a:off x="2551113" y="1801813"/>
            <a:ext cx="157162" cy="277812"/>
          </a:xfrm>
          <a:prstGeom prst="rect">
            <a:avLst/>
          </a:prstGeom>
          <a:gradFill rotWithShape="1">
            <a:gsLst>
              <a:gs pos="0">
                <a:srgbClr val="762F00"/>
              </a:gs>
              <a:gs pos="50000">
                <a:srgbClr val="FF6600"/>
              </a:gs>
              <a:gs pos="100000">
                <a:srgbClr val="762F00"/>
              </a:gs>
            </a:gsLst>
            <a:lin ang="0" scaled="1"/>
          </a:gradFill>
          <a:ln w="9525">
            <a:solidFill>
              <a:schemeClr val="tx1"/>
            </a:solidFill>
            <a:miter lim="800000"/>
            <a:headEnd/>
            <a:tailEnd/>
          </a:ln>
        </p:spPr>
        <p:txBody>
          <a:bodyPr wrap="none" anchor="ctr"/>
          <a:lstStyle/>
          <a:p>
            <a:endParaRPr lang="en-US"/>
          </a:p>
        </p:txBody>
      </p:sp>
      <p:sp>
        <p:nvSpPr>
          <p:cNvPr id="1089572" name="Rectangle 36"/>
          <p:cNvSpPr>
            <a:spLocks noChangeArrowheads="1"/>
          </p:cNvSpPr>
          <p:nvPr/>
        </p:nvSpPr>
        <p:spPr bwMode="auto">
          <a:xfrm>
            <a:off x="4465638" y="2903538"/>
            <a:ext cx="411162" cy="128587"/>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573" name="AutoShape 37"/>
          <p:cNvSpPr>
            <a:spLocks noChangeArrowheads="1"/>
          </p:cNvSpPr>
          <p:nvPr/>
        </p:nvSpPr>
        <p:spPr bwMode="auto">
          <a:xfrm>
            <a:off x="4859338" y="2703513"/>
            <a:ext cx="1389062"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0998" name="Text Box 38"/>
          <p:cNvSpPr txBox="1">
            <a:spLocks noChangeArrowheads="1"/>
          </p:cNvSpPr>
          <p:nvPr/>
        </p:nvSpPr>
        <p:spPr bwMode="auto">
          <a:xfrm>
            <a:off x="2097088" y="2547938"/>
            <a:ext cx="1003300" cy="366712"/>
          </a:xfrm>
          <a:prstGeom prst="rect">
            <a:avLst/>
          </a:prstGeom>
          <a:noFill/>
          <a:ln w="9525">
            <a:noFill/>
            <a:miter lim="800000"/>
            <a:headEnd/>
            <a:tailEnd/>
          </a:ln>
        </p:spPr>
        <p:txBody>
          <a:bodyPr wrap="none">
            <a:spAutoFit/>
          </a:bodyPr>
          <a:lstStyle/>
          <a:p>
            <a:r>
              <a:rPr lang="en-US" sz="1800" b="1"/>
              <a:t>BOILER</a:t>
            </a:r>
          </a:p>
        </p:txBody>
      </p:sp>
      <p:sp>
        <p:nvSpPr>
          <p:cNvPr id="40999" name="Text Box 39"/>
          <p:cNvSpPr txBox="1">
            <a:spLocks noChangeArrowheads="1"/>
          </p:cNvSpPr>
          <p:nvPr/>
        </p:nvSpPr>
        <p:spPr bwMode="auto">
          <a:xfrm>
            <a:off x="3476625" y="3213100"/>
            <a:ext cx="1227138" cy="641350"/>
          </a:xfrm>
          <a:prstGeom prst="rect">
            <a:avLst/>
          </a:prstGeom>
          <a:noFill/>
          <a:ln w="9525">
            <a:noFill/>
            <a:miter lim="800000"/>
            <a:headEnd/>
            <a:tailEnd/>
          </a:ln>
        </p:spPr>
        <p:txBody>
          <a:bodyPr>
            <a:spAutoFit/>
          </a:bodyPr>
          <a:lstStyle/>
          <a:p>
            <a:pPr algn="ctr"/>
            <a:r>
              <a:rPr lang="en-US" sz="1800" b="1"/>
              <a:t>STEAM TURBINE</a:t>
            </a:r>
          </a:p>
        </p:txBody>
      </p:sp>
      <p:sp>
        <p:nvSpPr>
          <p:cNvPr id="41000" name="Text Box 40"/>
          <p:cNvSpPr txBox="1">
            <a:spLocks noChangeArrowheads="1"/>
          </p:cNvSpPr>
          <p:nvPr/>
        </p:nvSpPr>
        <p:spPr bwMode="auto">
          <a:xfrm>
            <a:off x="4471988" y="4392613"/>
            <a:ext cx="1566862" cy="366712"/>
          </a:xfrm>
          <a:prstGeom prst="rect">
            <a:avLst/>
          </a:prstGeom>
          <a:noFill/>
          <a:ln w="9525">
            <a:noFill/>
            <a:miter lim="800000"/>
            <a:headEnd/>
            <a:tailEnd/>
          </a:ln>
        </p:spPr>
        <p:txBody>
          <a:bodyPr>
            <a:spAutoFit/>
          </a:bodyPr>
          <a:lstStyle/>
          <a:p>
            <a:pPr algn="ctr"/>
            <a:r>
              <a:rPr lang="en-US" sz="1800" b="1"/>
              <a:t>CONDENSER</a:t>
            </a:r>
          </a:p>
        </p:txBody>
      </p:sp>
      <p:sp>
        <p:nvSpPr>
          <p:cNvPr id="41001" name="Text Box 41"/>
          <p:cNvSpPr txBox="1">
            <a:spLocks noChangeArrowheads="1"/>
          </p:cNvSpPr>
          <p:nvPr/>
        </p:nvSpPr>
        <p:spPr bwMode="auto">
          <a:xfrm>
            <a:off x="4811713" y="3136900"/>
            <a:ext cx="1492250" cy="366713"/>
          </a:xfrm>
          <a:prstGeom prst="rect">
            <a:avLst/>
          </a:prstGeom>
          <a:noFill/>
          <a:ln w="9525">
            <a:noFill/>
            <a:miter lim="800000"/>
            <a:headEnd/>
            <a:tailEnd/>
          </a:ln>
        </p:spPr>
        <p:txBody>
          <a:bodyPr>
            <a:spAutoFit/>
          </a:bodyPr>
          <a:lstStyle/>
          <a:p>
            <a:pPr algn="ctr"/>
            <a:r>
              <a:rPr lang="en-US" sz="1800" b="1"/>
              <a:t>GENERATOR</a:t>
            </a:r>
          </a:p>
        </p:txBody>
      </p:sp>
      <p:sp>
        <p:nvSpPr>
          <p:cNvPr id="41002" name="AutoShape 42"/>
          <p:cNvSpPr>
            <a:spLocks noChangeArrowheads="1"/>
          </p:cNvSpPr>
          <p:nvPr/>
        </p:nvSpPr>
        <p:spPr bwMode="auto">
          <a:xfrm rot="10800000">
            <a:off x="7319963" y="1952625"/>
            <a:ext cx="501650" cy="2451100"/>
          </a:xfrm>
          <a:custGeom>
            <a:avLst/>
            <a:gdLst>
              <a:gd name="T0" fmla="*/ 413536 w 21600"/>
              <a:gd name="T1" fmla="*/ 1225550 h 21600"/>
              <a:gd name="T2" fmla="*/ 250825 w 21600"/>
              <a:gd name="T3" fmla="*/ 2451100 h 21600"/>
              <a:gd name="T4" fmla="*/ 88114 w 21600"/>
              <a:gd name="T5" fmla="*/ 1225550 h 21600"/>
              <a:gd name="T6" fmla="*/ 250825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03" name="Freeform 43"/>
          <p:cNvSpPr>
            <a:spLocks/>
          </p:cNvSpPr>
          <p:nvPr/>
        </p:nvSpPr>
        <p:spPr bwMode="auto">
          <a:xfrm>
            <a:off x="6248400" y="2217738"/>
            <a:ext cx="685800" cy="649287"/>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41004" name="Freeform 44"/>
          <p:cNvSpPr>
            <a:spLocks/>
          </p:cNvSpPr>
          <p:nvPr/>
        </p:nvSpPr>
        <p:spPr bwMode="auto">
          <a:xfrm>
            <a:off x="6248400" y="2279650"/>
            <a:ext cx="877888"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9525">
            <a:solidFill>
              <a:schemeClr val="tx1"/>
            </a:solidFill>
            <a:round/>
            <a:headEnd/>
            <a:tailEnd/>
          </a:ln>
        </p:spPr>
        <p:txBody>
          <a:bodyPr/>
          <a:lstStyle/>
          <a:p>
            <a:endParaRPr lang="en-US"/>
          </a:p>
        </p:txBody>
      </p:sp>
      <p:sp>
        <p:nvSpPr>
          <p:cNvPr id="1089581" name="Text Box 45"/>
          <p:cNvSpPr txBox="1">
            <a:spLocks noChangeArrowheads="1"/>
          </p:cNvSpPr>
          <p:nvPr/>
        </p:nvSpPr>
        <p:spPr bwMode="auto">
          <a:xfrm>
            <a:off x="1838325" y="4811713"/>
            <a:ext cx="1566863" cy="366712"/>
          </a:xfrm>
          <a:prstGeom prst="rect">
            <a:avLst/>
          </a:prstGeom>
          <a:noFill/>
          <a:ln w="9525">
            <a:noFill/>
            <a:miter lim="800000"/>
            <a:headEnd/>
            <a:tailEnd/>
          </a:ln>
        </p:spPr>
        <p:txBody>
          <a:bodyPr>
            <a:spAutoFit/>
          </a:bodyPr>
          <a:lstStyle/>
          <a:p>
            <a:pPr algn="ctr"/>
            <a:r>
              <a:rPr lang="en-US" sz="1800" b="1">
                <a:solidFill>
                  <a:schemeClr val="accent2"/>
                </a:solidFill>
              </a:rPr>
              <a:t>cold water</a:t>
            </a:r>
          </a:p>
        </p:txBody>
      </p:sp>
      <p:sp>
        <p:nvSpPr>
          <p:cNvPr id="1089582" name="Text Box 46"/>
          <p:cNvSpPr txBox="1">
            <a:spLocks noChangeArrowheads="1"/>
          </p:cNvSpPr>
          <p:nvPr/>
        </p:nvSpPr>
        <p:spPr bwMode="auto">
          <a:xfrm>
            <a:off x="4562475" y="4838700"/>
            <a:ext cx="2060575" cy="366713"/>
          </a:xfrm>
          <a:prstGeom prst="rect">
            <a:avLst/>
          </a:prstGeom>
          <a:noFill/>
          <a:ln w="9525">
            <a:noFill/>
            <a:miter lim="800000"/>
            <a:headEnd/>
            <a:tailEnd/>
          </a:ln>
        </p:spPr>
        <p:txBody>
          <a:bodyPr>
            <a:spAutoFit/>
          </a:bodyPr>
          <a:lstStyle/>
          <a:p>
            <a:pPr algn="ctr"/>
            <a:r>
              <a:rPr lang="en-US" sz="1800" b="1">
                <a:solidFill>
                  <a:srgbClr val="FF0000"/>
                </a:solidFill>
              </a:rPr>
              <a:t>wasted heat</a:t>
            </a:r>
          </a:p>
        </p:txBody>
      </p:sp>
      <p:sp>
        <p:nvSpPr>
          <p:cNvPr id="1089583" name="Text Box 47"/>
          <p:cNvSpPr txBox="1">
            <a:spLocks noChangeArrowheads="1"/>
          </p:cNvSpPr>
          <p:nvPr/>
        </p:nvSpPr>
        <p:spPr bwMode="auto">
          <a:xfrm>
            <a:off x="2578100" y="1757363"/>
            <a:ext cx="2060575" cy="366712"/>
          </a:xfrm>
          <a:prstGeom prst="rect">
            <a:avLst/>
          </a:prstGeom>
          <a:noFill/>
          <a:ln w="9525">
            <a:noFill/>
            <a:miter lim="800000"/>
            <a:headEnd/>
            <a:tailEnd/>
          </a:ln>
        </p:spPr>
        <p:txBody>
          <a:bodyPr>
            <a:spAutoFit/>
          </a:bodyPr>
          <a:lstStyle/>
          <a:p>
            <a:pPr algn="ctr"/>
            <a:r>
              <a:rPr lang="en-US" sz="1800" b="1"/>
              <a:t>exhaust gas</a:t>
            </a:r>
          </a:p>
        </p:txBody>
      </p:sp>
      <p:sp>
        <p:nvSpPr>
          <p:cNvPr id="1089584" name="Text Box 48"/>
          <p:cNvSpPr txBox="1">
            <a:spLocks noChangeArrowheads="1"/>
          </p:cNvSpPr>
          <p:nvPr/>
        </p:nvSpPr>
        <p:spPr bwMode="auto">
          <a:xfrm>
            <a:off x="4529138" y="2760663"/>
            <a:ext cx="2060575" cy="366712"/>
          </a:xfrm>
          <a:prstGeom prst="rect">
            <a:avLst/>
          </a:prstGeom>
          <a:noFill/>
          <a:ln w="9525">
            <a:noFill/>
            <a:miter lim="800000"/>
            <a:headEnd/>
            <a:tailEnd/>
          </a:ln>
        </p:spPr>
        <p:txBody>
          <a:bodyPr>
            <a:spAutoFit/>
          </a:bodyPr>
          <a:lstStyle/>
          <a:p>
            <a:pPr algn="ctr"/>
            <a:r>
              <a:rPr lang="en-US" sz="1800" b="1">
                <a:solidFill>
                  <a:schemeClr val="bg1"/>
                </a:solidFill>
              </a:rPr>
              <a:t>friction</a:t>
            </a:r>
          </a:p>
        </p:txBody>
      </p:sp>
      <p:grpSp>
        <p:nvGrpSpPr>
          <p:cNvPr id="2" name="Group 49"/>
          <p:cNvGrpSpPr>
            <a:grpSpLocks/>
          </p:cNvGrpSpPr>
          <p:nvPr/>
        </p:nvGrpSpPr>
        <p:grpSpPr bwMode="auto">
          <a:xfrm>
            <a:off x="114300" y="5319713"/>
            <a:ext cx="1973263" cy="1177925"/>
            <a:chOff x="659" y="3380"/>
            <a:chExt cx="1243" cy="603"/>
          </a:xfrm>
        </p:grpSpPr>
        <p:sp>
          <p:nvSpPr>
            <p:cNvPr id="41047" name="AutoShape 50"/>
            <p:cNvSpPr>
              <a:spLocks noChangeArrowheads="1"/>
            </p:cNvSpPr>
            <p:nvPr/>
          </p:nvSpPr>
          <p:spPr bwMode="auto">
            <a:xfrm>
              <a:off x="659" y="3404"/>
              <a:ext cx="1243" cy="579"/>
            </a:xfrm>
            <a:prstGeom prst="chevron">
              <a:avLst>
                <a:gd name="adj" fmla="val 53670"/>
              </a:avLst>
            </a:prstGeom>
            <a:solidFill>
              <a:srgbClr val="FF0000"/>
            </a:solidFill>
            <a:ln w="9525">
              <a:solidFill>
                <a:schemeClr val="tx1"/>
              </a:solidFill>
              <a:miter lim="800000"/>
              <a:headEnd/>
              <a:tailEnd/>
            </a:ln>
          </p:spPr>
          <p:txBody>
            <a:bodyPr wrap="none" anchor="ctr"/>
            <a:lstStyle/>
            <a:p>
              <a:pPr algn="ctr"/>
              <a:endParaRPr lang="en-US"/>
            </a:p>
          </p:txBody>
        </p:sp>
        <p:sp>
          <p:nvSpPr>
            <p:cNvPr id="41048" name="Text Box 51"/>
            <p:cNvSpPr txBox="1">
              <a:spLocks noChangeArrowheads="1"/>
            </p:cNvSpPr>
            <p:nvPr/>
          </p:nvSpPr>
          <p:spPr bwMode="auto">
            <a:xfrm>
              <a:off x="667" y="3380"/>
              <a:ext cx="906" cy="328"/>
            </a:xfrm>
            <a:prstGeom prst="rect">
              <a:avLst/>
            </a:prstGeom>
            <a:noFill/>
            <a:ln w="9525">
              <a:noFill/>
              <a:miter lim="800000"/>
              <a:headEnd/>
              <a:tailEnd/>
            </a:ln>
          </p:spPr>
          <p:txBody>
            <a:bodyPr>
              <a:spAutoFit/>
            </a:bodyPr>
            <a:lstStyle/>
            <a:p>
              <a:pPr algn="r"/>
              <a:r>
                <a:rPr lang="en-US" sz="1800" b="1"/>
                <a:t>CHEMICAL ENERGY</a:t>
              </a:r>
            </a:p>
          </p:txBody>
        </p:sp>
      </p:grpSp>
      <p:grpSp>
        <p:nvGrpSpPr>
          <p:cNvPr id="3" name="Group 52"/>
          <p:cNvGrpSpPr>
            <a:grpSpLocks/>
          </p:cNvGrpSpPr>
          <p:nvPr/>
        </p:nvGrpSpPr>
        <p:grpSpPr bwMode="auto">
          <a:xfrm>
            <a:off x="1533525" y="5105400"/>
            <a:ext cx="4865688" cy="869950"/>
            <a:chOff x="1750" y="3000"/>
            <a:chExt cx="3065" cy="548"/>
          </a:xfrm>
        </p:grpSpPr>
        <p:sp>
          <p:nvSpPr>
            <p:cNvPr id="41044" name="AutoShape 53"/>
            <p:cNvSpPr>
              <a:spLocks noChangeArrowheads="1"/>
            </p:cNvSpPr>
            <p:nvPr/>
          </p:nvSpPr>
          <p:spPr bwMode="auto">
            <a:xfrm>
              <a:off x="1781" y="3231"/>
              <a:ext cx="3034" cy="317"/>
            </a:xfrm>
            <a:prstGeom prst="homePlate">
              <a:avLst>
                <a:gd name="adj" fmla="val 48431"/>
              </a:avLst>
            </a:prstGeom>
            <a:solidFill>
              <a:srgbClr val="FF00FF"/>
            </a:solidFill>
            <a:ln w="9525">
              <a:solidFill>
                <a:schemeClr val="tx1"/>
              </a:solidFill>
              <a:miter lim="800000"/>
              <a:headEnd/>
              <a:tailEnd/>
            </a:ln>
          </p:spPr>
          <p:txBody>
            <a:bodyPr wrap="none" anchor="ctr"/>
            <a:lstStyle/>
            <a:p>
              <a:endParaRPr lang="en-US"/>
            </a:p>
          </p:txBody>
        </p:sp>
        <p:sp>
          <p:nvSpPr>
            <p:cNvPr id="41045" name="AutoShape 54"/>
            <p:cNvSpPr>
              <a:spLocks noChangeArrowheads="1"/>
            </p:cNvSpPr>
            <p:nvPr/>
          </p:nvSpPr>
          <p:spPr bwMode="auto">
            <a:xfrm rot="16200000" flipV="1">
              <a:off x="1807" y="2973"/>
              <a:ext cx="234" cy="287"/>
            </a:xfrm>
            <a:custGeom>
              <a:avLst/>
              <a:gdLst>
                <a:gd name="T0" fmla="*/ 164 w 21600"/>
                <a:gd name="T1" fmla="*/ 0 h 21600"/>
                <a:gd name="T2" fmla="*/ 164 w 21600"/>
                <a:gd name="T3" fmla="*/ 162 h 21600"/>
                <a:gd name="T4" fmla="*/ 35 w 21600"/>
                <a:gd name="T5" fmla="*/ 287 h 21600"/>
                <a:gd name="T6" fmla="*/ 234 w 21600"/>
                <a:gd name="T7" fmla="*/ 81 h 21600"/>
                <a:gd name="T8" fmla="*/ 17694720 60000 65536"/>
                <a:gd name="T9" fmla="*/ 5898240 60000 65536"/>
                <a:gd name="T10" fmla="*/ 5898240 60000 65536"/>
                <a:gd name="T11" fmla="*/ 0 60000 65536"/>
                <a:gd name="T12" fmla="*/ 12462 w 21600"/>
                <a:gd name="T13" fmla="*/ 2935 h 21600"/>
                <a:gd name="T14" fmla="*/ 18185 w 21600"/>
                <a:gd name="T15" fmla="*/ 925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6" name="Text Box 55"/>
            <p:cNvSpPr txBox="1">
              <a:spLocks noChangeArrowheads="1"/>
            </p:cNvSpPr>
            <p:nvPr/>
          </p:nvSpPr>
          <p:spPr bwMode="auto">
            <a:xfrm>
              <a:off x="1750" y="3197"/>
              <a:ext cx="1303" cy="231"/>
            </a:xfrm>
            <a:prstGeom prst="rect">
              <a:avLst/>
            </a:prstGeom>
            <a:noFill/>
            <a:ln w="9525">
              <a:noFill/>
              <a:miter lim="800000"/>
              <a:headEnd/>
              <a:tailEnd/>
            </a:ln>
          </p:spPr>
          <p:txBody>
            <a:bodyPr>
              <a:spAutoFit/>
            </a:bodyPr>
            <a:lstStyle/>
            <a:p>
              <a:r>
                <a:rPr lang="en-US" sz="1800" b="1"/>
                <a:t>ELECTRICITY</a:t>
              </a:r>
            </a:p>
          </p:txBody>
        </p:sp>
      </p:grpSp>
      <p:sp>
        <p:nvSpPr>
          <p:cNvPr id="1089592" name="Freeform 56"/>
          <p:cNvSpPr>
            <a:spLocks/>
          </p:cNvSpPr>
          <p:nvPr/>
        </p:nvSpPr>
        <p:spPr bwMode="auto">
          <a:xfrm>
            <a:off x="6249988" y="2219325"/>
            <a:ext cx="685800" cy="649288"/>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593" name="Freeform 57"/>
          <p:cNvSpPr>
            <a:spLocks/>
          </p:cNvSpPr>
          <p:nvPr/>
        </p:nvSpPr>
        <p:spPr bwMode="auto">
          <a:xfrm>
            <a:off x="6249988" y="2281238"/>
            <a:ext cx="877887" cy="714375"/>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41013" name="AutoShape 58"/>
          <p:cNvSpPr>
            <a:spLocks noChangeArrowheads="1"/>
          </p:cNvSpPr>
          <p:nvPr/>
        </p:nvSpPr>
        <p:spPr bwMode="auto">
          <a:xfrm rot="5713378">
            <a:off x="7054850" y="1897063"/>
            <a:ext cx="255588" cy="595312"/>
          </a:xfrm>
          <a:custGeom>
            <a:avLst/>
            <a:gdLst>
              <a:gd name="T0" fmla="*/ 210694 w 21600"/>
              <a:gd name="T1" fmla="*/ 297656 h 21600"/>
              <a:gd name="T2" fmla="*/ 127794 w 21600"/>
              <a:gd name="T3" fmla="*/ 595312 h 21600"/>
              <a:gd name="T4" fmla="*/ 44894 w 21600"/>
              <a:gd name="T5" fmla="*/ 297656 h 21600"/>
              <a:gd name="T6" fmla="*/ 127794 w 21600"/>
              <a:gd name="T7" fmla="*/ 0 h 21600"/>
              <a:gd name="T8" fmla="*/ 0 60000 65536"/>
              <a:gd name="T9" fmla="*/ 0 60000 65536"/>
              <a:gd name="T10" fmla="*/ 0 60000 65536"/>
              <a:gd name="T11" fmla="*/ 0 60000 65536"/>
              <a:gd name="T12" fmla="*/ 5594 w 21600"/>
              <a:gd name="T13" fmla="*/ 5594 h 21600"/>
              <a:gd name="T14" fmla="*/ 16006 w 21600"/>
              <a:gd name="T15" fmla="*/ 16006 h 21600"/>
            </a:gdLst>
            <a:ahLst/>
            <a:cxnLst>
              <a:cxn ang="T8">
                <a:pos x="T0" y="T1"/>
              </a:cxn>
              <a:cxn ang="T9">
                <a:pos x="T2" y="T3"/>
              </a:cxn>
              <a:cxn ang="T10">
                <a:pos x="T4" y="T5"/>
              </a:cxn>
              <a:cxn ang="T11">
                <a:pos x="T6" y="T7"/>
              </a:cxn>
            </a:cxnLst>
            <a:rect l="T12" t="T13" r="T14" b="T15"/>
            <a:pathLst>
              <a:path w="21600" h="21600">
                <a:moveTo>
                  <a:pt x="0" y="0"/>
                </a:moveTo>
                <a:lnTo>
                  <a:pt x="7587" y="21600"/>
                </a:lnTo>
                <a:lnTo>
                  <a:pt x="14013" y="21600"/>
                </a:lnTo>
                <a:lnTo>
                  <a:pt x="21600" y="0"/>
                </a:lnTo>
                <a:close/>
              </a:path>
            </a:pathLst>
          </a:custGeom>
          <a:noFill/>
          <a:ln w="9525">
            <a:solidFill>
              <a:schemeClr val="tx1"/>
            </a:solidFill>
            <a:miter lim="800000"/>
            <a:headEnd/>
            <a:tailEnd/>
          </a:ln>
        </p:spPr>
        <p:txBody>
          <a:bodyPr wrap="none" anchor="ctr"/>
          <a:lstStyle/>
          <a:p>
            <a:endParaRPr lang="en-US"/>
          </a:p>
        </p:txBody>
      </p:sp>
      <p:sp>
        <p:nvSpPr>
          <p:cNvPr id="41014" name="AutoShape 59"/>
          <p:cNvSpPr>
            <a:spLocks noChangeArrowheads="1"/>
          </p:cNvSpPr>
          <p:nvPr/>
        </p:nvSpPr>
        <p:spPr bwMode="auto">
          <a:xfrm>
            <a:off x="7070725" y="2271713"/>
            <a:ext cx="119063"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41015" name="AutoShape 60"/>
          <p:cNvSpPr>
            <a:spLocks noChangeArrowheads="1"/>
          </p:cNvSpPr>
          <p:nvPr/>
        </p:nvSpPr>
        <p:spPr bwMode="auto">
          <a:xfrm>
            <a:off x="6878638" y="2208213"/>
            <a:ext cx="119062" cy="155575"/>
          </a:xfrm>
          <a:prstGeom prst="hexagon">
            <a:avLst>
              <a:gd name="adj" fmla="val 25000"/>
              <a:gd name="vf" fmla="val 115470"/>
            </a:avLst>
          </a:prstGeom>
          <a:solidFill>
            <a:schemeClr val="accent1"/>
          </a:solidFill>
          <a:ln w="9525">
            <a:solidFill>
              <a:schemeClr val="tx1"/>
            </a:solidFill>
            <a:miter lim="800000"/>
            <a:headEnd/>
            <a:tailEnd/>
          </a:ln>
        </p:spPr>
        <p:txBody>
          <a:bodyPr wrap="none" anchor="ctr"/>
          <a:lstStyle/>
          <a:p>
            <a:endParaRPr lang="en-US"/>
          </a:p>
        </p:txBody>
      </p:sp>
      <p:sp>
        <p:nvSpPr>
          <p:cNvPr id="1089600" name="AutoShape 64"/>
          <p:cNvSpPr>
            <a:spLocks noChangeArrowheads="1"/>
          </p:cNvSpPr>
          <p:nvPr/>
        </p:nvSpPr>
        <p:spPr bwMode="auto">
          <a:xfrm rot="5400000">
            <a:off x="2260600" y="3362326"/>
            <a:ext cx="668337" cy="1389062"/>
          </a:xfrm>
          <a:prstGeom prst="flowChartCollate">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1089601" name="Rectangle 65"/>
          <p:cNvSpPr>
            <a:spLocks noChangeArrowheads="1"/>
          </p:cNvSpPr>
          <p:nvPr/>
        </p:nvSpPr>
        <p:spPr bwMode="auto">
          <a:xfrm>
            <a:off x="3284538" y="3971925"/>
            <a:ext cx="1544637" cy="128588"/>
          </a:xfrm>
          <a:prstGeom prst="rect">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miter lim="800000"/>
            <a:headEnd/>
            <a:tailEnd/>
          </a:ln>
          <a:effectLst/>
        </p:spPr>
        <p:txBody>
          <a:bodyPr wrap="none" anchor="ctr"/>
          <a:lstStyle/>
          <a:p>
            <a:pPr>
              <a:defRPr/>
            </a:pPr>
            <a:endParaRPr lang="en-US"/>
          </a:p>
        </p:txBody>
      </p:sp>
      <p:sp>
        <p:nvSpPr>
          <p:cNvPr id="1089602" name="AutoShape 66"/>
          <p:cNvSpPr>
            <a:spLocks noChangeArrowheads="1"/>
          </p:cNvSpPr>
          <p:nvPr/>
        </p:nvSpPr>
        <p:spPr bwMode="auto">
          <a:xfrm>
            <a:off x="4813300" y="3781425"/>
            <a:ext cx="1389063" cy="511175"/>
          </a:xfrm>
          <a:prstGeom prst="roundRect">
            <a:avLst>
              <a:gd name="adj" fmla="val 16667"/>
            </a:avLst>
          </a:prstGeom>
          <a:gradFill rotWithShape="1">
            <a:gsLst>
              <a:gs pos="0">
                <a:schemeClr val="bg2">
                  <a:gamma/>
                  <a:shade val="46275"/>
                  <a:invGamma/>
                </a:schemeClr>
              </a:gs>
              <a:gs pos="50000">
                <a:schemeClr val="bg2"/>
              </a:gs>
              <a:gs pos="100000">
                <a:schemeClr val="bg2">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41022" name="Text Box 67"/>
          <p:cNvSpPr txBox="1">
            <a:spLocks noChangeArrowheads="1"/>
          </p:cNvSpPr>
          <p:nvPr/>
        </p:nvSpPr>
        <p:spPr bwMode="auto">
          <a:xfrm>
            <a:off x="4811713" y="3513138"/>
            <a:ext cx="1492250" cy="366712"/>
          </a:xfrm>
          <a:prstGeom prst="rect">
            <a:avLst/>
          </a:prstGeom>
          <a:noFill/>
          <a:ln w="9525">
            <a:noFill/>
            <a:miter lim="800000"/>
            <a:headEnd/>
            <a:tailEnd/>
          </a:ln>
        </p:spPr>
        <p:txBody>
          <a:bodyPr>
            <a:spAutoFit/>
          </a:bodyPr>
          <a:lstStyle/>
          <a:p>
            <a:pPr algn="ctr"/>
            <a:r>
              <a:rPr lang="en-US" sz="1800" b="1"/>
              <a:t>GENERATOR</a:t>
            </a:r>
          </a:p>
        </p:txBody>
      </p:sp>
      <p:sp>
        <p:nvSpPr>
          <p:cNvPr id="41023" name="Text Box 68"/>
          <p:cNvSpPr txBox="1">
            <a:spLocks noChangeArrowheads="1"/>
          </p:cNvSpPr>
          <p:nvPr/>
        </p:nvSpPr>
        <p:spPr bwMode="auto">
          <a:xfrm>
            <a:off x="915988" y="4144963"/>
            <a:ext cx="1227137" cy="641350"/>
          </a:xfrm>
          <a:prstGeom prst="rect">
            <a:avLst/>
          </a:prstGeom>
          <a:noFill/>
          <a:ln w="9525">
            <a:noFill/>
            <a:miter lim="800000"/>
            <a:headEnd/>
            <a:tailEnd/>
          </a:ln>
        </p:spPr>
        <p:txBody>
          <a:bodyPr>
            <a:spAutoFit/>
          </a:bodyPr>
          <a:lstStyle/>
          <a:p>
            <a:pPr algn="ctr"/>
            <a:r>
              <a:rPr lang="en-US" sz="1800" b="1"/>
              <a:t>GAS TURBINE</a:t>
            </a:r>
          </a:p>
        </p:txBody>
      </p:sp>
      <p:sp>
        <p:nvSpPr>
          <p:cNvPr id="1089605" name="Freeform 69"/>
          <p:cNvSpPr>
            <a:spLocks/>
          </p:cNvSpPr>
          <p:nvPr/>
        </p:nvSpPr>
        <p:spPr bwMode="auto">
          <a:xfrm>
            <a:off x="6202363" y="2351088"/>
            <a:ext cx="712787" cy="161290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sp>
        <p:nvSpPr>
          <p:cNvPr id="1089606" name="Freeform 70"/>
          <p:cNvSpPr>
            <a:spLocks/>
          </p:cNvSpPr>
          <p:nvPr/>
        </p:nvSpPr>
        <p:spPr bwMode="auto">
          <a:xfrm>
            <a:off x="6211888" y="2400300"/>
            <a:ext cx="906462" cy="1682750"/>
          </a:xfrm>
          <a:custGeom>
            <a:avLst/>
            <a:gdLst>
              <a:gd name="T0" fmla="*/ 0 w 432"/>
              <a:gd name="T1" fmla="*/ 409 h 409"/>
              <a:gd name="T2" fmla="*/ 173 w 432"/>
              <a:gd name="T3" fmla="*/ 392 h 409"/>
              <a:gd name="T4" fmla="*/ 346 w 432"/>
              <a:gd name="T5" fmla="*/ 294 h 409"/>
              <a:gd name="T6" fmla="*/ 421 w 432"/>
              <a:gd name="T7" fmla="*/ 150 h 409"/>
              <a:gd name="T8" fmla="*/ 432 w 432"/>
              <a:gd name="T9" fmla="*/ 0 h 409"/>
              <a:gd name="T10" fmla="*/ 0 60000 65536"/>
              <a:gd name="T11" fmla="*/ 0 60000 65536"/>
              <a:gd name="T12" fmla="*/ 0 60000 65536"/>
              <a:gd name="T13" fmla="*/ 0 60000 65536"/>
              <a:gd name="T14" fmla="*/ 0 60000 65536"/>
              <a:gd name="T15" fmla="*/ 0 w 432"/>
              <a:gd name="T16" fmla="*/ 0 h 409"/>
              <a:gd name="T17" fmla="*/ 432 w 432"/>
              <a:gd name="T18" fmla="*/ 409 h 409"/>
            </a:gdLst>
            <a:ahLst/>
            <a:cxnLst>
              <a:cxn ang="T10">
                <a:pos x="T0" y="T1"/>
              </a:cxn>
              <a:cxn ang="T11">
                <a:pos x="T2" y="T3"/>
              </a:cxn>
              <a:cxn ang="T12">
                <a:pos x="T4" y="T5"/>
              </a:cxn>
              <a:cxn ang="T13">
                <a:pos x="T6" y="T7"/>
              </a:cxn>
              <a:cxn ang="T14">
                <a:pos x="T8" y="T9"/>
              </a:cxn>
            </a:cxnLst>
            <a:rect l="T15" t="T16" r="T17" b="T18"/>
            <a:pathLst>
              <a:path w="432" h="409">
                <a:moveTo>
                  <a:pt x="0" y="409"/>
                </a:moveTo>
                <a:lnTo>
                  <a:pt x="173" y="392"/>
                </a:lnTo>
                <a:lnTo>
                  <a:pt x="346" y="294"/>
                </a:lnTo>
                <a:lnTo>
                  <a:pt x="421" y="150"/>
                </a:lnTo>
                <a:lnTo>
                  <a:pt x="432" y="0"/>
                </a:lnTo>
              </a:path>
            </a:pathLst>
          </a:custGeom>
          <a:noFill/>
          <a:ln w="57150" cmpd="sng">
            <a:solidFill>
              <a:srgbClr val="00CC00"/>
            </a:solidFill>
            <a:round/>
            <a:headEnd/>
            <a:tailEnd/>
          </a:ln>
        </p:spPr>
        <p:txBody>
          <a:bodyPr/>
          <a:lstStyle/>
          <a:p>
            <a:endParaRPr lang="en-US"/>
          </a:p>
        </p:txBody>
      </p:sp>
      <p:grpSp>
        <p:nvGrpSpPr>
          <p:cNvPr id="4" name="Group 71"/>
          <p:cNvGrpSpPr>
            <a:grpSpLocks/>
          </p:cNvGrpSpPr>
          <p:nvPr/>
        </p:nvGrpSpPr>
        <p:grpSpPr bwMode="auto">
          <a:xfrm>
            <a:off x="1544638" y="5902325"/>
            <a:ext cx="1957387" cy="898525"/>
            <a:chOff x="1757" y="3502"/>
            <a:chExt cx="1233" cy="566"/>
          </a:xfrm>
        </p:grpSpPr>
        <p:sp>
          <p:nvSpPr>
            <p:cNvPr id="41041" name="AutoShape 72"/>
            <p:cNvSpPr>
              <a:spLocks noChangeArrowheads="1"/>
            </p:cNvSpPr>
            <p:nvPr/>
          </p:nvSpPr>
          <p:spPr bwMode="auto">
            <a:xfrm>
              <a:off x="1775" y="3548"/>
              <a:ext cx="1215" cy="249"/>
            </a:xfrm>
            <a:prstGeom prst="homePlate">
              <a:avLst>
                <a:gd name="adj" fmla="val 121988"/>
              </a:avLst>
            </a:prstGeom>
            <a:solidFill>
              <a:schemeClr val="accent2"/>
            </a:solidFill>
            <a:ln w="9525">
              <a:solidFill>
                <a:schemeClr val="tx1"/>
              </a:solidFill>
              <a:miter lim="800000"/>
              <a:headEnd/>
              <a:tailEnd/>
            </a:ln>
          </p:spPr>
          <p:txBody>
            <a:bodyPr wrap="none" anchor="ctr"/>
            <a:lstStyle/>
            <a:p>
              <a:endParaRPr lang="en-US"/>
            </a:p>
          </p:txBody>
        </p:sp>
        <p:sp>
          <p:nvSpPr>
            <p:cNvPr id="41042" name="AutoShape 73"/>
            <p:cNvSpPr>
              <a:spLocks noChangeArrowheads="1"/>
            </p:cNvSpPr>
            <p:nvPr/>
          </p:nvSpPr>
          <p:spPr bwMode="auto">
            <a:xfrm rot="5400000">
              <a:off x="1792" y="3779"/>
              <a:ext cx="272" cy="306"/>
            </a:xfrm>
            <a:custGeom>
              <a:avLst/>
              <a:gdLst>
                <a:gd name="T0" fmla="*/ 190 w 21600"/>
                <a:gd name="T1" fmla="*/ 0 h 21600"/>
                <a:gd name="T2" fmla="*/ 190 w 21600"/>
                <a:gd name="T3" fmla="*/ 172 h 21600"/>
                <a:gd name="T4" fmla="*/ 41 w 21600"/>
                <a:gd name="T5" fmla="*/ 306 h 21600"/>
                <a:gd name="T6" fmla="*/ 272 w 21600"/>
                <a:gd name="T7" fmla="*/ 86 h 21600"/>
                <a:gd name="T8" fmla="*/ 17694720 60000 65536"/>
                <a:gd name="T9" fmla="*/ 5898240 60000 65536"/>
                <a:gd name="T10" fmla="*/ 5898240 60000 65536"/>
                <a:gd name="T11" fmla="*/ 0 60000 65536"/>
                <a:gd name="T12" fmla="*/ 12388 w 21600"/>
                <a:gd name="T13" fmla="*/ 2894 h 21600"/>
                <a:gd name="T14" fmla="*/ 18265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3" name="Text Box 74"/>
            <p:cNvSpPr txBox="1">
              <a:spLocks noChangeArrowheads="1"/>
            </p:cNvSpPr>
            <p:nvPr/>
          </p:nvSpPr>
          <p:spPr bwMode="auto">
            <a:xfrm>
              <a:off x="1757" y="3502"/>
              <a:ext cx="1104" cy="231"/>
            </a:xfrm>
            <a:prstGeom prst="rect">
              <a:avLst/>
            </a:prstGeom>
            <a:noFill/>
            <a:ln w="9525">
              <a:noFill/>
              <a:miter lim="800000"/>
              <a:headEnd/>
              <a:tailEnd/>
            </a:ln>
          </p:spPr>
          <p:txBody>
            <a:bodyPr>
              <a:spAutoFit/>
            </a:bodyPr>
            <a:lstStyle/>
            <a:p>
              <a:r>
                <a:rPr lang="en-US" sz="1800" b="1">
                  <a:solidFill>
                    <a:schemeClr val="bg1"/>
                  </a:solidFill>
                </a:rPr>
                <a:t>HOT STEAM</a:t>
              </a:r>
            </a:p>
          </p:txBody>
        </p:sp>
      </p:grpSp>
      <p:grpSp>
        <p:nvGrpSpPr>
          <p:cNvPr id="5" name="Group 75"/>
          <p:cNvGrpSpPr>
            <a:grpSpLocks/>
          </p:cNvGrpSpPr>
          <p:nvPr/>
        </p:nvGrpSpPr>
        <p:grpSpPr bwMode="auto">
          <a:xfrm>
            <a:off x="3005138" y="5894388"/>
            <a:ext cx="1538287" cy="892175"/>
            <a:chOff x="2677" y="3497"/>
            <a:chExt cx="969" cy="562"/>
          </a:xfrm>
        </p:grpSpPr>
        <p:sp>
          <p:nvSpPr>
            <p:cNvPr id="41037" name="AutoShape 76"/>
            <p:cNvSpPr>
              <a:spLocks noChangeArrowheads="1"/>
            </p:cNvSpPr>
            <p:nvPr/>
          </p:nvSpPr>
          <p:spPr bwMode="auto">
            <a:xfrm>
              <a:off x="2701" y="3546"/>
              <a:ext cx="945" cy="144"/>
            </a:xfrm>
            <a:prstGeom prst="homePlate">
              <a:avLst>
                <a:gd name="adj" fmla="val 70304"/>
              </a:avLst>
            </a:prstGeom>
            <a:solidFill>
              <a:srgbClr val="009900"/>
            </a:solidFill>
            <a:ln w="9525">
              <a:solidFill>
                <a:schemeClr val="tx1"/>
              </a:solidFill>
              <a:miter lim="800000"/>
              <a:headEnd/>
              <a:tailEnd/>
            </a:ln>
          </p:spPr>
          <p:txBody>
            <a:bodyPr wrap="none" anchor="ctr"/>
            <a:lstStyle/>
            <a:p>
              <a:endParaRPr lang="en-US"/>
            </a:p>
          </p:txBody>
        </p:sp>
        <p:grpSp>
          <p:nvGrpSpPr>
            <p:cNvPr id="41038" name="Group 77"/>
            <p:cNvGrpSpPr>
              <a:grpSpLocks/>
            </p:cNvGrpSpPr>
            <p:nvPr/>
          </p:nvGrpSpPr>
          <p:grpSpPr bwMode="auto">
            <a:xfrm>
              <a:off x="2677" y="3497"/>
              <a:ext cx="808" cy="562"/>
              <a:chOff x="2677" y="3497"/>
              <a:chExt cx="808" cy="562"/>
            </a:xfrm>
          </p:grpSpPr>
          <p:sp>
            <p:nvSpPr>
              <p:cNvPr id="41039" name="AutoShape 78"/>
              <p:cNvSpPr>
                <a:spLocks noChangeArrowheads="1"/>
              </p:cNvSpPr>
              <p:nvPr/>
            </p:nvSpPr>
            <p:spPr bwMode="auto">
              <a:xfrm rot="5400000">
                <a:off x="2730" y="3658"/>
                <a:ext cx="377" cy="425"/>
              </a:xfrm>
              <a:custGeom>
                <a:avLst/>
                <a:gdLst>
                  <a:gd name="T0" fmla="*/ 264 w 21600"/>
                  <a:gd name="T1" fmla="*/ 0 h 21600"/>
                  <a:gd name="T2" fmla="*/ 264 w 21600"/>
                  <a:gd name="T3" fmla="*/ 239 h 21600"/>
                  <a:gd name="T4" fmla="*/ 56 w 21600"/>
                  <a:gd name="T5" fmla="*/ 425 h 21600"/>
                  <a:gd name="T6" fmla="*/ 377 w 21600"/>
                  <a:gd name="T7" fmla="*/ 120 h 21600"/>
                  <a:gd name="T8" fmla="*/ 17694720 60000 65536"/>
                  <a:gd name="T9" fmla="*/ 5898240 60000 65536"/>
                  <a:gd name="T10" fmla="*/ 5898240 60000 65536"/>
                  <a:gd name="T11" fmla="*/ 0 60000 65536"/>
                  <a:gd name="T12" fmla="*/ 12433 w 21600"/>
                  <a:gd name="T13" fmla="*/ 2897 h 21600"/>
                  <a:gd name="T14" fmla="*/ 18220 w 21600"/>
                  <a:gd name="T15" fmla="*/ 925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40" name="Text Box 79"/>
              <p:cNvSpPr txBox="1">
                <a:spLocks noChangeArrowheads="1"/>
              </p:cNvSpPr>
              <p:nvPr/>
            </p:nvSpPr>
            <p:spPr bwMode="auto">
              <a:xfrm>
                <a:off x="2677" y="3497"/>
                <a:ext cx="808" cy="231"/>
              </a:xfrm>
              <a:prstGeom prst="rect">
                <a:avLst/>
              </a:prstGeom>
              <a:noFill/>
              <a:ln w="9525">
                <a:noFill/>
                <a:miter lim="800000"/>
                <a:headEnd/>
                <a:tailEnd/>
              </a:ln>
            </p:spPr>
            <p:txBody>
              <a:bodyPr>
                <a:spAutoFit/>
              </a:bodyPr>
              <a:lstStyle/>
              <a:p>
                <a:r>
                  <a:rPr lang="en-US" sz="1800" b="1">
                    <a:solidFill>
                      <a:schemeClr val="bg1"/>
                    </a:solidFill>
                  </a:rPr>
                  <a:t>KINETIC</a:t>
                </a:r>
              </a:p>
            </p:txBody>
          </p:sp>
        </p:grpSp>
      </p:grpSp>
      <p:grpSp>
        <p:nvGrpSpPr>
          <p:cNvPr id="7" name="Group 80"/>
          <p:cNvGrpSpPr>
            <a:grpSpLocks/>
          </p:cNvGrpSpPr>
          <p:nvPr/>
        </p:nvGrpSpPr>
        <p:grpSpPr bwMode="auto">
          <a:xfrm>
            <a:off x="4332288" y="5884863"/>
            <a:ext cx="2060575" cy="476250"/>
            <a:chOff x="3513" y="3491"/>
            <a:chExt cx="1298" cy="300"/>
          </a:xfrm>
        </p:grpSpPr>
        <p:sp>
          <p:nvSpPr>
            <p:cNvPr id="41034" name="AutoShape 81"/>
            <p:cNvSpPr>
              <a:spLocks noChangeArrowheads="1"/>
            </p:cNvSpPr>
            <p:nvPr/>
          </p:nvSpPr>
          <p:spPr bwMode="auto">
            <a:xfrm>
              <a:off x="3526" y="3549"/>
              <a:ext cx="1285" cy="100"/>
            </a:xfrm>
            <a:prstGeom prst="homePlate">
              <a:avLst>
                <a:gd name="adj" fmla="val 167942"/>
              </a:avLst>
            </a:prstGeom>
            <a:solidFill>
              <a:srgbClr val="FF00FF"/>
            </a:solidFill>
            <a:ln w="9525">
              <a:solidFill>
                <a:schemeClr val="tx1"/>
              </a:solidFill>
              <a:miter lim="800000"/>
              <a:headEnd/>
              <a:tailEnd/>
            </a:ln>
          </p:spPr>
          <p:txBody>
            <a:bodyPr wrap="none" anchor="ctr"/>
            <a:lstStyle/>
            <a:p>
              <a:endParaRPr lang="en-US"/>
            </a:p>
          </p:txBody>
        </p:sp>
        <p:sp>
          <p:nvSpPr>
            <p:cNvPr id="41035" name="AutoShape 82"/>
            <p:cNvSpPr>
              <a:spLocks noChangeArrowheads="1"/>
            </p:cNvSpPr>
            <p:nvPr/>
          </p:nvSpPr>
          <p:spPr bwMode="auto">
            <a:xfrm rot="5400000">
              <a:off x="3536" y="3637"/>
              <a:ext cx="145" cy="163"/>
            </a:xfrm>
            <a:custGeom>
              <a:avLst/>
              <a:gdLst>
                <a:gd name="T0" fmla="*/ 102 w 21600"/>
                <a:gd name="T1" fmla="*/ 0 h 21600"/>
                <a:gd name="T2" fmla="*/ 102 w 21600"/>
                <a:gd name="T3" fmla="*/ 92 h 21600"/>
                <a:gd name="T4" fmla="*/ 22 w 21600"/>
                <a:gd name="T5" fmla="*/ 163 h 21600"/>
                <a:gd name="T6" fmla="*/ 145 w 21600"/>
                <a:gd name="T7" fmla="*/ 46 h 21600"/>
                <a:gd name="T8" fmla="*/ 17694720 60000 65536"/>
                <a:gd name="T9" fmla="*/ 5898240 60000 65536"/>
                <a:gd name="T10" fmla="*/ 5898240 60000 65536"/>
                <a:gd name="T11" fmla="*/ 0 60000 65536"/>
                <a:gd name="T12" fmla="*/ 12364 w 21600"/>
                <a:gd name="T13" fmla="*/ 2915 h 21600"/>
                <a:gd name="T14" fmla="*/ 18174 w 21600"/>
                <a:gd name="T15" fmla="*/ 927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1036" name="Text Box 83"/>
            <p:cNvSpPr txBox="1">
              <a:spLocks noChangeArrowheads="1"/>
            </p:cNvSpPr>
            <p:nvPr/>
          </p:nvSpPr>
          <p:spPr bwMode="auto">
            <a:xfrm>
              <a:off x="3513" y="3491"/>
              <a:ext cx="1170" cy="212"/>
            </a:xfrm>
            <a:prstGeom prst="rect">
              <a:avLst/>
            </a:prstGeom>
            <a:noFill/>
            <a:ln w="9525">
              <a:noFill/>
              <a:miter lim="800000"/>
              <a:headEnd/>
              <a:tailEnd/>
            </a:ln>
          </p:spPr>
          <p:txBody>
            <a:bodyPr>
              <a:spAutoFit/>
            </a:bodyPr>
            <a:lstStyle/>
            <a:p>
              <a:r>
                <a:rPr lang="en-US" sz="1600" b="1"/>
                <a:t>ELECTRICITY</a:t>
              </a:r>
            </a:p>
          </p:txBody>
        </p:sp>
      </p:grpSp>
      <p:pic>
        <p:nvPicPr>
          <p:cNvPr id="1089621" name="Picture 8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9063" y="4900613"/>
            <a:ext cx="2674937" cy="1957387"/>
          </a:xfrm>
          <a:prstGeom prst="rect">
            <a:avLst/>
          </a:prstGeom>
          <a:noFill/>
          <a:ln w="9525">
            <a:noFill/>
            <a:miter lim="800000"/>
            <a:headEnd/>
            <a:tailEnd/>
          </a:ln>
        </p:spPr>
      </p:pic>
      <p:sp>
        <p:nvSpPr>
          <p:cNvPr id="1089624" name="Text Box 88"/>
          <p:cNvSpPr txBox="1">
            <a:spLocks noChangeArrowheads="1"/>
          </p:cNvSpPr>
          <p:nvPr/>
        </p:nvSpPr>
        <p:spPr bwMode="auto">
          <a:xfrm>
            <a:off x="4891088" y="3832225"/>
            <a:ext cx="1495425" cy="366713"/>
          </a:xfrm>
          <a:prstGeom prst="rect">
            <a:avLst/>
          </a:prstGeom>
          <a:noFill/>
          <a:ln w="9525">
            <a:noFill/>
            <a:miter lim="800000"/>
            <a:headEnd/>
            <a:tailEnd/>
          </a:ln>
        </p:spPr>
        <p:txBody>
          <a:bodyPr>
            <a:spAutoFit/>
          </a:bodyPr>
          <a:lstStyle/>
          <a:p>
            <a:r>
              <a:rPr lang="en-US" sz="1800" b="1">
                <a:solidFill>
                  <a:schemeClr val="bg1"/>
                </a:solidFill>
              </a:rPr>
              <a:t>friction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indefinite" fill="hold" grpId="0" nodeType="clickEffect">
                                  <p:stCondLst>
                                    <p:cond delay="0"/>
                                  </p:stCondLst>
                                  <p:childTnLst>
                                    <p:set>
                                      <p:cBhvr>
                                        <p:cTn id="6" dur="1" fill="hold">
                                          <p:stCondLst>
                                            <p:cond delay="0"/>
                                          </p:stCondLst>
                                        </p:cTn>
                                        <p:tgtEl>
                                          <p:spTgt spid="1089548"/>
                                        </p:tgtEl>
                                        <p:attrNameLst>
                                          <p:attrName>style.visibility</p:attrName>
                                        </p:attrNameLst>
                                      </p:cBhvr>
                                      <p:to>
                                        <p:strVal val="visible"/>
                                      </p:to>
                                    </p:set>
                                    <p:animEffect transition="in" filter="wipe(left)">
                                      <p:cBhvr>
                                        <p:cTn id="7" dur="2000"/>
                                        <p:tgtEl>
                                          <p:spTgt spid="10895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20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par>
                                <p:cTn id="13" presetID="10" presetClass="entr" presetSubtype="0" fill="hold" nodeType="withEffect">
                                  <p:stCondLst>
                                    <p:cond delay="0"/>
                                  </p:stCondLst>
                                  <p:childTnLst>
                                    <p:set>
                                      <p:cBhvr>
                                        <p:cTn id="14" dur="1" fill="hold">
                                          <p:stCondLst>
                                            <p:cond delay="0"/>
                                          </p:stCondLst>
                                        </p:cTn>
                                        <p:tgtEl>
                                          <p:spTgt spid="1089545"/>
                                        </p:tgtEl>
                                        <p:attrNameLst>
                                          <p:attrName>style.visibility</p:attrName>
                                        </p:attrNameLst>
                                      </p:cBhvr>
                                      <p:to>
                                        <p:strVal val="visible"/>
                                      </p:to>
                                    </p:set>
                                    <p:animEffect transition="in" filter="fade">
                                      <p:cBhvr>
                                        <p:cTn id="15" dur="2000"/>
                                        <p:tgtEl>
                                          <p:spTgt spid="1089545"/>
                                        </p:tgtEl>
                                      </p:cBhvr>
                                    </p:animEffect>
                                  </p:childTnLst>
                                </p:cTn>
                              </p:par>
                              <p:par>
                                <p:cTn id="16" presetID="10" presetClass="entr" presetSubtype="0" fill="hold" nodeType="withEffect">
                                  <p:stCondLst>
                                    <p:cond delay="0"/>
                                  </p:stCondLst>
                                  <p:childTnLst>
                                    <p:set>
                                      <p:cBhvr>
                                        <p:cTn id="17" dur="1" fill="hold">
                                          <p:stCondLst>
                                            <p:cond delay="0"/>
                                          </p:stCondLst>
                                        </p:cTn>
                                        <p:tgtEl>
                                          <p:spTgt spid="1089546"/>
                                        </p:tgtEl>
                                        <p:attrNameLst>
                                          <p:attrName>style.visibility</p:attrName>
                                        </p:attrNameLst>
                                      </p:cBhvr>
                                      <p:to>
                                        <p:strVal val="visible"/>
                                      </p:to>
                                    </p:set>
                                    <p:animEffect transition="in" filter="fade">
                                      <p:cBhvr>
                                        <p:cTn id="18" dur="2000"/>
                                        <p:tgtEl>
                                          <p:spTgt spid="1089546"/>
                                        </p:tgtEl>
                                      </p:cBhvr>
                                    </p:animEffect>
                                  </p:childTnLst>
                                </p:cTn>
                              </p:par>
                              <p:par>
                                <p:cTn id="19" presetID="10" presetClass="entr" presetSubtype="0" fill="hold" nodeType="withEffect">
                                  <p:stCondLst>
                                    <p:cond delay="0"/>
                                  </p:stCondLst>
                                  <p:childTnLst>
                                    <p:set>
                                      <p:cBhvr>
                                        <p:cTn id="20" dur="1" fill="hold">
                                          <p:stCondLst>
                                            <p:cond delay="0"/>
                                          </p:stCondLst>
                                        </p:cTn>
                                        <p:tgtEl>
                                          <p:spTgt spid="1089547"/>
                                        </p:tgtEl>
                                        <p:attrNameLst>
                                          <p:attrName>style.visibility</p:attrName>
                                        </p:attrNameLst>
                                      </p:cBhvr>
                                      <p:to>
                                        <p:strVal val="visible"/>
                                      </p:to>
                                    </p:set>
                                    <p:animEffect transition="in" filter="fade">
                                      <p:cBhvr>
                                        <p:cTn id="21" dur="2000"/>
                                        <p:tgtEl>
                                          <p:spTgt spid="108954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089605"/>
                                        </p:tgtEl>
                                        <p:attrNameLst>
                                          <p:attrName>style.visibility</p:attrName>
                                        </p:attrNameLst>
                                      </p:cBhvr>
                                      <p:to>
                                        <p:strVal val="visible"/>
                                      </p:to>
                                    </p:set>
                                    <p:animEffect transition="in" filter="wipe(down)">
                                      <p:cBhvr>
                                        <p:cTn id="26" dur="5000"/>
                                        <p:tgtEl>
                                          <p:spTgt spid="1089605"/>
                                        </p:tgtEl>
                                      </p:cBhvr>
                                    </p:animEffect>
                                  </p:childTnLst>
                                  <p:subTnLst>
                                    <p:audio>
                                      <p:cMediaNode>
                                        <p:cTn display="0" masterRel="sameClick">
                                          <p:stCondLst>
                                            <p:cond evt="begin" delay="0">
                                              <p:tn val="24"/>
                                            </p:cond>
                                          </p:stCondLst>
                                          <p:endCondLst>
                                            <p:cond evt="onStopAudio" delay="0">
                                              <p:tgtEl>
                                                <p:sldTgt/>
                                              </p:tgtEl>
                                            </p:cond>
                                          </p:endCondLst>
                                        </p:cTn>
                                        <p:tgtEl>
                                          <p:sndTgt r:embed="rId5" name="voltage.wav"/>
                                        </p:tgtEl>
                                      </p:cMediaNode>
                                    </p:audio>
                                  </p:subTnLst>
                                </p:cTn>
                              </p:par>
                              <p:par>
                                <p:cTn id="27" presetID="22" presetClass="entr" presetSubtype="4" fill="hold" grpId="0" nodeType="withEffect">
                                  <p:stCondLst>
                                    <p:cond delay="0"/>
                                  </p:stCondLst>
                                  <p:childTnLst>
                                    <p:set>
                                      <p:cBhvr>
                                        <p:cTn id="28" dur="1" fill="hold">
                                          <p:stCondLst>
                                            <p:cond delay="0"/>
                                          </p:stCondLst>
                                        </p:cTn>
                                        <p:tgtEl>
                                          <p:spTgt spid="1089606"/>
                                        </p:tgtEl>
                                        <p:attrNameLst>
                                          <p:attrName>style.visibility</p:attrName>
                                        </p:attrNameLst>
                                      </p:cBhvr>
                                      <p:to>
                                        <p:strVal val="visible"/>
                                      </p:to>
                                    </p:set>
                                    <p:animEffect transition="in" filter="wipe(down)">
                                      <p:cBhvr>
                                        <p:cTn id="29" dur="5000"/>
                                        <p:tgtEl>
                                          <p:spTgt spid="1089606"/>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left)">
                                      <p:cBhvr>
                                        <p:cTn id="34" dur="2000"/>
                                        <p:tgtEl>
                                          <p:spTgt spid="3"/>
                                        </p:tgtEl>
                                      </p:cBhvr>
                                    </p:animEffect>
                                  </p:childTnLst>
                                  <p:subTnLst>
                                    <p:audio>
                                      <p:cMediaNode>
                                        <p:cTn display="0" masterRel="sameClick">
                                          <p:stCondLst>
                                            <p:cond evt="begin" delay="0">
                                              <p:tn val="32"/>
                                            </p:cond>
                                          </p:stCondLst>
                                          <p:endCondLst>
                                            <p:cond evt="onStopAudio" delay="0">
                                              <p:tgtEl>
                                                <p:sldTgt/>
                                              </p:tgtEl>
                                            </p:cond>
                                          </p:endCondLst>
                                        </p:cTn>
                                        <p:tgtEl>
                                          <p:sndTgt r:embed="rId4" name="chimes.wav"/>
                                        </p:tgtEl>
                                      </p:cMediaNode>
                                    </p:audio>
                                  </p:subTnLst>
                                </p:cTn>
                              </p:par>
                              <p:par>
                                <p:cTn id="35" presetID="53" presetClass="entr" presetSubtype="0" fill="hold" grpId="0" nodeType="withEffect">
                                  <p:stCondLst>
                                    <p:cond delay="0"/>
                                  </p:stCondLst>
                                  <p:childTnLst>
                                    <p:set>
                                      <p:cBhvr>
                                        <p:cTn id="36" dur="1" fill="hold">
                                          <p:stCondLst>
                                            <p:cond delay="0"/>
                                          </p:stCondLst>
                                        </p:cTn>
                                        <p:tgtEl>
                                          <p:spTgt spid="1089624"/>
                                        </p:tgtEl>
                                        <p:attrNameLst>
                                          <p:attrName>style.visibility</p:attrName>
                                        </p:attrNameLst>
                                      </p:cBhvr>
                                      <p:to>
                                        <p:strVal val="visible"/>
                                      </p:to>
                                    </p:set>
                                    <p:anim calcmode="lin" valueType="num">
                                      <p:cBhvr>
                                        <p:cTn id="37" dur="500" fill="hold"/>
                                        <p:tgtEl>
                                          <p:spTgt spid="1089624"/>
                                        </p:tgtEl>
                                        <p:attrNameLst>
                                          <p:attrName>ppt_w</p:attrName>
                                        </p:attrNameLst>
                                      </p:cBhvr>
                                      <p:tavLst>
                                        <p:tav tm="0">
                                          <p:val>
                                            <p:fltVal val="0"/>
                                          </p:val>
                                        </p:tav>
                                        <p:tav tm="100000">
                                          <p:val>
                                            <p:strVal val="#ppt_w"/>
                                          </p:val>
                                        </p:tav>
                                      </p:tavLst>
                                    </p:anim>
                                    <p:anim calcmode="lin" valueType="num">
                                      <p:cBhvr>
                                        <p:cTn id="38" dur="500" fill="hold"/>
                                        <p:tgtEl>
                                          <p:spTgt spid="1089624"/>
                                        </p:tgtEl>
                                        <p:attrNameLst>
                                          <p:attrName>ppt_h</p:attrName>
                                        </p:attrNameLst>
                                      </p:cBhvr>
                                      <p:tavLst>
                                        <p:tav tm="0">
                                          <p:val>
                                            <p:fltVal val="0"/>
                                          </p:val>
                                        </p:tav>
                                        <p:tav tm="100000">
                                          <p:val>
                                            <p:strVal val="#ppt_h"/>
                                          </p:val>
                                        </p:tav>
                                      </p:tavLst>
                                    </p:anim>
                                    <p:animEffect transition="in" filter="fade">
                                      <p:cBhvr>
                                        <p:cTn id="39" dur="500"/>
                                        <p:tgtEl>
                                          <p:spTgt spid="1089624"/>
                                        </p:tgtEl>
                                      </p:cBhvr>
                                    </p:animEffect>
                                  </p:childTnLst>
                                  <p:subTnLst>
                                    <p:audio>
                                      <p:cMediaNode>
                                        <p:cTn display="0" masterRel="sameClick">
                                          <p:stCondLst>
                                            <p:cond evt="begin" delay="0">
                                              <p:tn val="35"/>
                                            </p:cond>
                                          </p:stCondLst>
                                          <p:endCondLst>
                                            <p:cond evt="onStopAudio" delay="0">
                                              <p:tgtEl>
                                                <p:sldTgt/>
                                              </p:tgtEl>
                                            </p:cond>
                                          </p:endCondLst>
                                        </p:cTn>
                                        <p:tgtEl>
                                          <p:sndTgt r:embed="rId6"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089549"/>
                                        </p:tgtEl>
                                        <p:attrNameLst>
                                          <p:attrName>style.visibility</p:attrName>
                                        </p:attrNameLst>
                                      </p:cBhvr>
                                      <p:to>
                                        <p:strVal val="visible"/>
                                      </p:to>
                                    </p:set>
                                    <p:animEffect transition="in" filter="wipe(up)">
                                      <p:cBhvr>
                                        <p:cTn id="44" dur="5000"/>
                                        <p:tgtEl>
                                          <p:spTgt spid="108954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089552"/>
                                        </p:tgtEl>
                                        <p:attrNameLst>
                                          <p:attrName>style.visibility</p:attrName>
                                        </p:attrNameLst>
                                      </p:cBhvr>
                                      <p:to>
                                        <p:strVal val="visible"/>
                                      </p:to>
                                    </p:set>
                                    <p:animEffect transition="in" filter="wipe(left)">
                                      <p:cBhvr>
                                        <p:cTn id="47" dur="5000"/>
                                        <p:tgtEl>
                                          <p:spTgt spid="108955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2000"/>
                                        <p:tgtEl>
                                          <p:spTgt spid="4"/>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089583"/>
                                        </p:tgtEl>
                                        <p:attrNameLst>
                                          <p:attrName>style.visibility</p:attrName>
                                        </p:attrNameLst>
                                      </p:cBhvr>
                                      <p:to>
                                        <p:strVal val="visible"/>
                                      </p:to>
                                    </p:set>
                                    <p:anim calcmode="lin" valueType="num">
                                      <p:cBhvr>
                                        <p:cTn id="57" dur="500" fill="hold"/>
                                        <p:tgtEl>
                                          <p:spTgt spid="1089583"/>
                                        </p:tgtEl>
                                        <p:attrNameLst>
                                          <p:attrName>ppt_w</p:attrName>
                                        </p:attrNameLst>
                                      </p:cBhvr>
                                      <p:tavLst>
                                        <p:tav tm="0">
                                          <p:val>
                                            <p:fltVal val="0"/>
                                          </p:val>
                                        </p:tav>
                                        <p:tav tm="100000">
                                          <p:val>
                                            <p:strVal val="#ppt_w"/>
                                          </p:val>
                                        </p:tav>
                                      </p:tavLst>
                                    </p:anim>
                                    <p:anim calcmode="lin" valueType="num">
                                      <p:cBhvr>
                                        <p:cTn id="58" dur="500" fill="hold"/>
                                        <p:tgtEl>
                                          <p:spTgt spid="1089583"/>
                                        </p:tgtEl>
                                        <p:attrNameLst>
                                          <p:attrName>ppt_h</p:attrName>
                                        </p:attrNameLst>
                                      </p:cBhvr>
                                      <p:tavLst>
                                        <p:tav tm="0">
                                          <p:val>
                                            <p:fltVal val="0"/>
                                          </p:val>
                                        </p:tav>
                                        <p:tav tm="100000">
                                          <p:val>
                                            <p:strVal val="#ppt_h"/>
                                          </p:val>
                                        </p:tav>
                                      </p:tavLst>
                                    </p:anim>
                                    <p:animEffect transition="in" filter="fade">
                                      <p:cBhvr>
                                        <p:cTn id="59" dur="500"/>
                                        <p:tgtEl>
                                          <p:spTgt spid="1089583"/>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1089554"/>
                                        </p:tgtEl>
                                        <p:attrNameLst>
                                          <p:attrName>style.visibility</p:attrName>
                                        </p:attrNameLst>
                                      </p:cBhvr>
                                      <p:to>
                                        <p:strVal val="visible"/>
                                      </p:to>
                                    </p:set>
                                    <p:animEffect transition="in" filter="wipe(up)">
                                      <p:cBhvr>
                                        <p:cTn id="64" dur="5000"/>
                                        <p:tgtEl>
                                          <p:spTgt spid="1089554"/>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2000"/>
                                        <p:tgtEl>
                                          <p:spTgt spid="5"/>
                                        </p:tgtEl>
                                      </p:cBhvr>
                                    </p:animEffect>
                                  </p:childTnLst>
                                  <p:subTnLst>
                                    <p:audio>
                                      <p:cMediaNode>
                                        <p:cTn display="0" masterRel="sameClick">
                                          <p:stCondLst>
                                            <p:cond evt="begin" delay="0">
                                              <p:tn val="67"/>
                                            </p:cond>
                                          </p:stCondLst>
                                          <p:endCondLst>
                                            <p:cond evt="onStopAudio" delay="0">
                                              <p:tgtEl>
                                                <p:sldTgt/>
                                              </p:tgtEl>
                                            </p:cond>
                                          </p:endCondLst>
                                        </p:cTn>
                                        <p:tgtEl>
                                          <p:sndTgt r:embed="rId4"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089569"/>
                                        </p:tgtEl>
                                        <p:attrNameLst>
                                          <p:attrName>style.visibility</p:attrName>
                                        </p:attrNameLst>
                                      </p:cBhvr>
                                      <p:to>
                                        <p:strVal val="visible"/>
                                      </p:to>
                                    </p:set>
                                    <p:animEffect transition="in" filter="wipe(up)">
                                      <p:cBhvr>
                                        <p:cTn id="74" dur="5000"/>
                                        <p:tgtEl>
                                          <p:spTgt spid="108956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089562"/>
                                        </p:tgtEl>
                                        <p:attrNameLst>
                                          <p:attrName>style.visibility</p:attrName>
                                        </p:attrNameLst>
                                      </p:cBhvr>
                                      <p:to>
                                        <p:strVal val="visible"/>
                                      </p:to>
                                    </p:set>
                                    <p:animEffect transition="in" filter="wipe(left)">
                                      <p:cBhvr>
                                        <p:cTn id="79" dur="5000"/>
                                        <p:tgtEl>
                                          <p:spTgt spid="1089562"/>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1089581"/>
                                        </p:tgtEl>
                                        <p:attrNameLst>
                                          <p:attrName>style.visibility</p:attrName>
                                        </p:attrNameLst>
                                      </p:cBhvr>
                                      <p:to>
                                        <p:strVal val="visible"/>
                                      </p:to>
                                    </p:set>
                                    <p:anim calcmode="lin" valueType="num">
                                      <p:cBhvr>
                                        <p:cTn id="82" dur="500" fill="hold"/>
                                        <p:tgtEl>
                                          <p:spTgt spid="1089581"/>
                                        </p:tgtEl>
                                        <p:attrNameLst>
                                          <p:attrName>ppt_w</p:attrName>
                                        </p:attrNameLst>
                                      </p:cBhvr>
                                      <p:tavLst>
                                        <p:tav tm="0">
                                          <p:val>
                                            <p:fltVal val="0"/>
                                          </p:val>
                                        </p:tav>
                                        <p:tav tm="100000">
                                          <p:val>
                                            <p:strVal val="#ppt_w"/>
                                          </p:val>
                                        </p:tav>
                                      </p:tavLst>
                                    </p:anim>
                                    <p:anim calcmode="lin" valueType="num">
                                      <p:cBhvr>
                                        <p:cTn id="83" dur="500" fill="hold"/>
                                        <p:tgtEl>
                                          <p:spTgt spid="1089581"/>
                                        </p:tgtEl>
                                        <p:attrNameLst>
                                          <p:attrName>ppt_h</p:attrName>
                                        </p:attrNameLst>
                                      </p:cBhvr>
                                      <p:tavLst>
                                        <p:tav tm="0">
                                          <p:val>
                                            <p:fltVal val="0"/>
                                          </p:val>
                                        </p:tav>
                                        <p:tav tm="100000">
                                          <p:val>
                                            <p:strVal val="#ppt_h"/>
                                          </p:val>
                                        </p:tav>
                                      </p:tavLst>
                                    </p:anim>
                                    <p:animEffect transition="in" filter="fade">
                                      <p:cBhvr>
                                        <p:cTn id="84" dur="500"/>
                                        <p:tgtEl>
                                          <p:spTgt spid="1089581"/>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1089570"/>
                                        </p:tgtEl>
                                        <p:attrNameLst>
                                          <p:attrName>style.visibility</p:attrName>
                                        </p:attrNameLst>
                                      </p:cBhvr>
                                      <p:to>
                                        <p:strVal val="visible"/>
                                      </p:to>
                                    </p:set>
                                    <p:animEffect transition="in" filter="wipe(right)">
                                      <p:cBhvr>
                                        <p:cTn id="87" dur="5000"/>
                                        <p:tgtEl>
                                          <p:spTgt spid="1089570"/>
                                        </p:tgtEl>
                                      </p:cBhvr>
                                    </p:animEffect>
                                  </p:childTnLst>
                                </p:cTn>
                              </p:par>
                            </p:childTnLst>
                          </p:cTn>
                        </p:par>
                        <p:par>
                          <p:cTn id="88" fill="hold">
                            <p:stCondLst>
                              <p:cond delay="5000"/>
                            </p:stCondLst>
                            <p:childTnLst>
                              <p:par>
                                <p:cTn id="89" presetID="22" presetClass="entr" presetSubtype="1" fill="hold" grpId="0" nodeType="afterEffect">
                                  <p:stCondLst>
                                    <p:cond delay="0"/>
                                  </p:stCondLst>
                                  <p:childTnLst>
                                    <p:set>
                                      <p:cBhvr>
                                        <p:cTn id="90" dur="1" fill="hold">
                                          <p:stCondLst>
                                            <p:cond delay="0"/>
                                          </p:stCondLst>
                                        </p:cTn>
                                        <p:tgtEl>
                                          <p:spTgt spid="1089563"/>
                                        </p:tgtEl>
                                        <p:attrNameLst>
                                          <p:attrName>style.visibility</p:attrName>
                                        </p:attrNameLst>
                                      </p:cBhvr>
                                      <p:to>
                                        <p:strVal val="visible"/>
                                      </p:to>
                                    </p:set>
                                    <p:animEffect transition="in" filter="wipe(up)">
                                      <p:cBhvr>
                                        <p:cTn id="91" dur="5000"/>
                                        <p:tgtEl>
                                          <p:spTgt spid="108956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0" fill="hold" grpId="0" nodeType="clickEffect">
                                  <p:stCondLst>
                                    <p:cond delay="0"/>
                                  </p:stCondLst>
                                  <p:childTnLst>
                                    <p:set>
                                      <p:cBhvr>
                                        <p:cTn id="95" dur="1" fill="hold">
                                          <p:stCondLst>
                                            <p:cond delay="0"/>
                                          </p:stCondLst>
                                        </p:cTn>
                                        <p:tgtEl>
                                          <p:spTgt spid="1089582"/>
                                        </p:tgtEl>
                                        <p:attrNameLst>
                                          <p:attrName>style.visibility</p:attrName>
                                        </p:attrNameLst>
                                      </p:cBhvr>
                                      <p:to>
                                        <p:strVal val="visible"/>
                                      </p:to>
                                    </p:set>
                                    <p:anim calcmode="lin" valueType="num">
                                      <p:cBhvr>
                                        <p:cTn id="96" dur="500" fill="hold"/>
                                        <p:tgtEl>
                                          <p:spTgt spid="1089582"/>
                                        </p:tgtEl>
                                        <p:attrNameLst>
                                          <p:attrName>ppt_w</p:attrName>
                                        </p:attrNameLst>
                                      </p:cBhvr>
                                      <p:tavLst>
                                        <p:tav tm="0">
                                          <p:val>
                                            <p:fltVal val="0"/>
                                          </p:val>
                                        </p:tav>
                                        <p:tav tm="100000">
                                          <p:val>
                                            <p:strVal val="#ppt_w"/>
                                          </p:val>
                                        </p:tav>
                                      </p:tavLst>
                                    </p:anim>
                                    <p:anim calcmode="lin" valueType="num">
                                      <p:cBhvr>
                                        <p:cTn id="97" dur="500" fill="hold"/>
                                        <p:tgtEl>
                                          <p:spTgt spid="1089582"/>
                                        </p:tgtEl>
                                        <p:attrNameLst>
                                          <p:attrName>ppt_h</p:attrName>
                                        </p:attrNameLst>
                                      </p:cBhvr>
                                      <p:tavLst>
                                        <p:tav tm="0">
                                          <p:val>
                                            <p:fltVal val="0"/>
                                          </p:val>
                                        </p:tav>
                                        <p:tav tm="100000">
                                          <p:val>
                                            <p:strVal val="#ppt_h"/>
                                          </p:val>
                                        </p:tav>
                                      </p:tavLst>
                                    </p:anim>
                                    <p:animEffect transition="in" filter="fade">
                                      <p:cBhvr>
                                        <p:cTn id="98" dur="500"/>
                                        <p:tgtEl>
                                          <p:spTgt spid="1089582"/>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1089592"/>
                                        </p:tgtEl>
                                        <p:attrNameLst>
                                          <p:attrName>style.visibility</p:attrName>
                                        </p:attrNameLst>
                                      </p:cBhvr>
                                      <p:to>
                                        <p:strVal val="visible"/>
                                      </p:to>
                                    </p:set>
                                    <p:animEffect transition="in" filter="wipe(down)">
                                      <p:cBhvr>
                                        <p:cTn id="103" dur="5000"/>
                                        <p:tgtEl>
                                          <p:spTgt spid="1089592"/>
                                        </p:tgtEl>
                                      </p:cBhvr>
                                    </p:animEffect>
                                  </p:childTnLst>
                                  <p:subTnLst>
                                    <p:audio>
                                      <p:cMediaNode>
                                        <p:cTn display="0" masterRel="sameClick">
                                          <p:stCondLst>
                                            <p:cond evt="begin" delay="0">
                                              <p:tn val="101"/>
                                            </p:cond>
                                          </p:stCondLst>
                                          <p:endCondLst>
                                            <p:cond evt="onStopAudio" delay="0">
                                              <p:tgtEl>
                                                <p:sldTgt/>
                                              </p:tgtEl>
                                            </p:cond>
                                          </p:endCondLst>
                                        </p:cTn>
                                        <p:tgtEl>
                                          <p:sndTgt r:embed="rId5" name="voltage.wav"/>
                                        </p:tgtEl>
                                      </p:cMediaNode>
                                    </p:audio>
                                  </p:subTnLst>
                                </p:cTn>
                              </p:par>
                              <p:par>
                                <p:cTn id="104" presetID="22" presetClass="entr" presetSubtype="4" fill="hold" grpId="0" nodeType="withEffect">
                                  <p:stCondLst>
                                    <p:cond delay="0"/>
                                  </p:stCondLst>
                                  <p:childTnLst>
                                    <p:set>
                                      <p:cBhvr>
                                        <p:cTn id="105" dur="1" fill="hold">
                                          <p:stCondLst>
                                            <p:cond delay="0"/>
                                          </p:stCondLst>
                                        </p:cTn>
                                        <p:tgtEl>
                                          <p:spTgt spid="1089593"/>
                                        </p:tgtEl>
                                        <p:attrNameLst>
                                          <p:attrName>style.visibility</p:attrName>
                                        </p:attrNameLst>
                                      </p:cBhvr>
                                      <p:to>
                                        <p:strVal val="visible"/>
                                      </p:to>
                                    </p:set>
                                    <p:animEffect transition="in" filter="wipe(down)">
                                      <p:cBhvr>
                                        <p:cTn id="106" dur="5000"/>
                                        <p:tgtEl>
                                          <p:spTgt spid="1089593"/>
                                        </p:tgtEl>
                                      </p:cBhvr>
                                    </p:animEffect>
                                  </p:childTnLst>
                                  <p:subTnLst>
                                    <p:audio>
                                      <p:cMediaNode>
                                        <p:cTn display="0" masterRel="sameClick">
                                          <p:stCondLst>
                                            <p:cond evt="begin" delay="0">
                                              <p:tn val="104"/>
                                            </p:cond>
                                          </p:stCondLst>
                                          <p:endCondLst>
                                            <p:cond evt="onStopAudio" delay="0">
                                              <p:tgtEl>
                                                <p:sldTgt/>
                                              </p:tgtEl>
                                            </p:cond>
                                          </p:endCondLst>
                                        </p:cTn>
                                        <p:tgtEl>
                                          <p:sndTgt r:embed="rId5" name="voltage.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wipe(left)">
                                      <p:cBhvr>
                                        <p:cTn id="111" dur="2000"/>
                                        <p:tgtEl>
                                          <p:spTgt spid="7"/>
                                        </p:tgtEl>
                                      </p:cBhvr>
                                    </p:animEffect>
                                  </p:childTnLst>
                                  <p:subTnLst>
                                    <p:audio>
                                      <p:cMediaNode>
                                        <p:cTn display="0" masterRel="sameClick">
                                          <p:stCondLst>
                                            <p:cond evt="begin" delay="0">
                                              <p:tn val="109"/>
                                            </p:cond>
                                          </p:stCondLst>
                                          <p:endCondLst>
                                            <p:cond evt="onStopAudio" delay="0">
                                              <p:tgtEl>
                                                <p:sldTgt/>
                                              </p:tgtEl>
                                            </p:cond>
                                          </p:endCondLst>
                                        </p:cTn>
                                        <p:tgtEl>
                                          <p:sndTgt r:embed="rId4" name="chimes.wav"/>
                                        </p:tgtEl>
                                      </p:cMediaNode>
                                    </p:audio>
                                  </p:subTnLst>
                                </p:cTn>
                              </p:par>
                            </p:childTnLst>
                          </p:cTn>
                        </p:par>
                      </p:childTnLst>
                    </p:cTn>
                  </p:par>
                  <p:par>
                    <p:cTn id="112" fill="hold">
                      <p:stCondLst>
                        <p:cond delay="indefinite"/>
                      </p:stCondLst>
                      <p:childTnLst>
                        <p:par>
                          <p:cTn id="113" fill="hold">
                            <p:stCondLst>
                              <p:cond delay="0"/>
                            </p:stCondLst>
                            <p:childTnLst>
                              <p:par>
                                <p:cTn id="114" presetID="53" presetClass="entr" presetSubtype="0" fill="hold" grpId="0" nodeType="clickEffect">
                                  <p:stCondLst>
                                    <p:cond delay="0"/>
                                  </p:stCondLst>
                                  <p:childTnLst>
                                    <p:set>
                                      <p:cBhvr>
                                        <p:cTn id="115" dur="1" fill="hold">
                                          <p:stCondLst>
                                            <p:cond delay="0"/>
                                          </p:stCondLst>
                                        </p:cTn>
                                        <p:tgtEl>
                                          <p:spTgt spid="1089584"/>
                                        </p:tgtEl>
                                        <p:attrNameLst>
                                          <p:attrName>style.visibility</p:attrName>
                                        </p:attrNameLst>
                                      </p:cBhvr>
                                      <p:to>
                                        <p:strVal val="visible"/>
                                      </p:to>
                                    </p:set>
                                    <p:anim calcmode="lin" valueType="num">
                                      <p:cBhvr>
                                        <p:cTn id="116" dur="500" fill="hold"/>
                                        <p:tgtEl>
                                          <p:spTgt spid="1089584"/>
                                        </p:tgtEl>
                                        <p:attrNameLst>
                                          <p:attrName>ppt_w</p:attrName>
                                        </p:attrNameLst>
                                      </p:cBhvr>
                                      <p:tavLst>
                                        <p:tav tm="0">
                                          <p:val>
                                            <p:fltVal val="0"/>
                                          </p:val>
                                        </p:tav>
                                        <p:tav tm="100000">
                                          <p:val>
                                            <p:strVal val="#ppt_w"/>
                                          </p:val>
                                        </p:tav>
                                      </p:tavLst>
                                    </p:anim>
                                    <p:anim calcmode="lin" valueType="num">
                                      <p:cBhvr>
                                        <p:cTn id="117" dur="500" fill="hold"/>
                                        <p:tgtEl>
                                          <p:spTgt spid="1089584"/>
                                        </p:tgtEl>
                                        <p:attrNameLst>
                                          <p:attrName>ppt_h</p:attrName>
                                        </p:attrNameLst>
                                      </p:cBhvr>
                                      <p:tavLst>
                                        <p:tav tm="0">
                                          <p:val>
                                            <p:fltVal val="0"/>
                                          </p:val>
                                        </p:tav>
                                        <p:tav tm="100000">
                                          <p:val>
                                            <p:strVal val="#ppt_h"/>
                                          </p:val>
                                        </p:tav>
                                      </p:tavLst>
                                    </p:anim>
                                    <p:animEffect transition="in" filter="fade">
                                      <p:cBhvr>
                                        <p:cTn id="118" dur="500"/>
                                        <p:tgtEl>
                                          <p:spTgt spid="1089584"/>
                                        </p:tgtEl>
                                      </p:cBhvr>
                                    </p:animEffect>
                                  </p:childTnLst>
                                  <p:subTnLst>
                                    <p:audio>
                                      <p:cMediaNode>
                                        <p:cTn display="0" masterRel="sameClick">
                                          <p:stCondLst>
                                            <p:cond evt="begin" delay="0">
                                              <p:tn val="114"/>
                                            </p:cond>
                                          </p:stCondLst>
                                          <p:endCondLst>
                                            <p:cond evt="onStopAudio" delay="0">
                                              <p:tgtEl>
                                                <p:sldTgt/>
                                              </p:tgtEl>
                                            </p:cond>
                                          </p:endCondLst>
                                        </p:cTn>
                                        <p:tgtEl>
                                          <p:sndTgt r:embed="rId6" name="cashreg.wav"/>
                                        </p:tgtEl>
                                      </p:cMediaNode>
                                    </p:audio>
                                  </p:subTnLst>
                                </p:cTn>
                              </p:par>
                            </p:childTnLst>
                          </p:cTn>
                        </p:par>
                      </p:childTnLst>
                    </p:cTn>
                  </p:par>
                  <p:par>
                    <p:cTn id="119" fill="hold">
                      <p:stCondLst>
                        <p:cond delay="indefinite"/>
                      </p:stCondLst>
                      <p:childTnLst>
                        <p:par>
                          <p:cTn id="120" fill="hold">
                            <p:stCondLst>
                              <p:cond delay="0"/>
                            </p:stCondLst>
                            <p:childTnLst>
                              <p:par>
                                <p:cTn id="121" presetID="22" presetClass="entr" presetSubtype="4" fill="hold" nodeType="clickEffect">
                                  <p:stCondLst>
                                    <p:cond delay="0"/>
                                  </p:stCondLst>
                                  <p:childTnLst>
                                    <p:set>
                                      <p:cBhvr>
                                        <p:cTn id="122" dur="1" fill="hold">
                                          <p:stCondLst>
                                            <p:cond delay="0"/>
                                          </p:stCondLst>
                                        </p:cTn>
                                        <p:tgtEl>
                                          <p:spTgt spid="1089621"/>
                                        </p:tgtEl>
                                        <p:attrNameLst>
                                          <p:attrName>style.visibility</p:attrName>
                                        </p:attrNameLst>
                                      </p:cBhvr>
                                      <p:to>
                                        <p:strVal val="visible"/>
                                      </p:to>
                                    </p:set>
                                    <p:animEffect transition="in" filter="wipe(down)">
                                      <p:cBhvr>
                                        <p:cTn id="123" dur="2000"/>
                                        <p:tgtEl>
                                          <p:spTgt spid="1089621"/>
                                        </p:tgtEl>
                                      </p:cBhvr>
                                    </p:animEffect>
                                  </p:childTnLst>
                                  <p:subTnLst>
                                    <p:audio>
                                      <p:cMediaNode>
                                        <p:cTn display="0" masterRel="sameClick">
                                          <p:stCondLst>
                                            <p:cond evt="begin" delay="0">
                                              <p:tn val="12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48" grpId="0" animBg="1"/>
      <p:bldP spid="1089549" grpId="0" animBg="1"/>
      <p:bldP spid="1089552" grpId="0" animBg="1"/>
      <p:bldP spid="1089554" grpId="0" animBg="1"/>
      <p:bldP spid="1089562" grpId="0" animBg="1"/>
      <p:bldP spid="1089563" grpId="0" animBg="1"/>
      <p:bldP spid="1089569" grpId="0" animBg="1"/>
      <p:bldP spid="1089570" grpId="0" animBg="1"/>
      <p:bldP spid="1089581" grpId="0"/>
      <p:bldP spid="1089582" grpId="0"/>
      <p:bldP spid="1089583" grpId="0"/>
      <p:bldP spid="1089584" grpId="0"/>
      <p:bldP spid="1089592" grpId="0" animBg="1"/>
      <p:bldP spid="1089593" grpId="0" animBg="1"/>
      <p:bldP spid="1089605" grpId="0" animBg="1"/>
      <p:bldP spid="1089606" grpId="0" animBg="1"/>
      <p:bldP spid="10896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38" name="Rectangle 2"/>
          <p:cNvSpPr>
            <a:spLocks noChangeArrowheads="1"/>
          </p:cNvSpPr>
          <p:nvPr/>
        </p:nvSpPr>
        <p:spPr bwMode="auto">
          <a:xfrm>
            <a:off x="685800" y="1401763"/>
            <a:ext cx="7772400" cy="5284787"/>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chemeClr val="accent2"/>
                </a:solidFill>
                <a:latin typeface="Arial" charset="0"/>
                <a:ea typeface="Calibri" pitchFamily="34" charset="0"/>
                <a:cs typeface="Arial" charset="0"/>
              </a:rPr>
              <a:t>Applications and skills: </a:t>
            </a:r>
            <a:endParaRPr lang="en-US" sz="2400" dirty="0">
              <a:solidFill>
                <a:schemeClr val="accent2"/>
              </a:solidFill>
              <a:latin typeface="Arial" charset="0"/>
              <a:ea typeface="Calibri" pitchFamily="34" charset="0"/>
              <a:cs typeface="Arial" charset="0"/>
            </a:endParaRPr>
          </a:p>
          <a:p>
            <a:pPr marL="609600" indent="-609600">
              <a:spcBef>
                <a:spcPct val="20000"/>
              </a:spcBef>
            </a:pPr>
            <a:r>
              <a:rPr lang="en-US" sz="2400" dirty="0">
                <a:solidFill>
                  <a:schemeClr val="accent2"/>
                </a:solidFill>
                <a:latin typeface="Arial" charset="0"/>
                <a:ea typeface="Calibri" pitchFamily="34" charset="0"/>
                <a:cs typeface="Arial" charset="0"/>
              </a:rPr>
              <a:t>• Solving specific energy and energy density problems </a:t>
            </a:r>
          </a:p>
          <a:p>
            <a:pPr marL="609600" indent="-609600">
              <a:spcBef>
                <a:spcPct val="20000"/>
              </a:spcBef>
            </a:pPr>
            <a:r>
              <a:rPr lang="en-US" sz="2400" dirty="0">
                <a:solidFill>
                  <a:schemeClr val="accent2"/>
                </a:solidFill>
                <a:latin typeface="Arial" charset="0"/>
                <a:ea typeface="Calibri" pitchFamily="34" charset="0"/>
                <a:cs typeface="Arial" charset="0"/>
              </a:rPr>
              <a:t>• Sketching and interpreting Sankey diagrams </a:t>
            </a:r>
          </a:p>
          <a:p>
            <a:pPr marL="609600" indent="-609600">
              <a:spcBef>
                <a:spcPct val="20000"/>
              </a:spcBef>
            </a:pPr>
            <a:r>
              <a:rPr lang="en-US" sz="2400" dirty="0">
                <a:solidFill>
                  <a:schemeClr val="accent2"/>
                </a:solidFill>
                <a:latin typeface="Arial" charset="0"/>
                <a:ea typeface="Calibri" pitchFamily="34" charset="0"/>
                <a:cs typeface="Arial" charset="0"/>
              </a:rPr>
              <a:t>• Describing the basic features of fossil fuel power stations, nuclear power stations, wind generators, pumped storage hydroelectric systems and solar power cells </a:t>
            </a:r>
          </a:p>
          <a:p>
            <a:pPr marL="609600" indent="-609600">
              <a:spcBef>
                <a:spcPct val="20000"/>
              </a:spcBef>
            </a:pPr>
            <a:r>
              <a:rPr lang="en-US" sz="2400" dirty="0">
                <a:solidFill>
                  <a:schemeClr val="accent2"/>
                </a:solidFill>
                <a:latin typeface="Arial" charset="0"/>
                <a:ea typeface="Calibri" pitchFamily="34" charset="0"/>
                <a:cs typeface="Arial" charset="0"/>
              </a:rPr>
              <a:t>• Solving problems relevant to energy transformations in the context of these generating systems </a:t>
            </a:r>
          </a:p>
          <a:p>
            <a:pPr marL="609600" indent="-609600">
              <a:spcBef>
                <a:spcPct val="20000"/>
              </a:spcBef>
            </a:pPr>
            <a:r>
              <a:rPr lang="en-US" sz="2400" dirty="0">
                <a:solidFill>
                  <a:schemeClr val="accent2"/>
                </a:solidFill>
                <a:latin typeface="Arial" charset="0"/>
                <a:ea typeface="Calibri" pitchFamily="34" charset="0"/>
                <a:cs typeface="Arial" charset="0"/>
              </a:rPr>
              <a:t>• Discussing safety issues and risks associated with the production of nuclear power </a:t>
            </a:r>
          </a:p>
          <a:p>
            <a:pPr marL="609600" indent="-609600">
              <a:spcBef>
                <a:spcPct val="20000"/>
              </a:spcBef>
            </a:pPr>
            <a:r>
              <a:rPr lang="en-US" sz="2400" dirty="0">
                <a:solidFill>
                  <a:schemeClr val="accent2"/>
                </a:solidFill>
                <a:latin typeface="Arial" charset="0"/>
                <a:ea typeface="Calibri" pitchFamily="34" charset="0"/>
                <a:cs typeface="Arial" charset="0"/>
              </a:rPr>
              <a:t>• Describing the differences between photovoltaic cells and solar heating panels </a:t>
            </a:r>
            <a:endParaRPr lang="en-US" sz="2400" b="1" dirty="0">
              <a:solidFill>
                <a:schemeClr val="accent2"/>
              </a:solidFill>
              <a:latin typeface="Arial" charset="0"/>
              <a:ea typeface="Calibri" pitchFamily="34" charset="0"/>
              <a:cs typeface="Arial" charset="0"/>
            </a:endParaRPr>
          </a:p>
        </p:txBody>
      </p:sp>
      <p:sp>
        <p:nvSpPr>
          <p:cNvPr id="51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8338">
                                            <p:txEl>
                                              <p:pRg st="0" end="0"/>
                                            </p:txEl>
                                          </p:spTgt>
                                        </p:tgtEl>
                                        <p:attrNameLst>
                                          <p:attrName>style.visibility</p:attrName>
                                        </p:attrNameLst>
                                      </p:cBhvr>
                                      <p:to>
                                        <p:strVal val="visible"/>
                                      </p:to>
                                    </p:set>
                                    <p:anim calcmode="lin" valueType="num">
                                      <p:cBhvr additive="base">
                                        <p:cTn id="7" dur="500" fill="hold"/>
                                        <p:tgtEl>
                                          <p:spTgt spid="1038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8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8338">
                                            <p:txEl>
                                              <p:pRg st="1" end="1"/>
                                            </p:txEl>
                                          </p:spTgt>
                                        </p:tgtEl>
                                        <p:attrNameLst>
                                          <p:attrName>style.visibility</p:attrName>
                                        </p:attrNameLst>
                                      </p:cBhvr>
                                      <p:to>
                                        <p:strVal val="visible"/>
                                      </p:to>
                                    </p:set>
                                    <p:anim calcmode="lin" valueType="num">
                                      <p:cBhvr additive="base">
                                        <p:cTn id="13" dur="500" fill="hold"/>
                                        <p:tgtEl>
                                          <p:spTgt spid="1038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8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8338">
                                            <p:txEl>
                                              <p:pRg st="2" end="2"/>
                                            </p:txEl>
                                          </p:spTgt>
                                        </p:tgtEl>
                                        <p:attrNameLst>
                                          <p:attrName>style.visibility</p:attrName>
                                        </p:attrNameLst>
                                      </p:cBhvr>
                                      <p:to>
                                        <p:strVal val="visible"/>
                                      </p:to>
                                    </p:set>
                                    <p:anim calcmode="lin" valueType="num">
                                      <p:cBhvr additive="base">
                                        <p:cTn id="19" dur="500" fill="hold"/>
                                        <p:tgtEl>
                                          <p:spTgt spid="103833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383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8338">
                                            <p:txEl>
                                              <p:pRg st="3" end="3"/>
                                            </p:txEl>
                                          </p:spTgt>
                                        </p:tgtEl>
                                        <p:attrNameLst>
                                          <p:attrName>style.visibility</p:attrName>
                                        </p:attrNameLst>
                                      </p:cBhvr>
                                      <p:to>
                                        <p:strVal val="visible"/>
                                      </p:to>
                                    </p:set>
                                    <p:anim calcmode="lin" valueType="num">
                                      <p:cBhvr additive="base">
                                        <p:cTn id="25" dur="500" fill="hold"/>
                                        <p:tgtEl>
                                          <p:spTgt spid="103833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383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8338">
                                            <p:txEl>
                                              <p:pRg st="4" end="4"/>
                                            </p:txEl>
                                          </p:spTgt>
                                        </p:tgtEl>
                                        <p:attrNameLst>
                                          <p:attrName>style.visibility</p:attrName>
                                        </p:attrNameLst>
                                      </p:cBhvr>
                                      <p:to>
                                        <p:strVal val="visible"/>
                                      </p:to>
                                    </p:set>
                                    <p:anim calcmode="lin" valueType="num">
                                      <p:cBhvr additive="base">
                                        <p:cTn id="31" dur="500" fill="hold"/>
                                        <p:tgtEl>
                                          <p:spTgt spid="103833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383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8338">
                                            <p:txEl>
                                              <p:pRg st="5" end="5"/>
                                            </p:txEl>
                                          </p:spTgt>
                                        </p:tgtEl>
                                        <p:attrNameLst>
                                          <p:attrName>style.visibility</p:attrName>
                                        </p:attrNameLst>
                                      </p:cBhvr>
                                      <p:to>
                                        <p:strVal val="visible"/>
                                      </p:to>
                                    </p:set>
                                    <p:anim calcmode="lin" valueType="num">
                                      <p:cBhvr additive="base">
                                        <p:cTn id="37" dur="500" fill="hold"/>
                                        <p:tgtEl>
                                          <p:spTgt spid="103833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38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8338">
                                            <p:txEl>
                                              <p:pRg st="6" end="6"/>
                                            </p:txEl>
                                          </p:spTgt>
                                        </p:tgtEl>
                                        <p:attrNameLst>
                                          <p:attrName>style.visibility</p:attrName>
                                        </p:attrNameLst>
                                      </p:cBhvr>
                                      <p:to>
                                        <p:strVal val="visible"/>
                                      </p:to>
                                    </p:set>
                                    <p:anim calcmode="lin" valueType="num">
                                      <p:cBhvr additive="base">
                                        <p:cTn id="43" dur="500" fill="hold"/>
                                        <p:tgtEl>
                                          <p:spTgt spid="103833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38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57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Nuclear power stations are the same as fossil fuel stations, from the turbine on down.</a:t>
            </a:r>
          </a:p>
        </p:txBody>
      </p:sp>
      <p:sp>
        <p:nvSpPr>
          <p:cNvPr id="419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5796" name="Picture 4" descr="nuclear energy generation diagram "/>
          <p:cNvPicPr>
            <a:picLocks noChangeAspect="1" noChangeArrowheads="1" noCrop="1"/>
          </p:cNvPicPr>
          <p:nvPr/>
        </p:nvPicPr>
        <p:blipFill>
          <a:blip r:embed="rId9"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1185797" name="Text Box 5"/>
          <p:cNvSpPr txBox="1">
            <a:spLocks noChangeArrowheads="1"/>
          </p:cNvSpPr>
          <p:nvPr/>
        </p:nvSpPr>
        <p:spPr bwMode="auto">
          <a:xfrm>
            <a:off x="1419225" y="6407150"/>
            <a:ext cx="1249363"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Heat</a:t>
            </a:r>
          </a:p>
        </p:txBody>
      </p:sp>
      <p:sp>
        <p:nvSpPr>
          <p:cNvPr id="1185798" name="Text Box 6"/>
          <p:cNvSpPr txBox="1">
            <a:spLocks noChangeArrowheads="1"/>
          </p:cNvSpPr>
          <p:nvPr/>
        </p:nvSpPr>
        <p:spPr bwMode="auto">
          <a:xfrm>
            <a:off x="2897188" y="6399213"/>
            <a:ext cx="1671637"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Kinetic</a:t>
            </a:r>
          </a:p>
        </p:txBody>
      </p:sp>
      <p:sp>
        <p:nvSpPr>
          <p:cNvPr id="1185799" name="Text Box 7"/>
          <p:cNvSpPr txBox="1">
            <a:spLocks noChangeArrowheads="1"/>
          </p:cNvSpPr>
          <p:nvPr/>
        </p:nvSpPr>
        <p:spPr bwMode="auto">
          <a:xfrm>
            <a:off x="4979988" y="6388100"/>
            <a:ext cx="2212975" cy="457200"/>
          </a:xfrm>
          <a:prstGeom prst="rect">
            <a:avLst/>
          </a:prstGeom>
          <a:noFill/>
          <a:ln w="9525">
            <a:noFill/>
            <a:miter lim="800000"/>
            <a:headEnd/>
            <a:tailEnd/>
          </a:ln>
        </p:spPr>
        <p:txBody>
          <a:bodyPr>
            <a:spAutoFit/>
          </a:bodyPr>
          <a:lstStyle/>
          <a:p>
            <a:pPr>
              <a:spcBef>
                <a:spcPct val="50000"/>
              </a:spcBef>
            </a:pPr>
            <a:r>
              <a:rPr lang="en-US" sz="2400">
                <a:solidFill>
                  <a:srgbClr val="000000"/>
                </a:solidFill>
                <a:latin typeface="Arial" charset="0"/>
                <a:sym typeface="Symbol" pitchFamily="18" charset="2"/>
              </a:rPr>
              <a:t> Electrical</a:t>
            </a:r>
          </a:p>
        </p:txBody>
      </p:sp>
      <p:pic>
        <p:nvPicPr>
          <p:cNvPr id="1185800" name="Picture 8" descr="Radioactive Sign Clip Art"/>
          <p:cNvPicPr>
            <a:picLocks noChangeAspect="1" noChangeArrowheads="1"/>
          </p:cNvPicPr>
          <p:nvPr/>
        </p:nvPicPr>
        <p:blipFill>
          <a:blip r:embed="rId10" cstate="print"/>
          <a:srcRect/>
          <a:stretch>
            <a:fillRect/>
          </a:stretch>
        </p:blipFill>
        <p:spPr bwMode="auto">
          <a:xfrm>
            <a:off x="1300163" y="3228975"/>
            <a:ext cx="593725" cy="519113"/>
          </a:xfrm>
          <a:prstGeom prst="rect">
            <a:avLst/>
          </a:prstGeom>
          <a:noFill/>
          <a:ln w="9525">
            <a:noFill/>
            <a:miter lim="800000"/>
            <a:headEnd/>
            <a:tailEnd/>
          </a:ln>
        </p:spPr>
      </p:pic>
      <p:pic>
        <p:nvPicPr>
          <p:cNvPr id="1185801" name="Picture 9"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60625" y="3186113"/>
            <a:ext cx="612775" cy="612775"/>
          </a:xfrm>
          <a:prstGeom prst="rect">
            <a:avLst/>
          </a:prstGeom>
          <a:noFill/>
          <a:ln w="9525">
            <a:noFill/>
            <a:miter lim="800000"/>
            <a:headEnd/>
            <a:tailEnd/>
          </a:ln>
        </p:spPr>
      </p:pic>
      <p:pic>
        <p:nvPicPr>
          <p:cNvPr id="1185802" name="Picture 10" descr="hazard-sign-images-electricity"/>
          <p:cNvPicPr>
            <a:picLocks noChangeAspect="1" noChangeArrowheads="1"/>
          </p:cNvPicPr>
          <p:nvPr/>
        </p:nvPicPr>
        <p:blipFill>
          <a:blip r:embed="rId12" cstate="print"/>
          <a:srcRect/>
          <a:stretch>
            <a:fillRect/>
          </a:stretch>
        </p:blipFill>
        <p:spPr bwMode="auto">
          <a:xfrm>
            <a:off x="5186363" y="3432175"/>
            <a:ext cx="704850" cy="704850"/>
          </a:xfrm>
          <a:prstGeom prst="rect">
            <a:avLst/>
          </a:prstGeom>
          <a:noFill/>
          <a:ln w="9525">
            <a:noFill/>
            <a:miter lim="800000"/>
            <a:headEnd/>
            <a:tailEnd/>
          </a:ln>
        </p:spPr>
      </p:pic>
      <p:pic>
        <p:nvPicPr>
          <p:cNvPr id="1185803" name="Picture 11" descr="Radioactive Sign Clip Art"/>
          <p:cNvPicPr>
            <a:picLocks noChangeAspect="1" noChangeArrowheads="1"/>
          </p:cNvPicPr>
          <p:nvPr/>
        </p:nvPicPr>
        <p:blipFill>
          <a:blip r:embed="rId13" cstate="print"/>
          <a:srcRect/>
          <a:stretch>
            <a:fillRect/>
          </a:stretch>
        </p:blipFill>
        <p:spPr bwMode="auto">
          <a:xfrm>
            <a:off x="922338" y="6443663"/>
            <a:ext cx="473075" cy="414337"/>
          </a:xfrm>
          <a:prstGeom prst="rect">
            <a:avLst/>
          </a:prstGeom>
          <a:noFill/>
          <a:ln w="9525">
            <a:noFill/>
            <a:miter lim="800000"/>
            <a:headEnd/>
            <a:tailEnd/>
          </a:ln>
        </p:spPr>
      </p:pic>
      <p:pic>
        <p:nvPicPr>
          <p:cNvPr id="1185804" name="Picture 12" descr="icon_heat"/>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2425700" y="6356350"/>
            <a:ext cx="539750" cy="539750"/>
          </a:xfrm>
          <a:prstGeom prst="rect">
            <a:avLst/>
          </a:prstGeom>
          <a:noFill/>
          <a:ln w="9525">
            <a:noFill/>
            <a:miter lim="800000"/>
            <a:headEnd/>
            <a:tailEnd/>
          </a:ln>
        </p:spPr>
      </p:pic>
      <p:pic>
        <p:nvPicPr>
          <p:cNvPr id="1185805" name="Picture 13"/>
          <p:cNvPicPr>
            <a:picLocks noChangeAspect="1" noChangeArrowheads="1"/>
          </p:cNvPicPr>
          <p:nvPr/>
        </p:nvPicPr>
        <p:blipFill>
          <a:blip r:embed="rId14" cstate="print"/>
          <a:srcRect/>
          <a:stretch>
            <a:fillRect/>
          </a:stretch>
        </p:blipFill>
        <p:spPr bwMode="auto">
          <a:xfrm>
            <a:off x="3719513" y="3378200"/>
            <a:ext cx="550862" cy="515938"/>
          </a:xfrm>
          <a:prstGeom prst="rect">
            <a:avLst/>
          </a:prstGeom>
          <a:noFill/>
          <a:ln w="28575">
            <a:solidFill>
              <a:schemeClr val="tx2"/>
            </a:solidFill>
            <a:miter lim="800000"/>
            <a:headEnd/>
            <a:tailEnd/>
          </a:ln>
        </p:spPr>
      </p:pic>
      <p:pic>
        <p:nvPicPr>
          <p:cNvPr id="1185806" name="Picture 14"/>
          <p:cNvPicPr>
            <a:picLocks noChangeAspect="1" noChangeArrowheads="1"/>
          </p:cNvPicPr>
          <p:nvPr/>
        </p:nvPicPr>
        <p:blipFill>
          <a:blip r:embed="rId14" cstate="print"/>
          <a:srcRect/>
          <a:stretch>
            <a:fillRect/>
          </a:stretch>
        </p:blipFill>
        <p:spPr bwMode="auto">
          <a:xfrm>
            <a:off x="4603750" y="6483350"/>
            <a:ext cx="358775" cy="336550"/>
          </a:xfrm>
          <a:prstGeom prst="rect">
            <a:avLst/>
          </a:prstGeom>
          <a:noFill/>
          <a:ln w="28575">
            <a:solidFill>
              <a:schemeClr val="tx2"/>
            </a:solidFill>
            <a:miter lim="800000"/>
            <a:headEnd/>
            <a:tailEnd/>
          </a:ln>
        </p:spPr>
      </p:pic>
      <p:pic>
        <p:nvPicPr>
          <p:cNvPr id="1185807" name="Picture 15" descr="hazard-sign-images-electricity"/>
          <p:cNvPicPr>
            <a:picLocks noChangeAspect="1" noChangeArrowheads="1"/>
          </p:cNvPicPr>
          <p:nvPr/>
        </p:nvPicPr>
        <p:blipFill>
          <a:blip r:embed="rId15" cstate="print"/>
          <a:srcRect/>
          <a:stretch>
            <a:fillRect/>
          </a:stretch>
        </p:blipFill>
        <p:spPr bwMode="auto">
          <a:xfrm>
            <a:off x="6929438" y="6430963"/>
            <a:ext cx="427037" cy="427037"/>
          </a:xfrm>
          <a:prstGeom prst="rect">
            <a:avLst/>
          </a:prstGeom>
          <a:noFill/>
          <a:ln w="9525">
            <a:noFill/>
            <a:miter lim="800000"/>
            <a:headEnd/>
            <a:tailEnd/>
          </a:ln>
        </p:spPr>
      </p:pic>
      <p:pic>
        <p:nvPicPr>
          <p:cNvPr id="1185808" name="Picture 16" descr="hazard-sign-images-electricity"/>
          <p:cNvPicPr>
            <a:picLocks noChangeAspect="1" noChangeArrowheads="1"/>
          </p:cNvPicPr>
          <p:nvPr/>
        </p:nvPicPr>
        <p:blipFill>
          <a:blip r:embed="rId12" cstate="print"/>
          <a:srcRect/>
          <a:stretch>
            <a:fillRect/>
          </a:stretch>
        </p:blipFill>
        <p:spPr bwMode="auto">
          <a:xfrm>
            <a:off x="7180263" y="2811463"/>
            <a:ext cx="704850" cy="7048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5794">
                                            <p:txEl>
                                              <p:pRg st="0" end="0"/>
                                            </p:txEl>
                                          </p:spTgt>
                                        </p:tgtEl>
                                        <p:attrNameLst>
                                          <p:attrName>style.visibility</p:attrName>
                                        </p:attrNameLst>
                                      </p:cBhvr>
                                      <p:to>
                                        <p:strVal val="visible"/>
                                      </p:to>
                                    </p:set>
                                    <p:anim calcmode="lin" valueType="num">
                                      <p:cBhvr additive="base">
                                        <p:cTn id="7" dur="500" fill="hold"/>
                                        <p:tgtEl>
                                          <p:spTgt spid="1185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5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5794">
                                            <p:txEl>
                                              <p:pRg st="1" end="1"/>
                                            </p:txEl>
                                          </p:spTgt>
                                        </p:tgtEl>
                                        <p:attrNameLst>
                                          <p:attrName>style.visibility</p:attrName>
                                        </p:attrNameLst>
                                      </p:cBhvr>
                                      <p:to>
                                        <p:strVal val="visible"/>
                                      </p:to>
                                    </p:set>
                                    <p:anim calcmode="lin" valueType="num">
                                      <p:cBhvr additive="base">
                                        <p:cTn id="13" dur="500" fill="hold"/>
                                        <p:tgtEl>
                                          <p:spTgt spid="1185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5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85796"/>
                                        </p:tgtEl>
                                        <p:attrNameLst>
                                          <p:attrName>style.visibility</p:attrName>
                                        </p:attrNameLst>
                                      </p:cBhvr>
                                      <p:to>
                                        <p:strVal val="visible"/>
                                      </p:to>
                                    </p:set>
                                    <p:animEffect transition="in" filter="diamond(in)">
                                      <p:cBhvr>
                                        <p:cTn id="19" dur="2000"/>
                                        <p:tgtEl>
                                          <p:spTgt spid="118579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185803"/>
                                        </p:tgtEl>
                                        <p:attrNameLst>
                                          <p:attrName>style.visibility</p:attrName>
                                        </p:attrNameLst>
                                      </p:cBhvr>
                                      <p:to>
                                        <p:strVal val="visible"/>
                                      </p:to>
                                    </p:set>
                                    <p:anim calcmode="lin" valueType="num">
                                      <p:cBhvr>
                                        <p:cTn id="24" dur="500" fill="hold"/>
                                        <p:tgtEl>
                                          <p:spTgt spid="1185803"/>
                                        </p:tgtEl>
                                        <p:attrNameLst>
                                          <p:attrName>ppt_w</p:attrName>
                                        </p:attrNameLst>
                                      </p:cBhvr>
                                      <p:tavLst>
                                        <p:tav tm="0">
                                          <p:val>
                                            <p:fltVal val="0"/>
                                          </p:val>
                                        </p:tav>
                                        <p:tav tm="100000">
                                          <p:val>
                                            <p:strVal val="#ppt_w"/>
                                          </p:val>
                                        </p:tav>
                                      </p:tavLst>
                                    </p:anim>
                                    <p:anim calcmode="lin" valueType="num">
                                      <p:cBhvr>
                                        <p:cTn id="25" dur="500" fill="hold"/>
                                        <p:tgtEl>
                                          <p:spTgt spid="1185803"/>
                                        </p:tgtEl>
                                        <p:attrNameLst>
                                          <p:attrName>ppt_h</p:attrName>
                                        </p:attrNameLst>
                                      </p:cBhvr>
                                      <p:tavLst>
                                        <p:tav tm="0">
                                          <p:val>
                                            <p:fltVal val="0"/>
                                          </p:val>
                                        </p:tav>
                                        <p:tav tm="100000">
                                          <p:val>
                                            <p:strVal val="#ppt_h"/>
                                          </p:val>
                                        </p:tav>
                                      </p:tavLst>
                                    </p:anim>
                                    <p:animEffect transition="in" filter="fade">
                                      <p:cBhvr>
                                        <p:cTn id="26" dur="500"/>
                                        <p:tgtEl>
                                          <p:spTgt spid="1185803"/>
                                        </p:tgtEl>
                                      </p:cBhvr>
                                    </p:animEffect>
                                  </p:childTnLst>
                                  <p:subTnLst>
                                    <p:audio>
                                      <p:cMediaNode>
                                        <p:cTn display="0" masterRel="sameClick">
                                          <p:stCondLst>
                                            <p:cond evt="begin" delay="0">
                                              <p:tn val="22"/>
                                            </p:cond>
                                          </p:stCondLst>
                                          <p:endCondLst>
                                            <p:cond evt="onStopAudio" delay="0">
                                              <p:tgtEl>
                                                <p:sldTgt/>
                                              </p:tgtEl>
                                            </p:cond>
                                          </p:endCondLst>
                                        </p:cTn>
                                        <p:tgtEl>
                                          <p:sndTgt r:embed="rId5" name="alarm.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1185800"/>
                                        </p:tgtEl>
                                        <p:attrNameLst>
                                          <p:attrName>style.visibility</p:attrName>
                                        </p:attrNameLst>
                                      </p:cBhvr>
                                      <p:to>
                                        <p:strVal val="visible"/>
                                      </p:to>
                                    </p:set>
                                    <p:anim calcmode="lin" valueType="num">
                                      <p:cBhvr>
                                        <p:cTn id="31" dur="500" fill="hold"/>
                                        <p:tgtEl>
                                          <p:spTgt spid="1185800"/>
                                        </p:tgtEl>
                                        <p:attrNameLst>
                                          <p:attrName>ppt_w</p:attrName>
                                        </p:attrNameLst>
                                      </p:cBhvr>
                                      <p:tavLst>
                                        <p:tav tm="0">
                                          <p:val>
                                            <p:fltVal val="0"/>
                                          </p:val>
                                        </p:tav>
                                        <p:tav tm="100000">
                                          <p:val>
                                            <p:strVal val="#ppt_w"/>
                                          </p:val>
                                        </p:tav>
                                      </p:tavLst>
                                    </p:anim>
                                    <p:anim calcmode="lin" valueType="num">
                                      <p:cBhvr>
                                        <p:cTn id="32" dur="500" fill="hold"/>
                                        <p:tgtEl>
                                          <p:spTgt spid="1185800"/>
                                        </p:tgtEl>
                                        <p:attrNameLst>
                                          <p:attrName>ppt_h</p:attrName>
                                        </p:attrNameLst>
                                      </p:cBhvr>
                                      <p:tavLst>
                                        <p:tav tm="0">
                                          <p:val>
                                            <p:fltVal val="0"/>
                                          </p:val>
                                        </p:tav>
                                        <p:tav tm="100000">
                                          <p:val>
                                            <p:strVal val="#ppt_h"/>
                                          </p:val>
                                        </p:tav>
                                      </p:tavLst>
                                    </p:anim>
                                    <p:animEffect transition="in" filter="fade">
                                      <p:cBhvr>
                                        <p:cTn id="33" dur="500"/>
                                        <p:tgtEl>
                                          <p:spTgt spid="1185800"/>
                                        </p:tgtEl>
                                      </p:cBhvr>
                                    </p:animEffect>
                                  </p:childTnLst>
                                  <p:subTnLst>
                                    <p:audio>
                                      <p:cMediaNode>
                                        <p:cTn display="0" masterRel="sameClick">
                                          <p:stCondLst>
                                            <p:cond evt="begin" delay="0">
                                              <p:tn val="29"/>
                                            </p:cond>
                                          </p:stCondLst>
                                          <p:endCondLst>
                                            <p:cond evt="onStopAudio" delay="0">
                                              <p:tgtEl>
                                                <p:sldTgt/>
                                              </p:tgtEl>
                                            </p:cond>
                                          </p:endCondLst>
                                        </p:cTn>
                                        <p:tgtEl>
                                          <p:sndTgt r:embed="rId5" name="alarm.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185797"/>
                                        </p:tgtEl>
                                        <p:attrNameLst>
                                          <p:attrName>style.visibility</p:attrName>
                                        </p:attrNameLst>
                                      </p:cBhvr>
                                      <p:to>
                                        <p:strVal val="visible"/>
                                      </p:to>
                                    </p:set>
                                    <p:anim calcmode="lin" valueType="num">
                                      <p:cBhvr additive="base">
                                        <p:cTn id="38" dur="500" fill="hold"/>
                                        <p:tgtEl>
                                          <p:spTgt spid="1185797"/>
                                        </p:tgtEl>
                                        <p:attrNameLst>
                                          <p:attrName>ppt_x</p:attrName>
                                        </p:attrNameLst>
                                      </p:cBhvr>
                                      <p:tavLst>
                                        <p:tav tm="0">
                                          <p:val>
                                            <p:strVal val="#ppt_x"/>
                                          </p:val>
                                        </p:tav>
                                        <p:tav tm="100000">
                                          <p:val>
                                            <p:strVal val="#ppt_x"/>
                                          </p:val>
                                        </p:tav>
                                      </p:tavLst>
                                    </p:anim>
                                    <p:anim calcmode="lin" valueType="num">
                                      <p:cBhvr additive="base">
                                        <p:cTn id="39" dur="500" fill="hold"/>
                                        <p:tgtEl>
                                          <p:spTgt spid="11857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0" fill="hold">
                      <p:stCondLst>
                        <p:cond delay="indefinite"/>
                      </p:stCondLst>
                      <p:childTnLst>
                        <p:par>
                          <p:cTn id="41" fill="hold">
                            <p:stCondLst>
                              <p:cond delay="0"/>
                            </p:stCondLst>
                            <p:childTnLst>
                              <p:par>
                                <p:cTn id="42" presetID="53" presetClass="entr" presetSubtype="0" fill="hold" nodeType="clickEffect">
                                  <p:stCondLst>
                                    <p:cond delay="0"/>
                                  </p:stCondLst>
                                  <p:childTnLst>
                                    <p:set>
                                      <p:cBhvr>
                                        <p:cTn id="43" dur="1" fill="hold">
                                          <p:stCondLst>
                                            <p:cond delay="0"/>
                                          </p:stCondLst>
                                        </p:cTn>
                                        <p:tgtEl>
                                          <p:spTgt spid="1185804"/>
                                        </p:tgtEl>
                                        <p:attrNameLst>
                                          <p:attrName>style.visibility</p:attrName>
                                        </p:attrNameLst>
                                      </p:cBhvr>
                                      <p:to>
                                        <p:strVal val="visible"/>
                                      </p:to>
                                    </p:set>
                                    <p:anim calcmode="lin" valueType="num">
                                      <p:cBhvr>
                                        <p:cTn id="44" dur="500" fill="hold"/>
                                        <p:tgtEl>
                                          <p:spTgt spid="1185804"/>
                                        </p:tgtEl>
                                        <p:attrNameLst>
                                          <p:attrName>ppt_w</p:attrName>
                                        </p:attrNameLst>
                                      </p:cBhvr>
                                      <p:tavLst>
                                        <p:tav tm="0">
                                          <p:val>
                                            <p:fltVal val="0"/>
                                          </p:val>
                                        </p:tav>
                                        <p:tav tm="100000">
                                          <p:val>
                                            <p:strVal val="#ppt_w"/>
                                          </p:val>
                                        </p:tav>
                                      </p:tavLst>
                                    </p:anim>
                                    <p:anim calcmode="lin" valueType="num">
                                      <p:cBhvr>
                                        <p:cTn id="45" dur="500" fill="hold"/>
                                        <p:tgtEl>
                                          <p:spTgt spid="1185804"/>
                                        </p:tgtEl>
                                        <p:attrNameLst>
                                          <p:attrName>ppt_h</p:attrName>
                                        </p:attrNameLst>
                                      </p:cBhvr>
                                      <p:tavLst>
                                        <p:tav tm="0">
                                          <p:val>
                                            <p:fltVal val="0"/>
                                          </p:val>
                                        </p:tav>
                                        <p:tav tm="100000">
                                          <p:val>
                                            <p:strVal val="#ppt_h"/>
                                          </p:val>
                                        </p:tav>
                                      </p:tavLst>
                                    </p:anim>
                                    <p:animEffect transition="in" filter="fade">
                                      <p:cBhvr>
                                        <p:cTn id="46" dur="500"/>
                                        <p:tgtEl>
                                          <p:spTgt spid="1185804"/>
                                        </p:tgtEl>
                                      </p:cBhvr>
                                    </p:animEffect>
                                  </p:childTnLst>
                                  <p:subTnLst>
                                    <p:audio>
                                      <p:cMediaNode>
                                        <p:cTn display="0" masterRel="sameClick">
                                          <p:stCondLst>
                                            <p:cond evt="begin" delay="0">
                                              <p:tn val="42"/>
                                            </p:cond>
                                          </p:stCondLst>
                                          <p:endCondLst>
                                            <p:cond evt="onStopAudio" delay="0">
                                              <p:tgtEl>
                                                <p:sldTgt/>
                                              </p:tgtEl>
                                            </p:cond>
                                          </p:endCondLst>
                                        </p:cTn>
                                        <p:tgtEl>
                                          <p:sndTgt r:embed="rId6" name="fireRumble.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1185801"/>
                                        </p:tgtEl>
                                        <p:attrNameLst>
                                          <p:attrName>style.visibility</p:attrName>
                                        </p:attrNameLst>
                                      </p:cBhvr>
                                      <p:to>
                                        <p:strVal val="visible"/>
                                      </p:to>
                                    </p:set>
                                    <p:anim calcmode="lin" valueType="num">
                                      <p:cBhvr>
                                        <p:cTn id="51" dur="500" fill="hold"/>
                                        <p:tgtEl>
                                          <p:spTgt spid="1185801"/>
                                        </p:tgtEl>
                                        <p:attrNameLst>
                                          <p:attrName>ppt_w</p:attrName>
                                        </p:attrNameLst>
                                      </p:cBhvr>
                                      <p:tavLst>
                                        <p:tav tm="0">
                                          <p:val>
                                            <p:fltVal val="0"/>
                                          </p:val>
                                        </p:tav>
                                        <p:tav tm="100000">
                                          <p:val>
                                            <p:strVal val="#ppt_w"/>
                                          </p:val>
                                        </p:tav>
                                      </p:tavLst>
                                    </p:anim>
                                    <p:anim calcmode="lin" valueType="num">
                                      <p:cBhvr>
                                        <p:cTn id="52" dur="500" fill="hold"/>
                                        <p:tgtEl>
                                          <p:spTgt spid="1185801"/>
                                        </p:tgtEl>
                                        <p:attrNameLst>
                                          <p:attrName>ppt_h</p:attrName>
                                        </p:attrNameLst>
                                      </p:cBhvr>
                                      <p:tavLst>
                                        <p:tav tm="0">
                                          <p:val>
                                            <p:fltVal val="0"/>
                                          </p:val>
                                        </p:tav>
                                        <p:tav tm="100000">
                                          <p:val>
                                            <p:strVal val="#ppt_h"/>
                                          </p:val>
                                        </p:tav>
                                      </p:tavLst>
                                    </p:anim>
                                    <p:animEffect transition="in" filter="fade">
                                      <p:cBhvr>
                                        <p:cTn id="53" dur="500"/>
                                        <p:tgtEl>
                                          <p:spTgt spid="1185801"/>
                                        </p:tgtEl>
                                      </p:cBhvr>
                                    </p:animEffect>
                                  </p:childTnLst>
                                  <p:subTnLst>
                                    <p:audio>
                                      <p:cMediaNode>
                                        <p:cTn display="0" masterRel="sameClick">
                                          <p:stCondLst>
                                            <p:cond evt="begin" delay="0">
                                              <p:tn val="49"/>
                                            </p:cond>
                                          </p:stCondLst>
                                          <p:endCondLst>
                                            <p:cond evt="onStopAudio" delay="0">
                                              <p:tgtEl>
                                                <p:sldTgt/>
                                              </p:tgtEl>
                                            </p:cond>
                                          </p:endCondLst>
                                        </p:cTn>
                                        <p:tgtEl>
                                          <p:sndTgt r:embed="rId6" name="fireRumble.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185798"/>
                                        </p:tgtEl>
                                        <p:attrNameLst>
                                          <p:attrName>style.visibility</p:attrName>
                                        </p:attrNameLst>
                                      </p:cBhvr>
                                      <p:to>
                                        <p:strVal val="visible"/>
                                      </p:to>
                                    </p:set>
                                    <p:anim calcmode="lin" valueType="num">
                                      <p:cBhvr additive="base">
                                        <p:cTn id="58" dur="500" fill="hold"/>
                                        <p:tgtEl>
                                          <p:spTgt spid="1185798"/>
                                        </p:tgtEl>
                                        <p:attrNameLst>
                                          <p:attrName>ppt_x</p:attrName>
                                        </p:attrNameLst>
                                      </p:cBhvr>
                                      <p:tavLst>
                                        <p:tav tm="0">
                                          <p:val>
                                            <p:strVal val="#ppt_x"/>
                                          </p:val>
                                        </p:tav>
                                        <p:tav tm="100000">
                                          <p:val>
                                            <p:strVal val="#ppt_x"/>
                                          </p:val>
                                        </p:tav>
                                      </p:tavLst>
                                    </p:anim>
                                    <p:anim calcmode="lin" valueType="num">
                                      <p:cBhvr additive="base">
                                        <p:cTn id="59" dur="500" fill="hold"/>
                                        <p:tgtEl>
                                          <p:spTgt spid="11857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1185806"/>
                                        </p:tgtEl>
                                        <p:attrNameLst>
                                          <p:attrName>style.visibility</p:attrName>
                                        </p:attrNameLst>
                                      </p:cBhvr>
                                      <p:to>
                                        <p:strVal val="visible"/>
                                      </p:to>
                                    </p:set>
                                    <p:anim calcmode="lin" valueType="num">
                                      <p:cBhvr>
                                        <p:cTn id="64" dur="500" fill="hold"/>
                                        <p:tgtEl>
                                          <p:spTgt spid="1185806"/>
                                        </p:tgtEl>
                                        <p:attrNameLst>
                                          <p:attrName>ppt_w</p:attrName>
                                        </p:attrNameLst>
                                      </p:cBhvr>
                                      <p:tavLst>
                                        <p:tav tm="0">
                                          <p:val>
                                            <p:fltVal val="0"/>
                                          </p:val>
                                        </p:tav>
                                        <p:tav tm="100000">
                                          <p:val>
                                            <p:strVal val="#ppt_w"/>
                                          </p:val>
                                        </p:tav>
                                      </p:tavLst>
                                    </p:anim>
                                    <p:anim calcmode="lin" valueType="num">
                                      <p:cBhvr>
                                        <p:cTn id="65" dur="500" fill="hold"/>
                                        <p:tgtEl>
                                          <p:spTgt spid="1185806"/>
                                        </p:tgtEl>
                                        <p:attrNameLst>
                                          <p:attrName>ppt_h</p:attrName>
                                        </p:attrNameLst>
                                      </p:cBhvr>
                                      <p:tavLst>
                                        <p:tav tm="0">
                                          <p:val>
                                            <p:fltVal val="0"/>
                                          </p:val>
                                        </p:tav>
                                        <p:tav tm="100000">
                                          <p:val>
                                            <p:strVal val="#ppt_h"/>
                                          </p:val>
                                        </p:tav>
                                      </p:tavLst>
                                    </p:anim>
                                    <p:animEffect transition="in" filter="fade">
                                      <p:cBhvr>
                                        <p:cTn id="66" dur="500"/>
                                        <p:tgtEl>
                                          <p:spTgt spid="1185806"/>
                                        </p:tgtEl>
                                      </p:cBhvr>
                                    </p:animEffect>
                                  </p:childTnLst>
                                  <p:subTnLst>
                                    <p:audio>
                                      <p:cMediaNode>
                                        <p:cTn display="0" masterRel="sameClick">
                                          <p:stCondLst>
                                            <p:cond evt="begin" delay="0">
                                              <p:tn val="62"/>
                                            </p:cond>
                                          </p:stCondLst>
                                          <p:endCondLst>
                                            <p:cond evt="onStopAudio" delay="0">
                                              <p:tgtEl>
                                                <p:sldTgt/>
                                              </p:tgtEl>
                                            </p:cond>
                                          </p:endCondLst>
                                        </p:cTn>
                                        <p:tgtEl>
                                          <p:sndTgt r:embed="rId7" name="air compressor.wav"/>
                                        </p:tgtEl>
                                      </p:cMediaNode>
                                    </p:audio>
                                  </p:subTnLst>
                                </p:cTn>
                              </p:par>
                            </p:childTnLst>
                          </p:cTn>
                        </p:par>
                      </p:childTnLst>
                    </p:cTn>
                  </p:par>
                  <p:par>
                    <p:cTn id="67" fill="hold">
                      <p:stCondLst>
                        <p:cond delay="indefinite"/>
                      </p:stCondLst>
                      <p:childTnLst>
                        <p:par>
                          <p:cTn id="68" fill="hold">
                            <p:stCondLst>
                              <p:cond delay="0"/>
                            </p:stCondLst>
                            <p:childTnLst>
                              <p:par>
                                <p:cTn id="69" presetID="53" presetClass="entr" presetSubtype="0" fill="hold" nodeType="clickEffect">
                                  <p:stCondLst>
                                    <p:cond delay="0"/>
                                  </p:stCondLst>
                                  <p:childTnLst>
                                    <p:set>
                                      <p:cBhvr>
                                        <p:cTn id="70" dur="1" fill="hold">
                                          <p:stCondLst>
                                            <p:cond delay="0"/>
                                          </p:stCondLst>
                                        </p:cTn>
                                        <p:tgtEl>
                                          <p:spTgt spid="1185805"/>
                                        </p:tgtEl>
                                        <p:attrNameLst>
                                          <p:attrName>style.visibility</p:attrName>
                                        </p:attrNameLst>
                                      </p:cBhvr>
                                      <p:to>
                                        <p:strVal val="visible"/>
                                      </p:to>
                                    </p:set>
                                    <p:anim calcmode="lin" valueType="num">
                                      <p:cBhvr>
                                        <p:cTn id="71" dur="500" fill="hold"/>
                                        <p:tgtEl>
                                          <p:spTgt spid="1185805"/>
                                        </p:tgtEl>
                                        <p:attrNameLst>
                                          <p:attrName>ppt_w</p:attrName>
                                        </p:attrNameLst>
                                      </p:cBhvr>
                                      <p:tavLst>
                                        <p:tav tm="0">
                                          <p:val>
                                            <p:fltVal val="0"/>
                                          </p:val>
                                        </p:tav>
                                        <p:tav tm="100000">
                                          <p:val>
                                            <p:strVal val="#ppt_w"/>
                                          </p:val>
                                        </p:tav>
                                      </p:tavLst>
                                    </p:anim>
                                    <p:anim calcmode="lin" valueType="num">
                                      <p:cBhvr>
                                        <p:cTn id="72" dur="500" fill="hold"/>
                                        <p:tgtEl>
                                          <p:spTgt spid="1185805"/>
                                        </p:tgtEl>
                                        <p:attrNameLst>
                                          <p:attrName>ppt_h</p:attrName>
                                        </p:attrNameLst>
                                      </p:cBhvr>
                                      <p:tavLst>
                                        <p:tav tm="0">
                                          <p:val>
                                            <p:fltVal val="0"/>
                                          </p:val>
                                        </p:tav>
                                        <p:tav tm="100000">
                                          <p:val>
                                            <p:strVal val="#ppt_h"/>
                                          </p:val>
                                        </p:tav>
                                      </p:tavLst>
                                    </p:anim>
                                    <p:animEffect transition="in" filter="fade">
                                      <p:cBhvr>
                                        <p:cTn id="73" dur="500"/>
                                        <p:tgtEl>
                                          <p:spTgt spid="1185805"/>
                                        </p:tgtEl>
                                      </p:cBhvr>
                                    </p:animEffect>
                                  </p:childTnLst>
                                  <p:subTnLst>
                                    <p:audio>
                                      <p:cMediaNode>
                                        <p:cTn display="0" masterRel="sameClick">
                                          <p:stCondLst>
                                            <p:cond evt="begin" delay="0">
                                              <p:tn val="69"/>
                                            </p:cond>
                                          </p:stCondLst>
                                          <p:endCondLst>
                                            <p:cond evt="onStopAudio" delay="0">
                                              <p:tgtEl>
                                                <p:sldTgt/>
                                              </p:tgtEl>
                                            </p:cond>
                                          </p:endCondLst>
                                        </p:cTn>
                                        <p:tgtEl>
                                          <p:sndTgt r:embed="rId7" name="air compressor.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85799"/>
                                        </p:tgtEl>
                                        <p:attrNameLst>
                                          <p:attrName>style.visibility</p:attrName>
                                        </p:attrNameLst>
                                      </p:cBhvr>
                                      <p:to>
                                        <p:strVal val="visible"/>
                                      </p:to>
                                    </p:set>
                                    <p:anim calcmode="lin" valueType="num">
                                      <p:cBhvr additive="base">
                                        <p:cTn id="78" dur="500" fill="hold"/>
                                        <p:tgtEl>
                                          <p:spTgt spid="1185799"/>
                                        </p:tgtEl>
                                        <p:attrNameLst>
                                          <p:attrName>ppt_x</p:attrName>
                                        </p:attrNameLst>
                                      </p:cBhvr>
                                      <p:tavLst>
                                        <p:tav tm="0">
                                          <p:val>
                                            <p:strVal val="#ppt_x"/>
                                          </p:val>
                                        </p:tav>
                                        <p:tav tm="100000">
                                          <p:val>
                                            <p:strVal val="#ppt_x"/>
                                          </p:val>
                                        </p:tav>
                                      </p:tavLst>
                                    </p:anim>
                                    <p:anim calcmode="lin" valueType="num">
                                      <p:cBhvr additive="base">
                                        <p:cTn id="79" dur="500" fill="hold"/>
                                        <p:tgtEl>
                                          <p:spTgt spid="11857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childTnLst>
                    </p:cTn>
                  </p:par>
                  <p:par>
                    <p:cTn id="80" fill="hold">
                      <p:stCondLst>
                        <p:cond delay="indefinite"/>
                      </p:stCondLst>
                      <p:childTnLst>
                        <p:par>
                          <p:cTn id="81" fill="hold">
                            <p:stCondLst>
                              <p:cond delay="0"/>
                            </p:stCondLst>
                            <p:childTnLst>
                              <p:par>
                                <p:cTn id="82" presetID="53" presetClass="entr" presetSubtype="0" fill="hold" nodeType="clickEffect">
                                  <p:stCondLst>
                                    <p:cond delay="0"/>
                                  </p:stCondLst>
                                  <p:childTnLst>
                                    <p:set>
                                      <p:cBhvr>
                                        <p:cTn id="83" dur="1" fill="hold">
                                          <p:stCondLst>
                                            <p:cond delay="0"/>
                                          </p:stCondLst>
                                        </p:cTn>
                                        <p:tgtEl>
                                          <p:spTgt spid="1185807"/>
                                        </p:tgtEl>
                                        <p:attrNameLst>
                                          <p:attrName>style.visibility</p:attrName>
                                        </p:attrNameLst>
                                      </p:cBhvr>
                                      <p:to>
                                        <p:strVal val="visible"/>
                                      </p:to>
                                    </p:set>
                                    <p:anim calcmode="lin" valueType="num">
                                      <p:cBhvr>
                                        <p:cTn id="84" dur="500" fill="hold"/>
                                        <p:tgtEl>
                                          <p:spTgt spid="1185807"/>
                                        </p:tgtEl>
                                        <p:attrNameLst>
                                          <p:attrName>ppt_w</p:attrName>
                                        </p:attrNameLst>
                                      </p:cBhvr>
                                      <p:tavLst>
                                        <p:tav tm="0">
                                          <p:val>
                                            <p:fltVal val="0"/>
                                          </p:val>
                                        </p:tav>
                                        <p:tav tm="100000">
                                          <p:val>
                                            <p:strVal val="#ppt_w"/>
                                          </p:val>
                                        </p:tav>
                                      </p:tavLst>
                                    </p:anim>
                                    <p:anim calcmode="lin" valueType="num">
                                      <p:cBhvr>
                                        <p:cTn id="85" dur="500" fill="hold"/>
                                        <p:tgtEl>
                                          <p:spTgt spid="1185807"/>
                                        </p:tgtEl>
                                        <p:attrNameLst>
                                          <p:attrName>ppt_h</p:attrName>
                                        </p:attrNameLst>
                                      </p:cBhvr>
                                      <p:tavLst>
                                        <p:tav tm="0">
                                          <p:val>
                                            <p:fltVal val="0"/>
                                          </p:val>
                                        </p:tav>
                                        <p:tav tm="100000">
                                          <p:val>
                                            <p:strVal val="#ppt_h"/>
                                          </p:val>
                                        </p:tav>
                                      </p:tavLst>
                                    </p:anim>
                                    <p:animEffect transition="in" filter="fade">
                                      <p:cBhvr>
                                        <p:cTn id="86" dur="500"/>
                                        <p:tgtEl>
                                          <p:spTgt spid="1185807"/>
                                        </p:tgtEl>
                                      </p:cBhvr>
                                    </p:animEffect>
                                  </p:childTnLst>
                                  <p:subTnLst>
                                    <p:audio>
                                      <p:cMediaNode>
                                        <p:cTn display="0" masterRel="sameClick">
                                          <p:stCondLst>
                                            <p:cond evt="begin" delay="0">
                                              <p:tn val="82"/>
                                            </p:cond>
                                          </p:stCondLst>
                                          <p:endCondLst>
                                            <p:cond evt="onStopAudio" delay="0">
                                              <p:tgtEl>
                                                <p:sldTgt/>
                                              </p:tgtEl>
                                            </p:cond>
                                          </p:endCondLst>
                                        </p:cTn>
                                        <p:tgtEl>
                                          <p:sndTgt r:embed="rId8" name="voltage.wav"/>
                                        </p:tgtEl>
                                      </p:cMediaNode>
                                    </p:audio>
                                  </p:subTnLst>
                                </p:cTn>
                              </p:par>
                            </p:childTnLst>
                          </p:cTn>
                        </p:par>
                      </p:childTnLst>
                    </p:cTn>
                  </p:par>
                  <p:par>
                    <p:cTn id="87" fill="hold">
                      <p:stCondLst>
                        <p:cond delay="indefinite"/>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185802"/>
                                        </p:tgtEl>
                                        <p:attrNameLst>
                                          <p:attrName>style.visibility</p:attrName>
                                        </p:attrNameLst>
                                      </p:cBhvr>
                                      <p:to>
                                        <p:strVal val="visible"/>
                                      </p:to>
                                    </p:set>
                                    <p:anim calcmode="lin" valueType="num">
                                      <p:cBhvr>
                                        <p:cTn id="91" dur="500" fill="hold"/>
                                        <p:tgtEl>
                                          <p:spTgt spid="1185802"/>
                                        </p:tgtEl>
                                        <p:attrNameLst>
                                          <p:attrName>ppt_w</p:attrName>
                                        </p:attrNameLst>
                                      </p:cBhvr>
                                      <p:tavLst>
                                        <p:tav tm="0">
                                          <p:val>
                                            <p:fltVal val="0"/>
                                          </p:val>
                                        </p:tav>
                                        <p:tav tm="100000">
                                          <p:val>
                                            <p:strVal val="#ppt_w"/>
                                          </p:val>
                                        </p:tav>
                                      </p:tavLst>
                                    </p:anim>
                                    <p:anim calcmode="lin" valueType="num">
                                      <p:cBhvr>
                                        <p:cTn id="92" dur="500" fill="hold"/>
                                        <p:tgtEl>
                                          <p:spTgt spid="1185802"/>
                                        </p:tgtEl>
                                        <p:attrNameLst>
                                          <p:attrName>ppt_h</p:attrName>
                                        </p:attrNameLst>
                                      </p:cBhvr>
                                      <p:tavLst>
                                        <p:tav tm="0">
                                          <p:val>
                                            <p:fltVal val="0"/>
                                          </p:val>
                                        </p:tav>
                                        <p:tav tm="100000">
                                          <p:val>
                                            <p:strVal val="#ppt_h"/>
                                          </p:val>
                                        </p:tav>
                                      </p:tavLst>
                                    </p:anim>
                                    <p:animEffect transition="in" filter="fade">
                                      <p:cBhvr>
                                        <p:cTn id="93" dur="500"/>
                                        <p:tgtEl>
                                          <p:spTgt spid="1185802"/>
                                        </p:tgtEl>
                                      </p:cBhvr>
                                    </p:animEffect>
                                  </p:childTnLst>
                                  <p:subTnLst>
                                    <p:audio>
                                      <p:cMediaNode>
                                        <p:cTn display="0" masterRel="sameClick">
                                          <p:stCondLst>
                                            <p:cond evt="begin" delay="0">
                                              <p:tn val="89"/>
                                            </p:cond>
                                          </p:stCondLst>
                                          <p:endCondLst>
                                            <p:cond evt="onStopAudio" delay="0">
                                              <p:tgtEl>
                                                <p:sldTgt/>
                                              </p:tgtEl>
                                            </p:cond>
                                          </p:endCondLst>
                                        </p:cTn>
                                        <p:tgtEl>
                                          <p:sndTgt r:embed="rId8" name="voltage.wav"/>
                                        </p:tgtEl>
                                      </p:cMediaNode>
                                    </p:audio>
                                  </p:subTnLst>
                                </p:cTn>
                              </p:par>
                            </p:childTnLst>
                          </p:cTn>
                        </p:par>
                      </p:childTnLst>
                    </p:cTn>
                  </p:par>
                  <p:par>
                    <p:cTn id="94" fill="hold">
                      <p:stCondLst>
                        <p:cond delay="indefinite"/>
                      </p:stCondLst>
                      <p:childTnLst>
                        <p:par>
                          <p:cTn id="95" fill="hold">
                            <p:stCondLst>
                              <p:cond delay="0"/>
                            </p:stCondLst>
                            <p:childTnLst>
                              <p:par>
                                <p:cTn id="96" presetID="53" presetClass="entr" presetSubtype="0" fill="hold" nodeType="clickEffect">
                                  <p:stCondLst>
                                    <p:cond delay="0"/>
                                  </p:stCondLst>
                                  <p:childTnLst>
                                    <p:set>
                                      <p:cBhvr>
                                        <p:cTn id="97" dur="1" fill="hold">
                                          <p:stCondLst>
                                            <p:cond delay="0"/>
                                          </p:stCondLst>
                                        </p:cTn>
                                        <p:tgtEl>
                                          <p:spTgt spid="1185808"/>
                                        </p:tgtEl>
                                        <p:attrNameLst>
                                          <p:attrName>style.visibility</p:attrName>
                                        </p:attrNameLst>
                                      </p:cBhvr>
                                      <p:to>
                                        <p:strVal val="visible"/>
                                      </p:to>
                                    </p:set>
                                    <p:anim calcmode="lin" valueType="num">
                                      <p:cBhvr>
                                        <p:cTn id="98" dur="500" fill="hold"/>
                                        <p:tgtEl>
                                          <p:spTgt spid="1185808"/>
                                        </p:tgtEl>
                                        <p:attrNameLst>
                                          <p:attrName>ppt_w</p:attrName>
                                        </p:attrNameLst>
                                      </p:cBhvr>
                                      <p:tavLst>
                                        <p:tav tm="0">
                                          <p:val>
                                            <p:fltVal val="0"/>
                                          </p:val>
                                        </p:tav>
                                        <p:tav tm="100000">
                                          <p:val>
                                            <p:strVal val="#ppt_w"/>
                                          </p:val>
                                        </p:tav>
                                      </p:tavLst>
                                    </p:anim>
                                    <p:anim calcmode="lin" valueType="num">
                                      <p:cBhvr>
                                        <p:cTn id="99" dur="500" fill="hold"/>
                                        <p:tgtEl>
                                          <p:spTgt spid="1185808"/>
                                        </p:tgtEl>
                                        <p:attrNameLst>
                                          <p:attrName>ppt_h</p:attrName>
                                        </p:attrNameLst>
                                      </p:cBhvr>
                                      <p:tavLst>
                                        <p:tav tm="0">
                                          <p:val>
                                            <p:fltVal val="0"/>
                                          </p:val>
                                        </p:tav>
                                        <p:tav tm="100000">
                                          <p:val>
                                            <p:strVal val="#ppt_h"/>
                                          </p:val>
                                        </p:tav>
                                      </p:tavLst>
                                    </p:anim>
                                    <p:animEffect transition="in" filter="fade">
                                      <p:cBhvr>
                                        <p:cTn id="100" dur="500"/>
                                        <p:tgtEl>
                                          <p:spTgt spid="1185808"/>
                                        </p:tgtEl>
                                      </p:cBhvr>
                                    </p:animEffect>
                                  </p:childTnLst>
                                  <p:subTnLst>
                                    <p:audio>
                                      <p:cMediaNode>
                                        <p:cTn display="0" masterRel="sameClick">
                                          <p:stCondLst>
                                            <p:cond evt="begin" delay="0">
                                              <p:tn val="96"/>
                                            </p:cond>
                                          </p:stCondLst>
                                          <p:endCondLst>
                                            <p:cond evt="onStopAudio" delay="0">
                                              <p:tgtEl>
                                                <p:sldTgt/>
                                              </p:tgtEl>
                                            </p:cond>
                                          </p:endCondLst>
                                        </p:cTn>
                                        <p:tgtEl>
                                          <p:sndTgt r:embed="rId8"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5797" grpId="0"/>
      <p:bldP spid="1185798" grpId="0"/>
      <p:bldP spid="118579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3" name="Rectangle 3"/>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a:latin typeface="Arial" charset="0"/>
                <a:sym typeface="Symbol" pitchFamily="18" charset="2"/>
              </a:rPr>
              <a:t>EXAMPLE: </a:t>
            </a:r>
            <a:r>
              <a:rPr lang="en-US" sz="2400">
                <a:solidFill>
                  <a:srgbClr val="000000"/>
                </a:solidFill>
                <a:latin typeface="Arial" charset="0"/>
                <a:cs typeface="Times New Roman" pitchFamily="18" charset="0"/>
                <a:sym typeface="Symbol" pitchFamily="18" charset="2"/>
              </a:rPr>
              <a:t>Create a Sankey diagram for a typical nuclear reactor:  Because of the difficulty of enrichment, include that energy in the diagram.</a:t>
            </a:r>
          </a:p>
          <a:p>
            <a:pPr>
              <a:spcBef>
                <a:spcPct val="20000"/>
              </a:spcBef>
            </a:pPr>
            <a:r>
              <a:rPr lang="en-US" sz="2400">
                <a:solidFill>
                  <a:srgbClr val="000000"/>
                </a:solidFill>
                <a:latin typeface="Arial" charset="0"/>
                <a:cs typeface="Times New Roman" pitchFamily="18" charset="0"/>
                <a:sym typeface="Symbol" pitchFamily="18" charset="2"/>
              </a:rPr>
              <a:t>SOLUTION:</a:t>
            </a:r>
          </a:p>
        </p:txBody>
      </p:sp>
      <p:sp>
        <p:nvSpPr>
          <p:cNvPr id="1187842"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43012"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3029" name="AutoShape 6"/>
          <p:cNvSpPr>
            <a:spLocks noChangeArrowheads="1"/>
          </p:cNvSpPr>
          <p:nvPr/>
        </p:nvSpPr>
        <p:spPr bwMode="auto">
          <a:xfrm>
            <a:off x="892175" y="4449763"/>
            <a:ext cx="2425700" cy="1481137"/>
          </a:xfrm>
          <a:prstGeom prst="chevron">
            <a:avLst>
              <a:gd name="adj" fmla="val 29570"/>
            </a:avLst>
          </a:prstGeom>
          <a:solidFill>
            <a:srgbClr val="FF0000"/>
          </a:solidFill>
          <a:ln w="9525">
            <a:solidFill>
              <a:schemeClr val="tx1"/>
            </a:solidFill>
            <a:miter lim="800000"/>
            <a:headEnd/>
            <a:tailEnd/>
          </a:ln>
        </p:spPr>
        <p:txBody>
          <a:bodyPr wrap="none" anchor="ctr"/>
          <a:lstStyle/>
          <a:p>
            <a:endParaRPr lang="en-US"/>
          </a:p>
        </p:txBody>
      </p:sp>
      <p:sp>
        <p:nvSpPr>
          <p:cNvPr id="43027" name="AutoShape 9"/>
          <p:cNvSpPr>
            <a:spLocks noChangeArrowheads="1"/>
          </p:cNvSpPr>
          <p:nvPr/>
        </p:nvSpPr>
        <p:spPr bwMode="auto">
          <a:xfrm>
            <a:off x="2862263" y="4864100"/>
            <a:ext cx="2284412" cy="1065213"/>
          </a:xfrm>
          <a:prstGeom prst="homePlate">
            <a:avLst>
              <a:gd name="adj" fmla="val 31741"/>
            </a:avLst>
          </a:prstGeom>
          <a:solidFill>
            <a:srgbClr val="FF6600"/>
          </a:solidFill>
          <a:ln w="9525">
            <a:solidFill>
              <a:schemeClr val="tx1"/>
            </a:solidFill>
            <a:miter lim="800000"/>
            <a:headEnd/>
            <a:tailEnd/>
          </a:ln>
        </p:spPr>
        <p:txBody>
          <a:bodyPr wrap="none" anchor="ctr"/>
          <a:lstStyle/>
          <a:p>
            <a:endParaRPr lang="en-US"/>
          </a:p>
        </p:txBody>
      </p:sp>
      <p:sp>
        <p:nvSpPr>
          <p:cNvPr id="43025" name="AutoShape 12"/>
          <p:cNvSpPr>
            <a:spLocks noChangeArrowheads="1"/>
          </p:cNvSpPr>
          <p:nvPr/>
        </p:nvSpPr>
        <p:spPr bwMode="auto">
          <a:xfrm>
            <a:off x="4778375" y="4862512"/>
            <a:ext cx="3081338" cy="379412"/>
          </a:xfrm>
          <a:prstGeom prst="homePlate">
            <a:avLst>
              <a:gd name="adj" fmla="val 63053"/>
            </a:avLst>
          </a:prstGeom>
          <a:solidFill>
            <a:srgbClr val="FF00FF"/>
          </a:solidFill>
          <a:ln w="9525">
            <a:solidFill>
              <a:schemeClr val="tx1"/>
            </a:solidFill>
            <a:miter lim="800000"/>
            <a:headEnd/>
            <a:tailEnd/>
          </a:ln>
        </p:spPr>
        <p:txBody>
          <a:bodyPr wrap="none" anchor="ctr"/>
          <a:lstStyle/>
          <a:p>
            <a:endParaRPr lang="en-US"/>
          </a:p>
        </p:txBody>
      </p:sp>
      <p:pic>
        <p:nvPicPr>
          <p:cNvPr id="43023"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767262" y="5222875"/>
            <a:ext cx="1973262" cy="1157288"/>
          </a:xfrm>
          <a:prstGeom prst="rect">
            <a:avLst/>
          </a:prstGeom>
          <a:noFill/>
          <a:ln w="9525">
            <a:noFill/>
            <a:miter lim="800000"/>
            <a:headEnd/>
            <a:tailEnd/>
          </a:ln>
        </p:spPr>
      </p:pic>
      <p:sp>
        <p:nvSpPr>
          <p:cNvPr id="43021" name="AutoShape 18"/>
          <p:cNvSpPr>
            <a:spLocks noChangeArrowheads="1"/>
          </p:cNvSpPr>
          <p:nvPr/>
        </p:nvSpPr>
        <p:spPr bwMode="auto">
          <a:xfrm rot="16200000" flipV="1">
            <a:off x="2908300" y="3440111"/>
            <a:ext cx="1384300" cy="1473200"/>
          </a:xfrm>
          <a:custGeom>
            <a:avLst/>
            <a:gdLst>
              <a:gd name="T0" fmla="*/ 611 w 21600"/>
              <a:gd name="T1" fmla="*/ 0 h 21600"/>
              <a:gd name="T2" fmla="*/ 611 w 21600"/>
              <a:gd name="T3" fmla="*/ 522 h 21600"/>
              <a:gd name="T4" fmla="*/ 131 w 21600"/>
              <a:gd name="T5" fmla="*/ 928 h 21600"/>
              <a:gd name="T6" fmla="*/ 872 w 21600"/>
              <a:gd name="T7" fmla="*/ 261 h 21600"/>
              <a:gd name="T8" fmla="*/ 17694720 60000 65536"/>
              <a:gd name="T9" fmla="*/ 5898240 60000 65536"/>
              <a:gd name="T10" fmla="*/ 5898240 60000 65536"/>
              <a:gd name="T11" fmla="*/ 0 60000 65536"/>
              <a:gd name="T12" fmla="*/ 12435 w 21600"/>
              <a:gd name="T13" fmla="*/ 2909 h 21600"/>
              <a:gd name="T14" fmla="*/ 18231 w 21600"/>
              <a:gd name="T15" fmla="*/ 9241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
        <p:nvSpPr>
          <p:cNvPr id="43019" name="AutoShape 21"/>
          <p:cNvSpPr>
            <a:spLocks noChangeArrowheads="1"/>
          </p:cNvSpPr>
          <p:nvPr/>
        </p:nvSpPr>
        <p:spPr bwMode="auto">
          <a:xfrm rot="5400000">
            <a:off x="4821237" y="5534025"/>
            <a:ext cx="1171575" cy="1246187"/>
          </a:xfrm>
          <a:custGeom>
            <a:avLst/>
            <a:gdLst>
              <a:gd name="T0" fmla="*/ 517 w 21600"/>
              <a:gd name="T1" fmla="*/ 0 h 21600"/>
              <a:gd name="T2" fmla="*/ 517 w 21600"/>
              <a:gd name="T3" fmla="*/ 442 h 21600"/>
              <a:gd name="T4" fmla="*/ 111 w 21600"/>
              <a:gd name="T5" fmla="*/ 785 h 21600"/>
              <a:gd name="T6" fmla="*/ 738 w 21600"/>
              <a:gd name="T7" fmla="*/ 221 h 21600"/>
              <a:gd name="T8" fmla="*/ 17694720 60000 65536"/>
              <a:gd name="T9" fmla="*/ 5898240 60000 65536"/>
              <a:gd name="T10" fmla="*/ 5898240 60000 65536"/>
              <a:gd name="T11" fmla="*/ 0 60000 65536"/>
              <a:gd name="T12" fmla="*/ 12439 w 21600"/>
              <a:gd name="T13" fmla="*/ 2917 h 21600"/>
              <a:gd name="T14" fmla="*/ 18234 w 21600"/>
              <a:gd name="T15" fmla="*/ 924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FF00"/>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842">
                                            <p:txEl>
                                              <p:pRg st="0" end="0"/>
                                            </p:txEl>
                                          </p:spTgt>
                                        </p:tgtEl>
                                        <p:attrNameLst>
                                          <p:attrName>style.visibility</p:attrName>
                                        </p:attrNameLst>
                                      </p:cBhvr>
                                      <p:to>
                                        <p:strVal val="visible"/>
                                      </p:to>
                                    </p:set>
                                    <p:anim calcmode="lin" valueType="num">
                                      <p:cBhvr additive="base">
                                        <p:cTn id="7" dur="500" fill="hold"/>
                                        <p:tgtEl>
                                          <p:spTgt spid="11878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43">
                                            <p:txEl>
                                              <p:pRg st="0" end="0"/>
                                            </p:txEl>
                                          </p:spTgt>
                                        </p:tgtEl>
                                        <p:attrNameLst>
                                          <p:attrName>style.visibility</p:attrName>
                                        </p:attrNameLst>
                                      </p:cBhvr>
                                      <p:to>
                                        <p:strVal val="visible"/>
                                      </p:to>
                                    </p:set>
                                    <p:anim calcmode="lin" valueType="num">
                                      <p:cBhvr additive="base">
                                        <p:cTn id="13" dur="500" fill="hold"/>
                                        <p:tgtEl>
                                          <p:spTgt spid="118784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43">
                                            <p:txEl>
                                              <p:pRg st="1" end="1"/>
                                            </p:txEl>
                                          </p:spTgt>
                                        </p:tgtEl>
                                        <p:attrNameLst>
                                          <p:attrName>style.visibility</p:attrName>
                                        </p:attrNameLst>
                                      </p:cBhvr>
                                      <p:to>
                                        <p:strVal val="visible"/>
                                      </p:to>
                                    </p:set>
                                    <p:anim calcmode="lin" valueType="num">
                                      <p:cBhvr additive="base">
                                        <p:cTn id="19" dur="500" fill="hold"/>
                                        <p:tgtEl>
                                          <p:spTgt spid="118784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4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1" name="Rectangle 3"/>
          <p:cNvSpPr>
            <a:spLocks noChangeArrowheads="1"/>
          </p:cNvSpPr>
          <p:nvPr/>
        </p:nvSpPr>
        <p:spPr bwMode="auto">
          <a:xfrm>
            <a:off x="685800" y="1844675"/>
            <a:ext cx="7772400" cy="5013325"/>
          </a:xfrm>
          <a:prstGeom prst="rect">
            <a:avLst/>
          </a:prstGeom>
          <a:solidFill>
            <a:srgbClr val="CCFFCC"/>
          </a:solidFill>
          <a:ln w="9525">
            <a:noFill/>
            <a:miter lim="800000"/>
            <a:headEnd/>
            <a:tailEnd/>
          </a:ln>
        </p:spPr>
        <p:txBody>
          <a:bodyPr/>
          <a:lstStyle/>
          <a:p>
            <a:r>
              <a:rPr lang="en-US" sz="2400" dirty="0">
                <a:latin typeface="Arial" charset="0"/>
              </a:rPr>
              <a:t>PRACTICE: </a:t>
            </a:r>
          </a:p>
          <a:p>
            <a:r>
              <a:rPr lang="en-US" sz="2400" dirty="0">
                <a:latin typeface="Arial" charset="0"/>
              </a:rPr>
              <a:t>What transformations were not shown in the previous                                    Sankey diagram?</a:t>
            </a:r>
          </a:p>
          <a:p>
            <a:endParaRPr lang="en-US" sz="2400" dirty="0">
              <a:latin typeface="Arial" charset="0"/>
            </a:endParaRPr>
          </a:p>
          <a:p>
            <a:endParaRPr lang="en-US" sz="2400" dirty="0">
              <a:latin typeface="Arial" charset="0"/>
            </a:endParaRPr>
          </a:p>
          <a:p>
            <a:endParaRPr lang="en-US" sz="2400" dirty="0">
              <a:latin typeface="Arial" charset="0"/>
            </a:endParaRPr>
          </a:p>
          <a:p>
            <a:endParaRPr lang="en-US" sz="2400" dirty="0">
              <a:latin typeface="Arial" charset="0"/>
            </a:endParaRPr>
          </a:p>
          <a:p>
            <a:r>
              <a:rPr lang="en-US" sz="2400" dirty="0">
                <a:latin typeface="Arial" charset="0"/>
              </a:rPr>
              <a:t>SOLUTION:</a:t>
            </a:r>
          </a:p>
          <a:p>
            <a:endParaRPr lang="en-US" sz="2400" dirty="0">
              <a:latin typeface="Arial" charset="0"/>
              <a:sym typeface="Symbol" pitchFamily="18" charset="2"/>
            </a:endParaRPr>
          </a:p>
        </p:txBody>
      </p:sp>
      <p:sp>
        <p:nvSpPr>
          <p:cNvPr id="4403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44037" name="Rectangle 24"/>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44057" name="Picture 2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48673" y="2635203"/>
            <a:ext cx="6707871" cy="30847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9891">
                                            <p:txEl>
                                              <p:pRg st="0" end="0"/>
                                            </p:txEl>
                                          </p:spTgt>
                                        </p:tgtEl>
                                        <p:attrNameLst>
                                          <p:attrName>style.visibility</p:attrName>
                                        </p:attrNameLst>
                                      </p:cBhvr>
                                      <p:to>
                                        <p:strVal val="visible"/>
                                      </p:to>
                                    </p:set>
                                    <p:anim calcmode="lin" valueType="num">
                                      <p:cBhvr additive="base">
                                        <p:cTn id="7" dur="500" fill="hold"/>
                                        <p:tgtEl>
                                          <p:spTgt spid="1189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98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9891">
                                            <p:txEl>
                                              <p:pRg st="1" end="1"/>
                                            </p:txEl>
                                          </p:spTgt>
                                        </p:tgtEl>
                                        <p:attrNameLst>
                                          <p:attrName>style.visibility</p:attrName>
                                        </p:attrNameLst>
                                      </p:cBhvr>
                                      <p:to>
                                        <p:strVal val="visible"/>
                                      </p:to>
                                    </p:set>
                                    <p:anim calcmode="lin" valueType="num">
                                      <p:cBhvr additive="base">
                                        <p:cTn id="13" dur="500" fill="hold"/>
                                        <p:tgtEl>
                                          <p:spTgt spid="1189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98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nodeType="withEffect">
                                  <p:stCondLst>
                                    <p:cond delay="0"/>
                                  </p:stCondLst>
                                  <p:childTnLst>
                                    <p:set>
                                      <p:cBhvr>
                                        <p:cTn id="16" dur="1" fill="hold">
                                          <p:stCondLst>
                                            <p:cond delay="0"/>
                                          </p:stCondLst>
                                        </p:cTn>
                                        <p:tgtEl>
                                          <p:spTgt spid="44057"/>
                                        </p:tgtEl>
                                        <p:attrNameLst>
                                          <p:attrName>style.visibility</p:attrName>
                                        </p:attrNameLst>
                                      </p:cBhvr>
                                      <p:to>
                                        <p:strVal val="visible"/>
                                      </p:to>
                                    </p:set>
                                    <p:animEffect transition="in" filter="wipe(left)">
                                      <p:cBhvr>
                                        <p:cTn id="17" dur="2000"/>
                                        <p:tgtEl>
                                          <p:spTgt spid="4405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9891">
                                            <p:txEl>
                                              <p:pRg st="6" end="6"/>
                                            </p:txEl>
                                          </p:spTgt>
                                        </p:tgtEl>
                                        <p:attrNameLst>
                                          <p:attrName>style.visibility</p:attrName>
                                        </p:attrNameLst>
                                      </p:cBhvr>
                                      <p:to>
                                        <p:strVal val="visible"/>
                                      </p:to>
                                    </p:set>
                                    <p:anim calcmode="lin" valueType="num">
                                      <p:cBhvr additive="base">
                                        <p:cTn id="22" dur="500" fill="hold"/>
                                        <p:tgtEl>
                                          <p:spTgt spid="1189891">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8989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0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nuclear power stations</a:t>
            </a:r>
            <a:endParaRPr lang="en-US" i="1"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To work properly, </a:t>
            </a:r>
            <a:r>
              <a:rPr lang="en-US" sz="2400" dirty="0" smtClean="0">
                <a:solidFill>
                  <a:srgbClr val="000000"/>
                </a:solidFill>
                <a:latin typeface="Arial" charset="0"/>
                <a:ea typeface="Calibri" pitchFamily="34" charset="0"/>
                <a:cs typeface="Times New Roman" pitchFamily="18" charset="0"/>
              </a:rPr>
              <a:t>_____________________________ 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One slow and expensive means of </a:t>
            </a:r>
            <a:r>
              <a:rPr lang="en-US" sz="2400" b="1" dirty="0" smtClean="0">
                <a:solidFill>
                  <a:srgbClr val="000000"/>
                </a:solidFill>
                <a:latin typeface="Arial" charset="0"/>
                <a:ea typeface="Calibri" pitchFamily="34" charset="0"/>
                <a:cs typeface="Times New Roman" pitchFamily="18" charset="0"/>
                <a:sym typeface="Symbol" pitchFamily="18" charset="2"/>
              </a:rPr>
              <a:t>_____________</a:t>
            </a:r>
            <a:r>
              <a:rPr lang="en-US" sz="2400" dirty="0" smtClean="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sym typeface="Symbol" pitchFamily="18" charset="2"/>
              </a:rPr>
              <a:t>for uranium is called </a:t>
            </a:r>
            <a:r>
              <a:rPr lang="en-US" sz="2400" b="1" dirty="0" smtClean="0">
                <a:solidFill>
                  <a:srgbClr val="000000"/>
                </a:solidFill>
                <a:latin typeface="Arial" charset="0"/>
                <a:ea typeface="Calibri" pitchFamily="34" charset="0"/>
                <a:cs typeface="Times New Roman" pitchFamily="18" charset="0"/>
                <a:sym typeface="Symbol" pitchFamily="18" charset="2"/>
              </a:rPr>
              <a:t>______________________</a:t>
            </a:r>
            <a:r>
              <a:rPr lang="en-US" sz="2400" dirty="0" smtClean="0">
                <a:solidFill>
                  <a:srgbClr val="000000"/>
                </a:solidFill>
                <a:latin typeface="Arial" charset="0"/>
                <a:ea typeface="Calibri" pitchFamily="34" charset="0"/>
                <a:cs typeface="Times New Roman" pitchFamily="18" charset="0"/>
                <a:sym typeface="Symbol" pitchFamily="18" charset="2"/>
              </a:rPr>
              <a:t>. </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Uranium is purified and                                            combined with fluorine to                                           produce a gas called                                                   </a:t>
            </a:r>
            <a:r>
              <a:rPr lang="en-US" sz="2400" i="1" dirty="0">
                <a:solidFill>
                  <a:srgbClr val="000000"/>
                </a:solidFill>
                <a:latin typeface="Arial" charset="0"/>
                <a:ea typeface="Calibri" pitchFamily="34" charset="0"/>
                <a:cs typeface="Times New Roman" pitchFamily="18" charset="0"/>
                <a:sym typeface="Symbol" pitchFamily="18" charset="2"/>
              </a:rPr>
              <a:t>uranium hexafluoride </a:t>
            </a:r>
            <a:r>
              <a:rPr lang="en-US" sz="2400" dirty="0">
                <a:solidFill>
                  <a:srgbClr val="000000"/>
                </a:solidFill>
                <a:latin typeface="Arial" charset="0"/>
                <a:ea typeface="Calibri" pitchFamily="34" charset="0"/>
                <a:cs typeface="Times New Roman" pitchFamily="18" charset="0"/>
                <a:sym typeface="Symbol" pitchFamily="18" charset="2"/>
              </a:rPr>
              <a:t>UF</a:t>
            </a:r>
            <a:r>
              <a:rPr lang="en-US" sz="2400" baseline="-25000" dirty="0">
                <a:solidFill>
                  <a:srgbClr val="000000"/>
                </a:solidFill>
                <a:latin typeface="Arial" charset="0"/>
                <a:ea typeface="Calibri" pitchFamily="34" charset="0"/>
                <a:cs typeface="Times New Roman" pitchFamily="18" charset="0"/>
                <a:sym typeface="Symbol" pitchFamily="18" charset="2"/>
              </a:rPr>
              <a:t>6</a:t>
            </a:r>
            <a:r>
              <a:rPr lang="en-US" sz="2400" dirty="0">
                <a:solidFill>
                  <a:srgbClr val="000000"/>
                </a:solidFill>
                <a:latin typeface="Arial" charset="0"/>
                <a:ea typeface="Calibri" pitchFamily="34" charset="0"/>
                <a:cs typeface="Times New Roman" pitchFamily="18" charset="0"/>
                <a:sym typeface="Symbol" pitchFamily="18" charset="2"/>
              </a:rPr>
              <a:t>.</a:t>
            </a: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The </a:t>
            </a:r>
            <a:r>
              <a:rPr lang="en-US" sz="2400" dirty="0" smtClean="0">
                <a:solidFill>
                  <a:srgbClr val="000000"/>
                </a:solidFill>
                <a:latin typeface="Arial" charset="0"/>
                <a:ea typeface="Calibri" pitchFamily="34" charset="0"/>
                <a:cs typeface="Times New Roman" pitchFamily="18" charset="0"/>
                <a:sym typeface="Symbol" pitchFamily="18" charset="2"/>
              </a:rPr>
              <a:t>________________                                          _____________________                                        _____________________.</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The process of </a:t>
            </a:r>
            <a:r>
              <a:rPr lang="en-US" sz="2400" b="1" dirty="0" smtClean="0">
                <a:solidFill>
                  <a:srgbClr val="000000"/>
                </a:solidFill>
                <a:latin typeface="Arial" charset="0"/>
                <a:ea typeface="Calibri" pitchFamily="34" charset="0"/>
                <a:cs typeface="Times New Roman" pitchFamily="18" charset="0"/>
                <a:sym typeface="Symbol" pitchFamily="18" charset="2"/>
              </a:rPr>
              <a:t>_________</a:t>
            </a:r>
            <a:r>
              <a:rPr lang="en-US" sz="2400" dirty="0" smtClean="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sym typeface="Symbol" pitchFamily="18" charset="2"/>
              </a:rPr>
              <a:t>uses many stages of membrane filters.</a:t>
            </a:r>
          </a:p>
        </p:txBody>
      </p:sp>
      <p:sp>
        <p:nvSpPr>
          <p:cNvPr id="4505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7604" name="Picture 4"/>
          <p:cNvPicPr>
            <a:picLocks noChangeAspect="1" noChangeArrowheads="1"/>
          </p:cNvPicPr>
          <p:nvPr/>
        </p:nvPicPr>
        <p:blipFill>
          <a:blip r:embed="rId5" cstate="print"/>
          <a:srcRect/>
          <a:stretch>
            <a:fillRect/>
          </a:stretch>
        </p:blipFill>
        <p:spPr bwMode="auto">
          <a:xfrm>
            <a:off x="4538663" y="3490913"/>
            <a:ext cx="3836987" cy="2940050"/>
          </a:xfrm>
          <a:prstGeom prst="rect">
            <a:avLst/>
          </a:prstGeom>
          <a:ln>
            <a:noFill/>
          </a:ln>
          <a:effectLst>
            <a:outerShdw blurRad="292100" dist="139700" dir="2700000" algn="tl" rotWithShape="0">
              <a:srgbClr val="333333">
                <a:alpha val="65000"/>
              </a:srgbClr>
            </a:outerShdw>
          </a:effectLst>
        </p:spPr>
      </p:pic>
      <p:pic>
        <p:nvPicPr>
          <p:cNvPr id="1177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02">
                                            <p:txEl>
                                              <p:pRg st="0" end="0"/>
                                            </p:txEl>
                                          </p:spTgt>
                                        </p:tgtEl>
                                        <p:attrNameLst>
                                          <p:attrName>style.visibility</p:attrName>
                                        </p:attrNameLst>
                                      </p:cBhvr>
                                      <p:to>
                                        <p:strVal val="visible"/>
                                      </p:to>
                                    </p:set>
                                    <p:anim calcmode="lin" valueType="num">
                                      <p:cBhvr additive="base">
                                        <p:cTn id="7" dur="500" fill="hold"/>
                                        <p:tgtEl>
                                          <p:spTgt spid="1177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7602">
                                            <p:txEl>
                                              <p:pRg st="1" end="1"/>
                                            </p:txEl>
                                          </p:spTgt>
                                        </p:tgtEl>
                                        <p:attrNameLst>
                                          <p:attrName>style.visibility</p:attrName>
                                        </p:attrNameLst>
                                      </p:cBhvr>
                                      <p:to>
                                        <p:strVal val="visible"/>
                                      </p:to>
                                    </p:set>
                                    <p:anim calcmode="lin" valueType="num">
                                      <p:cBhvr additive="base">
                                        <p:cTn id="13" dur="500" fill="hold"/>
                                        <p:tgtEl>
                                          <p:spTgt spid="1177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7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77602">
                                            <p:txEl>
                                              <p:pRg st="2" end="2"/>
                                            </p:txEl>
                                          </p:spTgt>
                                        </p:tgtEl>
                                        <p:attrNameLst>
                                          <p:attrName>style.visibility</p:attrName>
                                        </p:attrNameLst>
                                      </p:cBhvr>
                                      <p:to>
                                        <p:strVal val="visible"/>
                                      </p:to>
                                    </p:set>
                                    <p:anim calcmode="lin" valueType="num">
                                      <p:cBhvr additive="base">
                                        <p:cTn id="19" dur="500" fill="hold"/>
                                        <p:tgtEl>
                                          <p:spTgt spid="1177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77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77602">
                                            <p:txEl>
                                              <p:pRg st="3" end="3"/>
                                            </p:txEl>
                                          </p:spTgt>
                                        </p:tgtEl>
                                        <p:attrNameLst>
                                          <p:attrName>style.visibility</p:attrName>
                                        </p:attrNameLst>
                                      </p:cBhvr>
                                      <p:to>
                                        <p:strVal val="visible"/>
                                      </p:to>
                                    </p:set>
                                    <p:anim calcmode="lin" valueType="num">
                                      <p:cBhvr additive="base">
                                        <p:cTn id="25" dur="500" fill="hold"/>
                                        <p:tgtEl>
                                          <p:spTgt spid="1177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77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53" presetClass="entr" presetSubtype="0" fill="hold" nodeType="withEffect">
                                  <p:stCondLst>
                                    <p:cond delay="0"/>
                                  </p:stCondLst>
                                  <p:childTnLst>
                                    <p:set>
                                      <p:cBhvr>
                                        <p:cTn id="28" dur="1" fill="hold">
                                          <p:stCondLst>
                                            <p:cond delay="0"/>
                                          </p:stCondLst>
                                        </p:cTn>
                                        <p:tgtEl>
                                          <p:spTgt spid="1177605"/>
                                        </p:tgtEl>
                                        <p:attrNameLst>
                                          <p:attrName>style.visibility</p:attrName>
                                        </p:attrNameLst>
                                      </p:cBhvr>
                                      <p:to>
                                        <p:strVal val="visible"/>
                                      </p:to>
                                    </p:set>
                                    <p:anim calcmode="lin" valueType="num">
                                      <p:cBhvr>
                                        <p:cTn id="29" dur="500" fill="hold"/>
                                        <p:tgtEl>
                                          <p:spTgt spid="1177605"/>
                                        </p:tgtEl>
                                        <p:attrNameLst>
                                          <p:attrName>ppt_w</p:attrName>
                                        </p:attrNameLst>
                                      </p:cBhvr>
                                      <p:tavLst>
                                        <p:tav tm="0">
                                          <p:val>
                                            <p:fltVal val="0"/>
                                          </p:val>
                                        </p:tav>
                                        <p:tav tm="100000">
                                          <p:val>
                                            <p:strVal val="#ppt_w"/>
                                          </p:val>
                                        </p:tav>
                                      </p:tavLst>
                                    </p:anim>
                                    <p:anim calcmode="lin" valueType="num">
                                      <p:cBhvr>
                                        <p:cTn id="30" dur="500" fill="hold"/>
                                        <p:tgtEl>
                                          <p:spTgt spid="1177605"/>
                                        </p:tgtEl>
                                        <p:attrNameLst>
                                          <p:attrName>ppt_h</p:attrName>
                                        </p:attrNameLst>
                                      </p:cBhvr>
                                      <p:tavLst>
                                        <p:tav tm="0">
                                          <p:val>
                                            <p:fltVal val="0"/>
                                          </p:val>
                                        </p:tav>
                                        <p:tav tm="100000">
                                          <p:val>
                                            <p:strVal val="#ppt_h"/>
                                          </p:val>
                                        </p:tav>
                                      </p:tavLst>
                                    </p:anim>
                                    <p:animEffect transition="in" filter="fade">
                                      <p:cBhvr>
                                        <p:cTn id="31" dur="500"/>
                                        <p:tgtEl>
                                          <p:spTgt spid="1177605"/>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77602">
                                            <p:txEl>
                                              <p:pRg st="4" end="4"/>
                                            </p:txEl>
                                          </p:spTgt>
                                        </p:tgtEl>
                                        <p:attrNameLst>
                                          <p:attrName>style.visibility</p:attrName>
                                        </p:attrNameLst>
                                      </p:cBhvr>
                                      <p:to>
                                        <p:strVal val="visible"/>
                                      </p:to>
                                    </p:set>
                                    <p:anim calcmode="lin" valueType="num">
                                      <p:cBhvr additive="base">
                                        <p:cTn id="36" dur="500" fill="hold"/>
                                        <p:tgtEl>
                                          <p:spTgt spid="117760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77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77602">
                                            <p:txEl>
                                              <p:pRg st="5" end="5"/>
                                            </p:txEl>
                                          </p:spTgt>
                                        </p:tgtEl>
                                        <p:attrNameLst>
                                          <p:attrName>style.visibility</p:attrName>
                                        </p:attrNameLst>
                                      </p:cBhvr>
                                      <p:to>
                                        <p:strVal val="visible"/>
                                      </p:to>
                                    </p:set>
                                    <p:anim calcmode="lin" valueType="num">
                                      <p:cBhvr additive="base">
                                        <p:cTn id="42" dur="500" fill="hold"/>
                                        <p:tgtEl>
                                          <p:spTgt spid="117760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776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4" presetID="8" presetClass="entr" presetSubtype="16" fill="hold" nodeType="withEffect">
                                  <p:stCondLst>
                                    <p:cond delay="0"/>
                                  </p:stCondLst>
                                  <p:childTnLst>
                                    <p:set>
                                      <p:cBhvr>
                                        <p:cTn id="45" dur="1" fill="hold">
                                          <p:stCondLst>
                                            <p:cond delay="0"/>
                                          </p:stCondLst>
                                        </p:cTn>
                                        <p:tgtEl>
                                          <p:spTgt spid="1177604"/>
                                        </p:tgtEl>
                                        <p:attrNameLst>
                                          <p:attrName>style.visibility</p:attrName>
                                        </p:attrNameLst>
                                      </p:cBhvr>
                                      <p:to>
                                        <p:strVal val="visible"/>
                                      </p:to>
                                    </p:set>
                                    <p:animEffect transition="in" filter="diamond(in)">
                                      <p:cBhvr>
                                        <p:cTn id="46" dur="2000"/>
                                        <p:tgtEl>
                                          <p:spTgt spid="1177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5" name="Rectangle 7"/>
          <p:cNvSpPr>
            <a:spLocks noChangeArrowheads="1"/>
          </p:cNvSpPr>
          <p:nvPr/>
        </p:nvSpPr>
        <p:spPr bwMode="auto">
          <a:xfrm>
            <a:off x="682625" y="4930775"/>
            <a:ext cx="4637088" cy="1927225"/>
          </a:xfrm>
          <a:prstGeom prst="rect">
            <a:avLst/>
          </a:prstGeom>
          <a:solidFill>
            <a:srgbClr val="FFCCCC"/>
          </a:solidFill>
          <a:ln w="9525">
            <a:noFill/>
            <a:miter lim="800000"/>
            <a:headEnd/>
            <a:tailEnd/>
          </a:ln>
        </p:spPr>
        <p:txBody>
          <a:bodyPr/>
          <a:lstStyle/>
          <a:p>
            <a:pPr>
              <a:spcBef>
                <a:spcPct val="20000"/>
              </a:spcBef>
            </a:pPr>
            <a:r>
              <a:rPr lang="en-US" sz="2400" b="1" i="1">
                <a:latin typeface="Arial" charset="0"/>
              </a:rPr>
              <a:t>FYI</a:t>
            </a:r>
          </a:p>
          <a:p>
            <a:pPr>
              <a:spcBef>
                <a:spcPct val="10000"/>
              </a:spcBef>
            </a:pPr>
            <a:r>
              <a:rPr lang="en-US" sz="2400" b="1">
                <a:latin typeface="Arial" charset="0"/>
                <a:sym typeface="Symbol" pitchFamily="18" charset="2"/>
              </a:rPr>
              <a:t></a:t>
            </a:r>
            <a:r>
              <a:rPr lang="en-US" sz="2400">
                <a:latin typeface="Arial" charset="0"/>
                <a:sym typeface="Symbol" pitchFamily="18" charset="2"/>
              </a:rPr>
              <a:t>Because of the energy expenditure of the enrichment process, it is often included in the Sankey diagram.</a:t>
            </a:r>
          </a:p>
        </p:txBody>
      </p:sp>
      <p:sp>
        <p:nvSpPr>
          <p:cNvPr id="1179650" name="Rectangle 2"/>
          <p:cNvSpPr>
            <a:spLocks noChangeArrowheads="1"/>
          </p:cNvSpPr>
          <p:nvPr/>
        </p:nvSpPr>
        <p:spPr bwMode="auto">
          <a:xfrm>
            <a:off x="685800" y="1401763"/>
            <a:ext cx="7772400" cy="3556000"/>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nuclear power stations</a:t>
            </a:r>
            <a:endParaRPr lang="en-US" i="1"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To work properly, a reactor needs a higher proportion of the U-235 isotope of uranium than occurs naturally.</a:t>
            </a: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Another slow and expensive means of enrichment for uranium is called </a:t>
            </a:r>
            <a:r>
              <a:rPr lang="en-US" sz="2400" b="1" dirty="0" smtClean="0">
                <a:solidFill>
                  <a:srgbClr val="000000"/>
                </a:solidFill>
                <a:latin typeface="Arial" charset="0"/>
                <a:ea typeface="Calibri" pitchFamily="34" charset="0"/>
                <a:cs typeface="Times New Roman" pitchFamily="18" charset="0"/>
                <a:sym typeface="Symbol" pitchFamily="18" charset="2"/>
              </a:rPr>
              <a:t>____________</a:t>
            </a:r>
            <a:r>
              <a:rPr lang="en-US" sz="2400" dirty="0" smtClean="0">
                <a:solidFill>
                  <a:srgbClr val="000000"/>
                </a:solidFill>
                <a:latin typeface="Arial" charset="0"/>
                <a:ea typeface="Calibri" pitchFamily="34" charset="0"/>
                <a:cs typeface="Times New Roman" pitchFamily="18" charset="0"/>
                <a:sym typeface="Symbol" pitchFamily="18" charset="2"/>
              </a:rPr>
              <a:t>. </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sym typeface="Symbol" pitchFamily="18" charset="2"/>
              </a:rPr>
              <a:t>_____________</a:t>
            </a:r>
            <a:r>
              <a:rPr lang="en-US" sz="2400" dirty="0" smtClean="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sym typeface="Symbol" pitchFamily="18" charset="2"/>
              </a:rPr>
              <a:t>spins the UF</a:t>
            </a:r>
            <a:r>
              <a:rPr lang="en-US" sz="2400" baseline="-25000" dirty="0">
                <a:solidFill>
                  <a:srgbClr val="000000"/>
                </a:solidFill>
                <a:latin typeface="Arial" charset="0"/>
                <a:ea typeface="Calibri" pitchFamily="34" charset="0"/>
                <a:cs typeface="Times New Roman" pitchFamily="18" charset="0"/>
                <a:sym typeface="Symbol" pitchFamily="18" charset="2"/>
              </a:rPr>
              <a:t>6</a:t>
            </a:r>
            <a:r>
              <a:rPr lang="en-US" sz="2400" dirty="0">
                <a:solidFill>
                  <a:srgbClr val="000000"/>
                </a:solidFill>
                <a:latin typeface="Arial" charset="0"/>
                <a:ea typeface="Calibri" pitchFamily="34" charset="0"/>
                <a:cs typeface="Times New Roman" pitchFamily="18" charset="0"/>
                <a:sym typeface="Symbol" pitchFamily="18" charset="2"/>
              </a:rPr>
              <a:t>                                            gas and the </a:t>
            </a:r>
            <a:r>
              <a:rPr lang="en-US" sz="2400" dirty="0" smtClean="0">
                <a:solidFill>
                  <a:srgbClr val="000000"/>
                </a:solidFill>
                <a:latin typeface="Arial" charset="0"/>
                <a:ea typeface="Calibri" pitchFamily="34" charset="0"/>
                <a:cs typeface="Times New Roman" pitchFamily="18" charset="0"/>
                <a:sym typeface="Symbol" pitchFamily="18" charset="2"/>
              </a:rPr>
              <a:t>________________                                             __________________________                                        __________________________.</a:t>
            </a:r>
            <a:endParaRPr lang="en-US" sz="2400" dirty="0">
              <a:solidFill>
                <a:srgbClr val="000000"/>
              </a:solidFill>
              <a:latin typeface="Arial" charset="0"/>
              <a:ea typeface="Calibri" pitchFamily="34" charset="0"/>
              <a:cs typeface="Times New Roman" pitchFamily="18" charset="0"/>
              <a:sym typeface="Symbol" pitchFamily="18" charset="2"/>
            </a:endParaRPr>
          </a:p>
        </p:txBody>
      </p:sp>
      <p:sp>
        <p:nvSpPr>
          <p:cNvPr id="4608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79652" name="Picture 4" descr="gascentrifuge"/>
          <p:cNvPicPr>
            <a:picLocks noChangeAspect="1" noChangeArrowheads="1"/>
          </p:cNvPicPr>
          <p:nvPr/>
        </p:nvPicPr>
        <p:blipFill>
          <a:blip r:embed="rId5" cstate="print"/>
          <a:srcRect/>
          <a:stretch>
            <a:fillRect/>
          </a:stretch>
        </p:blipFill>
        <p:spPr bwMode="auto">
          <a:xfrm>
            <a:off x="5337175" y="3097213"/>
            <a:ext cx="3449638" cy="3705225"/>
          </a:xfrm>
          <a:prstGeom prst="rect">
            <a:avLst/>
          </a:prstGeom>
          <a:ln>
            <a:noFill/>
          </a:ln>
          <a:effectLst>
            <a:outerShdw blurRad="292100" dist="139700" dir="2700000" algn="tl" rotWithShape="0">
              <a:srgbClr val="333333">
                <a:alpha val="65000"/>
              </a:srgbClr>
            </a:outerShdw>
          </a:effectLst>
        </p:spPr>
      </p:pic>
      <p:pic>
        <p:nvPicPr>
          <p:cNvPr id="46086"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6913" y="185738"/>
            <a:ext cx="1922462" cy="1738312"/>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9650">
                                            <p:txEl>
                                              <p:pRg st="2" end="2"/>
                                            </p:txEl>
                                          </p:spTgt>
                                        </p:tgtEl>
                                        <p:attrNameLst>
                                          <p:attrName>style.visibility</p:attrName>
                                        </p:attrNameLst>
                                      </p:cBhvr>
                                      <p:to>
                                        <p:strVal val="visible"/>
                                      </p:to>
                                    </p:set>
                                    <p:anim calcmode="lin" valueType="num">
                                      <p:cBhvr additive="base">
                                        <p:cTn id="7" dur="500" fill="hold"/>
                                        <p:tgtEl>
                                          <p:spTgt spid="1179650">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96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79650">
                                            <p:txEl>
                                              <p:pRg st="3" end="3"/>
                                            </p:txEl>
                                          </p:spTgt>
                                        </p:tgtEl>
                                        <p:attrNameLst>
                                          <p:attrName>style.visibility</p:attrName>
                                        </p:attrNameLst>
                                      </p:cBhvr>
                                      <p:to>
                                        <p:strVal val="visible"/>
                                      </p:to>
                                    </p:set>
                                    <p:anim calcmode="lin" valueType="num">
                                      <p:cBhvr additive="base">
                                        <p:cTn id="13" dur="500" fill="hold"/>
                                        <p:tgtEl>
                                          <p:spTgt spid="1179650">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796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179652"/>
                                        </p:tgtEl>
                                        <p:attrNameLst>
                                          <p:attrName>style.visibility</p:attrName>
                                        </p:attrNameLst>
                                      </p:cBhvr>
                                      <p:to>
                                        <p:strVal val="visible"/>
                                      </p:to>
                                    </p:set>
                                    <p:animEffect transition="in" filter="diamond(in)">
                                      <p:cBhvr>
                                        <p:cTn id="17" dur="2000"/>
                                        <p:tgtEl>
                                          <p:spTgt spid="117965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79655">
                                            <p:txEl>
                                              <p:pRg st="1" end="1"/>
                                            </p:txEl>
                                          </p:spTgt>
                                        </p:tgtEl>
                                        <p:attrNameLst>
                                          <p:attrName>style.visibility</p:attrName>
                                        </p:attrNameLst>
                                      </p:cBhvr>
                                      <p:to>
                                        <p:strVal val="visible"/>
                                      </p:to>
                                    </p:set>
                                    <p:anim calcmode="lin" valueType="num">
                                      <p:cBhvr additive="base">
                                        <p:cTn id="22" dur="500" fill="hold"/>
                                        <p:tgtEl>
                                          <p:spTgt spid="1179655">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796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r>
              <a:rPr lang="en-US">
                <a:solidFill>
                  <a:srgbClr val="000000"/>
                </a:solidFill>
                <a:ea typeface="Calibri" pitchFamily="34" charset="0"/>
                <a:cs typeface="Times New Roman" pitchFamily="18" charset="0"/>
                <a:sym typeface="Symbol" pitchFamily="18" charset="2"/>
              </a:rPr>
              <a:t> </a:t>
            </a:r>
          </a:p>
        </p:txBody>
      </p:sp>
      <p:sp>
        <p:nvSpPr>
          <p:cNvPr id="4710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1701" name="Picture 5"/>
          <p:cNvPicPr>
            <a:picLocks noChangeAspect="1" noChangeArrowheads="1"/>
          </p:cNvPicPr>
          <p:nvPr/>
        </p:nvPicPr>
        <p:blipFill>
          <a:blip r:embed="rId4" cstate="print"/>
          <a:srcRect/>
          <a:stretch>
            <a:fillRect/>
          </a:stretch>
        </p:blipFill>
        <p:spPr bwMode="auto">
          <a:xfrm>
            <a:off x="1643063" y="1909763"/>
            <a:ext cx="5827712" cy="4722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181701"/>
                                        </p:tgtEl>
                                        <p:attrNameLst>
                                          <p:attrName>style.visibility</p:attrName>
                                        </p:attrNameLst>
                                      </p:cBhvr>
                                      <p:to>
                                        <p:strVal val="visible"/>
                                      </p:to>
                                    </p:set>
                                    <p:anim calcmode="lin" valueType="num">
                                      <p:cBhvr>
                                        <p:cTn id="7" dur="500" fill="hold"/>
                                        <p:tgtEl>
                                          <p:spTgt spid="1181701"/>
                                        </p:tgtEl>
                                        <p:attrNameLst>
                                          <p:attrName>ppt_w</p:attrName>
                                        </p:attrNameLst>
                                      </p:cBhvr>
                                      <p:tavLst>
                                        <p:tav tm="0">
                                          <p:val>
                                            <p:fltVal val="0"/>
                                          </p:val>
                                        </p:tav>
                                        <p:tav tm="100000">
                                          <p:val>
                                            <p:strVal val="#ppt_w"/>
                                          </p:val>
                                        </p:tav>
                                      </p:tavLst>
                                    </p:anim>
                                    <p:anim calcmode="lin" valueType="num">
                                      <p:cBhvr>
                                        <p:cTn id="8" dur="500" fill="hold"/>
                                        <p:tgtEl>
                                          <p:spTgt spid="1181701"/>
                                        </p:tgtEl>
                                        <p:attrNameLst>
                                          <p:attrName>ppt_h</p:attrName>
                                        </p:attrNameLst>
                                      </p:cBhvr>
                                      <p:tavLst>
                                        <p:tav tm="0">
                                          <p:val>
                                            <p:fltVal val="0"/>
                                          </p:val>
                                        </p:tav>
                                        <p:tav tm="100000">
                                          <p:val>
                                            <p:strVal val="#ppt_h"/>
                                          </p:val>
                                        </p:tav>
                                      </p:tavLst>
                                    </p:anim>
                                    <p:animEffect transition="in" filter="fade">
                                      <p:cBhvr>
                                        <p:cTn id="9" dur="500"/>
                                        <p:tgtEl>
                                          <p:spTgt spid="1181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Primary energy sources</a:t>
            </a:r>
          </a:p>
        </p:txBody>
      </p:sp>
      <p:sp>
        <p:nvSpPr>
          <p:cNvPr id="4813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83748" name="Picture 4"/>
          <p:cNvPicPr>
            <a:picLocks noChangeAspect="1" noChangeArrowheads="1"/>
          </p:cNvPicPr>
          <p:nvPr/>
        </p:nvPicPr>
        <p:blipFill>
          <a:blip r:embed="rId5" cstate="print"/>
          <a:srcRect l="777" t="1563" r="3340" b="1979"/>
          <a:stretch>
            <a:fillRect/>
          </a:stretch>
        </p:blipFill>
        <p:spPr bwMode="auto">
          <a:xfrm>
            <a:off x="855663" y="1835150"/>
            <a:ext cx="7412037" cy="4829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3746">
                                            <p:txEl>
                                              <p:pRg st="0" end="0"/>
                                            </p:txEl>
                                          </p:spTgt>
                                        </p:tgtEl>
                                        <p:attrNameLst>
                                          <p:attrName>style.visibility</p:attrName>
                                        </p:attrNameLst>
                                      </p:cBhvr>
                                      <p:to>
                                        <p:strVal val="visible"/>
                                      </p:to>
                                    </p:set>
                                    <p:anim calcmode="lin" valueType="num">
                                      <p:cBhvr additive="base">
                                        <p:cTn id="7" dur="500" fill="hold"/>
                                        <p:tgtEl>
                                          <p:spTgt spid="11837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3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83748"/>
                                        </p:tgtEl>
                                        <p:attrNameLst>
                                          <p:attrName>style.visibility</p:attrName>
                                        </p:attrNameLst>
                                      </p:cBhvr>
                                      <p:to>
                                        <p:strVal val="visible"/>
                                      </p:to>
                                    </p:set>
                                    <p:anim calcmode="lin" valueType="num">
                                      <p:cBhvr>
                                        <p:cTn id="11" dur="500" fill="hold"/>
                                        <p:tgtEl>
                                          <p:spTgt spid="1183748"/>
                                        </p:tgtEl>
                                        <p:attrNameLst>
                                          <p:attrName>ppt_w</p:attrName>
                                        </p:attrNameLst>
                                      </p:cBhvr>
                                      <p:tavLst>
                                        <p:tav tm="0">
                                          <p:val>
                                            <p:fltVal val="0"/>
                                          </p:val>
                                        </p:tav>
                                        <p:tav tm="100000">
                                          <p:val>
                                            <p:strVal val="#ppt_w"/>
                                          </p:val>
                                        </p:tav>
                                      </p:tavLst>
                                    </p:anim>
                                    <p:anim calcmode="lin" valueType="num">
                                      <p:cBhvr>
                                        <p:cTn id="12" dur="500" fill="hold"/>
                                        <p:tgtEl>
                                          <p:spTgt spid="1183748"/>
                                        </p:tgtEl>
                                        <p:attrNameLst>
                                          <p:attrName>ppt_h</p:attrName>
                                        </p:attrNameLst>
                                      </p:cBhvr>
                                      <p:tavLst>
                                        <p:tav tm="0">
                                          <p:val>
                                            <p:fltVal val="0"/>
                                          </p:val>
                                        </p:tav>
                                        <p:tav tm="100000">
                                          <p:val>
                                            <p:strVal val="#ppt_h"/>
                                          </p:val>
                                        </p:tav>
                                      </p:tavLst>
                                    </p:anim>
                                    <p:animEffect transition="in" filter="fade">
                                      <p:cBhvr>
                                        <p:cTn id="13" dur="500"/>
                                        <p:tgtEl>
                                          <p:spTgt spid="1183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a:t>
            </a:r>
            <a:r>
              <a:rPr lang="en-US" sz="2400" i="1" dirty="0" smtClean="0">
                <a:solidFill>
                  <a:schemeClr val="accent2"/>
                </a:solidFill>
                <a:latin typeface="Arial" charset="0"/>
                <a:ea typeface="Calibri" pitchFamily="34" charset="0"/>
                <a:cs typeface="Arial" charset="0"/>
              </a:rPr>
              <a:t>stations - review</a:t>
            </a:r>
            <a:r>
              <a:rPr lang="en-US" dirty="0" smtClean="0">
                <a:solidFill>
                  <a:srgbClr val="000000"/>
                </a:solidFill>
                <a:ea typeface="Calibri" pitchFamily="34" charset="0"/>
                <a:cs typeface="Times New Roman" pitchFamily="18" charset="0"/>
                <a:sym typeface="Symbol" pitchFamily="18" charset="2"/>
              </a:rPr>
              <a:t> </a:t>
            </a:r>
            <a:endParaRPr lang="en-US" dirty="0">
              <a:solidFill>
                <a:srgbClr val="000000"/>
              </a:solidFill>
              <a:ea typeface="Calibri" pitchFamily="34" charset="0"/>
              <a:cs typeface="Times New Roman" pitchFamily="18" charset="0"/>
              <a:sym typeface="Symbol" pitchFamily="18" charset="2"/>
            </a:endParaRP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b="1" dirty="0">
                <a:solidFill>
                  <a:srgbClr val="000000"/>
                </a:solidFill>
                <a:latin typeface="Arial" charset="0"/>
                <a:ea typeface="Calibri" pitchFamily="34" charset="0"/>
                <a:cs typeface="Times New Roman" pitchFamily="18" charset="0"/>
              </a:rPr>
              <a:t>Nuclear fission</a:t>
            </a:r>
            <a:r>
              <a:rPr lang="en-US" sz="2400" dirty="0">
                <a:solidFill>
                  <a:srgbClr val="000000"/>
                </a:solidFill>
                <a:latin typeface="Arial" charset="0"/>
                <a:ea typeface="Calibri" pitchFamily="34" charset="0"/>
                <a:cs typeface="Times New Roman" pitchFamily="18" charset="0"/>
              </a:rPr>
              <a:t> is the splitting of a large nucleus into two smaller (daughter) nuclei.</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An example of fission is</a:t>
            </a:r>
          </a:p>
          <a:p>
            <a:pPr>
              <a:spcBef>
                <a:spcPct val="20000"/>
              </a:spcBef>
            </a:pP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the animation,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 is hit by a                                  neutron, and capturing it,                                         becomes excited and unstable:</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It quickly splits into two smaller                               daughter nuclei, and two neutrons,                                 each of which can split another                                    nucleus of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a:t>
            </a:r>
          </a:p>
        </p:txBody>
      </p:sp>
      <p:sp>
        <p:nvSpPr>
          <p:cNvPr id="4915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1588" name="Rectangle 4"/>
          <p:cNvSpPr>
            <a:spLocks noChangeArrowheads="1"/>
          </p:cNvSpPr>
          <p:nvPr/>
        </p:nvSpPr>
        <p:spPr bwMode="auto">
          <a:xfrm>
            <a:off x="749300" y="29940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1589" name="Rectangle 5"/>
          <p:cNvSpPr>
            <a:spLocks noChangeArrowheads="1"/>
          </p:cNvSpPr>
          <p:nvPr/>
        </p:nvSpPr>
        <p:spPr bwMode="auto">
          <a:xfrm>
            <a:off x="790575" y="31877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pic>
        <p:nvPicPr>
          <p:cNvPr id="1091590"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08788" y="5345113"/>
            <a:ext cx="388937" cy="388937"/>
          </a:xfrm>
          <a:prstGeom prst="rect">
            <a:avLst/>
          </a:prstGeom>
          <a:noFill/>
          <a:ln w="9525">
            <a:noFill/>
            <a:miter lim="800000"/>
            <a:headEnd/>
            <a:tailEnd/>
          </a:ln>
        </p:spPr>
      </p:pic>
      <p:pic>
        <p:nvPicPr>
          <p:cNvPr id="1091591"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462713" y="5076825"/>
            <a:ext cx="1020762" cy="974725"/>
          </a:xfrm>
          <a:prstGeom prst="rect">
            <a:avLst/>
          </a:prstGeom>
          <a:noFill/>
          <a:ln w="9525">
            <a:noFill/>
            <a:miter lim="800000"/>
            <a:headEnd/>
            <a:tailEnd/>
          </a:ln>
        </p:spPr>
      </p:pic>
      <p:pic>
        <p:nvPicPr>
          <p:cNvPr id="109159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411913" y="4460875"/>
            <a:ext cx="1144587" cy="2151063"/>
          </a:xfrm>
          <a:prstGeom prst="rect">
            <a:avLst/>
          </a:prstGeom>
          <a:noFill/>
          <a:ln w="9525">
            <a:noFill/>
            <a:miter lim="800000"/>
            <a:headEnd/>
            <a:tailEnd/>
          </a:ln>
        </p:spPr>
      </p:pic>
      <p:pic>
        <p:nvPicPr>
          <p:cNvPr id="1091593" name="Picture 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5889625" y="4954588"/>
            <a:ext cx="2151063" cy="1144587"/>
          </a:xfrm>
          <a:prstGeom prst="rect">
            <a:avLst/>
          </a:prstGeom>
          <a:noFill/>
          <a:ln w="9525">
            <a:noFill/>
            <a:miter lim="800000"/>
            <a:headEnd/>
            <a:tailEnd/>
          </a:ln>
        </p:spPr>
      </p:pic>
      <p:pic>
        <p:nvPicPr>
          <p:cNvPr id="1091594" name="Picture 10"/>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616575" y="4818063"/>
            <a:ext cx="2632075" cy="1439862"/>
          </a:xfrm>
          <a:prstGeom prst="rect">
            <a:avLst/>
          </a:prstGeom>
          <a:noFill/>
          <a:ln w="9525">
            <a:noFill/>
            <a:miter lim="800000"/>
            <a:headEnd/>
            <a:tailEnd/>
          </a:ln>
        </p:spPr>
      </p:pic>
      <p:pic>
        <p:nvPicPr>
          <p:cNvPr id="1091595" name="Picture 11"/>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594350" y="4792663"/>
            <a:ext cx="1362075" cy="1662112"/>
          </a:xfrm>
          <a:prstGeom prst="rect">
            <a:avLst/>
          </a:prstGeom>
          <a:noFill/>
          <a:ln w="9525">
            <a:noFill/>
            <a:miter lim="800000"/>
            <a:headEnd/>
            <a:tailEnd/>
          </a:ln>
        </p:spPr>
      </p:pic>
      <p:pic>
        <p:nvPicPr>
          <p:cNvPr id="1091596" name="Picture 12"/>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7026275" y="4735513"/>
            <a:ext cx="1182688" cy="1674812"/>
          </a:xfrm>
          <a:prstGeom prst="rect">
            <a:avLst/>
          </a:prstGeom>
          <a:noFill/>
          <a:ln w="9525">
            <a:noFill/>
            <a:miter lim="800000"/>
            <a:headEnd/>
            <a:tailEnd/>
          </a:ln>
        </p:spPr>
      </p:pic>
      <p:pic>
        <p:nvPicPr>
          <p:cNvPr id="1091597" name="Picture 1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88150" y="5011738"/>
            <a:ext cx="388938" cy="388937"/>
          </a:xfrm>
          <a:prstGeom prst="rect">
            <a:avLst/>
          </a:prstGeom>
          <a:noFill/>
          <a:ln w="9525">
            <a:noFill/>
            <a:miter lim="800000"/>
            <a:headEnd/>
            <a:tailEnd/>
          </a:ln>
        </p:spPr>
      </p:pic>
      <p:pic>
        <p:nvPicPr>
          <p:cNvPr id="1091598" name="Picture 1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70688" y="5694363"/>
            <a:ext cx="388937" cy="388937"/>
          </a:xfrm>
          <a:prstGeom prst="rect">
            <a:avLst/>
          </a:prstGeom>
          <a:noFill/>
          <a:ln w="9525">
            <a:noFill/>
            <a:miter lim="800000"/>
            <a:headEnd/>
            <a:tailEnd/>
          </a:ln>
        </p:spPr>
      </p:pic>
      <p:sp>
        <p:nvSpPr>
          <p:cNvPr id="1091599" name="Rectangle 15"/>
          <p:cNvSpPr>
            <a:spLocks noChangeArrowheads="1"/>
          </p:cNvSpPr>
          <p:nvPr/>
        </p:nvSpPr>
        <p:spPr bwMode="auto">
          <a:xfrm>
            <a:off x="795338" y="2995613"/>
            <a:ext cx="636587"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0" name="Rectangle 16"/>
          <p:cNvSpPr>
            <a:spLocks noChangeArrowheads="1"/>
          </p:cNvSpPr>
          <p:nvPr/>
        </p:nvSpPr>
        <p:spPr bwMode="auto">
          <a:xfrm>
            <a:off x="1831975" y="2998788"/>
            <a:ext cx="503238" cy="506412"/>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1" name="Rectangle 17"/>
          <p:cNvSpPr>
            <a:spLocks noChangeArrowheads="1"/>
          </p:cNvSpPr>
          <p:nvPr/>
        </p:nvSpPr>
        <p:spPr bwMode="auto">
          <a:xfrm>
            <a:off x="3043238" y="3000375"/>
            <a:ext cx="1081087"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2" name="Rectangle 18"/>
          <p:cNvSpPr>
            <a:spLocks noChangeArrowheads="1"/>
          </p:cNvSpPr>
          <p:nvPr/>
        </p:nvSpPr>
        <p:spPr bwMode="auto">
          <a:xfrm>
            <a:off x="4989513" y="2984500"/>
            <a:ext cx="804862"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3" name="Rectangle 19"/>
          <p:cNvSpPr>
            <a:spLocks noChangeArrowheads="1"/>
          </p:cNvSpPr>
          <p:nvPr/>
        </p:nvSpPr>
        <p:spPr bwMode="auto">
          <a:xfrm>
            <a:off x="6321425" y="2987675"/>
            <a:ext cx="731838"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4" name="Rectangle 20"/>
          <p:cNvSpPr>
            <a:spLocks noChangeArrowheads="1"/>
          </p:cNvSpPr>
          <p:nvPr/>
        </p:nvSpPr>
        <p:spPr bwMode="auto">
          <a:xfrm>
            <a:off x="7527925" y="29781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1605" name="Line 21"/>
          <p:cNvSpPr>
            <a:spLocks noChangeShapeType="1"/>
          </p:cNvSpPr>
          <p:nvPr/>
        </p:nvSpPr>
        <p:spPr bwMode="auto">
          <a:xfrm flipV="1">
            <a:off x="6977063" y="4535488"/>
            <a:ext cx="0" cy="639762"/>
          </a:xfrm>
          <a:prstGeom prst="line">
            <a:avLst/>
          </a:prstGeom>
          <a:noFill/>
          <a:ln w="38100">
            <a:solidFill>
              <a:schemeClr val="accent2"/>
            </a:solidFill>
            <a:round/>
            <a:headEnd/>
            <a:tailEnd type="triangle" w="med" len="med"/>
          </a:ln>
        </p:spPr>
        <p:txBody>
          <a:bodyPr/>
          <a:lstStyle/>
          <a:p>
            <a:endParaRPr lang="en-US"/>
          </a:p>
        </p:txBody>
      </p:sp>
      <p:sp>
        <p:nvSpPr>
          <p:cNvPr id="1091606" name="Line 22"/>
          <p:cNvSpPr>
            <a:spLocks noChangeShapeType="1"/>
          </p:cNvSpPr>
          <p:nvPr/>
        </p:nvSpPr>
        <p:spPr bwMode="auto">
          <a:xfrm flipV="1">
            <a:off x="6948488" y="5888038"/>
            <a:ext cx="0" cy="639762"/>
          </a:xfrm>
          <a:prstGeom prst="line">
            <a:avLst/>
          </a:prstGeom>
          <a:noFill/>
          <a:ln w="38100">
            <a:solidFill>
              <a:schemeClr val="accent2"/>
            </a:solidFill>
            <a:round/>
            <a:headEnd type="triangle" w="med" len="med"/>
            <a:tailEnd/>
          </a:ln>
        </p:spPr>
        <p:txBody>
          <a:bodyPr/>
          <a:lstStyle/>
          <a:p>
            <a:endParaRPr lang="en-US"/>
          </a:p>
        </p:txBody>
      </p:sp>
      <p:sp>
        <p:nvSpPr>
          <p:cNvPr id="1091607" name="Text Box 23"/>
          <p:cNvSpPr txBox="1">
            <a:spLocks noChangeArrowheads="1"/>
          </p:cNvSpPr>
          <p:nvPr/>
        </p:nvSpPr>
        <p:spPr bwMode="auto">
          <a:xfrm>
            <a:off x="7294563" y="6203950"/>
            <a:ext cx="992187"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140</a:t>
            </a:r>
            <a:r>
              <a:rPr lang="en-US" sz="2400">
                <a:solidFill>
                  <a:schemeClr val="tx2"/>
                </a:solidFill>
                <a:latin typeface="Arial" charset="0"/>
                <a:sym typeface="Symbol" pitchFamily="18" charset="2"/>
              </a:rPr>
              <a:t>Xe</a:t>
            </a:r>
          </a:p>
        </p:txBody>
      </p:sp>
      <p:sp>
        <p:nvSpPr>
          <p:cNvPr id="1091608" name="Text Box 24"/>
          <p:cNvSpPr txBox="1">
            <a:spLocks noChangeArrowheads="1"/>
          </p:cNvSpPr>
          <p:nvPr/>
        </p:nvSpPr>
        <p:spPr bwMode="auto">
          <a:xfrm>
            <a:off x="5848350" y="6207125"/>
            <a:ext cx="822325" cy="457200"/>
          </a:xfrm>
          <a:prstGeom prst="rect">
            <a:avLst/>
          </a:prstGeom>
          <a:noFill/>
          <a:ln w="9525">
            <a:noFill/>
            <a:miter lim="800000"/>
            <a:headEnd/>
            <a:tailEnd/>
          </a:ln>
        </p:spPr>
        <p:txBody>
          <a:bodyPr>
            <a:spAutoFit/>
          </a:bodyPr>
          <a:lstStyle/>
          <a:p>
            <a:r>
              <a:rPr lang="en-US" sz="2400" baseline="30000">
                <a:solidFill>
                  <a:schemeClr val="tx2"/>
                </a:solidFill>
                <a:latin typeface="Arial" charset="0"/>
                <a:sym typeface="Symbol" pitchFamily="18" charset="2"/>
              </a:rPr>
              <a:t>94</a:t>
            </a:r>
            <a:r>
              <a:rPr lang="en-US" sz="2400">
                <a:solidFill>
                  <a:schemeClr val="tx2"/>
                </a:solidFill>
                <a:latin typeface="Arial" charset="0"/>
                <a:sym typeface="Symbol" pitchFamily="18" charset="2"/>
              </a:rPr>
              <a:t>Sr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1586">
                                            <p:txEl>
                                              <p:pRg st="0" end="0"/>
                                            </p:txEl>
                                          </p:spTgt>
                                        </p:tgtEl>
                                        <p:attrNameLst>
                                          <p:attrName>style.visibility</p:attrName>
                                        </p:attrNameLst>
                                      </p:cBhvr>
                                      <p:to>
                                        <p:strVal val="visible"/>
                                      </p:to>
                                    </p:set>
                                    <p:anim calcmode="lin" valueType="num">
                                      <p:cBhvr additive="base">
                                        <p:cTn id="7" dur="500" fill="hold"/>
                                        <p:tgtEl>
                                          <p:spTgt spid="1091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15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91586">
                                            <p:txEl>
                                              <p:pRg st="1" end="1"/>
                                            </p:txEl>
                                          </p:spTgt>
                                        </p:tgtEl>
                                        <p:attrNameLst>
                                          <p:attrName>style.visibility</p:attrName>
                                        </p:attrNameLst>
                                      </p:cBhvr>
                                      <p:to>
                                        <p:strVal val="visible"/>
                                      </p:to>
                                    </p:set>
                                    <p:anim calcmode="lin" valueType="num">
                                      <p:cBhvr additive="base">
                                        <p:cTn id="13" dur="500" fill="hold"/>
                                        <p:tgtEl>
                                          <p:spTgt spid="10915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91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91586">
                                            <p:txEl>
                                              <p:pRg st="2" end="2"/>
                                            </p:txEl>
                                          </p:spTgt>
                                        </p:tgtEl>
                                        <p:attrNameLst>
                                          <p:attrName>style.visibility</p:attrName>
                                        </p:attrNameLst>
                                      </p:cBhvr>
                                      <p:to>
                                        <p:strVal val="visible"/>
                                      </p:to>
                                    </p:set>
                                    <p:anim calcmode="lin" valueType="num">
                                      <p:cBhvr additive="base">
                                        <p:cTn id="19" dur="500" fill="hold"/>
                                        <p:tgtEl>
                                          <p:spTgt spid="10915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915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91588"/>
                                        </p:tgtEl>
                                        <p:attrNameLst>
                                          <p:attrName>style.visibility</p:attrName>
                                        </p:attrNameLst>
                                      </p:cBhvr>
                                      <p:to>
                                        <p:strVal val="visible"/>
                                      </p:to>
                                    </p:set>
                                    <p:animEffect transition="in" filter="wipe(left)">
                                      <p:cBhvr>
                                        <p:cTn id="25" dur="2000"/>
                                        <p:tgtEl>
                                          <p:spTgt spid="1091588"/>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091589"/>
                                        </p:tgtEl>
                                        <p:attrNameLst>
                                          <p:attrName>style.visibility</p:attrName>
                                        </p:attrNameLst>
                                      </p:cBhvr>
                                      <p:to>
                                        <p:strVal val="visible"/>
                                      </p:to>
                                    </p:set>
                                    <p:animEffect transition="in" filter="wipe(left)">
                                      <p:cBhvr>
                                        <p:cTn id="28" dur="2000"/>
                                        <p:tgtEl>
                                          <p:spTgt spid="1091589"/>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91586">
                                            <p:txEl>
                                              <p:pRg st="4" end="4"/>
                                            </p:txEl>
                                          </p:spTgt>
                                        </p:tgtEl>
                                        <p:attrNameLst>
                                          <p:attrName>style.visibility</p:attrName>
                                        </p:attrNameLst>
                                      </p:cBhvr>
                                      <p:to>
                                        <p:strVal val="visible"/>
                                      </p:to>
                                    </p:set>
                                    <p:anim calcmode="lin" valueType="num">
                                      <p:cBhvr additive="base">
                                        <p:cTn id="33" dur="500" fill="hold"/>
                                        <p:tgtEl>
                                          <p:spTgt spid="109158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915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91591"/>
                                        </p:tgtEl>
                                        <p:attrNameLst>
                                          <p:attrName>style.visibility</p:attrName>
                                        </p:attrNameLst>
                                      </p:cBhvr>
                                      <p:to>
                                        <p:strVal val="visible"/>
                                      </p:to>
                                    </p:set>
                                    <p:animEffect transition="in" filter="fade">
                                      <p:cBhvr>
                                        <p:cTn id="39" dur="500"/>
                                        <p:tgtEl>
                                          <p:spTgt spid="109159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par>
                                <p:cTn id="40" presetID="10" presetClass="entr" presetSubtype="0" fill="hold" grpId="0" nodeType="withEffect">
                                  <p:stCondLst>
                                    <p:cond delay="0"/>
                                  </p:stCondLst>
                                  <p:childTnLst>
                                    <p:set>
                                      <p:cBhvr>
                                        <p:cTn id="41" dur="1" fill="hold">
                                          <p:stCondLst>
                                            <p:cond delay="0"/>
                                          </p:stCondLst>
                                        </p:cTn>
                                        <p:tgtEl>
                                          <p:spTgt spid="1091599"/>
                                        </p:tgtEl>
                                        <p:attrNameLst>
                                          <p:attrName>style.visibility</p:attrName>
                                        </p:attrNameLst>
                                      </p:cBhvr>
                                      <p:to>
                                        <p:strVal val="visible"/>
                                      </p:to>
                                    </p:set>
                                    <p:animEffect transition="in" filter="fade">
                                      <p:cBhvr>
                                        <p:cTn id="42" dur="500"/>
                                        <p:tgtEl>
                                          <p:spTgt spid="1091599"/>
                                        </p:tgtEl>
                                      </p:cBhvr>
                                    </p:animEffect>
                                  </p:childTnLst>
                                </p:cTn>
                              </p:par>
                            </p:childTnLst>
                          </p:cTn>
                        </p:par>
                        <p:par>
                          <p:cTn id="43" fill="hold">
                            <p:stCondLst>
                              <p:cond delay="500"/>
                            </p:stCondLst>
                            <p:childTnLst>
                              <p:par>
                                <p:cTn id="44" presetID="2" presetClass="entr" presetSubtype="3" fill="hold" nodeType="afterEffect">
                                  <p:stCondLst>
                                    <p:cond delay="0"/>
                                  </p:stCondLst>
                                  <p:childTnLst>
                                    <p:set>
                                      <p:cBhvr>
                                        <p:cTn id="45" dur="1" fill="hold">
                                          <p:stCondLst>
                                            <p:cond delay="0"/>
                                          </p:stCondLst>
                                        </p:cTn>
                                        <p:tgtEl>
                                          <p:spTgt spid="1091590"/>
                                        </p:tgtEl>
                                        <p:attrNameLst>
                                          <p:attrName>style.visibility</p:attrName>
                                        </p:attrNameLst>
                                      </p:cBhvr>
                                      <p:to>
                                        <p:strVal val="visible"/>
                                      </p:to>
                                    </p:set>
                                    <p:anim calcmode="lin" valueType="num">
                                      <p:cBhvr additive="base">
                                        <p:cTn id="46" dur="2000" fill="hold"/>
                                        <p:tgtEl>
                                          <p:spTgt spid="1091590"/>
                                        </p:tgtEl>
                                        <p:attrNameLst>
                                          <p:attrName>ppt_x</p:attrName>
                                        </p:attrNameLst>
                                      </p:cBhvr>
                                      <p:tavLst>
                                        <p:tav tm="0">
                                          <p:val>
                                            <p:strVal val="1+#ppt_w/2"/>
                                          </p:val>
                                        </p:tav>
                                        <p:tav tm="100000">
                                          <p:val>
                                            <p:strVal val="#ppt_x"/>
                                          </p:val>
                                        </p:tav>
                                      </p:tavLst>
                                    </p:anim>
                                    <p:anim calcmode="lin" valueType="num">
                                      <p:cBhvr additive="base">
                                        <p:cTn id="47" dur="2000" fill="hold"/>
                                        <p:tgtEl>
                                          <p:spTgt spid="1091590"/>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1091600"/>
                                        </p:tgtEl>
                                        <p:attrNameLst>
                                          <p:attrName>style.visibility</p:attrName>
                                        </p:attrNameLst>
                                      </p:cBhvr>
                                      <p:to>
                                        <p:strVal val="visible"/>
                                      </p:to>
                                    </p:set>
                                    <p:animEffect transition="in" filter="fade">
                                      <p:cBhvr>
                                        <p:cTn id="50" dur="500"/>
                                        <p:tgtEl>
                                          <p:spTgt spid="1091600"/>
                                        </p:tgtEl>
                                      </p:cBhvr>
                                    </p:animEffect>
                                  </p:childTnLst>
                                </p:cTn>
                              </p:par>
                            </p:childTnLst>
                          </p:cTn>
                        </p:par>
                        <p:par>
                          <p:cTn id="51" fill="hold">
                            <p:stCondLst>
                              <p:cond delay="2500"/>
                            </p:stCondLst>
                            <p:childTnLst>
                              <p:par>
                                <p:cTn id="52" presetID="10" presetClass="entr" presetSubtype="0" fill="hold" nodeType="afterEffect">
                                  <p:stCondLst>
                                    <p:cond delay="0"/>
                                  </p:stCondLst>
                                  <p:childTnLst>
                                    <p:set>
                                      <p:cBhvr>
                                        <p:cTn id="53" dur="1" fill="hold">
                                          <p:stCondLst>
                                            <p:cond delay="0"/>
                                          </p:stCondLst>
                                        </p:cTn>
                                        <p:tgtEl>
                                          <p:spTgt spid="1091592"/>
                                        </p:tgtEl>
                                        <p:attrNameLst>
                                          <p:attrName>style.visibility</p:attrName>
                                        </p:attrNameLst>
                                      </p:cBhvr>
                                      <p:to>
                                        <p:strVal val="visible"/>
                                      </p:to>
                                    </p:set>
                                    <p:animEffect transition="in" filter="fade">
                                      <p:cBhvr>
                                        <p:cTn id="54" dur="500"/>
                                        <p:tgtEl>
                                          <p:spTgt spid="1091592"/>
                                        </p:tgtEl>
                                      </p:cBhvr>
                                    </p:animEffect>
                                  </p:childTnLst>
                                </p:cTn>
                              </p:par>
                              <p:par>
                                <p:cTn id="55" presetID="10" presetClass="exit" presetSubtype="0" fill="hold" nodeType="withEffect">
                                  <p:stCondLst>
                                    <p:cond delay="0"/>
                                  </p:stCondLst>
                                  <p:childTnLst>
                                    <p:animEffect transition="out" filter="fade">
                                      <p:cBhvr>
                                        <p:cTn id="56" dur="500"/>
                                        <p:tgtEl>
                                          <p:spTgt spid="1091590"/>
                                        </p:tgtEl>
                                      </p:cBhvr>
                                    </p:animEffect>
                                    <p:set>
                                      <p:cBhvr>
                                        <p:cTn id="57" dur="1" fill="hold">
                                          <p:stCondLst>
                                            <p:cond delay="499"/>
                                          </p:stCondLst>
                                        </p:cTn>
                                        <p:tgtEl>
                                          <p:spTgt spid="109159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091591"/>
                                        </p:tgtEl>
                                      </p:cBhvr>
                                    </p:animEffect>
                                    <p:set>
                                      <p:cBhvr>
                                        <p:cTn id="60" dur="1" fill="hold">
                                          <p:stCondLst>
                                            <p:cond delay="499"/>
                                          </p:stCondLst>
                                        </p:cTn>
                                        <p:tgtEl>
                                          <p:spTgt spid="1091591"/>
                                        </p:tgtEl>
                                        <p:attrNameLst>
                                          <p:attrName>style.visibility</p:attrName>
                                        </p:attrNameLst>
                                      </p:cBhvr>
                                      <p:to>
                                        <p:strVal val="hidden"/>
                                      </p:to>
                                    </p:se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1091593"/>
                                        </p:tgtEl>
                                        <p:attrNameLst>
                                          <p:attrName>style.visibility</p:attrName>
                                        </p:attrNameLst>
                                      </p:cBhvr>
                                      <p:to>
                                        <p:strVal val="visible"/>
                                      </p:to>
                                    </p:set>
                                    <p:animEffect transition="in" filter="fade">
                                      <p:cBhvr>
                                        <p:cTn id="64" dur="500"/>
                                        <p:tgtEl>
                                          <p:spTgt spid="109159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91601"/>
                                        </p:tgtEl>
                                        <p:attrNameLst>
                                          <p:attrName>style.visibility</p:attrName>
                                        </p:attrNameLst>
                                      </p:cBhvr>
                                      <p:to>
                                        <p:strVal val="visible"/>
                                      </p:to>
                                    </p:set>
                                    <p:animEffect transition="in" filter="fade">
                                      <p:cBhvr>
                                        <p:cTn id="67" dur="500"/>
                                        <p:tgtEl>
                                          <p:spTgt spid="1091601"/>
                                        </p:tgtEl>
                                      </p:cBhvr>
                                    </p:animEffect>
                                  </p:childTnLst>
                                </p:cTn>
                              </p:par>
                              <p:par>
                                <p:cTn id="68" presetID="35" presetClass="emph" presetSubtype="0" repeatCount="indefinite" fill="hold" grpId="1" nodeType="withEffect">
                                  <p:stCondLst>
                                    <p:cond delay="0"/>
                                  </p:stCondLst>
                                  <p:endCondLst>
                                    <p:cond evt="onNext" delay="0">
                                      <p:tgtEl>
                                        <p:sldTgt/>
                                      </p:tgtEl>
                                    </p:cond>
                                  </p:endCondLst>
                                  <p:childTnLst>
                                    <p:anim calcmode="discrete" valueType="str">
                                      <p:cBhvr>
                                        <p:cTn id="69" dur="500" fill="hold"/>
                                        <p:tgtEl>
                                          <p:spTgt spid="1091601"/>
                                        </p:tgtEl>
                                        <p:attrNameLst>
                                          <p:attrName>style.visibility</p:attrName>
                                        </p:attrNameLst>
                                      </p:cBhvr>
                                      <p:tavLst>
                                        <p:tav tm="0">
                                          <p:val>
                                            <p:strVal val="hidden"/>
                                          </p:val>
                                        </p:tav>
                                        <p:tav tm="50000">
                                          <p:val>
                                            <p:strVal val="visible"/>
                                          </p:val>
                                        </p:tav>
                                      </p:tavLst>
                                    </p:anim>
                                  </p:childTnLst>
                                </p:cTn>
                              </p:par>
                              <p:par>
                                <p:cTn id="70" presetID="10" presetClass="exit" presetSubtype="0" fill="hold" nodeType="withEffect">
                                  <p:stCondLst>
                                    <p:cond delay="0"/>
                                  </p:stCondLst>
                                  <p:childTnLst>
                                    <p:animEffect transition="out" filter="fade">
                                      <p:cBhvr>
                                        <p:cTn id="71" dur="500"/>
                                        <p:tgtEl>
                                          <p:spTgt spid="1091592"/>
                                        </p:tgtEl>
                                      </p:cBhvr>
                                    </p:animEffect>
                                    <p:set>
                                      <p:cBhvr>
                                        <p:cTn id="72" dur="1" fill="hold">
                                          <p:stCondLst>
                                            <p:cond delay="499"/>
                                          </p:stCondLst>
                                        </p:cTn>
                                        <p:tgtEl>
                                          <p:spTgt spid="1091592"/>
                                        </p:tgtEl>
                                        <p:attrNameLst>
                                          <p:attrName>style.visibility</p:attrName>
                                        </p:attrNameLst>
                                      </p:cBhvr>
                                      <p:to>
                                        <p:strVal val="hidden"/>
                                      </p:to>
                                    </p:set>
                                  </p:childTnLst>
                                </p:cTn>
                              </p:par>
                            </p:childTnLst>
                          </p:cTn>
                        </p:par>
                        <p:par>
                          <p:cTn id="73" fill="hold">
                            <p:stCondLst>
                              <p:cond delay="3500"/>
                            </p:stCondLst>
                            <p:childTnLst>
                              <p:par>
                                <p:cTn id="74" presetID="10" presetClass="entr" presetSubtype="0" fill="hold" nodeType="afterEffect">
                                  <p:stCondLst>
                                    <p:cond delay="0"/>
                                  </p:stCondLst>
                                  <p:childTnLst>
                                    <p:set>
                                      <p:cBhvr>
                                        <p:cTn id="75" dur="1" fill="hold">
                                          <p:stCondLst>
                                            <p:cond delay="0"/>
                                          </p:stCondLst>
                                        </p:cTn>
                                        <p:tgtEl>
                                          <p:spTgt spid="1091592"/>
                                        </p:tgtEl>
                                        <p:attrNameLst>
                                          <p:attrName>style.visibility</p:attrName>
                                        </p:attrNameLst>
                                      </p:cBhvr>
                                      <p:to>
                                        <p:strVal val="visible"/>
                                      </p:to>
                                    </p:set>
                                    <p:animEffect transition="in" filter="fade">
                                      <p:cBhvr>
                                        <p:cTn id="76" dur="500"/>
                                        <p:tgtEl>
                                          <p:spTgt spid="1091592"/>
                                        </p:tgtEl>
                                      </p:cBhvr>
                                    </p:animEffect>
                                  </p:childTnLst>
                                </p:cTn>
                              </p:par>
                              <p:par>
                                <p:cTn id="77" presetID="10" presetClass="exit" presetSubtype="0" fill="hold" nodeType="withEffect">
                                  <p:stCondLst>
                                    <p:cond delay="0"/>
                                  </p:stCondLst>
                                  <p:childTnLst>
                                    <p:animEffect transition="out" filter="fade">
                                      <p:cBhvr>
                                        <p:cTn id="78" dur="500"/>
                                        <p:tgtEl>
                                          <p:spTgt spid="1091593"/>
                                        </p:tgtEl>
                                      </p:cBhvr>
                                    </p:animEffect>
                                    <p:set>
                                      <p:cBhvr>
                                        <p:cTn id="79" dur="1" fill="hold">
                                          <p:stCondLst>
                                            <p:cond delay="499"/>
                                          </p:stCondLst>
                                        </p:cTn>
                                        <p:tgtEl>
                                          <p:spTgt spid="1091593"/>
                                        </p:tgtEl>
                                        <p:attrNameLst>
                                          <p:attrName>style.visibility</p:attrName>
                                        </p:attrNameLst>
                                      </p:cBhvr>
                                      <p:to>
                                        <p:strVal val="hidden"/>
                                      </p:to>
                                    </p:se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1091593"/>
                                        </p:tgtEl>
                                        <p:attrNameLst>
                                          <p:attrName>style.visibility</p:attrName>
                                        </p:attrNameLst>
                                      </p:cBhvr>
                                      <p:to>
                                        <p:strVal val="visible"/>
                                      </p:to>
                                    </p:set>
                                    <p:animEffect transition="in" filter="fade">
                                      <p:cBhvr>
                                        <p:cTn id="83" dur="500"/>
                                        <p:tgtEl>
                                          <p:spTgt spid="1091593"/>
                                        </p:tgtEl>
                                      </p:cBhvr>
                                    </p:animEffect>
                                  </p:childTnLst>
                                </p:cTn>
                              </p:par>
                              <p:par>
                                <p:cTn id="84" presetID="10" presetClass="exit" presetSubtype="0" fill="hold" nodeType="withEffect">
                                  <p:stCondLst>
                                    <p:cond delay="0"/>
                                  </p:stCondLst>
                                  <p:childTnLst>
                                    <p:animEffect transition="out" filter="fade">
                                      <p:cBhvr>
                                        <p:cTn id="85" dur="500"/>
                                        <p:tgtEl>
                                          <p:spTgt spid="1091592"/>
                                        </p:tgtEl>
                                      </p:cBhvr>
                                    </p:animEffect>
                                    <p:set>
                                      <p:cBhvr>
                                        <p:cTn id="86" dur="1" fill="hold">
                                          <p:stCondLst>
                                            <p:cond delay="499"/>
                                          </p:stCondLst>
                                        </p:cTn>
                                        <p:tgtEl>
                                          <p:spTgt spid="1091592"/>
                                        </p:tgtEl>
                                        <p:attrNameLst>
                                          <p:attrName>style.visibility</p:attrName>
                                        </p:attrNameLst>
                                      </p:cBhvr>
                                      <p:to>
                                        <p:strVal val="hidden"/>
                                      </p:to>
                                    </p:set>
                                  </p:childTnLst>
                                </p:cTn>
                              </p:par>
                            </p:childTnLst>
                          </p:cTn>
                        </p:par>
                        <p:par>
                          <p:cTn id="87" fill="hold">
                            <p:stCondLst>
                              <p:cond delay="4500"/>
                            </p:stCondLst>
                            <p:childTnLst>
                              <p:par>
                                <p:cTn id="88" presetID="10" presetClass="entr" presetSubtype="0" fill="hold" nodeType="afterEffect">
                                  <p:stCondLst>
                                    <p:cond delay="0"/>
                                  </p:stCondLst>
                                  <p:childTnLst>
                                    <p:set>
                                      <p:cBhvr>
                                        <p:cTn id="89" dur="1" fill="hold">
                                          <p:stCondLst>
                                            <p:cond delay="0"/>
                                          </p:stCondLst>
                                        </p:cTn>
                                        <p:tgtEl>
                                          <p:spTgt spid="1091594"/>
                                        </p:tgtEl>
                                        <p:attrNameLst>
                                          <p:attrName>style.visibility</p:attrName>
                                        </p:attrNameLst>
                                      </p:cBhvr>
                                      <p:to>
                                        <p:strVal val="visible"/>
                                      </p:to>
                                    </p:set>
                                    <p:animEffect transition="in" filter="fade">
                                      <p:cBhvr>
                                        <p:cTn id="90" dur="500"/>
                                        <p:tgtEl>
                                          <p:spTgt spid="1091594"/>
                                        </p:tgtEl>
                                      </p:cBhvr>
                                    </p:animEffect>
                                  </p:childTnLst>
                                </p:cTn>
                              </p:par>
                              <p:par>
                                <p:cTn id="91" presetID="10" presetClass="exit" presetSubtype="0" fill="hold" nodeType="withEffect">
                                  <p:stCondLst>
                                    <p:cond delay="0"/>
                                  </p:stCondLst>
                                  <p:childTnLst>
                                    <p:animEffect transition="out" filter="fade">
                                      <p:cBhvr>
                                        <p:cTn id="92" dur="500"/>
                                        <p:tgtEl>
                                          <p:spTgt spid="1091593"/>
                                        </p:tgtEl>
                                      </p:cBhvr>
                                    </p:animEffect>
                                    <p:set>
                                      <p:cBhvr>
                                        <p:cTn id="93" dur="1" fill="hold">
                                          <p:stCondLst>
                                            <p:cond delay="499"/>
                                          </p:stCondLst>
                                        </p:cTn>
                                        <p:tgtEl>
                                          <p:spTgt spid="1091593"/>
                                        </p:tgtEl>
                                        <p:attrNameLst>
                                          <p:attrName>style.visibility</p:attrName>
                                        </p:attrNameLst>
                                      </p:cBhvr>
                                      <p:to>
                                        <p:strVal val="hidden"/>
                                      </p:to>
                                    </p:set>
                                  </p:childTnLst>
                                </p:cTn>
                              </p:par>
                            </p:childTnLst>
                          </p:cTn>
                        </p:par>
                        <p:par>
                          <p:cTn id="94" fill="hold">
                            <p:stCondLst>
                              <p:cond delay="5000"/>
                            </p:stCondLst>
                            <p:childTnLst>
                              <p:par>
                                <p:cTn id="95" presetID="10" presetClass="entr" presetSubtype="0" fill="hold" nodeType="afterEffect">
                                  <p:stCondLst>
                                    <p:cond delay="0"/>
                                  </p:stCondLst>
                                  <p:childTnLst>
                                    <p:set>
                                      <p:cBhvr>
                                        <p:cTn id="96" dur="1" fill="hold">
                                          <p:stCondLst>
                                            <p:cond delay="0"/>
                                          </p:stCondLst>
                                        </p:cTn>
                                        <p:tgtEl>
                                          <p:spTgt spid="1091596"/>
                                        </p:tgtEl>
                                        <p:attrNameLst>
                                          <p:attrName>style.visibility</p:attrName>
                                        </p:attrNameLst>
                                      </p:cBhvr>
                                      <p:to>
                                        <p:strVal val="visible"/>
                                      </p:to>
                                    </p:set>
                                    <p:animEffect transition="in" filter="fade">
                                      <p:cBhvr>
                                        <p:cTn id="97" dur="500"/>
                                        <p:tgtEl>
                                          <p:spTgt spid="1091596"/>
                                        </p:tgtEl>
                                      </p:cBhvr>
                                    </p:animEffect>
                                  </p:childTnLst>
                                </p:cTn>
                              </p:par>
                              <p:par>
                                <p:cTn id="98" presetID="10" presetClass="entr" presetSubtype="0" fill="hold" nodeType="withEffect">
                                  <p:stCondLst>
                                    <p:cond delay="0"/>
                                  </p:stCondLst>
                                  <p:childTnLst>
                                    <p:set>
                                      <p:cBhvr>
                                        <p:cTn id="99" dur="1" fill="hold">
                                          <p:stCondLst>
                                            <p:cond delay="0"/>
                                          </p:stCondLst>
                                        </p:cTn>
                                        <p:tgtEl>
                                          <p:spTgt spid="1091595"/>
                                        </p:tgtEl>
                                        <p:attrNameLst>
                                          <p:attrName>style.visibility</p:attrName>
                                        </p:attrNameLst>
                                      </p:cBhvr>
                                      <p:to>
                                        <p:strVal val="visible"/>
                                      </p:to>
                                    </p:set>
                                    <p:animEffect transition="in" filter="fade">
                                      <p:cBhvr>
                                        <p:cTn id="100" dur="500"/>
                                        <p:tgtEl>
                                          <p:spTgt spid="109159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91602"/>
                                        </p:tgtEl>
                                        <p:attrNameLst>
                                          <p:attrName>style.visibility</p:attrName>
                                        </p:attrNameLst>
                                      </p:cBhvr>
                                      <p:to>
                                        <p:strVal val="visible"/>
                                      </p:to>
                                    </p:set>
                                    <p:animEffect transition="in" filter="fade">
                                      <p:cBhvr>
                                        <p:cTn id="103" dur="500"/>
                                        <p:tgtEl>
                                          <p:spTgt spid="109160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91603"/>
                                        </p:tgtEl>
                                        <p:attrNameLst>
                                          <p:attrName>style.visibility</p:attrName>
                                        </p:attrNameLst>
                                      </p:cBhvr>
                                      <p:to>
                                        <p:strVal val="visible"/>
                                      </p:to>
                                    </p:set>
                                    <p:animEffect transition="in" filter="fade">
                                      <p:cBhvr>
                                        <p:cTn id="106" dur="500"/>
                                        <p:tgtEl>
                                          <p:spTgt spid="1091603"/>
                                        </p:tgtEl>
                                      </p:cBhvr>
                                    </p:animEffect>
                                  </p:childTnLst>
                                </p:cTn>
                              </p:par>
                            </p:childTnLst>
                          </p:cTn>
                        </p:par>
                        <p:par>
                          <p:cTn id="107" fill="hold">
                            <p:stCondLst>
                              <p:cond delay="5500"/>
                            </p:stCondLst>
                            <p:childTnLst>
                              <p:par>
                                <p:cTn id="108" presetID="2" presetClass="entr" presetSubtype="4" fill="hold" nodeType="afterEffect">
                                  <p:stCondLst>
                                    <p:cond delay="0"/>
                                  </p:stCondLst>
                                  <p:childTnLst>
                                    <p:set>
                                      <p:cBhvr>
                                        <p:cTn id="109" dur="1" fill="hold">
                                          <p:stCondLst>
                                            <p:cond delay="0"/>
                                          </p:stCondLst>
                                        </p:cTn>
                                        <p:tgtEl>
                                          <p:spTgt spid="1091586">
                                            <p:txEl>
                                              <p:pRg st="5" end="5"/>
                                            </p:txEl>
                                          </p:spTgt>
                                        </p:tgtEl>
                                        <p:attrNameLst>
                                          <p:attrName>style.visibility</p:attrName>
                                        </p:attrNameLst>
                                      </p:cBhvr>
                                      <p:to>
                                        <p:strVal val="visible"/>
                                      </p:to>
                                    </p:set>
                                    <p:anim calcmode="lin" valueType="num">
                                      <p:cBhvr additive="base">
                                        <p:cTn id="110" dur="500" fill="hold"/>
                                        <p:tgtEl>
                                          <p:spTgt spid="1091586">
                                            <p:txEl>
                                              <p:pRg st="5" end="5"/>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091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par>
                          <p:cTn id="112" fill="hold">
                            <p:stCondLst>
                              <p:cond delay="6000"/>
                            </p:stCondLst>
                            <p:childTnLst>
                              <p:par>
                                <p:cTn id="113" presetID="10" presetClass="exit" presetSubtype="0" fill="hold" nodeType="afterEffect">
                                  <p:stCondLst>
                                    <p:cond delay="0"/>
                                  </p:stCondLst>
                                  <p:childTnLst>
                                    <p:animEffect transition="out" filter="fade">
                                      <p:cBhvr>
                                        <p:cTn id="114" dur="500"/>
                                        <p:tgtEl>
                                          <p:spTgt spid="1091594"/>
                                        </p:tgtEl>
                                      </p:cBhvr>
                                    </p:animEffect>
                                    <p:set>
                                      <p:cBhvr>
                                        <p:cTn id="115" dur="1" fill="hold">
                                          <p:stCondLst>
                                            <p:cond delay="499"/>
                                          </p:stCondLst>
                                        </p:cTn>
                                        <p:tgtEl>
                                          <p:spTgt spid="1091594"/>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091598"/>
                                        </p:tgtEl>
                                        <p:attrNameLst>
                                          <p:attrName>style.visibility</p:attrName>
                                        </p:attrNameLst>
                                      </p:cBhvr>
                                      <p:to>
                                        <p:strVal val="visible"/>
                                      </p:to>
                                    </p:set>
                                    <p:animEffect transition="in" filter="fade">
                                      <p:cBhvr>
                                        <p:cTn id="118" dur="500"/>
                                        <p:tgtEl>
                                          <p:spTgt spid="1091598"/>
                                        </p:tgtEl>
                                      </p:cBhvr>
                                    </p:animEffect>
                                  </p:childTnLst>
                                </p:cTn>
                              </p:par>
                              <p:par>
                                <p:cTn id="119" presetID="10" presetClass="entr" presetSubtype="0" fill="hold" nodeType="withEffect">
                                  <p:stCondLst>
                                    <p:cond delay="0"/>
                                  </p:stCondLst>
                                  <p:childTnLst>
                                    <p:set>
                                      <p:cBhvr>
                                        <p:cTn id="120" dur="1" fill="hold">
                                          <p:stCondLst>
                                            <p:cond delay="0"/>
                                          </p:stCondLst>
                                        </p:cTn>
                                        <p:tgtEl>
                                          <p:spTgt spid="1091597"/>
                                        </p:tgtEl>
                                        <p:attrNameLst>
                                          <p:attrName>style.visibility</p:attrName>
                                        </p:attrNameLst>
                                      </p:cBhvr>
                                      <p:to>
                                        <p:strVal val="visible"/>
                                      </p:to>
                                    </p:set>
                                    <p:animEffect transition="in" filter="fade">
                                      <p:cBhvr>
                                        <p:cTn id="121" dur="500"/>
                                        <p:tgtEl>
                                          <p:spTgt spid="1091597"/>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1091604"/>
                                        </p:tgtEl>
                                        <p:attrNameLst>
                                          <p:attrName>style.visibility</p:attrName>
                                        </p:attrNameLst>
                                      </p:cBhvr>
                                      <p:to>
                                        <p:strVal val="visible"/>
                                      </p:to>
                                    </p:set>
                                    <p:animEffect transition="in" filter="fade">
                                      <p:cBhvr>
                                        <p:cTn id="124" dur="500"/>
                                        <p:tgtEl>
                                          <p:spTgt spid="1091604"/>
                                        </p:tgtEl>
                                      </p:cBhvr>
                                    </p:animEffect>
                                  </p:childTnLst>
                                </p:cTn>
                              </p:par>
                            </p:childTnLst>
                          </p:cTn>
                        </p:par>
                        <p:par>
                          <p:cTn id="125" fill="hold">
                            <p:stCondLst>
                              <p:cond delay="6500"/>
                            </p:stCondLst>
                            <p:childTnLst>
                              <p:par>
                                <p:cTn id="126" presetID="22" presetClass="entr" presetSubtype="1" fill="hold" grpId="0" nodeType="afterEffect">
                                  <p:stCondLst>
                                    <p:cond delay="0"/>
                                  </p:stCondLst>
                                  <p:childTnLst>
                                    <p:set>
                                      <p:cBhvr>
                                        <p:cTn id="127" dur="1" fill="hold">
                                          <p:stCondLst>
                                            <p:cond delay="0"/>
                                          </p:stCondLst>
                                        </p:cTn>
                                        <p:tgtEl>
                                          <p:spTgt spid="1091606"/>
                                        </p:tgtEl>
                                        <p:attrNameLst>
                                          <p:attrName>style.visibility</p:attrName>
                                        </p:attrNameLst>
                                      </p:cBhvr>
                                      <p:to>
                                        <p:strVal val="visible"/>
                                      </p:to>
                                    </p:set>
                                    <p:animEffect transition="in" filter="wipe(up)">
                                      <p:cBhvr>
                                        <p:cTn id="128" dur="500"/>
                                        <p:tgtEl>
                                          <p:spTgt spid="1091606"/>
                                        </p:tgtEl>
                                      </p:cBhvr>
                                    </p:animEffect>
                                  </p:childTnLst>
                                  <p:subTnLst>
                                    <p:audio>
                                      <p:cMediaNode>
                                        <p:cTn display="0" masterRel="sameClick">
                                          <p:stCondLst>
                                            <p:cond evt="begin" delay="0">
                                              <p:tn val="126"/>
                                            </p:cond>
                                          </p:stCondLst>
                                          <p:endCondLst>
                                            <p:cond evt="onStopAudio" delay="0">
                                              <p:tgtEl>
                                                <p:sldTgt/>
                                              </p:tgtEl>
                                            </p:cond>
                                          </p:endCondLst>
                                        </p:cTn>
                                        <p:tgtEl>
                                          <p:sndTgt r:embed="rId3" name="camera.wav"/>
                                        </p:tgtEl>
                                      </p:cMediaNode>
                                    </p:audio>
                                  </p:subTnLst>
                                </p:cTn>
                              </p:par>
                              <p:par>
                                <p:cTn id="129" presetID="22" presetClass="entr" presetSubtype="4" fill="hold" grpId="0" nodeType="withEffect">
                                  <p:stCondLst>
                                    <p:cond delay="0"/>
                                  </p:stCondLst>
                                  <p:childTnLst>
                                    <p:set>
                                      <p:cBhvr>
                                        <p:cTn id="130" dur="1" fill="hold">
                                          <p:stCondLst>
                                            <p:cond delay="0"/>
                                          </p:stCondLst>
                                        </p:cTn>
                                        <p:tgtEl>
                                          <p:spTgt spid="1091605"/>
                                        </p:tgtEl>
                                        <p:attrNameLst>
                                          <p:attrName>style.visibility</p:attrName>
                                        </p:attrNameLst>
                                      </p:cBhvr>
                                      <p:to>
                                        <p:strVal val="visible"/>
                                      </p:to>
                                    </p:set>
                                    <p:animEffect transition="in" filter="wipe(down)">
                                      <p:cBhvr>
                                        <p:cTn id="131" dur="500"/>
                                        <p:tgtEl>
                                          <p:spTgt spid="1091605"/>
                                        </p:tgtEl>
                                      </p:cBhvr>
                                    </p:animEffect>
                                  </p:childTnLst>
                                </p:cTn>
                              </p:par>
                            </p:childTnLst>
                          </p:cTn>
                        </p:par>
                        <p:par>
                          <p:cTn id="132" fill="hold">
                            <p:stCondLst>
                              <p:cond delay="7000"/>
                            </p:stCondLst>
                            <p:childTnLst>
                              <p:par>
                                <p:cTn id="133" presetID="53" presetClass="entr" presetSubtype="0" fill="hold" grpId="0" nodeType="afterEffect">
                                  <p:stCondLst>
                                    <p:cond delay="0"/>
                                  </p:stCondLst>
                                  <p:childTnLst>
                                    <p:set>
                                      <p:cBhvr>
                                        <p:cTn id="134" dur="1" fill="hold">
                                          <p:stCondLst>
                                            <p:cond delay="0"/>
                                          </p:stCondLst>
                                        </p:cTn>
                                        <p:tgtEl>
                                          <p:spTgt spid="1091608"/>
                                        </p:tgtEl>
                                        <p:attrNameLst>
                                          <p:attrName>style.visibility</p:attrName>
                                        </p:attrNameLst>
                                      </p:cBhvr>
                                      <p:to>
                                        <p:strVal val="visible"/>
                                      </p:to>
                                    </p:set>
                                    <p:anim calcmode="lin" valueType="num">
                                      <p:cBhvr>
                                        <p:cTn id="135" dur="500" fill="hold"/>
                                        <p:tgtEl>
                                          <p:spTgt spid="1091608"/>
                                        </p:tgtEl>
                                        <p:attrNameLst>
                                          <p:attrName>ppt_w</p:attrName>
                                        </p:attrNameLst>
                                      </p:cBhvr>
                                      <p:tavLst>
                                        <p:tav tm="0">
                                          <p:val>
                                            <p:fltVal val="0"/>
                                          </p:val>
                                        </p:tav>
                                        <p:tav tm="100000">
                                          <p:val>
                                            <p:strVal val="#ppt_w"/>
                                          </p:val>
                                        </p:tav>
                                      </p:tavLst>
                                    </p:anim>
                                    <p:anim calcmode="lin" valueType="num">
                                      <p:cBhvr>
                                        <p:cTn id="136" dur="500" fill="hold"/>
                                        <p:tgtEl>
                                          <p:spTgt spid="1091608"/>
                                        </p:tgtEl>
                                        <p:attrNameLst>
                                          <p:attrName>ppt_h</p:attrName>
                                        </p:attrNameLst>
                                      </p:cBhvr>
                                      <p:tavLst>
                                        <p:tav tm="0">
                                          <p:val>
                                            <p:fltVal val="0"/>
                                          </p:val>
                                        </p:tav>
                                        <p:tav tm="100000">
                                          <p:val>
                                            <p:strVal val="#ppt_h"/>
                                          </p:val>
                                        </p:tav>
                                      </p:tavLst>
                                    </p:anim>
                                    <p:animEffect transition="in" filter="fade">
                                      <p:cBhvr>
                                        <p:cTn id="137" dur="500"/>
                                        <p:tgtEl>
                                          <p:spTgt spid="1091608"/>
                                        </p:tgtEl>
                                      </p:cBhvr>
                                    </p:animEffect>
                                  </p:childTnLst>
                                  <p:subTnLst>
                                    <p:audio>
                                      <p:cMediaNode>
                                        <p:cTn display="0" masterRel="sameClick">
                                          <p:stCondLst>
                                            <p:cond evt="begin" delay="0">
                                              <p:tn val="133"/>
                                            </p:cond>
                                          </p:stCondLst>
                                          <p:endCondLst>
                                            <p:cond evt="onStopAudio" delay="0">
                                              <p:tgtEl>
                                                <p:sldTgt/>
                                              </p:tgtEl>
                                            </p:cond>
                                          </p:endCondLst>
                                        </p:cTn>
                                        <p:tgtEl>
                                          <p:sndTgt r:embed="rId6" name="cashreg.wav"/>
                                        </p:tgtEl>
                                      </p:cMediaNode>
                                    </p:audio>
                                  </p:subTnLst>
                                </p:cTn>
                              </p:par>
                              <p:par>
                                <p:cTn id="138" presetID="53" presetClass="entr" presetSubtype="0" fill="hold" grpId="0" nodeType="withEffect">
                                  <p:stCondLst>
                                    <p:cond delay="0"/>
                                  </p:stCondLst>
                                  <p:childTnLst>
                                    <p:set>
                                      <p:cBhvr>
                                        <p:cTn id="139" dur="1" fill="hold">
                                          <p:stCondLst>
                                            <p:cond delay="0"/>
                                          </p:stCondLst>
                                        </p:cTn>
                                        <p:tgtEl>
                                          <p:spTgt spid="1091607"/>
                                        </p:tgtEl>
                                        <p:attrNameLst>
                                          <p:attrName>style.visibility</p:attrName>
                                        </p:attrNameLst>
                                      </p:cBhvr>
                                      <p:to>
                                        <p:strVal val="visible"/>
                                      </p:to>
                                    </p:set>
                                    <p:anim calcmode="lin" valueType="num">
                                      <p:cBhvr>
                                        <p:cTn id="140" dur="500" fill="hold"/>
                                        <p:tgtEl>
                                          <p:spTgt spid="1091607"/>
                                        </p:tgtEl>
                                        <p:attrNameLst>
                                          <p:attrName>ppt_w</p:attrName>
                                        </p:attrNameLst>
                                      </p:cBhvr>
                                      <p:tavLst>
                                        <p:tav tm="0">
                                          <p:val>
                                            <p:fltVal val="0"/>
                                          </p:val>
                                        </p:tav>
                                        <p:tav tm="100000">
                                          <p:val>
                                            <p:strVal val="#ppt_w"/>
                                          </p:val>
                                        </p:tav>
                                      </p:tavLst>
                                    </p:anim>
                                    <p:anim calcmode="lin" valueType="num">
                                      <p:cBhvr>
                                        <p:cTn id="141" dur="500" fill="hold"/>
                                        <p:tgtEl>
                                          <p:spTgt spid="1091607"/>
                                        </p:tgtEl>
                                        <p:attrNameLst>
                                          <p:attrName>ppt_h</p:attrName>
                                        </p:attrNameLst>
                                      </p:cBhvr>
                                      <p:tavLst>
                                        <p:tav tm="0">
                                          <p:val>
                                            <p:fltVal val="0"/>
                                          </p:val>
                                        </p:tav>
                                        <p:tav tm="100000">
                                          <p:val>
                                            <p:strVal val="#ppt_h"/>
                                          </p:val>
                                        </p:tav>
                                      </p:tavLst>
                                    </p:anim>
                                    <p:animEffect transition="in" filter="fade">
                                      <p:cBhvr>
                                        <p:cTn id="142" dur="500"/>
                                        <p:tgtEl>
                                          <p:spTgt spid="1091607"/>
                                        </p:tgtEl>
                                      </p:cBhvr>
                                    </p:animEffect>
                                  </p:childTnLst>
                                  <p:subTnLst>
                                    <p:audio>
                                      <p:cMediaNode>
                                        <p:cTn display="0" masterRel="sameClick">
                                          <p:stCondLst>
                                            <p:cond evt="begin" delay="0">
                                              <p:tn val="13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1588" grpId="0"/>
      <p:bldP spid="1091589" grpId="0"/>
      <p:bldP spid="1091599" grpId="0" animBg="1"/>
      <p:bldP spid="1091600" grpId="0" animBg="1"/>
      <p:bldP spid="1091601" grpId="0" animBg="1"/>
      <p:bldP spid="1091601" grpId="1" animBg="1"/>
      <p:bldP spid="1091602" grpId="0" animBg="1"/>
      <p:bldP spid="1091603" grpId="0" animBg="1"/>
      <p:bldP spid="1091604" grpId="0" animBg="1"/>
      <p:bldP spid="1091605" grpId="0" animBg="1"/>
      <p:bldP spid="1091606" grpId="0" animBg="1"/>
      <p:bldP spid="1091607" grpId="0"/>
      <p:bldP spid="109160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a:t>
            </a:r>
            <a:r>
              <a:rPr lang="en-US" sz="2400" i="1" dirty="0" smtClean="0">
                <a:solidFill>
                  <a:schemeClr val="accent2"/>
                </a:solidFill>
                <a:latin typeface="Arial" charset="0"/>
                <a:ea typeface="Calibri" pitchFamily="34" charset="0"/>
                <a:cs typeface="Arial" charset="0"/>
              </a:rPr>
              <a:t>stations - review</a:t>
            </a:r>
            <a:r>
              <a:rPr lang="en-US" dirty="0" smtClean="0">
                <a:solidFill>
                  <a:srgbClr val="000000"/>
                </a:solidFill>
                <a:ea typeface="Calibri" pitchFamily="34" charset="0"/>
                <a:cs typeface="Times New Roman" pitchFamily="18" charset="0"/>
                <a:sym typeface="Symbol" pitchFamily="18" charset="2"/>
              </a:rPr>
              <a:t> </a:t>
            </a:r>
            <a:endParaRPr lang="en-US" dirty="0">
              <a:solidFill>
                <a:srgbClr val="000000"/>
              </a:solidFill>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that the splitting was triggered by a single neutron that had just the right energy to excite the nucleus.</a:t>
            </a:r>
          </a:p>
          <a:p>
            <a:pPr>
              <a:spcBef>
                <a:spcPct val="20000"/>
              </a:spcBef>
            </a:pP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Note also that during the split, two more neutrons were released.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If </a:t>
            </a:r>
            <a:r>
              <a:rPr lang="en-US" sz="2400" i="1" dirty="0">
                <a:solidFill>
                  <a:srgbClr val="000000"/>
                </a:solidFill>
                <a:latin typeface="Arial" charset="0"/>
                <a:ea typeface="Calibri" pitchFamily="34" charset="0"/>
                <a:cs typeface="Times New Roman" pitchFamily="18" charset="0"/>
                <a:sym typeface="Symbol" pitchFamily="18" charset="2"/>
              </a:rPr>
              <a:t>each</a:t>
            </a:r>
            <a:r>
              <a:rPr lang="en-US" sz="2400" dirty="0">
                <a:solidFill>
                  <a:srgbClr val="000000"/>
                </a:solidFill>
                <a:latin typeface="Arial" charset="0"/>
                <a:ea typeface="Calibri" pitchFamily="34" charset="0"/>
                <a:cs typeface="Times New Roman" pitchFamily="18" charset="0"/>
                <a:sym typeface="Symbol" pitchFamily="18" charset="2"/>
              </a:rPr>
              <a:t> of these neutrons splits subsequent nuclei, we have what is called a </a:t>
            </a:r>
            <a:r>
              <a:rPr lang="en-US" sz="2400" b="1" dirty="0">
                <a:solidFill>
                  <a:srgbClr val="000000"/>
                </a:solidFill>
                <a:latin typeface="Arial" charset="0"/>
                <a:ea typeface="Calibri" pitchFamily="34" charset="0"/>
                <a:cs typeface="Times New Roman" pitchFamily="18" charset="0"/>
                <a:sym typeface="Symbol" pitchFamily="18" charset="2"/>
              </a:rPr>
              <a:t>chain reaction</a:t>
            </a:r>
            <a:r>
              <a:rPr lang="en-US" sz="2400" dirty="0">
                <a:solidFill>
                  <a:srgbClr val="000000"/>
                </a:solidFill>
                <a:latin typeface="Arial" charset="0"/>
                <a:ea typeface="Calibri" pitchFamily="34" charset="0"/>
                <a:cs typeface="Times New Roman" pitchFamily="18" charset="0"/>
                <a:sym typeface="Symbol" pitchFamily="18" charset="2"/>
              </a:rPr>
              <a:t>.</a:t>
            </a:r>
          </a:p>
        </p:txBody>
      </p:sp>
      <p:sp>
        <p:nvSpPr>
          <p:cNvPr id="1093670" name="Rectangle 38"/>
          <p:cNvSpPr>
            <a:spLocks noChangeArrowheads="1"/>
          </p:cNvSpPr>
          <p:nvPr/>
        </p:nvSpPr>
        <p:spPr bwMode="auto">
          <a:xfrm>
            <a:off x="749300" y="2638425"/>
            <a:ext cx="7680325"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235</a:t>
            </a:r>
            <a:r>
              <a:rPr lang="en-US" sz="2400">
                <a:solidFill>
                  <a:schemeClr val="accent2"/>
                </a:solidFill>
                <a:latin typeface="Arial" charset="0"/>
              </a:rPr>
              <a:t>U  +  </a:t>
            </a:r>
            <a:r>
              <a:rPr lang="en-US" sz="2400" baseline="30000">
                <a:solidFill>
                  <a:schemeClr val="accent2"/>
                </a:solidFill>
                <a:latin typeface="Arial" charset="0"/>
              </a:rPr>
              <a:t>1</a:t>
            </a:r>
            <a:r>
              <a:rPr lang="en-US" sz="2400">
                <a:solidFill>
                  <a:schemeClr val="accent2"/>
                </a:solidFill>
                <a:latin typeface="Arial" charset="0"/>
              </a:rPr>
              <a:t>n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236</a:t>
            </a:r>
            <a:r>
              <a:rPr lang="en-US" sz="2400">
                <a:solidFill>
                  <a:schemeClr val="accent2"/>
                </a:solidFill>
                <a:latin typeface="Arial" charset="0"/>
                <a:sym typeface="Symbol" pitchFamily="18" charset="2"/>
              </a:rPr>
              <a:t>U*)        </a:t>
            </a:r>
            <a:r>
              <a:rPr lang="en-US" sz="2400" baseline="30000">
                <a:solidFill>
                  <a:schemeClr val="accent2"/>
                </a:solidFill>
                <a:latin typeface="Arial" charset="0"/>
                <a:sym typeface="Symbol" pitchFamily="18" charset="2"/>
              </a:rPr>
              <a:t>140</a:t>
            </a:r>
            <a:r>
              <a:rPr lang="en-US" sz="2400">
                <a:solidFill>
                  <a:schemeClr val="accent2"/>
                </a:solidFill>
                <a:latin typeface="Arial" charset="0"/>
                <a:sym typeface="Symbol" pitchFamily="18" charset="2"/>
              </a:rPr>
              <a:t>Xe   +   </a:t>
            </a:r>
            <a:r>
              <a:rPr lang="en-US" sz="2400" baseline="30000">
                <a:solidFill>
                  <a:schemeClr val="accent2"/>
                </a:solidFill>
                <a:latin typeface="Arial" charset="0"/>
                <a:sym typeface="Symbol" pitchFamily="18" charset="2"/>
              </a:rPr>
              <a:t>94</a:t>
            </a:r>
            <a:r>
              <a:rPr lang="en-US" sz="2400">
                <a:solidFill>
                  <a:schemeClr val="accent2"/>
                </a:solidFill>
                <a:latin typeface="Arial" charset="0"/>
                <a:sym typeface="Symbol" pitchFamily="18" charset="2"/>
              </a:rPr>
              <a:t>Sr   +   2(</a:t>
            </a:r>
            <a:r>
              <a:rPr lang="en-US" sz="2400" baseline="30000">
                <a:solidFill>
                  <a:schemeClr val="accent2"/>
                </a:solidFill>
                <a:latin typeface="Arial" charset="0"/>
                <a:sym typeface="Symbol" pitchFamily="18" charset="2"/>
              </a:rPr>
              <a:t>1</a:t>
            </a:r>
            <a:r>
              <a:rPr lang="en-US" sz="2400">
                <a:solidFill>
                  <a:schemeClr val="accent2"/>
                </a:solidFill>
                <a:latin typeface="Arial" charset="0"/>
                <a:sym typeface="Symbol" pitchFamily="18" charset="2"/>
              </a:rPr>
              <a:t>n)</a:t>
            </a:r>
          </a:p>
        </p:txBody>
      </p:sp>
      <p:sp>
        <p:nvSpPr>
          <p:cNvPr id="1093671" name="Rectangle 39"/>
          <p:cNvSpPr>
            <a:spLocks noChangeArrowheads="1"/>
          </p:cNvSpPr>
          <p:nvPr/>
        </p:nvSpPr>
        <p:spPr bwMode="auto">
          <a:xfrm>
            <a:off x="790575" y="2832100"/>
            <a:ext cx="7539038" cy="361950"/>
          </a:xfrm>
          <a:prstGeom prst="rect">
            <a:avLst/>
          </a:prstGeom>
          <a:noFill/>
          <a:ln w="9525">
            <a:noFill/>
            <a:miter lim="800000"/>
            <a:headEnd/>
            <a:tailEnd/>
          </a:ln>
        </p:spPr>
        <p:txBody>
          <a:bodyPr/>
          <a:lstStyle/>
          <a:p>
            <a:pPr>
              <a:lnSpc>
                <a:spcPct val="90000"/>
              </a:lnSpc>
              <a:spcBef>
                <a:spcPct val="20000"/>
              </a:spcBef>
            </a:pPr>
            <a:r>
              <a:rPr lang="en-US" sz="2400" baseline="30000">
                <a:solidFill>
                  <a:schemeClr val="accent2"/>
                </a:solidFill>
                <a:latin typeface="Arial" charset="0"/>
              </a:rPr>
              <a:t> 92</a:t>
            </a:r>
            <a:r>
              <a:rPr lang="en-US" sz="2400">
                <a:solidFill>
                  <a:schemeClr val="accent2"/>
                </a:solidFill>
                <a:latin typeface="Arial" charset="0"/>
              </a:rPr>
              <a:t>         </a:t>
            </a:r>
            <a:r>
              <a:rPr lang="en-US" sz="2400" baseline="30000">
                <a:solidFill>
                  <a:schemeClr val="accent2"/>
                </a:solidFill>
                <a:latin typeface="Arial" charset="0"/>
              </a:rPr>
              <a:t>0</a:t>
            </a:r>
            <a:r>
              <a:rPr lang="en-US" sz="2400">
                <a:solidFill>
                  <a:schemeClr val="accent2"/>
                </a:solidFill>
                <a:latin typeface="Arial" charset="0"/>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  </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92                          54</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38</a:t>
            </a:r>
            <a:r>
              <a:rPr lang="en-US" sz="2400">
                <a:solidFill>
                  <a:schemeClr val="accent2"/>
                </a:solidFill>
                <a:latin typeface="Arial" charset="0"/>
                <a:sym typeface="Symbol" pitchFamily="18" charset="2"/>
              </a:rPr>
              <a:t>               </a:t>
            </a:r>
            <a:r>
              <a:rPr lang="en-US" sz="2400" baseline="30000">
                <a:solidFill>
                  <a:schemeClr val="accent2"/>
                </a:solidFill>
                <a:latin typeface="Arial" charset="0"/>
                <a:sym typeface="Symbol" pitchFamily="18" charset="2"/>
              </a:rPr>
              <a:t>0</a:t>
            </a:r>
            <a:r>
              <a:rPr lang="en-US" sz="2400">
                <a:solidFill>
                  <a:schemeClr val="accent2"/>
                </a:solidFill>
                <a:latin typeface="Arial" charset="0"/>
                <a:sym typeface="Symbol" pitchFamily="18" charset="2"/>
              </a:rPr>
              <a:t>    </a:t>
            </a:r>
            <a:endParaRPr lang="en-US" sz="2400" b="1">
              <a:solidFill>
                <a:schemeClr val="accent2"/>
              </a:solidFill>
              <a:latin typeface="Arial" charset="0"/>
              <a:sym typeface="Symbol" pitchFamily="18" charset="2"/>
            </a:endParaRPr>
          </a:p>
        </p:txBody>
      </p:sp>
      <p:sp>
        <p:nvSpPr>
          <p:cNvPr id="5018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093638" name="Rectangle 6"/>
          <p:cNvSpPr>
            <a:spLocks noChangeArrowheads="1"/>
          </p:cNvSpPr>
          <p:nvPr/>
        </p:nvSpPr>
        <p:spPr bwMode="auto">
          <a:xfrm>
            <a:off x="7516813" y="2609850"/>
            <a:ext cx="863600" cy="506413"/>
          </a:xfrm>
          <a:prstGeom prst="rect">
            <a:avLst/>
          </a:prstGeom>
          <a:solidFill>
            <a:srgbClr val="FF6600">
              <a:alpha val="43921"/>
            </a:srgbClr>
          </a:solidFill>
          <a:ln w="9525">
            <a:noFill/>
            <a:miter lim="800000"/>
            <a:headEnd/>
            <a:tailEnd/>
          </a:ln>
        </p:spPr>
        <p:txBody>
          <a:bodyPr wrap="none" anchor="ctr"/>
          <a:lstStyle/>
          <a:p>
            <a:endParaRPr lang="en-US"/>
          </a:p>
        </p:txBody>
      </p:sp>
      <p:sp>
        <p:nvSpPr>
          <p:cNvPr id="1093639" name="Line 7"/>
          <p:cNvSpPr>
            <a:spLocks noChangeShapeType="1"/>
          </p:cNvSpPr>
          <p:nvPr/>
        </p:nvSpPr>
        <p:spPr bwMode="auto">
          <a:xfrm rot="5400000">
            <a:off x="3887788" y="5256213"/>
            <a:ext cx="223837" cy="1587"/>
          </a:xfrm>
          <a:prstGeom prst="line">
            <a:avLst/>
          </a:prstGeom>
          <a:noFill/>
          <a:ln w="38100">
            <a:solidFill>
              <a:schemeClr val="tx1"/>
            </a:solidFill>
            <a:round/>
            <a:headEnd/>
            <a:tailEnd type="triangle" w="med" len="med"/>
          </a:ln>
        </p:spPr>
        <p:txBody>
          <a:bodyPr/>
          <a:lstStyle/>
          <a:p>
            <a:endParaRPr lang="en-US"/>
          </a:p>
        </p:txBody>
      </p:sp>
      <p:grpSp>
        <p:nvGrpSpPr>
          <p:cNvPr id="2" name="Group 8"/>
          <p:cNvGrpSpPr>
            <a:grpSpLocks/>
          </p:cNvGrpSpPr>
          <p:nvPr/>
        </p:nvGrpSpPr>
        <p:grpSpPr bwMode="auto">
          <a:xfrm rot="5400000">
            <a:off x="3805238" y="4416425"/>
            <a:ext cx="377825" cy="2282825"/>
            <a:chOff x="1290" y="2346"/>
            <a:chExt cx="340" cy="672"/>
          </a:xfrm>
        </p:grpSpPr>
        <p:sp>
          <p:nvSpPr>
            <p:cNvPr id="50212" name="Line 9"/>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0213" name="Line 10"/>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3" name="Group 11"/>
          <p:cNvGrpSpPr>
            <a:grpSpLocks/>
          </p:cNvGrpSpPr>
          <p:nvPr/>
        </p:nvGrpSpPr>
        <p:grpSpPr bwMode="auto">
          <a:xfrm rot="5400000">
            <a:off x="5001419" y="5187157"/>
            <a:ext cx="215900" cy="1312862"/>
            <a:chOff x="1290" y="2346"/>
            <a:chExt cx="340" cy="672"/>
          </a:xfrm>
        </p:grpSpPr>
        <p:sp>
          <p:nvSpPr>
            <p:cNvPr id="50210" name="Line 12"/>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11" name="Line 13"/>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4" name="Group 14"/>
          <p:cNvGrpSpPr>
            <a:grpSpLocks/>
          </p:cNvGrpSpPr>
          <p:nvPr/>
        </p:nvGrpSpPr>
        <p:grpSpPr bwMode="auto">
          <a:xfrm rot="5400000">
            <a:off x="2767807" y="5191918"/>
            <a:ext cx="215900" cy="1312863"/>
            <a:chOff x="1290" y="2346"/>
            <a:chExt cx="340" cy="672"/>
          </a:xfrm>
        </p:grpSpPr>
        <p:sp>
          <p:nvSpPr>
            <p:cNvPr id="50208"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0209" name="Line 1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5" name="Group 17"/>
          <p:cNvGrpSpPr>
            <a:grpSpLocks/>
          </p:cNvGrpSpPr>
          <p:nvPr/>
        </p:nvGrpSpPr>
        <p:grpSpPr bwMode="auto">
          <a:xfrm rot="5400000">
            <a:off x="5685631" y="5655469"/>
            <a:ext cx="122238" cy="742950"/>
            <a:chOff x="1290" y="2346"/>
            <a:chExt cx="340" cy="672"/>
          </a:xfrm>
        </p:grpSpPr>
        <p:sp>
          <p:nvSpPr>
            <p:cNvPr id="50206" name="Line 18"/>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7"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6" name="Group 20"/>
          <p:cNvGrpSpPr>
            <a:grpSpLocks/>
          </p:cNvGrpSpPr>
          <p:nvPr/>
        </p:nvGrpSpPr>
        <p:grpSpPr bwMode="auto">
          <a:xfrm rot="5400000">
            <a:off x="2191544" y="5658644"/>
            <a:ext cx="122238" cy="742950"/>
            <a:chOff x="1290" y="2346"/>
            <a:chExt cx="340" cy="672"/>
          </a:xfrm>
        </p:grpSpPr>
        <p:sp>
          <p:nvSpPr>
            <p:cNvPr id="50204" name="Line 2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5" name="Line 2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7" name="Group 23"/>
          <p:cNvGrpSpPr>
            <a:grpSpLocks/>
          </p:cNvGrpSpPr>
          <p:nvPr/>
        </p:nvGrpSpPr>
        <p:grpSpPr bwMode="auto">
          <a:xfrm rot="5400000">
            <a:off x="4410869" y="5660232"/>
            <a:ext cx="122237" cy="742950"/>
            <a:chOff x="1290" y="2346"/>
            <a:chExt cx="340" cy="672"/>
          </a:xfrm>
        </p:grpSpPr>
        <p:sp>
          <p:nvSpPr>
            <p:cNvPr id="50202" name="Line 2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3" name="Line 2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8" name="Group 26"/>
          <p:cNvGrpSpPr>
            <a:grpSpLocks/>
          </p:cNvGrpSpPr>
          <p:nvPr/>
        </p:nvGrpSpPr>
        <p:grpSpPr bwMode="auto">
          <a:xfrm rot="5400000">
            <a:off x="3437731" y="5666582"/>
            <a:ext cx="122237" cy="742950"/>
            <a:chOff x="1290" y="2346"/>
            <a:chExt cx="340" cy="672"/>
          </a:xfrm>
        </p:grpSpPr>
        <p:sp>
          <p:nvSpPr>
            <p:cNvPr id="50200" name="Line 2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0201" name="Line 2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093661" name="Text Box 29"/>
          <p:cNvSpPr txBox="1">
            <a:spLocks noChangeArrowheads="1"/>
          </p:cNvSpPr>
          <p:nvPr/>
        </p:nvSpPr>
        <p:spPr bwMode="auto">
          <a:xfrm>
            <a:off x="4441825" y="5184775"/>
            <a:ext cx="1235075"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Primary</a:t>
            </a:r>
          </a:p>
        </p:txBody>
      </p:sp>
      <p:sp>
        <p:nvSpPr>
          <p:cNvPr id="1093662" name="Text Box 30"/>
          <p:cNvSpPr txBox="1">
            <a:spLocks noChangeArrowheads="1"/>
          </p:cNvSpPr>
          <p:nvPr/>
        </p:nvSpPr>
        <p:spPr bwMode="auto">
          <a:xfrm>
            <a:off x="5402263" y="5505450"/>
            <a:ext cx="1643062" cy="457200"/>
          </a:xfrm>
          <a:prstGeom prst="rect">
            <a:avLst/>
          </a:prstGeom>
          <a:noFill/>
          <a:ln w="38100">
            <a:noFill/>
            <a:miter lim="800000"/>
            <a:headEnd/>
            <a:tailEnd/>
          </a:ln>
        </p:spPr>
        <p:txBody>
          <a:bodyPr wrap="none">
            <a:spAutoFit/>
          </a:bodyPr>
          <a:lstStyle/>
          <a:p>
            <a:r>
              <a:rPr lang="en-US" sz="2400">
                <a:solidFill>
                  <a:srgbClr val="FF00FF"/>
                </a:solidFill>
                <a:latin typeface="Arial" charset="0"/>
              </a:rPr>
              <a:t>Secondary</a:t>
            </a:r>
          </a:p>
        </p:txBody>
      </p:sp>
      <p:sp>
        <p:nvSpPr>
          <p:cNvPr id="1093663" name="Text Box 31"/>
          <p:cNvSpPr txBox="1">
            <a:spLocks noChangeArrowheads="1"/>
          </p:cNvSpPr>
          <p:nvPr/>
        </p:nvSpPr>
        <p:spPr bwMode="auto">
          <a:xfrm>
            <a:off x="6140450" y="5837238"/>
            <a:ext cx="12176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Tertiary</a:t>
            </a:r>
          </a:p>
        </p:txBody>
      </p:sp>
      <p:sp>
        <p:nvSpPr>
          <p:cNvPr id="1093664" name="Text Box 32"/>
          <p:cNvSpPr txBox="1">
            <a:spLocks noChangeArrowheads="1"/>
          </p:cNvSpPr>
          <p:nvPr/>
        </p:nvSpPr>
        <p:spPr bwMode="auto">
          <a:xfrm>
            <a:off x="3835400" y="4721225"/>
            <a:ext cx="354013" cy="457200"/>
          </a:xfrm>
          <a:prstGeom prst="rect">
            <a:avLst/>
          </a:prstGeom>
          <a:noFill/>
          <a:ln w="38100">
            <a:noFill/>
            <a:miter lim="800000"/>
            <a:headEnd/>
            <a:tailEnd/>
          </a:ln>
        </p:spPr>
        <p:txBody>
          <a:bodyPr wrap="none">
            <a:spAutoFit/>
          </a:bodyPr>
          <a:lstStyle/>
          <a:p>
            <a:r>
              <a:rPr lang="en-US" sz="2400">
                <a:latin typeface="Arial" charset="0"/>
              </a:rPr>
              <a:t>1</a:t>
            </a:r>
          </a:p>
        </p:txBody>
      </p:sp>
      <p:sp>
        <p:nvSpPr>
          <p:cNvPr id="1093665" name="Text Box 33"/>
          <p:cNvSpPr txBox="1">
            <a:spLocks noChangeArrowheads="1"/>
          </p:cNvSpPr>
          <p:nvPr/>
        </p:nvSpPr>
        <p:spPr bwMode="auto">
          <a:xfrm>
            <a:off x="3238500" y="5170488"/>
            <a:ext cx="354013" cy="457200"/>
          </a:xfrm>
          <a:prstGeom prst="rect">
            <a:avLst/>
          </a:prstGeom>
          <a:noFill/>
          <a:ln w="38100">
            <a:noFill/>
            <a:miter lim="800000"/>
            <a:headEnd/>
            <a:tailEnd/>
          </a:ln>
        </p:spPr>
        <p:txBody>
          <a:bodyPr wrap="none">
            <a:spAutoFit/>
          </a:bodyPr>
          <a:lstStyle/>
          <a:p>
            <a:r>
              <a:rPr lang="en-US" sz="2400">
                <a:solidFill>
                  <a:schemeClr val="hlink"/>
                </a:solidFill>
                <a:latin typeface="Arial" charset="0"/>
              </a:rPr>
              <a:t>2</a:t>
            </a:r>
          </a:p>
        </p:txBody>
      </p:sp>
      <p:sp>
        <p:nvSpPr>
          <p:cNvPr id="1093666" name="Text Box 34"/>
          <p:cNvSpPr txBox="1">
            <a:spLocks noChangeArrowheads="1"/>
          </p:cNvSpPr>
          <p:nvPr/>
        </p:nvSpPr>
        <p:spPr bwMode="auto">
          <a:xfrm>
            <a:off x="2327275" y="5475288"/>
            <a:ext cx="366713" cy="457200"/>
          </a:xfrm>
          <a:prstGeom prst="rect">
            <a:avLst/>
          </a:prstGeom>
          <a:noFill/>
          <a:ln w="38100">
            <a:noFill/>
            <a:miter lim="800000"/>
            <a:headEnd/>
            <a:tailEnd/>
          </a:ln>
        </p:spPr>
        <p:txBody>
          <a:bodyPr>
            <a:spAutoFit/>
          </a:bodyPr>
          <a:lstStyle/>
          <a:p>
            <a:r>
              <a:rPr lang="en-US" sz="2400">
                <a:solidFill>
                  <a:srgbClr val="D60093"/>
                </a:solidFill>
                <a:latin typeface="Arial" charset="0"/>
              </a:rPr>
              <a:t>4</a:t>
            </a:r>
          </a:p>
        </p:txBody>
      </p:sp>
      <p:sp>
        <p:nvSpPr>
          <p:cNvPr id="1093667" name="Text Box 35"/>
          <p:cNvSpPr txBox="1">
            <a:spLocks noChangeArrowheads="1"/>
          </p:cNvSpPr>
          <p:nvPr/>
        </p:nvSpPr>
        <p:spPr bwMode="auto">
          <a:xfrm>
            <a:off x="1543050" y="5815013"/>
            <a:ext cx="354013" cy="457200"/>
          </a:xfrm>
          <a:prstGeom prst="rect">
            <a:avLst/>
          </a:prstGeom>
          <a:noFill/>
          <a:ln w="38100">
            <a:noFill/>
            <a:miter lim="800000"/>
            <a:headEnd/>
            <a:tailEnd/>
          </a:ln>
        </p:spPr>
        <p:txBody>
          <a:bodyPr wrap="none">
            <a:spAutoFit/>
          </a:bodyPr>
          <a:lstStyle/>
          <a:p>
            <a:r>
              <a:rPr lang="en-US" sz="2400">
                <a:solidFill>
                  <a:srgbClr val="008000"/>
                </a:solidFill>
                <a:latin typeface="Arial" charset="0"/>
              </a:rPr>
              <a:t>8</a:t>
            </a:r>
          </a:p>
        </p:txBody>
      </p:sp>
      <p:sp>
        <p:nvSpPr>
          <p:cNvPr id="1093668" name="Text Box 36"/>
          <p:cNvSpPr txBox="1">
            <a:spLocks noChangeArrowheads="1"/>
          </p:cNvSpPr>
          <p:nvPr/>
        </p:nvSpPr>
        <p:spPr bwMode="auto">
          <a:xfrm>
            <a:off x="2616200" y="6178550"/>
            <a:ext cx="2846388" cy="457200"/>
          </a:xfrm>
          <a:prstGeom prst="rect">
            <a:avLst/>
          </a:prstGeom>
          <a:noFill/>
          <a:ln w="38100">
            <a:noFill/>
            <a:miter lim="800000"/>
            <a:headEnd/>
            <a:tailEnd/>
          </a:ln>
        </p:spPr>
        <p:txBody>
          <a:bodyPr wrap="none">
            <a:spAutoFit/>
          </a:bodyPr>
          <a:lstStyle/>
          <a:p>
            <a:r>
              <a:rPr lang="en-US" sz="2400" i="1">
                <a:solidFill>
                  <a:srgbClr val="4D4D4D"/>
                </a:solidFill>
                <a:latin typeface="Arial" charset="0"/>
              </a:rPr>
              <a:t>Exponential Growth</a:t>
            </a:r>
          </a:p>
        </p:txBody>
      </p:sp>
      <p:sp>
        <p:nvSpPr>
          <p:cNvPr id="1093669" name="Rectangle 37"/>
          <p:cNvSpPr>
            <a:spLocks noChangeArrowheads="1"/>
          </p:cNvSpPr>
          <p:nvPr/>
        </p:nvSpPr>
        <p:spPr bwMode="auto">
          <a:xfrm>
            <a:off x="1781175" y="2624138"/>
            <a:ext cx="550863" cy="506412"/>
          </a:xfrm>
          <a:prstGeom prst="rect">
            <a:avLst/>
          </a:prstGeom>
          <a:solidFill>
            <a:srgbClr val="FF6600">
              <a:alpha val="4392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3634">
                                            <p:txEl>
                                              <p:pRg st="1" end="1"/>
                                            </p:txEl>
                                          </p:spTgt>
                                        </p:tgtEl>
                                        <p:attrNameLst>
                                          <p:attrName>style.visibility</p:attrName>
                                        </p:attrNameLst>
                                      </p:cBhvr>
                                      <p:to>
                                        <p:strVal val="visible"/>
                                      </p:to>
                                    </p:set>
                                    <p:anim calcmode="lin" valueType="num">
                                      <p:cBhvr additive="base">
                                        <p:cTn id="7" dur="500" fill="hold"/>
                                        <p:tgtEl>
                                          <p:spTgt spid="1093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3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93670"/>
                                        </p:tgtEl>
                                        <p:attrNameLst>
                                          <p:attrName>style.visibility</p:attrName>
                                        </p:attrNameLst>
                                      </p:cBhvr>
                                      <p:to>
                                        <p:strVal val="visible"/>
                                      </p:to>
                                    </p:set>
                                    <p:animEffect transition="in" filter="wipe(left)">
                                      <p:cBhvr>
                                        <p:cTn id="13" dur="2000"/>
                                        <p:tgtEl>
                                          <p:spTgt spid="1093670"/>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1093671"/>
                                        </p:tgtEl>
                                        <p:attrNameLst>
                                          <p:attrName>style.visibility</p:attrName>
                                        </p:attrNameLst>
                                      </p:cBhvr>
                                      <p:to>
                                        <p:strVal val="visible"/>
                                      </p:to>
                                    </p:set>
                                    <p:animEffect transition="in" filter="wipe(left)">
                                      <p:cBhvr>
                                        <p:cTn id="16" dur="2000"/>
                                        <p:tgtEl>
                                          <p:spTgt spid="1093671"/>
                                        </p:tgtEl>
                                      </p:cBhvr>
                                    </p:animEffect>
                                  </p:childTnLst>
                                  <p:subTnLst>
                                    <p:audio>
                                      <p:cMediaNode>
                                        <p:cTn display="0" masterRel="sameClick">
                                          <p:stCondLst>
                                            <p:cond evt="begin" delay="0">
                                              <p:tn val="14"/>
                                            </p:cond>
                                          </p:stCondLst>
                                          <p:endCondLst>
                                            <p:cond evt="onStopAudio" delay="0">
                                              <p:tgtEl>
                                                <p:sldTgt/>
                                              </p:tgtEl>
                                            </p:cond>
                                          </p:endCondLst>
                                        </p:cTn>
                                        <p:tgtEl>
                                          <p:sndTgt r:embed="rId5" name="drumroll.wav"/>
                                        </p:tgtEl>
                                      </p:cMediaNode>
                                    </p:audio>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93669"/>
                                        </p:tgtEl>
                                        <p:attrNameLst>
                                          <p:attrName>style.visibility</p:attrName>
                                        </p:attrNameLst>
                                      </p:cBhvr>
                                      <p:to>
                                        <p:strVal val="visible"/>
                                      </p:to>
                                    </p:set>
                                    <p:animEffect transition="in" filter="fade">
                                      <p:cBhvr>
                                        <p:cTn id="21" dur="500"/>
                                        <p:tgtEl>
                                          <p:spTgt spid="109366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93634">
                                            <p:txEl>
                                              <p:pRg st="3" end="3"/>
                                            </p:txEl>
                                          </p:spTgt>
                                        </p:tgtEl>
                                        <p:attrNameLst>
                                          <p:attrName>style.visibility</p:attrName>
                                        </p:attrNameLst>
                                      </p:cBhvr>
                                      <p:to>
                                        <p:strVal val="visible"/>
                                      </p:to>
                                    </p:set>
                                    <p:anim calcmode="lin" valueType="num">
                                      <p:cBhvr additive="base">
                                        <p:cTn id="26" dur="500" fill="hold"/>
                                        <p:tgtEl>
                                          <p:spTgt spid="1093634">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936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93638"/>
                                        </p:tgtEl>
                                        <p:attrNameLst>
                                          <p:attrName>style.visibility</p:attrName>
                                        </p:attrNameLst>
                                      </p:cBhvr>
                                      <p:to>
                                        <p:strVal val="visible"/>
                                      </p:to>
                                    </p:set>
                                    <p:animEffect transition="in" filter="fade">
                                      <p:cBhvr>
                                        <p:cTn id="32" dur="500"/>
                                        <p:tgtEl>
                                          <p:spTgt spid="1093638"/>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93634">
                                            <p:txEl>
                                              <p:pRg st="4" end="4"/>
                                            </p:txEl>
                                          </p:spTgt>
                                        </p:tgtEl>
                                        <p:attrNameLst>
                                          <p:attrName>style.visibility</p:attrName>
                                        </p:attrNameLst>
                                      </p:cBhvr>
                                      <p:to>
                                        <p:strVal val="visible"/>
                                      </p:to>
                                    </p:set>
                                    <p:anim calcmode="lin" valueType="num">
                                      <p:cBhvr additive="base">
                                        <p:cTn id="37" dur="500" fill="hold"/>
                                        <p:tgtEl>
                                          <p:spTgt spid="109363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93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93639"/>
                                        </p:tgtEl>
                                        <p:attrNameLst>
                                          <p:attrName>style.visibility</p:attrName>
                                        </p:attrNameLst>
                                      </p:cBhvr>
                                      <p:to>
                                        <p:strVal val="visible"/>
                                      </p:to>
                                    </p:set>
                                    <p:animEffect transition="in" filter="wipe(up)">
                                      <p:cBhvr>
                                        <p:cTn id="43" dur="500"/>
                                        <p:tgtEl>
                                          <p:spTgt spid="1093639"/>
                                        </p:tgtEl>
                                      </p:cBhvr>
                                    </p:animEffect>
                                  </p:childTnLst>
                                  <p:subTnLst>
                                    <p:audio>
                                      <p:cMediaNode>
                                        <p:cTn display="0" masterRel="sameClick">
                                          <p:stCondLst>
                                            <p:cond evt="begin" delay="0">
                                              <p:tn val="41"/>
                                            </p:cond>
                                          </p:stCondLst>
                                          <p:endCondLst>
                                            <p:cond evt="onStopAudio" delay="0">
                                              <p:tgtEl>
                                                <p:sldTgt/>
                                              </p:tgtEl>
                                            </p:cond>
                                          </p:endCondLst>
                                        </p:cTn>
                                        <p:tgtEl>
                                          <p:sndTgt r:embed="rId6" name="hammer.wav"/>
                                        </p:tgtEl>
                                      </p:cMediaNode>
                                    </p:audio>
                                  </p:sub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up)">
                                      <p:cBhvr>
                                        <p:cTn id="47" dur="500"/>
                                        <p:tgtEl>
                                          <p:spTgt spid="2"/>
                                        </p:tgtEl>
                                      </p:cBhvr>
                                    </p:animEffect>
                                  </p:childTnLst>
                                  <p:subTnLst>
                                    <p:audio>
                                      <p:cMediaNode>
                                        <p:cTn display="0" masterRel="sameClick">
                                          <p:stCondLst>
                                            <p:cond evt="begin" delay="0">
                                              <p:tn val="45"/>
                                            </p:cond>
                                          </p:stCondLst>
                                          <p:endCondLst>
                                            <p:cond evt="onStopAudio" delay="0">
                                              <p:tgtEl>
                                                <p:sldTgt/>
                                              </p:tgtEl>
                                            </p:cond>
                                          </p:endCondLst>
                                        </p:cTn>
                                        <p:tgtEl>
                                          <p:sndTgt r:embed="rId6" name="hammer.wav"/>
                                        </p:tgtEl>
                                      </p:cMediaNode>
                                    </p:audio>
                                  </p:subTnLst>
                                </p:cTn>
                              </p:par>
                            </p:childTnLst>
                          </p:cTn>
                        </p:par>
                        <p:par>
                          <p:cTn id="48" fill="hold">
                            <p:stCondLst>
                              <p:cond delay="1000"/>
                            </p:stCondLst>
                            <p:childTnLst>
                              <p:par>
                                <p:cTn id="49" presetID="22" presetClass="entr" presetSubtype="1"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subTnLst>
                                    <p:audio>
                                      <p:cMediaNode>
                                        <p:cTn display="0" masterRel="sameClick">
                                          <p:stCondLst>
                                            <p:cond evt="begin" delay="0">
                                              <p:tn val="49"/>
                                            </p:cond>
                                          </p:stCondLst>
                                          <p:endCondLst>
                                            <p:cond evt="onStopAudio" delay="0">
                                              <p:tgtEl>
                                                <p:sldTgt/>
                                              </p:tgtEl>
                                            </p:cond>
                                          </p:endCondLst>
                                        </p:cTn>
                                        <p:tgtEl>
                                          <p:sndTgt r:embed="rId6" name="hammer.wav"/>
                                        </p:tgtEl>
                                      </p:cMediaNode>
                                    </p:audio>
                                  </p:subTnLst>
                                </p:cTn>
                              </p:par>
                              <p:par>
                                <p:cTn id="52" presetID="22" presetClass="entr" presetSubtype="1"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subTnLst>
                                    <p:audio>
                                      <p:cMediaNode>
                                        <p:cTn display="0" masterRel="sameClick">
                                          <p:stCondLst>
                                            <p:cond evt="begin" delay="0">
                                              <p:tn val="52"/>
                                            </p:cond>
                                          </p:stCondLst>
                                          <p:endCondLst>
                                            <p:cond evt="onStopAudio" delay="0">
                                              <p:tgtEl>
                                                <p:sldTgt/>
                                              </p:tgtEl>
                                            </p:cond>
                                          </p:endCondLst>
                                        </p:cTn>
                                        <p:tgtEl>
                                          <p:sndTgt r:embed="rId6" name="hammer.wav"/>
                                        </p:tgtEl>
                                      </p:cMediaNode>
                                    </p:audio>
                                  </p:subTnLst>
                                </p:cTn>
                              </p:par>
                            </p:childTnLst>
                          </p:cTn>
                        </p:par>
                        <p:par>
                          <p:cTn id="55" fill="hold">
                            <p:stCondLst>
                              <p:cond delay="1500"/>
                            </p:stCondLst>
                            <p:childTnLst>
                              <p:par>
                                <p:cTn id="56" presetID="22" presetClass="entr" presetSubtype="1"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ipe(up)">
                                      <p:cBhvr>
                                        <p:cTn id="58" dur="500"/>
                                        <p:tgtEl>
                                          <p:spTgt spid="5"/>
                                        </p:tgtEl>
                                      </p:cBhvr>
                                    </p:animEffect>
                                  </p:childTnLst>
                                  <p:subTnLst>
                                    <p:audio>
                                      <p:cMediaNode>
                                        <p:cTn display="0" masterRel="sameClick">
                                          <p:stCondLst>
                                            <p:cond evt="begin" delay="0">
                                              <p:tn val="56"/>
                                            </p:cond>
                                          </p:stCondLst>
                                          <p:endCondLst>
                                            <p:cond evt="onStopAudio" delay="0">
                                              <p:tgtEl>
                                                <p:sldTgt/>
                                              </p:tgtEl>
                                            </p:cond>
                                          </p:endCondLst>
                                        </p:cTn>
                                        <p:tgtEl>
                                          <p:sndTgt r:embed="rId6" name="hammer.wav"/>
                                        </p:tgtEl>
                                      </p:cMediaNode>
                                    </p:audio>
                                  </p:subTnLst>
                                </p:cTn>
                              </p:par>
                              <p:par>
                                <p:cTn id="59" presetID="22" presetClass="entr" presetSubtype="1"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up)">
                                      <p:cBhvr>
                                        <p:cTn id="61" dur="500"/>
                                        <p:tgtEl>
                                          <p:spTgt spid="6"/>
                                        </p:tgtEl>
                                      </p:cBhvr>
                                    </p:animEffect>
                                  </p:childTnLst>
                                  <p:subTnLst>
                                    <p:audio>
                                      <p:cMediaNode>
                                        <p:cTn display="0" masterRel="sameClick">
                                          <p:stCondLst>
                                            <p:cond evt="begin" delay="0">
                                              <p:tn val="59"/>
                                            </p:cond>
                                          </p:stCondLst>
                                          <p:endCondLst>
                                            <p:cond evt="onStopAudio" delay="0">
                                              <p:tgtEl>
                                                <p:sldTgt/>
                                              </p:tgtEl>
                                            </p:cond>
                                          </p:endCondLst>
                                        </p:cTn>
                                        <p:tgtEl>
                                          <p:sndTgt r:embed="rId6" name="hammer.wav"/>
                                        </p:tgtEl>
                                      </p:cMediaNode>
                                    </p:audio>
                                  </p:subTnLst>
                                </p:cTn>
                              </p:par>
                              <p:par>
                                <p:cTn id="62" presetID="22" presetClass="entr" presetSubtype="1"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up)">
                                      <p:cBhvr>
                                        <p:cTn id="64" dur="500"/>
                                        <p:tgtEl>
                                          <p:spTgt spid="7"/>
                                        </p:tgtEl>
                                      </p:cBhvr>
                                    </p:animEffect>
                                  </p:childTnLst>
                                  <p:subTnLst>
                                    <p:audio>
                                      <p:cMediaNode>
                                        <p:cTn display="0" masterRel="sameClick">
                                          <p:stCondLst>
                                            <p:cond evt="begin" delay="0">
                                              <p:tn val="62"/>
                                            </p:cond>
                                          </p:stCondLst>
                                          <p:endCondLst>
                                            <p:cond evt="onStopAudio" delay="0">
                                              <p:tgtEl>
                                                <p:sldTgt/>
                                              </p:tgtEl>
                                            </p:cond>
                                          </p:endCondLst>
                                        </p:cTn>
                                        <p:tgtEl>
                                          <p:sndTgt r:embed="rId6" name="hammer.wav"/>
                                        </p:tgtEl>
                                      </p:cMediaNode>
                                    </p:audio>
                                  </p:subTnLst>
                                </p:cTn>
                              </p:par>
                              <p:par>
                                <p:cTn id="65" presetID="22" presetClass="entr" presetSubtype="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up)">
                                      <p:cBhvr>
                                        <p:cTn id="67" dur="500"/>
                                        <p:tgtEl>
                                          <p:spTgt spid="8"/>
                                        </p:tgtEl>
                                      </p:cBhvr>
                                    </p:animEffect>
                                  </p:childTnLst>
                                  <p:subTnLst>
                                    <p:audio>
                                      <p:cMediaNode>
                                        <p:cTn display="0" masterRel="sameClick">
                                          <p:stCondLst>
                                            <p:cond evt="begin" delay="0">
                                              <p:tn val="65"/>
                                            </p:cond>
                                          </p:stCondLst>
                                          <p:endCondLst>
                                            <p:cond evt="onStopAudio" delay="0">
                                              <p:tgtEl>
                                                <p:sldTgt/>
                                              </p:tgtEl>
                                            </p:cond>
                                          </p:endCondLst>
                                        </p:cTn>
                                        <p:tgtEl>
                                          <p:sndTgt r:embed="rId6" name="hammer.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093661"/>
                                        </p:tgtEl>
                                        <p:attrNameLst>
                                          <p:attrName>style.visibility</p:attrName>
                                        </p:attrNameLst>
                                      </p:cBhvr>
                                      <p:to>
                                        <p:strVal val="visible"/>
                                      </p:to>
                                    </p:set>
                                    <p:anim calcmode="lin" valueType="num">
                                      <p:cBhvr additive="base">
                                        <p:cTn id="72" dur="500" fill="hold"/>
                                        <p:tgtEl>
                                          <p:spTgt spid="1093661"/>
                                        </p:tgtEl>
                                        <p:attrNameLst>
                                          <p:attrName>ppt_x</p:attrName>
                                        </p:attrNameLst>
                                      </p:cBhvr>
                                      <p:tavLst>
                                        <p:tav tm="0">
                                          <p:val>
                                            <p:strVal val="1+#ppt_w/2"/>
                                          </p:val>
                                        </p:tav>
                                        <p:tav tm="100000">
                                          <p:val>
                                            <p:strVal val="#ppt_x"/>
                                          </p:val>
                                        </p:tav>
                                      </p:tavLst>
                                    </p:anim>
                                    <p:anim calcmode="lin" valueType="num">
                                      <p:cBhvr additive="base">
                                        <p:cTn id="73" dur="500" fill="hold"/>
                                        <p:tgtEl>
                                          <p:spTgt spid="109366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093662"/>
                                        </p:tgtEl>
                                        <p:attrNameLst>
                                          <p:attrName>style.visibility</p:attrName>
                                        </p:attrNameLst>
                                      </p:cBhvr>
                                      <p:to>
                                        <p:strVal val="visible"/>
                                      </p:to>
                                    </p:set>
                                    <p:anim calcmode="lin" valueType="num">
                                      <p:cBhvr additive="base">
                                        <p:cTn id="78" dur="500" fill="hold"/>
                                        <p:tgtEl>
                                          <p:spTgt spid="1093662"/>
                                        </p:tgtEl>
                                        <p:attrNameLst>
                                          <p:attrName>ppt_x</p:attrName>
                                        </p:attrNameLst>
                                      </p:cBhvr>
                                      <p:tavLst>
                                        <p:tav tm="0">
                                          <p:val>
                                            <p:strVal val="1+#ppt_w/2"/>
                                          </p:val>
                                        </p:tav>
                                        <p:tav tm="100000">
                                          <p:val>
                                            <p:strVal val="#ppt_x"/>
                                          </p:val>
                                        </p:tav>
                                      </p:tavLst>
                                    </p:anim>
                                    <p:anim calcmode="lin" valueType="num">
                                      <p:cBhvr additive="base">
                                        <p:cTn id="79" dur="500" fill="hold"/>
                                        <p:tgtEl>
                                          <p:spTgt spid="1093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iterate type="lt">
                                    <p:tmPct val="10000"/>
                                  </p:iterate>
                                  <p:childTnLst>
                                    <p:set>
                                      <p:cBhvr>
                                        <p:cTn id="83" dur="1" fill="hold">
                                          <p:stCondLst>
                                            <p:cond delay="0"/>
                                          </p:stCondLst>
                                        </p:cTn>
                                        <p:tgtEl>
                                          <p:spTgt spid="1093663"/>
                                        </p:tgtEl>
                                        <p:attrNameLst>
                                          <p:attrName>style.visibility</p:attrName>
                                        </p:attrNameLst>
                                      </p:cBhvr>
                                      <p:to>
                                        <p:strVal val="visible"/>
                                      </p:to>
                                    </p:set>
                                    <p:anim calcmode="lin" valueType="num">
                                      <p:cBhvr additive="base">
                                        <p:cTn id="84" dur="500" fill="hold"/>
                                        <p:tgtEl>
                                          <p:spTgt spid="1093663"/>
                                        </p:tgtEl>
                                        <p:attrNameLst>
                                          <p:attrName>ppt_x</p:attrName>
                                        </p:attrNameLst>
                                      </p:cBhvr>
                                      <p:tavLst>
                                        <p:tav tm="0">
                                          <p:val>
                                            <p:strVal val="1+#ppt_w/2"/>
                                          </p:val>
                                        </p:tav>
                                        <p:tav tm="100000">
                                          <p:val>
                                            <p:strVal val="#ppt_x"/>
                                          </p:val>
                                        </p:tav>
                                      </p:tavLst>
                                    </p:anim>
                                    <p:anim calcmode="lin" valueType="num">
                                      <p:cBhvr additive="base">
                                        <p:cTn id="85" dur="500" fill="hold"/>
                                        <p:tgtEl>
                                          <p:spTgt spid="1093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2" fill="hold" grpId="0" nodeType="clickEffect">
                                  <p:stCondLst>
                                    <p:cond delay="0"/>
                                  </p:stCondLst>
                                  <p:iterate type="lt">
                                    <p:tmPct val="10000"/>
                                  </p:iterate>
                                  <p:childTnLst>
                                    <p:set>
                                      <p:cBhvr>
                                        <p:cTn id="89" dur="1" fill="hold">
                                          <p:stCondLst>
                                            <p:cond delay="0"/>
                                          </p:stCondLst>
                                        </p:cTn>
                                        <p:tgtEl>
                                          <p:spTgt spid="1093664"/>
                                        </p:tgtEl>
                                        <p:attrNameLst>
                                          <p:attrName>style.visibility</p:attrName>
                                        </p:attrNameLst>
                                      </p:cBhvr>
                                      <p:to>
                                        <p:strVal val="visible"/>
                                      </p:to>
                                    </p:set>
                                    <p:anim calcmode="lin" valueType="num">
                                      <p:cBhvr additive="base">
                                        <p:cTn id="90" dur="500" fill="hold"/>
                                        <p:tgtEl>
                                          <p:spTgt spid="1093664"/>
                                        </p:tgtEl>
                                        <p:attrNameLst>
                                          <p:attrName>ppt_x</p:attrName>
                                        </p:attrNameLst>
                                      </p:cBhvr>
                                      <p:tavLst>
                                        <p:tav tm="0">
                                          <p:val>
                                            <p:strVal val="1+#ppt_w/2"/>
                                          </p:val>
                                        </p:tav>
                                        <p:tav tm="100000">
                                          <p:val>
                                            <p:strVal val="#ppt_x"/>
                                          </p:val>
                                        </p:tav>
                                      </p:tavLst>
                                    </p:anim>
                                    <p:anim calcmode="lin" valueType="num">
                                      <p:cBhvr additive="base">
                                        <p:cTn id="91" dur="500" fill="hold"/>
                                        <p:tgtEl>
                                          <p:spTgt spid="1093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iterate type="lt">
                                    <p:tmPct val="10000"/>
                                  </p:iterate>
                                  <p:childTnLst>
                                    <p:set>
                                      <p:cBhvr>
                                        <p:cTn id="95" dur="1" fill="hold">
                                          <p:stCondLst>
                                            <p:cond delay="0"/>
                                          </p:stCondLst>
                                        </p:cTn>
                                        <p:tgtEl>
                                          <p:spTgt spid="1093665"/>
                                        </p:tgtEl>
                                        <p:attrNameLst>
                                          <p:attrName>style.visibility</p:attrName>
                                        </p:attrNameLst>
                                      </p:cBhvr>
                                      <p:to>
                                        <p:strVal val="visible"/>
                                      </p:to>
                                    </p:set>
                                    <p:anim calcmode="lin" valueType="num">
                                      <p:cBhvr additive="base">
                                        <p:cTn id="96" dur="500" fill="hold"/>
                                        <p:tgtEl>
                                          <p:spTgt spid="1093665"/>
                                        </p:tgtEl>
                                        <p:attrNameLst>
                                          <p:attrName>ppt_x</p:attrName>
                                        </p:attrNameLst>
                                      </p:cBhvr>
                                      <p:tavLst>
                                        <p:tav tm="0">
                                          <p:val>
                                            <p:strVal val="1+#ppt_w/2"/>
                                          </p:val>
                                        </p:tav>
                                        <p:tav tm="100000">
                                          <p:val>
                                            <p:strVal val="#ppt_x"/>
                                          </p:val>
                                        </p:tav>
                                      </p:tavLst>
                                    </p:anim>
                                    <p:anim calcmode="lin" valueType="num">
                                      <p:cBhvr additive="base">
                                        <p:cTn id="97" dur="500" fill="hold"/>
                                        <p:tgtEl>
                                          <p:spTgt spid="10936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iterate type="lt">
                                    <p:tmPct val="10000"/>
                                  </p:iterate>
                                  <p:childTnLst>
                                    <p:set>
                                      <p:cBhvr>
                                        <p:cTn id="101" dur="1" fill="hold">
                                          <p:stCondLst>
                                            <p:cond delay="0"/>
                                          </p:stCondLst>
                                        </p:cTn>
                                        <p:tgtEl>
                                          <p:spTgt spid="1093666"/>
                                        </p:tgtEl>
                                        <p:attrNameLst>
                                          <p:attrName>style.visibility</p:attrName>
                                        </p:attrNameLst>
                                      </p:cBhvr>
                                      <p:to>
                                        <p:strVal val="visible"/>
                                      </p:to>
                                    </p:set>
                                    <p:anim calcmode="lin" valueType="num">
                                      <p:cBhvr additive="base">
                                        <p:cTn id="102" dur="500" fill="hold"/>
                                        <p:tgtEl>
                                          <p:spTgt spid="1093666"/>
                                        </p:tgtEl>
                                        <p:attrNameLst>
                                          <p:attrName>ppt_x</p:attrName>
                                        </p:attrNameLst>
                                      </p:cBhvr>
                                      <p:tavLst>
                                        <p:tav tm="0">
                                          <p:val>
                                            <p:strVal val="1+#ppt_w/2"/>
                                          </p:val>
                                        </p:tav>
                                        <p:tav tm="100000">
                                          <p:val>
                                            <p:strVal val="#ppt_x"/>
                                          </p:val>
                                        </p:tav>
                                      </p:tavLst>
                                    </p:anim>
                                    <p:anim calcmode="lin" valueType="num">
                                      <p:cBhvr additive="base">
                                        <p:cTn id="103" dur="500" fill="hold"/>
                                        <p:tgtEl>
                                          <p:spTgt spid="10936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iterate type="lt">
                                    <p:tmPct val="10000"/>
                                  </p:iterate>
                                  <p:childTnLst>
                                    <p:set>
                                      <p:cBhvr>
                                        <p:cTn id="107" dur="1" fill="hold">
                                          <p:stCondLst>
                                            <p:cond delay="0"/>
                                          </p:stCondLst>
                                        </p:cTn>
                                        <p:tgtEl>
                                          <p:spTgt spid="1093667"/>
                                        </p:tgtEl>
                                        <p:attrNameLst>
                                          <p:attrName>style.visibility</p:attrName>
                                        </p:attrNameLst>
                                      </p:cBhvr>
                                      <p:to>
                                        <p:strVal val="visible"/>
                                      </p:to>
                                    </p:set>
                                    <p:anim calcmode="lin" valueType="num">
                                      <p:cBhvr additive="base">
                                        <p:cTn id="108" dur="500" fill="hold"/>
                                        <p:tgtEl>
                                          <p:spTgt spid="1093667"/>
                                        </p:tgtEl>
                                        <p:attrNameLst>
                                          <p:attrName>ppt_x</p:attrName>
                                        </p:attrNameLst>
                                      </p:cBhvr>
                                      <p:tavLst>
                                        <p:tav tm="0">
                                          <p:val>
                                            <p:strVal val="1+#ppt_w/2"/>
                                          </p:val>
                                        </p:tav>
                                        <p:tav tm="100000">
                                          <p:val>
                                            <p:strVal val="#ppt_x"/>
                                          </p:val>
                                        </p:tav>
                                      </p:tavLst>
                                    </p:anim>
                                    <p:anim calcmode="lin" valueType="num">
                                      <p:cBhvr additive="base">
                                        <p:cTn id="109" dur="500" fill="hold"/>
                                        <p:tgtEl>
                                          <p:spTgt spid="10936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iterate type="lt">
                                    <p:tmPct val="10000"/>
                                  </p:iterate>
                                  <p:childTnLst>
                                    <p:set>
                                      <p:cBhvr>
                                        <p:cTn id="113" dur="1" fill="hold">
                                          <p:stCondLst>
                                            <p:cond delay="0"/>
                                          </p:stCondLst>
                                        </p:cTn>
                                        <p:tgtEl>
                                          <p:spTgt spid="1093668"/>
                                        </p:tgtEl>
                                        <p:attrNameLst>
                                          <p:attrName>style.visibility</p:attrName>
                                        </p:attrNameLst>
                                      </p:cBhvr>
                                      <p:to>
                                        <p:strVal val="visible"/>
                                      </p:to>
                                    </p:set>
                                    <p:anim calcmode="lin" valueType="num">
                                      <p:cBhvr additive="base">
                                        <p:cTn id="114" dur="500" fill="hold"/>
                                        <p:tgtEl>
                                          <p:spTgt spid="1093668"/>
                                        </p:tgtEl>
                                        <p:attrNameLst>
                                          <p:attrName>ppt_x</p:attrName>
                                        </p:attrNameLst>
                                      </p:cBhvr>
                                      <p:tavLst>
                                        <p:tav tm="0">
                                          <p:val>
                                            <p:strVal val="1+#ppt_w/2"/>
                                          </p:val>
                                        </p:tav>
                                        <p:tav tm="100000">
                                          <p:val>
                                            <p:strVal val="#ppt_x"/>
                                          </p:val>
                                        </p:tav>
                                      </p:tavLst>
                                    </p:anim>
                                    <p:anim calcmode="lin" valueType="num">
                                      <p:cBhvr additive="base">
                                        <p:cTn id="115" dur="500" fill="hold"/>
                                        <p:tgtEl>
                                          <p:spTgt spid="10936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70" grpId="0"/>
      <p:bldP spid="1093671" grpId="0"/>
      <p:bldP spid="1093638" grpId="0" animBg="1"/>
      <p:bldP spid="1093639" grpId="0" animBg="1"/>
      <p:bldP spid="1093661" grpId="0"/>
      <p:bldP spid="1093662" grpId="0"/>
      <p:bldP spid="1093663" grpId="0"/>
      <p:bldP spid="1093664" grpId="0"/>
      <p:bldP spid="1093665" grpId="0"/>
      <p:bldP spid="1093666" grpId="0"/>
      <p:bldP spid="1093667" grpId="0"/>
      <p:bldP spid="1093668" grpId="0"/>
      <p:bldP spid="10936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r>
              <a:rPr lang="en-US" dirty="0">
                <a:solidFill>
                  <a:srgbClr val="000000"/>
                </a:solidFill>
                <a:ea typeface="Calibri" pitchFamily="34" charset="0"/>
                <a:cs typeface="Times New Roman" pitchFamily="18" charset="0"/>
                <a:sym typeface="Symbol" pitchFamily="18" charset="2"/>
              </a:rPr>
              <a:t> </a:t>
            </a:r>
          </a:p>
          <a:p>
            <a:r>
              <a:rPr lang="en-US" sz="2400" dirty="0">
                <a:solidFill>
                  <a:srgbClr val="000000"/>
                </a:solidFill>
                <a:latin typeface="Arial" charset="0"/>
                <a:ea typeface="Calibri" pitchFamily="34" charset="0"/>
                <a:cs typeface="Times New Roman" pitchFamily="18" charset="0"/>
                <a:sym typeface="Symbol" pitchFamily="18" charset="2"/>
              </a:rPr>
              <a:t>We call the minimum  mass of a fissionable material which will sustain the fission process by itself the                                                     </a:t>
            </a:r>
            <a:r>
              <a:rPr lang="en-US" sz="2400" b="1" dirty="0" smtClean="0">
                <a:solidFill>
                  <a:srgbClr val="000000"/>
                </a:solidFill>
                <a:latin typeface="Arial" charset="0"/>
                <a:ea typeface="Calibri" pitchFamily="34" charset="0"/>
                <a:cs typeface="Times New Roman" pitchFamily="18" charset="0"/>
                <a:sym typeface="Symbol" pitchFamily="18" charset="2"/>
              </a:rPr>
              <a:t>_______________</a:t>
            </a:r>
            <a:r>
              <a:rPr lang="en-US" sz="2400" dirty="0" smtClean="0">
                <a:solidFill>
                  <a:srgbClr val="000000"/>
                </a:solidFill>
                <a:latin typeface="Arial" charset="0"/>
                <a:ea typeface="Calibri" pitchFamily="34" charset="0"/>
                <a:cs typeface="Times New Roman" pitchFamily="18" charset="0"/>
                <a:sym typeface="Symbol" pitchFamily="18" charset="2"/>
              </a:rPr>
              <a:t>.</a:t>
            </a:r>
            <a:endParaRPr lang="en-US" sz="2400" dirty="0">
              <a:solidFill>
                <a:srgbClr val="000000"/>
              </a:solidFill>
              <a:latin typeface="Arial" charset="0"/>
              <a:ea typeface="Calibri" pitchFamily="34" charset="0"/>
              <a:cs typeface="Times New Roman" pitchFamily="18" charset="0"/>
              <a:sym typeface="Symbol" pitchFamily="18" charset="2"/>
            </a:endParaRP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sym typeface="Symbol" pitchFamily="18" charset="2"/>
              </a:rPr>
              <a:t>Note that </a:t>
            </a:r>
            <a:r>
              <a:rPr lang="en-US" sz="2400" baseline="30000" dirty="0">
                <a:solidFill>
                  <a:srgbClr val="000000"/>
                </a:solidFill>
                <a:latin typeface="Arial" charset="0"/>
                <a:ea typeface="Calibri" pitchFamily="34" charset="0"/>
                <a:cs typeface="Times New Roman" pitchFamily="18" charset="0"/>
                <a:sym typeface="Symbol" pitchFamily="18" charset="2"/>
              </a:rPr>
              <a:t>238</a:t>
            </a:r>
            <a:r>
              <a:rPr lang="en-US" sz="2400" dirty="0">
                <a:solidFill>
                  <a:srgbClr val="000000"/>
                </a:solidFill>
                <a:latin typeface="Arial" charset="0"/>
                <a:ea typeface="Calibri" pitchFamily="34" charset="0"/>
                <a:cs typeface="Times New Roman" pitchFamily="18" charset="0"/>
                <a:sym typeface="Symbol" pitchFamily="18" charset="2"/>
              </a:rPr>
              <a:t>U is                                                                    not even in this list.</a:t>
            </a:r>
          </a:p>
          <a:p>
            <a:pPr>
              <a:spcBef>
                <a:spcPct val="20000"/>
              </a:spcBef>
              <a:buFont typeface="Symbol" pitchFamily="18" charset="2"/>
              <a:buChar char="·"/>
            </a:pPr>
            <a:r>
              <a:rPr lang="en-US" sz="2400" dirty="0">
                <a:solidFill>
                  <a:srgbClr val="000000"/>
                </a:solidFill>
                <a:latin typeface="Arial" charset="0"/>
                <a:ea typeface="Calibri" pitchFamily="34" charset="0"/>
                <a:cs typeface="Times New Roman" pitchFamily="18" charset="0"/>
                <a:sym typeface="Symbol" pitchFamily="18" charset="2"/>
              </a:rPr>
              <a:t>This is why we                                                                  </a:t>
            </a:r>
            <a:r>
              <a:rPr lang="en-US" sz="2400" dirty="0" smtClean="0">
                <a:solidFill>
                  <a:srgbClr val="000000"/>
                </a:solidFill>
                <a:latin typeface="Arial" charset="0"/>
                <a:ea typeface="Calibri" pitchFamily="34" charset="0"/>
                <a:cs typeface="Times New Roman" pitchFamily="18" charset="0"/>
                <a:sym typeface="Symbol" pitchFamily="18" charset="2"/>
              </a:rPr>
              <a:t>_______________                                                                  _______________                                                            _______________                                                                       _______________.</a:t>
            </a:r>
            <a:endParaRPr lang="en-US" sz="2400" dirty="0">
              <a:solidFill>
                <a:srgbClr val="000000"/>
              </a:solidFill>
              <a:latin typeface="Arial" charset="0"/>
              <a:ea typeface="Calibri" pitchFamily="34" charset="0"/>
              <a:cs typeface="Times New Roman" pitchFamily="18" charset="0"/>
              <a:sym typeface="Symbol" pitchFamily="18" charset="2"/>
            </a:endParaRPr>
          </a:p>
        </p:txBody>
      </p:sp>
      <p:sp>
        <p:nvSpPr>
          <p:cNvPr id="512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095684" name="Picture 4"/>
          <p:cNvPicPr>
            <a:picLocks noChangeAspect="1" noChangeArrowheads="1"/>
          </p:cNvPicPr>
          <p:nvPr/>
        </p:nvPicPr>
        <p:blipFill>
          <a:blip r:embed="rId5" cstate="print"/>
          <a:srcRect/>
          <a:stretch>
            <a:fillRect/>
          </a:stretch>
        </p:blipFill>
        <p:spPr bwMode="auto">
          <a:xfrm>
            <a:off x="3471863" y="2586038"/>
            <a:ext cx="5478462" cy="417036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95682">
                                            <p:txEl>
                                              <p:pRg st="1" end="1"/>
                                            </p:txEl>
                                          </p:spTgt>
                                        </p:tgtEl>
                                        <p:attrNameLst>
                                          <p:attrName>style.visibility</p:attrName>
                                        </p:attrNameLst>
                                      </p:cBhvr>
                                      <p:to>
                                        <p:strVal val="visible"/>
                                      </p:to>
                                    </p:set>
                                    <p:anim calcmode="lin" valueType="num">
                                      <p:cBhvr additive="base">
                                        <p:cTn id="7" dur="500" fill="hold"/>
                                        <p:tgtEl>
                                          <p:spTgt spid="10956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956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8" presetClass="entr" presetSubtype="16" fill="hold" nodeType="withEffect">
                                  <p:stCondLst>
                                    <p:cond delay="0"/>
                                  </p:stCondLst>
                                  <p:childTnLst>
                                    <p:set>
                                      <p:cBhvr>
                                        <p:cTn id="10" dur="1" fill="hold">
                                          <p:stCondLst>
                                            <p:cond delay="0"/>
                                          </p:stCondLst>
                                        </p:cTn>
                                        <p:tgtEl>
                                          <p:spTgt spid="1095684"/>
                                        </p:tgtEl>
                                        <p:attrNameLst>
                                          <p:attrName>style.visibility</p:attrName>
                                        </p:attrNameLst>
                                      </p:cBhvr>
                                      <p:to>
                                        <p:strVal val="visible"/>
                                      </p:to>
                                    </p:set>
                                    <p:animEffect transition="in" filter="diamond(in)">
                                      <p:cBhvr>
                                        <p:cTn id="11" dur="2000"/>
                                        <p:tgtEl>
                                          <p:spTgt spid="109568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095682">
                                            <p:txEl>
                                              <p:pRg st="2" end="2"/>
                                            </p:txEl>
                                          </p:spTgt>
                                        </p:tgtEl>
                                        <p:attrNameLst>
                                          <p:attrName>style.visibility</p:attrName>
                                        </p:attrNameLst>
                                      </p:cBhvr>
                                      <p:to>
                                        <p:strVal val="visible"/>
                                      </p:to>
                                    </p:set>
                                    <p:anim calcmode="lin" valueType="num">
                                      <p:cBhvr additive="base">
                                        <p:cTn id="16" dur="500" fill="hold"/>
                                        <p:tgtEl>
                                          <p:spTgt spid="1095682">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956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95682">
                                            <p:txEl>
                                              <p:pRg st="3" end="3"/>
                                            </p:txEl>
                                          </p:spTgt>
                                        </p:tgtEl>
                                        <p:attrNameLst>
                                          <p:attrName>style.visibility</p:attrName>
                                        </p:attrNameLst>
                                      </p:cBhvr>
                                      <p:to>
                                        <p:strVal val="visible"/>
                                      </p:to>
                                    </p:set>
                                    <p:anim calcmode="lin" valueType="num">
                                      <p:cBhvr additive="base">
                                        <p:cTn id="22" dur="500" fill="hold"/>
                                        <p:tgtEl>
                                          <p:spTgt spid="1095682">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956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86" name="Rectangle 2"/>
          <p:cNvSpPr>
            <a:spLocks noChangeArrowheads="1"/>
          </p:cNvSpPr>
          <p:nvPr/>
        </p:nvSpPr>
        <p:spPr bwMode="auto">
          <a:xfrm>
            <a:off x="685800" y="1401763"/>
            <a:ext cx="7772400" cy="4789487"/>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rgbClr val="000000"/>
                </a:solidFill>
                <a:latin typeface="Arial" charset="0"/>
                <a:ea typeface="Calibri" pitchFamily="34" charset="0"/>
                <a:cs typeface="Arial" charset="0"/>
              </a:rPr>
              <a:t>Guidance: </a:t>
            </a:r>
            <a:endParaRPr lang="en-US" sz="2400" dirty="0">
              <a:solidFill>
                <a:srgbClr val="000000"/>
              </a:solidFill>
              <a:latin typeface="Arial" charset="0"/>
              <a:ea typeface="Calibri" pitchFamily="34" charset="0"/>
              <a:cs typeface="Arial" charset="0"/>
            </a:endParaRPr>
          </a:p>
          <a:p>
            <a:pPr marL="609600" indent="-609600">
              <a:spcBef>
                <a:spcPct val="20000"/>
              </a:spcBef>
            </a:pPr>
            <a:r>
              <a:rPr lang="en-US" sz="2400" dirty="0">
                <a:solidFill>
                  <a:srgbClr val="000000"/>
                </a:solidFill>
                <a:latin typeface="Arial" charset="0"/>
                <a:ea typeface="Calibri" pitchFamily="34" charset="0"/>
                <a:cs typeface="Arial" charset="0"/>
              </a:rPr>
              <a:t>• Specific energy has units of J kg</a:t>
            </a:r>
            <a:r>
              <a:rPr lang="en-US" sz="2400" baseline="30000" dirty="0">
                <a:solidFill>
                  <a:srgbClr val="000000"/>
                </a:solidFill>
                <a:latin typeface="Arial" charset="0"/>
                <a:ea typeface="Calibri" pitchFamily="34" charset="0"/>
                <a:cs typeface="Arial" charset="0"/>
              </a:rPr>
              <a:t>-1</a:t>
            </a:r>
            <a:r>
              <a:rPr lang="en-US" sz="2400" dirty="0">
                <a:solidFill>
                  <a:srgbClr val="000000"/>
                </a:solidFill>
                <a:latin typeface="Arial" charset="0"/>
                <a:ea typeface="Calibri" pitchFamily="34" charset="0"/>
                <a:cs typeface="Arial" charset="0"/>
              </a:rPr>
              <a:t>; energy density has units of J m</a:t>
            </a:r>
            <a:r>
              <a:rPr lang="en-US" sz="2400" baseline="30000" dirty="0">
                <a:solidFill>
                  <a:srgbClr val="000000"/>
                </a:solidFill>
                <a:latin typeface="Arial" charset="0"/>
                <a:ea typeface="Calibri" pitchFamily="34" charset="0"/>
                <a:cs typeface="Arial" charset="0"/>
              </a:rPr>
              <a:t>-3</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The description of the basic features of nuclear power stations must include the use of control rods, moderators and heat exchangers </a:t>
            </a:r>
          </a:p>
          <a:p>
            <a:pPr marL="609600" indent="-609600">
              <a:spcBef>
                <a:spcPct val="20000"/>
              </a:spcBef>
            </a:pPr>
            <a:r>
              <a:rPr lang="en-US" sz="2400" dirty="0">
                <a:solidFill>
                  <a:srgbClr val="000000"/>
                </a:solidFill>
                <a:latin typeface="Arial" charset="0"/>
                <a:ea typeface="Calibri" pitchFamily="34" charset="0"/>
                <a:cs typeface="Arial" charset="0"/>
              </a:rPr>
              <a:t>• Derivation of the wind generator equation is not required but an awareness of relevant assumptions and limitations is required </a:t>
            </a:r>
          </a:p>
          <a:p>
            <a:pPr marL="609600" indent="-609600">
              <a:spcBef>
                <a:spcPct val="20000"/>
              </a:spcBef>
            </a:pPr>
            <a:r>
              <a:rPr lang="en-US" sz="2400" dirty="0">
                <a:solidFill>
                  <a:srgbClr val="000000"/>
                </a:solidFill>
                <a:latin typeface="Arial" charset="0"/>
                <a:ea typeface="Calibri" pitchFamily="34" charset="0"/>
                <a:cs typeface="Arial" charset="0"/>
              </a:rPr>
              <a:t>• Students are expected to be aware of new and developing technologies which may become important during the life of this guide</a:t>
            </a:r>
            <a:endParaRPr lang="en-US" sz="2400" b="1" dirty="0">
              <a:solidFill>
                <a:srgbClr val="000000"/>
              </a:solidFill>
              <a:latin typeface="Arial" charset="0"/>
              <a:ea typeface="Calibri" pitchFamily="34" charset="0"/>
              <a:cs typeface="Arial" charset="0"/>
            </a:endParaRPr>
          </a:p>
        </p:txBody>
      </p:sp>
      <p:sp>
        <p:nvSpPr>
          <p:cNvPr id="614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0386">
                                            <p:txEl>
                                              <p:pRg st="0" end="0"/>
                                            </p:txEl>
                                          </p:spTgt>
                                        </p:tgtEl>
                                        <p:attrNameLst>
                                          <p:attrName>style.visibility</p:attrName>
                                        </p:attrNameLst>
                                      </p:cBhvr>
                                      <p:to>
                                        <p:strVal val="visible"/>
                                      </p:to>
                                    </p:set>
                                    <p:anim calcmode="lin" valueType="num">
                                      <p:cBhvr additive="base">
                                        <p:cTn id="7" dur="500" fill="hold"/>
                                        <p:tgtEl>
                                          <p:spTgt spid="1040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03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0386">
                                            <p:txEl>
                                              <p:pRg st="1" end="1"/>
                                            </p:txEl>
                                          </p:spTgt>
                                        </p:tgtEl>
                                        <p:attrNameLst>
                                          <p:attrName>style.visibility</p:attrName>
                                        </p:attrNameLst>
                                      </p:cBhvr>
                                      <p:to>
                                        <p:strVal val="visible"/>
                                      </p:to>
                                    </p:set>
                                    <p:anim calcmode="lin" valueType="num">
                                      <p:cBhvr additive="base">
                                        <p:cTn id="13" dur="500" fill="hold"/>
                                        <p:tgtEl>
                                          <p:spTgt spid="1040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0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0386">
                                            <p:txEl>
                                              <p:pRg st="2" end="2"/>
                                            </p:txEl>
                                          </p:spTgt>
                                        </p:tgtEl>
                                        <p:attrNameLst>
                                          <p:attrName>style.visibility</p:attrName>
                                        </p:attrNameLst>
                                      </p:cBhvr>
                                      <p:to>
                                        <p:strVal val="visible"/>
                                      </p:to>
                                    </p:set>
                                    <p:anim calcmode="lin" valueType="num">
                                      <p:cBhvr additive="base">
                                        <p:cTn id="19" dur="500" fill="hold"/>
                                        <p:tgtEl>
                                          <p:spTgt spid="1040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0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0386">
                                            <p:txEl>
                                              <p:pRg st="3" end="3"/>
                                            </p:txEl>
                                          </p:spTgt>
                                        </p:tgtEl>
                                        <p:attrNameLst>
                                          <p:attrName>style.visibility</p:attrName>
                                        </p:attrNameLst>
                                      </p:cBhvr>
                                      <p:to>
                                        <p:strVal val="visible"/>
                                      </p:to>
                                    </p:set>
                                    <p:anim calcmode="lin" valueType="num">
                                      <p:cBhvr additive="base">
                                        <p:cTn id="25" dur="500" fill="hold"/>
                                        <p:tgtEl>
                                          <p:spTgt spid="10403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03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0386">
                                            <p:txEl>
                                              <p:pRg st="4" end="4"/>
                                            </p:txEl>
                                          </p:spTgt>
                                        </p:tgtEl>
                                        <p:attrNameLst>
                                          <p:attrName>style.visibility</p:attrName>
                                        </p:attrNameLst>
                                      </p:cBhvr>
                                      <p:to>
                                        <p:strVal val="visible"/>
                                      </p:to>
                                    </p:set>
                                    <p:anim calcmode="lin" valueType="num">
                                      <p:cBhvr additive="base">
                                        <p:cTn id="31" dur="500" fill="hold"/>
                                        <p:tgtEl>
                                          <p:spTgt spid="10403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03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2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r>
              <a:rPr lang="en-US" dirty="0">
                <a:solidFill>
                  <a:srgbClr val="000000"/>
                </a:solidFill>
                <a:ea typeface="Calibri" pitchFamily="34" charset="0"/>
                <a:cs typeface="Times New Roman" pitchFamily="18" charset="0"/>
                <a:sym typeface="Symbol" pitchFamily="18" charset="2"/>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a nuclear </a:t>
            </a:r>
            <a:r>
              <a:rPr lang="en-US" sz="2400" dirty="0" smtClean="0">
                <a:solidFill>
                  <a:srgbClr val="000000"/>
                </a:solidFill>
                <a:latin typeface="Arial" charset="0"/>
                <a:ea typeface="Calibri" pitchFamily="34" charset="0"/>
                <a:cs typeface="Times New Roman" pitchFamily="18" charset="0"/>
              </a:rPr>
              <a:t>______, </a:t>
            </a:r>
            <a:r>
              <a:rPr lang="en-US" sz="2400" dirty="0">
                <a:solidFill>
                  <a:srgbClr val="000000"/>
                </a:solidFill>
                <a:latin typeface="Arial" charset="0"/>
                <a:ea typeface="Calibri" pitchFamily="34" charset="0"/>
                <a:cs typeface="Times New Roman" pitchFamily="18" charset="0"/>
              </a:rPr>
              <a:t>a </a:t>
            </a:r>
            <a:r>
              <a:rPr lang="en-US" sz="2400" b="1" dirty="0" smtClean="0">
                <a:solidFill>
                  <a:srgbClr val="000000"/>
                </a:solidFill>
                <a:latin typeface="Arial" charset="0"/>
                <a:ea typeface="Calibri" pitchFamily="34" charset="0"/>
                <a:cs typeface="Times New Roman" pitchFamily="18" charset="0"/>
              </a:rPr>
              <a:t>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nuclear reaction is desired so that we merely </a:t>
            </a:r>
            <a:r>
              <a:rPr lang="en-US" sz="2400" dirty="0" smtClean="0">
                <a:solidFill>
                  <a:srgbClr val="000000"/>
                </a:solidFill>
                <a:latin typeface="Arial" charset="0"/>
                <a:ea typeface="Calibri" pitchFamily="34" charset="0"/>
                <a:cs typeface="Times New Roman" pitchFamily="18" charset="0"/>
              </a:rPr>
              <a:t>_______________________ 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In a nuclear </a:t>
            </a:r>
            <a:r>
              <a:rPr lang="en-US" sz="2400" dirty="0" smtClean="0">
                <a:solidFill>
                  <a:srgbClr val="000000"/>
                </a:solidFill>
                <a:latin typeface="Arial" charset="0"/>
                <a:ea typeface="Calibri" pitchFamily="34" charset="0"/>
                <a:cs typeface="Times New Roman" pitchFamily="18" charset="0"/>
                <a:sym typeface="Symbol" pitchFamily="18" charset="2"/>
              </a:rPr>
              <a:t>_____, </a:t>
            </a:r>
            <a:r>
              <a:rPr lang="en-US" sz="2400" dirty="0">
                <a:solidFill>
                  <a:srgbClr val="000000"/>
                </a:solidFill>
                <a:latin typeface="Arial" charset="0"/>
                <a:ea typeface="Calibri" pitchFamily="34" charset="0"/>
                <a:cs typeface="Times New Roman" pitchFamily="18" charset="0"/>
                <a:sym typeface="Symbol" pitchFamily="18" charset="2"/>
              </a:rPr>
              <a:t>an </a:t>
            </a:r>
            <a:r>
              <a:rPr lang="en-US" sz="2400" b="1" dirty="0" smtClean="0">
                <a:solidFill>
                  <a:srgbClr val="000000"/>
                </a:solidFill>
                <a:latin typeface="Arial" charset="0"/>
                <a:ea typeface="Calibri" pitchFamily="34" charset="0"/>
                <a:cs typeface="Times New Roman" pitchFamily="18" charset="0"/>
                <a:sym typeface="Symbol" pitchFamily="18" charset="2"/>
              </a:rPr>
              <a:t>____________</a:t>
            </a:r>
            <a:r>
              <a:rPr lang="en-US" sz="2400" dirty="0" smtClean="0">
                <a:solidFill>
                  <a:srgbClr val="000000"/>
                </a:solidFill>
                <a:latin typeface="Arial" charset="0"/>
                <a:ea typeface="Calibri" pitchFamily="34" charset="0"/>
                <a:cs typeface="Times New Roman" pitchFamily="18" charset="0"/>
                <a:sym typeface="Symbol" pitchFamily="18" charset="2"/>
              </a:rPr>
              <a:t> </a:t>
            </a:r>
            <a:r>
              <a:rPr lang="en-US" sz="2400" dirty="0">
                <a:solidFill>
                  <a:srgbClr val="000000"/>
                </a:solidFill>
                <a:latin typeface="Arial" charset="0"/>
                <a:ea typeface="Calibri" pitchFamily="34" charset="0"/>
                <a:cs typeface="Times New Roman" pitchFamily="18" charset="0"/>
                <a:sym typeface="Symbol" pitchFamily="18" charset="2"/>
              </a:rPr>
              <a:t>nuclear reaction</a:t>
            </a:r>
            <a:r>
              <a:rPr lang="en-US" sz="2400" dirty="0">
                <a:solidFill>
                  <a:srgbClr val="000000"/>
                </a:solidFill>
                <a:latin typeface="Arial" charset="0"/>
                <a:ea typeface="Calibri" pitchFamily="34" charset="0"/>
                <a:cs typeface="Times New Roman" pitchFamily="18" charset="0"/>
              </a:rPr>
              <a:t> is desired so that we have an </a:t>
            </a:r>
            <a:r>
              <a:rPr lang="en-US" sz="2400" dirty="0" smtClean="0">
                <a:solidFill>
                  <a:srgbClr val="000000"/>
                </a:solidFill>
                <a:latin typeface="Arial" charset="0"/>
                <a:ea typeface="Calibri" pitchFamily="34" charset="0"/>
                <a:cs typeface="Times New Roman" pitchFamily="18" charset="0"/>
              </a:rPr>
              <a:t>____________________ _______________________________.</a:t>
            </a:r>
            <a:endParaRPr lang="en-US" sz="2400" dirty="0">
              <a:solidFill>
                <a:srgbClr val="000000"/>
              </a:solidFill>
              <a:latin typeface="Arial" charset="0"/>
              <a:ea typeface="Calibri" pitchFamily="34" charset="0"/>
              <a:cs typeface="Times New Roman" pitchFamily="18" charset="0"/>
            </a:endParaRPr>
          </a:p>
        </p:txBody>
      </p:sp>
      <p:sp>
        <p:nvSpPr>
          <p:cNvPr id="52266" name="Rectangle 4"/>
          <p:cNvSpPr>
            <a:spLocks noChangeArrowheads="1"/>
          </p:cNvSpPr>
          <p:nvPr/>
        </p:nvSpPr>
        <p:spPr bwMode="auto">
          <a:xfrm>
            <a:off x="938213" y="4270375"/>
            <a:ext cx="7194550" cy="1117600"/>
          </a:xfrm>
          <a:prstGeom prst="rect">
            <a:avLst/>
          </a:prstGeom>
          <a:solidFill>
            <a:schemeClr val="bg1"/>
          </a:solidFill>
          <a:ln w="9525">
            <a:solidFill>
              <a:schemeClr val="tx1"/>
            </a:solidFill>
            <a:miter lim="800000"/>
            <a:headEnd/>
            <a:tailEnd/>
          </a:ln>
        </p:spPr>
        <p:txBody>
          <a:bodyPr wrap="none" anchor="ctr"/>
          <a:lstStyle/>
          <a:p>
            <a:pPr algn="ctr"/>
            <a:endParaRPr lang="en-US"/>
          </a:p>
        </p:txBody>
      </p:sp>
      <p:sp>
        <p:nvSpPr>
          <p:cNvPr id="52264" name="Rectangle 7"/>
          <p:cNvSpPr>
            <a:spLocks noChangeArrowheads="1"/>
          </p:cNvSpPr>
          <p:nvPr/>
        </p:nvSpPr>
        <p:spPr bwMode="auto">
          <a:xfrm>
            <a:off x="928688" y="5451473"/>
            <a:ext cx="7194550" cy="11176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52229" name="Rectangle 9"/>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01834" name="Line 10"/>
          <p:cNvSpPr>
            <a:spLocks noChangeShapeType="1"/>
          </p:cNvSpPr>
          <p:nvPr/>
        </p:nvSpPr>
        <p:spPr bwMode="auto">
          <a:xfrm rot="5400000">
            <a:off x="3154363" y="4446588"/>
            <a:ext cx="223837" cy="1587"/>
          </a:xfrm>
          <a:prstGeom prst="line">
            <a:avLst/>
          </a:prstGeom>
          <a:noFill/>
          <a:ln w="38100">
            <a:solidFill>
              <a:schemeClr val="tx1"/>
            </a:solidFill>
            <a:round/>
            <a:headEnd/>
            <a:tailEnd type="triangle" w="med" len="med"/>
          </a:ln>
        </p:spPr>
        <p:txBody>
          <a:bodyPr/>
          <a:lstStyle/>
          <a:p>
            <a:endParaRPr lang="en-US"/>
          </a:p>
        </p:txBody>
      </p:sp>
      <p:grpSp>
        <p:nvGrpSpPr>
          <p:cNvPr id="4" name="Group 11"/>
          <p:cNvGrpSpPr>
            <a:grpSpLocks/>
          </p:cNvGrpSpPr>
          <p:nvPr/>
        </p:nvGrpSpPr>
        <p:grpSpPr bwMode="auto">
          <a:xfrm rot="5400000">
            <a:off x="3071813" y="3606800"/>
            <a:ext cx="377825" cy="2282825"/>
            <a:chOff x="1290" y="2346"/>
            <a:chExt cx="340" cy="672"/>
          </a:xfrm>
        </p:grpSpPr>
        <p:sp>
          <p:nvSpPr>
            <p:cNvPr id="52262" name="Line 12"/>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63" name="Line 1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5" name="Group 14"/>
          <p:cNvGrpSpPr>
            <a:grpSpLocks/>
          </p:cNvGrpSpPr>
          <p:nvPr/>
        </p:nvGrpSpPr>
        <p:grpSpPr bwMode="auto">
          <a:xfrm rot="5400000">
            <a:off x="2034382" y="4382293"/>
            <a:ext cx="215900" cy="1312863"/>
            <a:chOff x="1290" y="2346"/>
            <a:chExt cx="340" cy="672"/>
          </a:xfrm>
        </p:grpSpPr>
        <p:sp>
          <p:nvSpPr>
            <p:cNvPr id="52260" name="Line 1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61" name="Line 16"/>
            <p:cNvSpPr>
              <a:spLocks noChangeShapeType="1"/>
            </p:cNvSpPr>
            <p:nvPr/>
          </p:nvSpPr>
          <p:spPr bwMode="auto">
            <a:xfrm>
              <a:off x="1290" y="2681"/>
              <a:ext cx="337" cy="337"/>
            </a:xfrm>
            <a:prstGeom prst="line">
              <a:avLst/>
            </a:prstGeom>
            <a:noFill/>
            <a:ln w="38100">
              <a:solidFill>
                <a:schemeClr val="bg1"/>
              </a:solidFill>
              <a:round/>
              <a:headEnd/>
              <a:tailEnd type="triangle" w="med" len="med"/>
            </a:ln>
          </p:spPr>
          <p:txBody>
            <a:bodyPr/>
            <a:lstStyle/>
            <a:p>
              <a:endParaRPr lang="en-US"/>
            </a:p>
          </p:txBody>
        </p:sp>
      </p:grpSp>
      <p:grpSp>
        <p:nvGrpSpPr>
          <p:cNvPr id="6" name="Group 17"/>
          <p:cNvGrpSpPr>
            <a:grpSpLocks/>
          </p:cNvGrpSpPr>
          <p:nvPr/>
        </p:nvGrpSpPr>
        <p:grpSpPr bwMode="auto">
          <a:xfrm rot="5400000">
            <a:off x="2704306" y="4856957"/>
            <a:ext cx="122237" cy="742950"/>
            <a:chOff x="1290" y="2346"/>
            <a:chExt cx="340" cy="672"/>
          </a:xfrm>
        </p:grpSpPr>
        <p:sp>
          <p:nvSpPr>
            <p:cNvPr id="52258" name="Line 18"/>
            <p:cNvSpPr>
              <a:spLocks noChangeShapeType="1"/>
            </p:cNvSpPr>
            <p:nvPr/>
          </p:nvSpPr>
          <p:spPr bwMode="auto">
            <a:xfrm flipV="1">
              <a:off x="1293" y="2346"/>
              <a:ext cx="337" cy="337"/>
            </a:xfrm>
            <a:prstGeom prst="line">
              <a:avLst/>
            </a:prstGeom>
            <a:noFill/>
            <a:ln w="38100">
              <a:solidFill>
                <a:schemeClr val="bg1"/>
              </a:solidFill>
              <a:round/>
              <a:headEnd/>
              <a:tailEnd type="triangle" w="med" len="med"/>
            </a:ln>
          </p:spPr>
          <p:txBody>
            <a:bodyPr/>
            <a:lstStyle/>
            <a:p>
              <a:endParaRPr lang="en-US"/>
            </a:p>
          </p:txBody>
        </p:sp>
        <p:sp>
          <p:nvSpPr>
            <p:cNvPr id="52259" name="Line 19"/>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44" name="Line 20"/>
          <p:cNvSpPr>
            <a:spLocks noChangeShapeType="1"/>
          </p:cNvSpPr>
          <p:nvPr/>
        </p:nvSpPr>
        <p:spPr bwMode="auto">
          <a:xfrm rot="5400000">
            <a:off x="3179763" y="5684838"/>
            <a:ext cx="223837" cy="1587"/>
          </a:xfrm>
          <a:prstGeom prst="line">
            <a:avLst/>
          </a:prstGeom>
          <a:noFill/>
          <a:ln w="38100">
            <a:solidFill>
              <a:schemeClr val="tx1"/>
            </a:solidFill>
            <a:round/>
            <a:headEnd/>
            <a:tailEnd type="triangle" w="med" len="med"/>
          </a:ln>
        </p:spPr>
        <p:txBody>
          <a:bodyPr/>
          <a:lstStyle/>
          <a:p>
            <a:endParaRPr lang="en-US"/>
          </a:p>
        </p:txBody>
      </p:sp>
      <p:grpSp>
        <p:nvGrpSpPr>
          <p:cNvPr id="7" name="Group 21"/>
          <p:cNvGrpSpPr>
            <a:grpSpLocks/>
          </p:cNvGrpSpPr>
          <p:nvPr/>
        </p:nvGrpSpPr>
        <p:grpSpPr bwMode="auto">
          <a:xfrm rot="5400000">
            <a:off x="3097213" y="4845050"/>
            <a:ext cx="377825" cy="2282825"/>
            <a:chOff x="1290" y="2346"/>
            <a:chExt cx="340" cy="672"/>
          </a:xfrm>
        </p:grpSpPr>
        <p:sp>
          <p:nvSpPr>
            <p:cNvPr id="52256" name="Line 22"/>
            <p:cNvSpPr>
              <a:spLocks noChangeShapeType="1"/>
            </p:cNvSpPr>
            <p:nvPr/>
          </p:nvSpPr>
          <p:spPr bwMode="auto">
            <a:xfrm flipV="1">
              <a:off x="1293" y="2346"/>
              <a:ext cx="337" cy="337"/>
            </a:xfrm>
            <a:prstGeom prst="line">
              <a:avLst/>
            </a:prstGeom>
            <a:noFill/>
            <a:ln w="38100">
              <a:solidFill>
                <a:schemeClr val="hlink"/>
              </a:solidFill>
              <a:round/>
              <a:headEnd/>
              <a:tailEnd type="triangle" w="med" len="med"/>
            </a:ln>
          </p:spPr>
          <p:txBody>
            <a:bodyPr/>
            <a:lstStyle/>
            <a:p>
              <a:endParaRPr lang="en-US"/>
            </a:p>
          </p:txBody>
        </p:sp>
        <p:sp>
          <p:nvSpPr>
            <p:cNvPr id="52257" name="Line 23"/>
            <p:cNvSpPr>
              <a:spLocks noChangeShapeType="1"/>
            </p:cNvSpPr>
            <p:nvPr/>
          </p:nvSpPr>
          <p:spPr bwMode="auto">
            <a:xfrm>
              <a:off x="1290" y="2681"/>
              <a:ext cx="337" cy="337"/>
            </a:xfrm>
            <a:prstGeom prst="line">
              <a:avLst/>
            </a:prstGeom>
            <a:noFill/>
            <a:ln w="38100">
              <a:solidFill>
                <a:schemeClr val="hlink"/>
              </a:solidFill>
              <a:round/>
              <a:headEnd/>
              <a:tailEnd type="triangle" w="med" len="med"/>
            </a:ln>
          </p:spPr>
          <p:txBody>
            <a:bodyPr/>
            <a:lstStyle/>
            <a:p>
              <a:endParaRPr lang="en-US"/>
            </a:p>
          </p:txBody>
        </p:sp>
      </p:grpSp>
      <p:grpSp>
        <p:nvGrpSpPr>
          <p:cNvPr id="8" name="Group 24"/>
          <p:cNvGrpSpPr>
            <a:grpSpLocks/>
          </p:cNvGrpSpPr>
          <p:nvPr/>
        </p:nvGrpSpPr>
        <p:grpSpPr bwMode="auto">
          <a:xfrm rot="5400000">
            <a:off x="4293394" y="5615782"/>
            <a:ext cx="215900" cy="1312862"/>
            <a:chOff x="1290" y="2346"/>
            <a:chExt cx="340" cy="672"/>
          </a:xfrm>
        </p:grpSpPr>
        <p:sp>
          <p:nvSpPr>
            <p:cNvPr id="52254" name="Line 25"/>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5" name="Line 26"/>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9" name="Group 27"/>
          <p:cNvGrpSpPr>
            <a:grpSpLocks/>
          </p:cNvGrpSpPr>
          <p:nvPr/>
        </p:nvGrpSpPr>
        <p:grpSpPr bwMode="auto">
          <a:xfrm rot="5400000">
            <a:off x="2059782" y="5620543"/>
            <a:ext cx="215900" cy="1312863"/>
            <a:chOff x="1290" y="2346"/>
            <a:chExt cx="340" cy="672"/>
          </a:xfrm>
        </p:grpSpPr>
        <p:sp>
          <p:nvSpPr>
            <p:cNvPr id="52252" name="Line 28"/>
            <p:cNvSpPr>
              <a:spLocks noChangeShapeType="1"/>
            </p:cNvSpPr>
            <p:nvPr/>
          </p:nvSpPr>
          <p:spPr bwMode="auto">
            <a:xfrm flipV="1">
              <a:off x="1293" y="2346"/>
              <a:ext cx="337" cy="337"/>
            </a:xfrm>
            <a:prstGeom prst="line">
              <a:avLst/>
            </a:prstGeom>
            <a:noFill/>
            <a:ln w="38100">
              <a:solidFill>
                <a:srgbClr val="D60093"/>
              </a:solidFill>
              <a:round/>
              <a:headEnd/>
              <a:tailEnd type="triangle" w="med" len="med"/>
            </a:ln>
          </p:spPr>
          <p:txBody>
            <a:bodyPr/>
            <a:lstStyle/>
            <a:p>
              <a:endParaRPr lang="en-US"/>
            </a:p>
          </p:txBody>
        </p:sp>
        <p:sp>
          <p:nvSpPr>
            <p:cNvPr id="52253" name="Line 29"/>
            <p:cNvSpPr>
              <a:spLocks noChangeShapeType="1"/>
            </p:cNvSpPr>
            <p:nvPr/>
          </p:nvSpPr>
          <p:spPr bwMode="auto">
            <a:xfrm>
              <a:off x="1290" y="2681"/>
              <a:ext cx="337" cy="337"/>
            </a:xfrm>
            <a:prstGeom prst="line">
              <a:avLst/>
            </a:prstGeom>
            <a:noFill/>
            <a:ln w="38100">
              <a:solidFill>
                <a:srgbClr val="D60093"/>
              </a:solidFill>
              <a:round/>
              <a:headEnd/>
              <a:tailEnd type="triangle" w="med" len="med"/>
            </a:ln>
          </p:spPr>
          <p:txBody>
            <a:bodyPr/>
            <a:lstStyle/>
            <a:p>
              <a:endParaRPr lang="en-US"/>
            </a:p>
          </p:txBody>
        </p:sp>
      </p:grpSp>
      <p:grpSp>
        <p:nvGrpSpPr>
          <p:cNvPr id="10" name="Group 30"/>
          <p:cNvGrpSpPr>
            <a:grpSpLocks/>
          </p:cNvGrpSpPr>
          <p:nvPr/>
        </p:nvGrpSpPr>
        <p:grpSpPr bwMode="auto">
          <a:xfrm rot="5400000">
            <a:off x="4977606" y="6084094"/>
            <a:ext cx="122238" cy="742950"/>
            <a:chOff x="1290" y="2346"/>
            <a:chExt cx="340" cy="672"/>
          </a:xfrm>
        </p:grpSpPr>
        <p:sp>
          <p:nvSpPr>
            <p:cNvPr id="52250" name="Line 31"/>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51" name="Line 32"/>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1" name="Group 33"/>
          <p:cNvGrpSpPr>
            <a:grpSpLocks/>
          </p:cNvGrpSpPr>
          <p:nvPr/>
        </p:nvGrpSpPr>
        <p:grpSpPr bwMode="auto">
          <a:xfrm rot="5400000">
            <a:off x="1483519" y="6087269"/>
            <a:ext cx="122238" cy="742950"/>
            <a:chOff x="1290" y="2346"/>
            <a:chExt cx="340" cy="672"/>
          </a:xfrm>
        </p:grpSpPr>
        <p:sp>
          <p:nvSpPr>
            <p:cNvPr id="52248" name="Line 34"/>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9" name="Line 35"/>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2" name="Group 36"/>
          <p:cNvGrpSpPr>
            <a:grpSpLocks/>
          </p:cNvGrpSpPr>
          <p:nvPr/>
        </p:nvGrpSpPr>
        <p:grpSpPr bwMode="auto">
          <a:xfrm rot="5400000">
            <a:off x="3702844" y="6088857"/>
            <a:ext cx="122237" cy="742950"/>
            <a:chOff x="1290" y="2346"/>
            <a:chExt cx="340" cy="672"/>
          </a:xfrm>
        </p:grpSpPr>
        <p:sp>
          <p:nvSpPr>
            <p:cNvPr id="52246" name="Line 37"/>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7" name="Line 38"/>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grpSp>
        <p:nvGrpSpPr>
          <p:cNvPr id="13" name="Group 39"/>
          <p:cNvGrpSpPr>
            <a:grpSpLocks/>
          </p:cNvGrpSpPr>
          <p:nvPr/>
        </p:nvGrpSpPr>
        <p:grpSpPr bwMode="auto">
          <a:xfrm rot="5400000">
            <a:off x="2729706" y="6095207"/>
            <a:ext cx="122237" cy="742950"/>
            <a:chOff x="1290" y="2346"/>
            <a:chExt cx="340" cy="672"/>
          </a:xfrm>
        </p:grpSpPr>
        <p:sp>
          <p:nvSpPr>
            <p:cNvPr id="52244" name="Line 40"/>
            <p:cNvSpPr>
              <a:spLocks noChangeShapeType="1"/>
            </p:cNvSpPr>
            <p:nvPr/>
          </p:nvSpPr>
          <p:spPr bwMode="auto">
            <a:xfrm flipV="1">
              <a:off x="1293" y="2346"/>
              <a:ext cx="337" cy="337"/>
            </a:xfrm>
            <a:prstGeom prst="line">
              <a:avLst/>
            </a:prstGeom>
            <a:noFill/>
            <a:ln w="38100">
              <a:solidFill>
                <a:srgbClr val="008000"/>
              </a:solidFill>
              <a:round/>
              <a:headEnd/>
              <a:tailEnd type="triangle" w="med" len="med"/>
            </a:ln>
          </p:spPr>
          <p:txBody>
            <a:bodyPr/>
            <a:lstStyle/>
            <a:p>
              <a:endParaRPr lang="en-US"/>
            </a:p>
          </p:txBody>
        </p:sp>
        <p:sp>
          <p:nvSpPr>
            <p:cNvPr id="52245" name="Line 41"/>
            <p:cNvSpPr>
              <a:spLocks noChangeShapeType="1"/>
            </p:cNvSpPr>
            <p:nvPr/>
          </p:nvSpPr>
          <p:spPr bwMode="auto">
            <a:xfrm>
              <a:off x="1290" y="2681"/>
              <a:ext cx="337" cy="337"/>
            </a:xfrm>
            <a:prstGeom prst="line">
              <a:avLst/>
            </a:prstGeom>
            <a:noFill/>
            <a:ln w="38100">
              <a:solidFill>
                <a:srgbClr val="008000"/>
              </a:solidFill>
              <a:round/>
              <a:headEnd/>
              <a:tailEnd type="triangle" w="med" len="med"/>
            </a:ln>
          </p:spPr>
          <p:txBody>
            <a:bodyPr/>
            <a:lstStyle/>
            <a:p>
              <a:endParaRPr lang="en-US"/>
            </a:p>
          </p:txBody>
        </p:sp>
      </p:grpSp>
      <p:sp>
        <p:nvSpPr>
          <p:cNvPr id="1101866" name="Text Box 42"/>
          <p:cNvSpPr txBox="1">
            <a:spLocks noChangeArrowheads="1"/>
          </p:cNvSpPr>
          <p:nvPr/>
        </p:nvSpPr>
        <p:spPr bwMode="auto">
          <a:xfrm>
            <a:off x="3582988" y="4252913"/>
            <a:ext cx="4579937"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Half of the product neutrons are absorbed by the control rods</a:t>
            </a:r>
          </a:p>
        </p:txBody>
      </p:sp>
      <p:sp>
        <p:nvSpPr>
          <p:cNvPr id="1101867" name="Text Box 43"/>
          <p:cNvSpPr txBox="1">
            <a:spLocks noChangeArrowheads="1"/>
          </p:cNvSpPr>
          <p:nvPr/>
        </p:nvSpPr>
        <p:spPr bwMode="auto">
          <a:xfrm>
            <a:off x="4640263" y="5441950"/>
            <a:ext cx="3476625" cy="822325"/>
          </a:xfrm>
          <a:prstGeom prst="rect">
            <a:avLst/>
          </a:prstGeom>
          <a:noFill/>
          <a:ln w="9525">
            <a:noFill/>
            <a:miter lim="800000"/>
            <a:headEnd/>
            <a:tailEnd/>
          </a:ln>
        </p:spPr>
        <p:txBody>
          <a:bodyPr>
            <a:spAutoFit/>
          </a:bodyPr>
          <a:lstStyle/>
          <a:p>
            <a:pPr algn="r"/>
            <a:r>
              <a:rPr lang="en-US" sz="2400" i="1">
                <a:solidFill>
                  <a:srgbClr val="FF0000"/>
                </a:solidFill>
                <a:latin typeface="Arial" charset="0"/>
              </a:rPr>
              <a:t>Few of the product neutrons are absorbed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1826">
                                            <p:txEl>
                                              <p:pRg st="1" end="1"/>
                                            </p:txEl>
                                          </p:spTgt>
                                        </p:tgtEl>
                                        <p:attrNameLst>
                                          <p:attrName>style.visibility</p:attrName>
                                        </p:attrNameLst>
                                      </p:cBhvr>
                                      <p:to>
                                        <p:strVal val="visible"/>
                                      </p:to>
                                    </p:set>
                                    <p:anim calcmode="lin" valueType="num">
                                      <p:cBhvr additive="base">
                                        <p:cTn id="7" dur="500" fill="hold"/>
                                        <p:tgtEl>
                                          <p:spTgt spid="1101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1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101834"/>
                                        </p:tgtEl>
                                        <p:attrNameLst>
                                          <p:attrName>style.visibility</p:attrName>
                                        </p:attrNameLst>
                                      </p:cBhvr>
                                      <p:to>
                                        <p:strVal val="visible"/>
                                      </p:to>
                                    </p:set>
                                    <p:animEffect transition="in" filter="wipe(up)">
                                      <p:cBhvr>
                                        <p:cTn id="13" dur="500"/>
                                        <p:tgtEl>
                                          <p:spTgt spid="1101834"/>
                                        </p:tgtEl>
                                      </p:cBhvr>
                                    </p:animEffect>
                                  </p:childTnLst>
                                  <p:subTnLst>
                                    <p:audio>
                                      <p:cMediaNode>
                                        <p:cTn display="0" masterRel="sameClick">
                                          <p:stCondLst>
                                            <p:cond evt="begin" delay="0">
                                              <p:tn val="11"/>
                                            </p:cond>
                                          </p:stCondLst>
                                          <p:endCondLst>
                                            <p:cond evt="onStopAudio" delay="0">
                                              <p:tgtEl>
                                                <p:sldTgt/>
                                              </p:tgtEl>
                                            </p:cond>
                                          </p:endCondLst>
                                        </p:cTn>
                                        <p:tgtEl>
                                          <p:sndTgt r:embed="rId5" name="hammer.wav"/>
                                        </p:tgtEl>
                                      </p:cMediaNode>
                                    </p:audio>
                                  </p:sub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5" name="hammer.wav"/>
                                        </p:tgtEl>
                                      </p:cMediaNode>
                                    </p:audio>
                                  </p:sub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5" name="hammer.wav"/>
                                        </p:tgtEl>
                                      </p:cMediaNode>
                                    </p:audio>
                                  </p:sub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5" name="hammer.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01826">
                                            <p:txEl>
                                              <p:pRg st="2" end="2"/>
                                            </p:txEl>
                                          </p:spTgt>
                                        </p:tgtEl>
                                        <p:attrNameLst>
                                          <p:attrName>style.visibility</p:attrName>
                                        </p:attrNameLst>
                                      </p:cBhvr>
                                      <p:to>
                                        <p:strVal val="visible"/>
                                      </p:to>
                                    </p:set>
                                    <p:anim calcmode="lin" valueType="num">
                                      <p:cBhvr additive="base">
                                        <p:cTn id="30" dur="500" fill="hold"/>
                                        <p:tgtEl>
                                          <p:spTgt spid="1101826">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01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01844"/>
                                        </p:tgtEl>
                                        <p:attrNameLst>
                                          <p:attrName>style.visibility</p:attrName>
                                        </p:attrNameLst>
                                      </p:cBhvr>
                                      <p:to>
                                        <p:strVal val="visible"/>
                                      </p:to>
                                    </p:set>
                                    <p:animEffect transition="in" filter="wipe(up)">
                                      <p:cBhvr>
                                        <p:cTn id="36" dur="500"/>
                                        <p:tgtEl>
                                          <p:spTgt spid="1101844"/>
                                        </p:tgtEl>
                                      </p:cBhvr>
                                    </p:animEffect>
                                  </p:childTnLst>
                                  <p:subTnLst>
                                    <p:audio>
                                      <p:cMediaNode>
                                        <p:cTn display="0" masterRel="sameClick">
                                          <p:stCondLst>
                                            <p:cond evt="begin" delay="0">
                                              <p:tn val="34"/>
                                            </p:cond>
                                          </p:stCondLst>
                                          <p:endCondLst>
                                            <p:cond evt="onStopAudio" delay="0">
                                              <p:tgtEl>
                                                <p:sldTgt/>
                                              </p:tgtEl>
                                            </p:cond>
                                          </p:endCondLst>
                                        </p:cTn>
                                        <p:tgtEl>
                                          <p:sndTgt r:embed="rId5" name="hammer.wav"/>
                                        </p:tgtEl>
                                      </p:cMediaNode>
                                    </p:audio>
                                  </p:subTnLst>
                                </p:cTn>
                              </p:par>
                            </p:childTnLst>
                          </p:cTn>
                        </p:par>
                        <p:par>
                          <p:cTn id="37" fill="hold">
                            <p:stCondLst>
                              <p:cond delay="500"/>
                            </p:stCondLst>
                            <p:childTnLst>
                              <p:par>
                                <p:cTn id="38" presetID="22" presetClass="entr" presetSubtype="1"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up)">
                                      <p:cBhvr>
                                        <p:cTn id="40" dur="500"/>
                                        <p:tgtEl>
                                          <p:spTgt spid="7"/>
                                        </p:tgtEl>
                                      </p:cBhvr>
                                    </p:animEffect>
                                  </p:childTnLst>
                                  <p:subTnLst>
                                    <p:audio>
                                      <p:cMediaNode>
                                        <p:cTn display="0" masterRel="sameClick">
                                          <p:stCondLst>
                                            <p:cond evt="begin" delay="0">
                                              <p:tn val="38"/>
                                            </p:cond>
                                          </p:stCondLst>
                                          <p:endCondLst>
                                            <p:cond evt="onStopAudio" delay="0">
                                              <p:tgtEl>
                                                <p:sldTgt/>
                                              </p:tgtEl>
                                            </p:cond>
                                          </p:endCondLst>
                                        </p:cTn>
                                        <p:tgtEl>
                                          <p:sndTgt r:embed="rId5" name="hammer.wav"/>
                                        </p:tgtEl>
                                      </p:cMediaNode>
                                    </p:audio>
                                  </p:subTnLst>
                                </p:cTn>
                              </p:par>
                            </p:childTnLst>
                          </p:cTn>
                        </p:par>
                        <p:par>
                          <p:cTn id="41" fill="hold">
                            <p:stCondLst>
                              <p:cond delay="1000"/>
                            </p:stCondLst>
                            <p:childTnLst>
                              <p:par>
                                <p:cTn id="42" presetID="22" presetClass="entr" presetSubtype="1"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500"/>
                                        <p:tgtEl>
                                          <p:spTgt spid="8"/>
                                        </p:tgtEl>
                                      </p:cBhvr>
                                    </p:animEffect>
                                  </p:childTnLst>
                                  <p:subTnLst>
                                    <p:audio>
                                      <p:cMediaNode>
                                        <p:cTn display="0" masterRel="sameClick">
                                          <p:stCondLst>
                                            <p:cond evt="begin" delay="0">
                                              <p:tn val="42"/>
                                            </p:cond>
                                          </p:stCondLst>
                                          <p:endCondLst>
                                            <p:cond evt="onStopAudio" delay="0">
                                              <p:tgtEl>
                                                <p:sldTgt/>
                                              </p:tgtEl>
                                            </p:cond>
                                          </p:endCondLst>
                                        </p:cTn>
                                        <p:tgtEl>
                                          <p:sndTgt r:embed="rId5" name="hammer.wav"/>
                                        </p:tgtEl>
                                      </p:cMediaNode>
                                    </p:audio>
                                  </p:subTnLst>
                                </p:cTn>
                              </p:par>
                              <p:par>
                                <p:cTn id="45" presetID="22" presetClass="entr" presetSubtype="1"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up)">
                                      <p:cBhvr>
                                        <p:cTn id="47" dur="500"/>
                                        <p:tgtEl>
                                          <p:spTgt spid="9"/>
                                        </p:tgtEl>
                                      </p:cBhvr>
                                    </p:animEffect>
                                  </p:childTnLst>
                                  <p:subTnLst>
                                    <p:audio>
                                      <p:cMediaNode>
                                        <p:cTn display="0" masterRel="sameClick">
                                          <p:stCondLst>
                                            <p:cond evt="begin" delay="0">
                                              <p:tn val="45"/>
                                            </p:cond>
                                          </p:stCondLst>
                                          <p:endCondLst>
                                            <p:cond evt="onStopAudio" delay="0">
                                              <p:tgtEl>
                                                <p:sldTgt/>
                                              </p:tgtEl>
                                            </p:cond>
                                          </p:endCondLst>
                                        </p:cTn>
                                        <p:tgtEl>
                                          <p:sndTgt r:embed="rId5" name="hammer.wav"/>
                                        </p:tgtEl>
                                      </p:cMediaNode>
                                    </p:audio>
                                  </p:subTnLst>
                                </p:cTn>
                              </p:par>
                            </p:childTnLst>
                          </p:cTn>
                        </p:par>
                        <p:par>
                          <p:cTn id="48" fill="hold">
                            <p:stCondLst>
                              <p:cond delay="1500"/>
                            </p:stCondLst>
                            <p:childTnLst>
                              <p:par>
                                <p:cTn id="49" presetID="22" presetClass="entr" presetSubtype="1"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subTnLst>
                                    <p:audio>
                                      <p:cMediaNode>
                                        <p:cTn display="0" masterRel="sameClick">
                                          <p:stCondLst>
                                            <p:cond evt="begin" delay="0">
                                              <p:tn val="49"/>
                                            </p:cond>
                                          </p:stCondLst>
                                          <p:endCondLst>
                                            <p:cond evt="onStopAudio" delay="0">
                                              <p:tgtEl>
                                                <p:sldTgt/>
                                              </p:tgtEl>
                                            </p:cond>
                                          </p:endCondLst>
                                        </p:cTn>
                                        <p:tgtEl>
                                          <p:sndTgt r:embed="rId5" name="hammer.wav"/>
                                        </p:tgtEl>
                                      </p:cMediaNode>
                                    </p:audio>
                                  </p:subTnLst>
                                </p:cTn>
                              </p:par>
                              <p:par>
                                <p:cTn id="52" presetID="22" presetClass="entr" presetSubtype="1"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up)">
                                      <p:cBhvr>
                                        <p:cTn id="54" dur="500"/>
                                        <p:tgtEl>
                                          <p:spTgt spid="11"/>
                                        </p:tgtEl>
                                      </p:cBhvr>
                                    </p:animEffect>
                                  </p:childTnLst>
                                  <p:subTnLst>
                                    <p:audio>
                                      <p:cMediaNode>
                                        <p:cTn display="0" masterRel="sameClick">
                                          <p:stCondLst>
                                            <p:cond evt="begin" delay="0">
                                              <p:tn val="52"/>
                                            </p:cond>
                                          </p:stCondLst>
                                          <p:endCondLst>
                                            <p:cond evt="onStopAudio" delay="0">
                                              <p:tgtEl>
                                                <p:sldTgt/>
                                              </p:tgtEl>
                                            </p:cond>
                                          </p:endCondLst>
                                        </p:cTn>
                                        <p:tgtEl>
                                          <p:sndTgt r:embed="rId5" name="hammer.wav"/>
                                        </p:tgtEl>
                                      </p:cMediaNode>
                                    </p:audio>
                                  </p:subTnLst>
                                </p:cTn>
                              </p:par>
                              <p:par>
                                <p:cTn id="55" presetID="22" presetClass="entr" presetSubtype="1"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subTnLst>
                                    <p:audio>
                                      <p:cMediaNode>
                                        <p:cTn display="0" masterRel="sameClick">
                                          <p:stCondLst>
                                            <p:cond evt="begin" delay="0">
                                              <p:tn val="55"/>
                                            </p:cond>
                                          </p:stCondLst>
                                          <p:endCondLst>
                                            <p:cond evt="onStopAudio" delay="0">
                                              <p:tgtEl>
                                                <p:sldTgt/>
                                              </p:tgtEl>
                                            </p:cond>
                                          </p:endCondLst>
                                        </p:cTn>
                                        <p:tgtEl>
                                          <p:sndTgt r:embed="rId5" name="hammer.wav"/>
                                        </p:tgtEl>
                                      </p:cMediaNode>
                                    </p:audio>
                                  </p:subTnLst>
                                </p:cTn>
                              </p:par>
                              <p:par>
                                <p:cTn id="58" presetID="22" presetClass="entr" presetSubtype="1" fill="hold"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subTnLst>
                                    <p:audio>
                                      <p:cMediaNode>
                                        <p:cTn display="0" masterRel="sameClick">
                                          <p:stCondLst>
                                            <p:cond evt="begin" delay="0">
                                              <p:tn val="58"/>
                                            </p:cond>
                                          </p:stCondLst>
                                          <p:endCondLst>
                                            <p:cond evt="onStopAudio" delay="0">
                                              <p:tgtEl>
                                                <p:sldTgt/>
                                              </p:tgtEl>
                                            </p:cond>
                                          </p:endCondLst>
                                        </p:cTn>
                                        <p:tgtEl>
                                          <p:sndTgt r:embed="rId5" name="hammer.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1101866"/>
                                        </p:tgtEl>
                                        <p:attrNameLst>
                                          <p:attrName>style.visibility</p:attrName>
                                        </p:attrNameLst>
                                      </p:cBhvr>
                                      <p:to>
                                        <p:strVal val="visible"/>
                                      </p:to>
                                    </p:set>
                                    <p:anim calcmode="lin" valueType="num">
                                      <p:cBhvr>
                                        <p:cTn id="65" dur="500" fill="hold"/>
                                        <p:tgtEl>
                                          <p:spTgt spid="1101866"/>
                                        </p:tgtEl>
                                        <p:attrNameLst>
                                          <p:attrName>ppt_w</p:attrName>
                                        </p:attrNameLst>
                                      </p:cBhvr>
                                      <p:tavLst>
                                        <p:tav tm="0">
                                          <p:val>
                                            <p:fltVal val="0"/>
                                          </p:val>
                                        </p:tav>
                                        <p:tav tm="100000">
                                          <p:val>
                                            <p:strVal val="#ppt_w"/>
                                          </p:val>
                                        </p:tav>
                                      </p:tavLst>
                                    </p:anim>
                                    <p:anim calcmode="lin" valueType="num">
                                      <p:cBhvr>
                                        <p:cTn id="66" dur="500" fill="hold"/>
                                        <p:tgtEl>
                                          <p:spTgt spid="1101866"/>
                                        </p:tgtEl>
                                        <p:attrNameLst>
                                          <p:attrName>ppt_h</p:attrName>
                                        </p:attrNameLst>
                                      </p:cBhvr>
                                      <p:tavLst>
                                        <p:tav tm="0">
                                          <p:val>
                                            <p:fltVal val="0"/>
                                          </p:val>
                                        </p:tav>
                                        <p:tav tm="100000">
                                          <p:val>
                                            <p:strVal val="#ppt_h"/>
                                          </p:val>
                                        </p:tav>
                                      </p:tavLst>
                                    </p:anim>
                                    <p:animEffect transition="in" filter="fade">
                                      <p:cBhvr>
                                        <p:cTn id="67" dur="500"/>
                                        <p:tgtEl>
                                          <p:spTgt spid="1101866"/>
                                        </p:tgtEl>
                                      </p:cBhvr>
                                    </p:animEffect>
                                  </p:childTnLst>
                                  <p:subTnLst>
                                    <p:audio>
                                      <p:cMediaNode>
                                        <p:cTn display="0" masterRel="sameClick">
                                          <p:stCondLst>
                                            <p:cond evt="begin" delay="0">
                                              <p:tn val="63"/>
                                            </p:cond>
                                          </p:stCondLst>
                                          <p:endCondLst>
                                            <p:cond evt="onStopAudio" delay="0">
                                              <p:tgtEl>
                                                <p:sldTgt/>
                                              </p:tgtEl>
                                            </p:cond>
                                          </p:endCondLst>
                                        </p:cTn>
                                        <p:tgtEl>
                                          <p:sndTgt r:embed="rId3" name="camera.wav"/>
                                        </p:tgtEl>
                                      </p:cMediaNode>
                                    </p:audio>
                                  </p:subTnLst>
                                </p:cTn>
                              </p:par>
                            </p:childTnLst>
                          </p:cTn>
                        </p:par>
                      </p:childTnLst>
                    </p:cTn>
                  </p:par>
                  <p:par>
                    <p:cTn id="68" fill="hold">
                      <p:stCondLst>
                        <p:cond delay="indefinite"/>
                      </p:stCondLst>
                      <p:childTnLst>
                        <p:par>
                          <p:cTn id="69" fill="hold">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1101867"/>
                                        </p:tgtEl>
                                        <p:attrNameLst>
                                          <p:attrName>style.visibility</p:attrName>
                                        </p:attrNameLst>
                                      </p:cBhvr>
                                      <p:to>
                                        <p:strVal val="visible"/>
                                      </p:to>
                                    </p:set>
                                    <p:anim calcmode="lin" valueType="num">
                                      <p:cBhvr>
                                        <p:cTn id="72" dur="500" fill="hold"/>
                                        <p:tgtEl>
                                          <p:spTgt spid="1101867"/>
                                        </p:tgtEl>
                                        <p:attrNameLst>
                                          <p:attrName>ppt_w</p:attrName>
                                        </p:attrNameLst>
                                      </p:cBhvr>
                                      <p:tavLst>
                                        <p:tav tm="0">
                                          <p:val>
                                            <p:fltVal val="0"/>
                                          </p:val>
                                        </p:tav>
                                        <p:tav tm="100000">
                                          <p:val>
                                            <p:strVal val="#ppt_w"/>
                                          </p:val>
                                        </p:tav>
                                      </p:tavLst>
                                    </p:anim>
                                    <p:anim calcmode="lin" valueType="num">
                                      <p:cBhvr>
                                        <p:cTn id="73" dur="500" fill="hold"/>
                                        <p:tgtEl>
                                          <p:spTgt spid="1101867"/>
                                        </p:tgtEl>
                                        <p:attrNameLst>
                                          <p:attrName>ppt_h</p:attrName>
                                        </p:attrNameLst>
                                      </p:cBhvr>
                                      <p:tavLst>
                                        <p:tav tm="0">
                                          <p:val>
                                            <p:fltVal val="0"/>
                                          </p:val>
                                        </p:tav>
                                        <p:tav tm="100000">
                                          <p:val>
                                            <p:strVal val="#ppt_h"/>
                                          </p:val>
                                        </p:tav>
                                      </p:tavLst>
                                    </p:anim>
                                    <p:animEffect transition="in" filter="fade">
                                      <p:cBhvr>
                                        <p:cTn id="74" dur="500"/>
                                        <p:tgtEl>
                                          <p:spTgt spid="1101867"/>
                                        </p:tgtEl>
                                      </p:cBhvr>
                                    </p:animEffect>
                                  </p:childTnLst>
                                  <p:subTnLst>
                                    <p:audio>
                                      <p:cMediaNode>
                                        <p:cTn display="0" masterRel="sameClick">
                                          <p:stCondLst>
                                            <p:cond evt="begin" delay="0">
                                              <p:tn val="7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4" grpId="0" animBg="1"/>
      <p:bldP spid="1101844" grpId="0" animBg="1"/>
      <p:bldP spid="1101866" grpId="0"/>
      <p:bldP spid="110186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r>
              <a:rPr lang="en-US" dirty="0">
                <a:solidFill>
                  <a:srgbClr val="000000"/>
                </a:solidFill>
                <a:ea typeface="Calibri" pitchFamily="34" charset="0"/>
                <a:cs typeface="Times New Roman" pitchFamily="18" charset="0"/>
                <a:sym typeface="Symbol" pitchFamily="18" charset="2"/>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Recall that a typical fission of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 will produce two (and sometimes 3) product </a:t>
            </a:r>
            <a:r>
              <a:rPr lang="en-US" sz="2400" dirty="0" smtClean="0">
                <a:solidFill>
                  <a:srgbClr val="000000"/>
                </a:solidFill>
                <a:latin typeface="Arial" charset="0"/>
                <a:ea typeface="Calibri" pitchFamily="34" charset="0"/>
                <a:cs typeface="Times New Roman" pitchFamily="18" charset="0"/>
              </a:rPr>
              <a:t>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These neutrons </a:t>
            </a:r>
            <a:r>
              <a:rPr lang="en-US" sz="2400" dirty="0" smtClean="0">
                <a:solidFill>
                  <a:srgbClr val="000000"/>
                </a:solidFill>
                <a:latin typeface="Arial" charset="0"/>
                <a:ea typeface="Calibri" pitchFamily="34" charset="0"/>
                <a:cs typeface="Times New Roman" pitchFamily="18" charset="0"/>
              </a:rPr>
              <a:t>__________________                                  ___________________________.</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the </a:t>
            </a:r>
            <a:r>
              <a:rPr lang="en-US" sz="2400" i="1" dirty="0" smtClean="0">
                <a:solidFill>
                  <a:srgbClr val="000000"/>
                </a:solidFill>
                <a:latin typeface="Arial" charset="0"/>
                <a:ea typeface="Calibri" pitchFamily="34" charset="0"/>
                <a:cs typeface="Times New Roman" pitchFamily="18" charset="0"/>
              </a:rPr>
              <a:t>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value of a neutron is </a:t>
            </a:r>
            <a:r>
              <a:rPr lang="en-US" sz="2400" dirty="0" smtClean="0">
                <a:solidFill>
                  <a:srgbClr val="000000"/>
                </a:solidFill>
                <a:latin typeface="Arial" charset="0"/>
                <a:ea typeface="Calibri" pitchFamily="34" charset="0"/>
                <a:cs typeface="Times New Roman" pitchFamily="18" charset="0"/>
              </a:rPr>
              <a:t>____                                   _____, </a:t>
            </a:r>
            <a:r>
              <a:rPr lang="en-US" sz="2400" dirty="0">
                <a:solidFill>
                  <a:srgbClr val="000000"/>
                </a:solidFill>
                <a:latin typeface="Arial" charset="0"/>
                <a:ea typeface="Calibri" pitchFamily="34" charset="0"/>
                <a:cs typeface="Times New Roman" pitchFamily="18" charset="0"/>
              </a:rPr>
              <a:t>it can </a:t>
            </a:r>
            <a:r>
              <a:rPr lang="en-US" sz="2400" dirty="0" smtClean="0">
                <a:solidFill>
                  <a:srgbClr val="000000"/>
                </a:solidFill>
                <a:latin typeface="Arial" charset="0"/>
                <a:ea typeface="Calibri" pitchFamily="34" charset="0"/>
                <a:cs typeface="Times New Roman" pitchFamily="18" charset="0"/>
              </a:rPr>
              <a:t>____________ a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                                   nucleus without causing it to split.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If the </a:t>
            </a:r>
            <a:r>
              <a:rPr lang="en-US" sz="2400" i="1" dirty="0" smtClean="0">
                <a:solidFill>
                  <a:srgbClr val="000000"/>
                </a:solidFill>
                <a:latin typeface="Arial" charset="0"/>
                <a:ea typeface="Calibri" pitchFamily="34" charset="0"/>
                <a:cs typeface="Times New Roman" pitchFamily="18" charset="0"/>
              </a:rPr>
              <a:t>____ </a:t>
            </a:r>
            <a:r>
              <a:rPr lang="en-US" sz="2400" dirty="0">
                <a:solidFill>
                  <a:srgbClr val="000000"/>
                </a:solidFill>
                <a:latin typeface="Arial" charset="0"/>
                <a:ea typeface="Calibri" pitchFamily="34" charset="0"/>
                <a:cs typeface="Times New Roman" pitchFamily="18" charset="0"/>
              </a:rPr>
              <a:t>value is </a:t>
            </a:r>
            <a:r>
              <a:rPr lang="en-US" sz="2400" dirty="0" smtClean="0">
                <a:solidFill>
                  <a:srgbClr val="000000"/>
                </a:solidFill>
                <a:latin typeface="Arial" charset="0"/>
                <a:ea typeface="Calibri" pitchFamily="34" charset="0"/>
                <a:cs typeface="Times New Roman" pitchFamily="18" charset="0"/>
              </a:rPr>
              <a:t>__________, </a:t>
            </a:r>
            <a:r>
              <a:rPr lang="en-US" sz="2400" dirty="0">
                <a:solidFill>
                  <a:srgbClr val="000000"/>
                </a:solidFill>
                <a:latin typeface="Arial" charset="0"/>
                <a:ea typeface="Calibri" pitchFamily="34" charset="0"/>
                <a:cs typeface="Times New Roman" pitchFamily="18" charset="0"/>
              </a:rPr>
              <a:t>it will                                     just </a:t>
            </a:r>
            <a:r>
              <a:rPr lang="en-US" sz="2400" dirty="0" smtClean="0">
                <a:solidFill>
                  <a:srgbClr val="000000"/>
                </a:solidFill>
                <a:latin typeface="Arial" charset="0"/>
                <a:ea typeface="Calibri" pitchFamily="34" charset="0"/>
                <a:cs typeface="Times New Roman" pitchFamily="18" charset="0"/>
              </a:rPr>
              <a:t>____________ of </a:t>
            </a:r>
            <a:r>
              <a:rPr lang="en-US" sz="2400" dirty="0">
                <a:solidFill>
                  <a:srgbClr val="000000"/>
                </a:solidFill>
                <a:latin typeface="Arial" charset="0"/>
                <a:ea typeface="Calibri" pitchFamily="34" charset="0"/>
                <a:cs typeface="Times New Roman" pitchFamily="18" charset="0"/>
              </a:rPr>
              <a:t>the </a:t>
            </a:r>
            <a:r>
              <a:rPr lang="en-US" sz="2400" baseline="30000" dirty="0">
                <a:solidFill>
                  <a:srgbClr val="000000"/>
                </a:solidFill>
                <a:latin typeface="Arial" charset="0"/>
                <a:ea typeface="Calibri" pitchFamily="34" charset="0"/>
                <a:cs typeface="Times New Roman" pitchFamily="18" charset="0"/>
              </a:rPr>
              <a:t>235</a:t>
            </a:r>
            <a:r>
              <a:rPr lang="en-US" sz="2400" dirty="0">
                <a:solidFill>
                  <a:srgbClr val="000000"/>
                </a:solidFill>
                <a:latin typeface="Arial" charset="0"/>
                <a:ea typeface="Calibri" pitchFamily="34" charset="0"/>
                <a:cs typeface="Times New Roman" pitchFamily="18" charset="0"/>
              </a:rPr>
              <a:t>U nucleus                                without exciting it at all.</a:t>
            </a:r>
          </a:p>
        </p:txBody>
      </p:sp>
      <p:sp>
        <p:nvSpPr>
          <p:cNvPr id="5325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34596" name="Freeform 4"/>
          <p:cNvSpPr>
            <a:spLocks/>
          </p:cNvSpPr>
          <p:nvPr/>
        </p:nvSpPr>
        <p:spPr bwMode="auto">
          <a:xfrm>
            <a:off x="5727700" y="4151313"/>
            <a:ext cx="1611313" cy="2538412"/>
          </a:xfrm>
          <a:custGeom>
            <a:avLst/>
            <a:gdLst>
              <a:gd name="T0" fmla="*/ 0 w 1015"/>
              <a:gd name="T1" fmla="*/ 0 h 1599"/>
              <a:gd name="T2" fmla="*/ 1015 w 1015"/>
              <a:gd name="T3" fmla="*/ 652 h 1599"/>
              <a:gd name="T4" fmla="*/ 310 w 1015"/>
              <a:gd name="T5" fmla="*/ 1599 h 1599"/>
              <a:gd name="T6" fmla="*/ 0 60000 65536"/>
              <a:gd name="T7" fmla="*/ 0 60000 65536"/>
              <a:gd name="T8" fmla="*/ 0 60000 65536"/>
              <a:gd name="T9" fmla="*/ 0 w 1015"/>
              <a:gd name="T10" fmla="*/ 0 h 1599"/>
              <a:gd name="T11" fmla="*/ 1015 w 1015"/>
              <a:gd name="T12" fmla="*/ 1599 h 1599"/>
            </a:gdLst>
            <a:ahLst/>
            <a:cxnLst>
              <a:cxn ang="T6">
                <a:pos x="T0" y="T1"/>
              </a:cxn>
              <a:cxn ang="T7">
                <a:pos x="T2" y="T3"/>
              </a:cxn>
              <a:cxn ang="T8">
                <a:pos x="T4" y="T5"/>
              </a:cxn>
            </a:cxnLst>
            <a:rect l="T9" t="T10" r="T11" b="T12"/>
            <a:pathLst>
              <a:path w="1015" h="1599">
                <a:moveTo>
                  <a:pt x="0" y="0"/>
                </a:moveTo>
                <a:lnTo>
                  <a:pt x="1015" y="652"/>
                </a:lnTo>
                <a:lnTo>
                  <a:pt x="310" y="1599"/>
                </a:lnTo>
              </a:path>
            </a:pathLst>
          </a:custGeom>
          <a:noFill/>
          <a:ln w="9525" cap="flat">
            <a:solidFill>
              <a:schemeClr val="tx1"/>
            </a:solidFill>
            <a:prstDash val="dash"/>
            <a:round/>
            <a:headEnd/>
            <a:tailEnd/>
          </a:ln>
        </p:spPr>
        <p:txBody>
          <a:bodyPr/>
          <a:lstStyle/>
          <a:p>
            <a:endParaRPr lang="en-US"/>
          </a:p>
        </p:txBody>
      </p:sp>
      <p:sp>
        <p:nvSpPr>
          <p:cNvPr id="1134597" name="Line 5"/>
          <p:cNvSpPr>
            <a:spLocks noChangeShapeType="1"/>
          </p:cNvSpPr>
          <p:nvPr/>
        </p:nvSpPr>
        <p:spPr bwMode="auto">
          <a:xfrm flipH="1">
            <a:off x="7339013" y="204788"/>
            <a:ext cx="1589087" cy="6461125"/>
          </a:xfrm>
          <a:prstGeom prst="line">
            <a:avLst/>
          </a:prstGeom>
          <a:noFill/>
          <a:ln w="9525">
            <a:solidFill>
              <a:schemeClr val="tx1"/>
            </a:solidFill>
            <a:prstDash val="dash"/>
            <a:round/>
            <a:headEnd/>
            <a:tailEnd/>
          </a:ln>
        </p:spPr>
        <p:txBody>
          <a:bodyPr/>
          <a:lstStyle/>
          <a:p>
            <a:endParaRPr lang="en-US"/>
          </a:p>
        </p:txBody>
      </p:sp>
      <p:pic>
        <p:nvPicPr>
          <p:cNvPr id="1134598"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755063" y="0"/>
            <a:ext cx="388937" cy="388938"/>
          </a:xfrm>
          <a:prstGeom prst="rect">
            <a:avLst/>
          </a:prstGeom>
          <a:noFill/>
          <a:ln w="9525">
            <a:noFill/>
            <a:miter lim="800000"/>
            <a:headEnd/>
            <a:tailEnd/>
          </a:ln>
        </p:spPr>
      </p:pic>
      <p:pic>
        <p:nvPicPr>
          <p:cNvPr id="1134599"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318375" y="4605338"/>
            <a:ext cx="1020763" cy="974725"/>
          </a:xfrm>
          <a:prstGeom prst="rect">
            <a:avLst/>
          </a:prstGeom>
          <a:noFill/>
          <a:ln w="9525">
            <a:noFill/>
            <a:miter lim="800000"/>
            <a:headEnd/>
            <a:tailEnd/>
          </a:ln>
        </p:spPr>
      </p:pic>
      <p:pic>
        <p:nvPicPr>
          <p:cNvPr id="1134600"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45138" y="3949700"/>
            <a:ext cx="388937" cy="388938"/>
          </a:xfrm>
          <a:prstGeom prst="rect">
            <a:avLst/>
          </a:prstGeom>
          <a:noFill/>
          <a:ln w="9525">
            <a:noFill/>
            <a:miter lim="800000"/>
            <a:headEnd/>
            <a:tailEnd/>
          </a:ln>
        </p:spPr>
      </p:pic>
      <p:sp>
        <p:nvSpPr>
          <p:cNvPr id="1134601" name="Text Box 9"/>
          <p:cNvSpPr txBox="1">
            <a:spLocks noChangeArrowheads="1"/>
          </p:cNvSpPr>
          <p:nvPr/>
        </p:nvSpPr>
        <p:spPr bwMode="auto">
          <a:xfrm>
            <a:off x="746760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fast</a:t>
            </a:r>
          </a:p>
        </p:txBody>
      </p:sp>
      <p:sp>
        <p:nvSpPr>
          <p:cNvPr id="1134602" name="Text Box 10"/>
          <p:cNvSpPr txBox="1">
            <a:spLocks noChangeArrowheads="1"/>
          </p:cNvSpPr>
          <p:nvPr/>
        </p:nvSpPr>
        <p:spPr bwMode="auto">
          <a:xfrm>
            <a:off x="5226050" y="5991225"/>
            <a:ext cx="922338"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too slow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4594">
                                            <p:txEl>
                                              <p:pRg st="1" end="1"/>
                                            </p:txEl>
                                          </p:spTgt>
                                        </p:tgtEl>
                                        <p:attrNameLst>
                                          <p:attrName>style.visibility</p:attrName>
                                        </p:attrNameLst>
                                      </p:cBhvr>
                                      <p:to>
                                        <p:strVal val="visible"/>
                                      </p:to>
                                    </p:set>
                                    <p:anim calcmode="lin" valueType="num">
                                      <p:cBhvr additive="base">
                                        <p:cTn id="7" dur="500" fill="hold"/>
                                        <p:tgtEl>
                                          <p:spTgt spid="113459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4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34594">
                                            <p:txEl>
                                              <p:pRg st="2" end="2"/>
                                            </p:txEl>
                                          </p:spTgt>
                                        </p:tgtEl>
                                        <p:attrNameLst>
                                          <p:attrName>style.visibility</p:attrName>
                                        </p:attrNameLst>
                                      </p:cBhvr>
                                      <p:to>
                                        <p:strVal val="visible"/>
                                      </p:to>
                                    </p:set>
                                    <p:anim calcmode="lin" valueType="num">
                                      <p:cBhvr additive="base">
                                        <p:cTn id="13" dur="500" fill="hold"/>
                                        <p:tgtEl>
                                          <p:spTgt spid="113459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34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34594">
                                            <p:txEl>
                                              <p:pRg st="3" end="3"/>
                                            </p:txEl>
                                          </p:spTgt>
                                        </p:tgtEl>
                                        <p:attrNameLst>
                                          <p:attrName>style.visibility</p:attrName>
                                        </p:attrNameLst>
                                      </p:cBhvr>
                                      <p:to>
                                        <p:strVal val="visible"/>
                                      </p:to>
                                    </p:set>
                                    <p:anim calcmode="lin" valueType="num">
                                      <p:cBhvr additive="base">
                                        <p:cTn id="19" dur="500" fill="hold"/>
                                        <p:tgtEl>
                                          <p:spTgt spid="11345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34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1134599"/>
                                        </p:tgtEl>
                                        <p:attrNameLst>
                                          <p:attrName>style.visibility</p:attrName>
                                        </p:attrNameLst>
                                      </p:cBhvr>
                                      <p:to>
                                        <p:strVal val="visible"/>
                                      </p:to>
                                    </p:set>
                                    <p:anim calcmode="lin" valueType="num">
                                      <p:cBhvr>
                                        <p:cTn id="25" dur="500" fill="hold"/>
                                        <p:tgtEl>
                                          <p:spTgt spid="1134599"/>
                                        </p:tgtEl>
                                        <p:attrNameLst>
                                          <p:attrName>ppt_w</p:attrName>
                                        </p:attrNameLst>
                                      </p:cBhvr>
                                      <p:tavLst>
                                        <p:tav tm="0">
                                          <p:val>
                                            <p:fltVal val="0"/>
                                          </p:val>
                                        </p:tav>
                                        <p:tav tm="100000">
                                          <p:val>
                                            <p:strVal val="#ppt_w"/>
                                          </p:val>
                                        </p:tav>
                                      </p:tavLst>
                                    </p:anim>
                                    <p:anim calcmode="lin" valueType="num">
                                      <p:cBhvr>
                                        <p:cTn id="26" dur="500" fill="hold"/>
                                        <p:tgtEl>
                                          <p:spTgt spid="1134599"/>
                                        </p:tgtEl>
                                        <p:attrNameLst>
                                          <p:attrName>ppt_h</p:attrName>
                                        </p:attrNameLst>
                                      </p:cBhvr>
                                      <p:tavLst>
                                        <p:tav tm="0">
                                          <p:val>
                                            <p:fltVal val="0"/>
                                          </p:val>
                                        </p:tav>
                                        <p:tav tm="100000">
                                          <p:val>
                                            <p:strVal val="#ppt_h"/>
                                          </p:val>
                                        </p:tav>
                                      </p:tavLst>
                                    </p:anim>
                                    <p:animEffect transition="in" filter="fade">
                                      <p:cBhvr>
                                        <p:cTn id="27" dur="500"/>
                                        <p:tgtEl>
                                          <p:spTgt spid="113459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par>
                                <p:cTn id="28" presetID="53" presetClass="entr" presetSubtype="0" fill="hold" nodeType="withEffect">
                                  <p:stCondLst>
                                    <p:cond delay="0"/>
                                  </p:stCondLst>
                                  <p:childTnLst>
                                    <p:set>
                                      <p:cBhvr>
                                        <p:cTn id="29" dur="1" fill="hold">
                                          <p:stCondLst>
                                            <p:cond delay="0"/>
                                          </p:stCondLst>
                                        </p:cTn>
                                        <p:tgtEl>
                                          <p:spTgt spid="1134598"/>
                                        </p:tgtEl>
                                        <p:attrNameLst>
                                          <p:attrName>style.visibility</p:attrName>
                                        </p:attrNameLst>
                                      </p:cBhvr>
                                      <p:to>
                                        <p:strVal val="visible"/>
                                      </p:to>
                                    </p:set>
                                    <p:anim calcmode="lin" valueType="num">
                                      <p:cBhvr>
                                        <p:cTn id="30" dur="500" fill="hold"/>
                                        <p:tgtEl>
                                          <p:spTgt spid="1134598"/>
                                        </p:tgtEl>
                                        <p:attrNameLst>
                                          <p:attrName>ppt_w</p:attrName>
                                        </p:attrNameLst>
                                      </p:cBhvr>
                                      <p:tavLst>
                                        <p:tav tm="0">
                                          <p:val>
                                            <p:fltVal val="0"/>
                                          </p:val>
                                        </p:tav>
                                        <p:tav tm="100000">
                                          <p:val>
                                            <p:strVal val="#ppt_w"/>
                                          </p:val>
                                        </p:tav>
                                      </p:tavLst>
                                    </p:anim>
                                    <p:anim calcmode="lin" valueType="num">
                                      <p:cBhvr>
                                        <p:cTn id="31" dur="500" fill="hold"/>
                                        <p:tgtEl>
                                          <p:spTgt spid="1134598"/>
                                        </p:tgtEl>
                                        <p:attrNameLst>
                                          <p:attrName>ppt_h</p:attrName>
                                        </p:attrNameLst>
                                      </p:cBhvr>
                                      <p:tavLst>
                                        <p:tav tm="0">
                                          <p:val>
                                            <p:fltVal val="0"/>
                                          </p:val>
                                        </p:tav>
                                        <p:tav tm="100000">
                                          <p:val>
                                            <p:strVal val="#ppt_h"/>
                                          </p:val>
                                        </p:tav>
                                      </p:tavLst>
                                    </p:anim>
                                    <p:animEffect transition="in" filter="fade">
                                      <p:cBhvr>
                                        <p:cTn id="32" dur="500"/>
                                        <p:tgtEl>
                                          <p:spTgt spid="1134598"/>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fill="hold" nodeType="clickEffect">
                                  <p:stCondLst>
                                    <p:cond delay="0"/>
                                  </p:stCondLst>
                                  <p:childTnLst>
                                    <p:animMotion origin="layout" path="M 4.16667E-6 -7.40741E-7 L -0.17622 0.9456 " pathEditMode="relative" rAng="0" ptsTypes="AA">
                                      <p:cBhvr>
                                        <p:cTn id="36" dur="500" fill="hold"/>
                                        <p:tgtEl>
                                          <p:spTgt spid="1134598"/>
                                        </p:tgtEl>
                                        <p:attrNameLst>
                                          <p:attrName>ppt_x</p:attrName>
                                          <p:attrName>ppt_y</p:attrName>
                                        </p:attrNameLst>
                                      </p:cBhvr>
                                      <p:rCtr x="-8800" y="47300"/>
                                    </p:animMotion>
                                  </p:childTnLst>
                                  <p:subTnLst>
                                    <p:audio>
                                      <p:cMediaNode>
                                        <p:cTn display="0" masterRel="sameClick">
                                          <p:stCondLst>
                                            <p:cond evt="begin" delay="0">
                                              <p:tn val="35"/>
                                            </p:cond>
                                          </p:stCondLst>
                                          <p:endCondLst>
                                            <p:cond evt="onStopAudio" delay="0">
                                              <p:tgtEl>
                                                <p:sldTgt/>
                                              </p:tgtEl>
                                            </p:cond>
                                          </p:endCondLst>
                                        </p:cTn>
                                        <p:tgtEl>
                                          <p:sndTgt r:embed="rId5" name="chimes.wav"/>
                                        </p:tgtEl>
                                      </p:cMediaNode>
                                    </p:audio>
                                  </p:subTnLst>
                                </p:cTn>
                              </p:par>
                              <p:par>
                                <p:cTn id="37" presetID="22" presetClass="entr" presetSubtype="1" fill="hold" grpId="0" nodeType="withEffect">
                                  <p:stCondLst>
                                    <p:cond delay="0"/>
                                  </p:stCondLst>
                                  <p:childTnLst>
                                    <p:set>
                                      <p:cBhvr>
                                        <p:cTn id="38" dur="1" fill="hold">
                                          <p:stCondLst>
                                            <p:cond delay="0"/>
                                          </p:stCondLst>
                                        </p:cTn>
                                        <p:tgtEl>
                                          <p:spTgt spid="1134597"/>
                                        </p:tgtEl>
                                        <p:attrNameLst>
                                          <p:attrName>style.visibility</p:attrName>
                                        </p:attrNameLst>
                                      </p:cBhvr>
                                      <p:to>
                                        <p:strVal val="visible"/>
                                      </p:to>
                                    </p:set>
                                    <p:animEffect transition="in" filter="wipe(up)">
                                      <p:cBhvr>
                                        <p:cTn id="39" dur="500"/>
                                        <p:tgtEl>
                                          <p:spTgt spid="1134597"/>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34601"/>
                                        </p:tgtEl>
                                        <p:attrNameLst>
                                          <p:attrName>style.visibility</p:attrName>
                                        </p:attrNameLst>
                                      </p:cBhvr>
                                      <p:to>
                                        <p:strVal val="visible"/>
                                      </p:to>
                                    </p:set>
                                    <p:anim calcmode="lin" valueType="num">
                                      <p:cBhvr>
                                        <p:cTn id="44" dur="500" fill="hold"/>
                                        <p:tgtEl>
                                          <p:spTgt spid="1134601"/>
                                        </p:tgtEl>
                                        <p:attrNameLst>
                                          <p:attrName>ppt_w</p:attrName>
                                        </p:attrNameLst>
                                      </p:cBhvr>
                                      <p:tavLst>
                                        <p:tav tm="0">
                                          <p:val>
                                            <p:fltVal val="0"/>
                                          </p:val>
                                        </p:tav>
                                        <p:tav tm="100000">
                                          <p:val>
                                            <p:strVal val="#ppt_w"/>
                                          </p:val>
                                        </p:tav>
                                      </p:tavLst>
                                    </p:anim>
                                    <p:anim calcmode="lin" valueType="num">
                                      <p:cBhvr>
                                        <p:cTn id="45" dur="500" fill="hold"/>
                                        <p:tgtEl>
                                          <p:spTgt spid="1134601"/>
                                        </p:tgtEl>
                                        <p:attrNameLst>
                                          <p:attrName>ppt_h</p:attrName>
                                        </p:attrNameLst>
                                      </p:cBhvr>
                                      <p:tavLst>
                                        <p:tav tm="0">
                                          <p:val>
                                            <p:fltVal val="0"/>
                                          </p:val>
                                        </p:tav>
                                        <p:tav tm="100000">
                                          <p:val>
                                            <p:strVal val="#ppt_h"/>
                                          </p:val>
                                        </p:tav>
                                      </p:tavLst>
                                    </p:anim>
                                    <p:animEffect transition="in" filter="fade">
                                      <p:cBhvr>
                                        <p:cTn id="46" dur="500"/>
                                        <p:tgtEl>
                                          <p:spTgt spid="1134601"/>
                                        </p:tgtEl>
                                      </p:cBhvr>
                                    </p:animEffect>
                                  </p:childTnLst>
                                  <p:subTnLst>
                                    <p:audio>
                                      <p:cMediaNode>
                                        <p:cTn display="0" masterRel="sameClick">
                                          <p:stCondLst>
                                            <p:cond evt="begin" delay="0">
                                              <p:tn val="42"/>
                                            </p:cond>
                                          </p:stCondLst>
                                          <p:endCondLst>
                                            <p:cond evt="onStopAudio" delay="0">
                                              <p:tgtEl>
                                                <p:sldTgt/>
                                              </p:tgtEl>
                                            </p:cond>
                                          </p:endCondLst>
                                        </p:cTn>
                                        <p:tgtEl>
                                          <p:sndTgt r:embed="rId6" name="hammer.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34594">
                                            <p:txEl>
                                              <p:pRg st="4" end="4"/>
                                            </p:txEl>
                                          </p:spTgt>
                                        </p:tgtEl>
                                        <p:attrNameLst>
                                          <p:attrName>style.visibility</p:attrName>
                                        </p:attrNameLst>
                                      </p:cBhvr>
                                      <p:to>
                                        <p:strVal val="visible"/>
                                      </p:to>
                                    </p:set>
                                    <p:anim calcmode="lin" valueType="num">
                                      <p:cBhvr additive="base">
                                        <p:cTn id="51" dur="500" fill="hold"/>
                                        <p:tgtEl>
                                          <p:spTgt spid="113459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345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1134600"/>
                                        </p:tgtEl>
                                        <p:attrNameLst>
                                          <p:attrName>style.visibility</p:attrName>
                                        </p:attrNameLst>
                                      </p:cBhvr>
                                      <p:to>
                                        <p:strVal val="visible"/>
                                      </p:to>
                                    </p:set>
                                    <p:anim calcmode="lin" valueType="num">
                                      <p:cBhvr>
                                        <p:cTn id="57" dur="500" fill="hold"/>
                                        <p:tgtEl>
                                          <p:spTgt spid="1134600"/>
                                        </p:tgtEl>
                                        <p:attrNameLst>
                                          <p:attrName>ppt_w</p:attrName>
                                        </p:attrNameLst>
                                      </p:cBhvr>
                                      <p:tavLst>
                                        <p:tav tm="0">
                                          <p:val>
                                            <p:fltVal val="0"/>
                                          </p:val>
                                        </p:tav>
                                        <p:tav tm="100000">
                                          <p:val>
                                            <p:strVal val="#ppt_w"/>
                                          </p:val>
                                        </p:tav>
                                      </p:tavLst>
                                    </p:anim>
                                    <p:anim calcmode="lin" valueType="num">
                                      <p:cBhvr>
                                        <p:cTn id="58" dur="500" fill="hold"/>
                                        <p:tgtEl>
                                          <p:spTgt spid="1134600"/>
                                        </p:tgtEl>
                                        <p:attrNameLst>
                                          <p:attrName>ppt_h</p:attrName>
                                        </p:attrNameLst>
                                      </p:cBhvr>
                                      <p:tavLst>
                                        <p:tav tm="0">
                                          <p:val>
                                            <p:fltVal val="0"/>
                                          </p:val>
                                        </p:tav>
                                        <p:tav tm="100000">
                                          <p:val>
                                            <p:strVal val="#ppt_h"/>
                                          </p:val>
                                        </p:tav>
                                      </p:tavLst>
                                    </p:anim>
                                    <p:animEffect transition="in" filter="fade">
                                      <p:cBhvr>
                                        <p:cTn id="59" dur="500"/>
                                        <p:tgtEl>
                                          <p:spTgt spid="1134600"/>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childTnLst>
                    </p:cTn>
                  </p:par>
                  <p:par>
                    <p:cTn id="60" fill="hold">
                      <p:stCondLst>
                        <p:cond delay="indefinite"/>
                      </p:stCondLst>
                      <p:childTnLst>
                        <p:par>
                          <p:cTn id="61" fill="hold">
                            <p:stCondLst>
                              <p:cond delay="0"/>
                            </p:stCondLst>
                            <p:childTnLst>
                              <p:par>
                                <p:cTn id="62" presetID="0" presetClass="path" presetSubtype="0" accel="50000" decel="50000" fill="hold" nodeType="clickEffect">
                                  <p:stCondLst>
                                    <p:cond delay="0"/>
                                  </p:stCondLst>
                                  <p:childTnLst>
                                    <p:animMotion origin="layout" path="M 4.16667E-6 -5.18519E-6 L 0.17639 0.15254 L 0.05139 0.37708 " pathEditMode="relative" ptsTypes="AAA">
                                      <p:cBhvr>
                                        <p:cTn id="63" dur="3000" fill="hold"/>
                                        <p:tgtEl>
                                          <p:spTgt spid="1134600"/>
                                        </p:tgtEl>
                                        <p:attrNameLst>
                                          <p:attrName>ppt_x</p:attrName>
                                          <p:attrName>ppt_y</p:attrName>
                                        </p:attrNameLst>
                                      </p:cBhvr>
                                    </p:animMotion>
                                  </p:childTnLst>
                                  <p:subTnLst>
                                    <p:audio>
                                      <p:cMediaNode>
                                        <p:cTn display="0" masterRel="sameClick">
                                          <p:stCondLst>
                                            <p:cond evt="begin" delay="0">
                                              <p:tn val="62"/>
                                            </p:cond>
                                          </p:stCondLst>
                                          <p:endCondLst>
                                            <p:cond evt="onStopAudio" delay="0">
                                              <p:tgtEl>
                                                <p:sldTgt/>
                                              </p:tgtEl>
                                            </p:cond>
                                          </p:endCondLst>
                                        </p:cTn>
                                        <p:tgtEl>
                                          <p:sndTgt r:embed="rId5" name="chimes.wav"/>
                                        </p:tgtEl>
                                      </p:cMediaNode>
                                    </p:audio>
                                  </p:subTnLst>
                                </p:cTn>
                              </p:par>
                              <p:par>
                                <p:cTn id="64" presetID="22" presetClass="entr" presetSubtype="1" fill="hold" grpId="0" nodeType="withEffect">
                                  <p:stCondLst>
                                    <p:cond delay="0"/>
                                  </p:stCondLst>
                                  <p:childTnLst>
                                    <p:set>
                                      <p:cBhvr>
                                        <p:cTn id="65" dur="1" fill="hold">
                                          <p:stCondLst>
                                            <p:cond delay="0"/>
                                          </p:stCondLst>
                                        </p:cTn>
                                        <p:tgtEl>
                                          <p:spTgt spid="1134596"/>
                                        </p:tgtEl>
                                        <p:attrNameLst>
                                          <p:attrName>style.visibility</p:attrName>
                                        </p:attrNameLst>
                                      </p:cBhvr>
                                      <p:to>
                                        <p:strVal val="visible"/>
                                      </p:to>
                                    </p:set>
                                    <p:animEffect transition="in" filter="wipe(up)">
                                      <p:cBhvr>
                                        <p:cTn id="66" dur="3000"/>
                                        <p:tgtEl>
                                          <p:spTgt spid="1134596"/>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1134602"/>
                                        </p:tgtEl>
                                        <p:attrNameLst>
                                          <p:attrName>style.visibility</p:attrName>
                                        </p:attrNameLst>
                                      </p:cBhvr>
                                      <p:to>
                                        <p:strVal val="visible"/>
                                      </p:to>
                                    </p:set>
                                    <p:anim calcmode="lin" valueType="num">
                                      <p:cBhvr>
                                        <p:cTn id="71" dur="500" fill="hold"/>
                                        <p:tgtEl>
                                          <p:spTgt spid="1134602"/>
                                        </p:tgtEl>
                                        <p:attrNameLst>
                                          <p:attrName>ppt_w</p:attrName>
                                        </p:attrNameLst>
                                      </p:cBhvr>
                                      <p:tavLst>
                                        <p:tav tm="0">
                                          <p:val>
                                            <p:fltVal val="0"/>
                                          </p:val>
                                        </p:tav>
                                        <p:tav tm="100000">
                                          <p:val>
                                            <p:strVal val="#ppt_w"/>
                                          </p:val>
                                        </p:tav>
                                      </p:tavLst>
                                    </p:anim>
                                    <p:anim calcmode="lin" valueType="num">
                                      <p:cBhvr>
                                        <p:cTn id="72" dur="500" fill="hold"/>
                                        <p:tgtEl>
                                          <p:spTgt spid="1134602"/>
                                        </p:tgtEl>
                                        <p:attrNameLst>
                                          <p:attrName>ppt_h</p:attrName>
                                        </p:attrNameLst>
                                      </p:cBhvr>
                                      <p:tavLst>
                                        <p:tav tm="0">
                                          <p:val>
                                            <p:fltVal val="0"/>
                                          </p:val>
                                        </p:tav>
                                        <p:tav tm="100000">
                                          <p:val>
                                            <p:strVal val="#ppt_h"/>
                                          </p:val>
                                        </p:tav>
                                      </p:tavLst>
                                    </p:anim>
                                    <p:animEffect transition="in" filter="fade">
                                      <p:cBhvr>
                                        <p:cTn id="73" dur="500"/>
                                        <p:tgtEl>
                                          <p:spTgt spid="1134602"/>
                                        </p:tgtEl>
                                      </p:cBhvr>
                                    </p:animEffect>
                                  </p:childTnLst>
                                  <p:subTnLst>
                                    <p:audio>
                                      <p:cMediaNode>
                                        <p:cTn display="0" masterRel="sameClick">
                                          <p:stCondLst>
                                            <p:cond evt="begin" delay="0">
                                              <p:tn val="69"/>
                                            </p:cond>
                                          </p:stCondLst>
                                          <p:endCondLst>
                                            <p:cond evt="onStopAudio" delay="0">
                                              <p:tgtEl>
                                                <p:sldTgt/>
                                              </p:tgtEl>
                                            </p:cond>
                                          </p:endCondLst>
                                        </p:cTn>
                                        <p:tgtEl>
                                          <p:sndTgt r:embed="rId6" name="hamm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4596" grpId="0" animBg="1"/>
      <p:bldP spid="1134597" grpId="0" animBg="1"/>
      <p:bldP spid="1134601" grpId="0"/>
      <p:bldP spid="11346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42"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r>
              <a:rPr lang="en-US" dirty="0">
                <a:solidFill>
                  <a:srgbClr val="000000"/>
                </a:solidFill>
                <a:ea typeface="Calibri" pitchFamily="34" charset="0"/>
                <a:cs typeface="Times New Roman" pitchFamily="18" charset="0"/>
                <a:sym typeface="Symbol" pitchFamily="18" charset="2"/>
              </a:rPr>
              <a:t> </a:t>
            </a: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Most of the neutrons produced in a                                reactor are </a:t>
            </a:r>
            <a:r>
              <a:rPr lang="en-US" sz="2400" b="1" dirty="0" smtClean="0">
                <a:solidFill>
                  <a:srgbClr val="000000"/>
                </a:solidFill>
                <a:latin typeface="Arial" charset="0"/>
                <a:ea typeface="Calibri" pitchFamily="34" charset="0"/>
                <a:cs typeface="Times New Roman" pitchFamily="18" charset="0"/>
              </a:rPr>
              <a:t>_____________</a:t>
            </a:r>
            <a:r>
              <a:rPr lang="en-US" sz="2400" dirty="0" smtClean="0">
                <a:solidFill>
                  <a:srgbClr val="000000"/>
                </a:solidFill>
                <a:latin typeface="Arial" charset="0"/>
                <a:ea typeface="Calibri" pitchFamily="34" charset="0"/>
                <a:cs typeface="Times New Roman" pitchFamily="18" charset="0"/>
              </a:rPr>
              <a:t>, _________                                 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These </a:t>
            </a:r>
            <a:r>
              <a:rPr lang="en-US" sz="2400" dirty="0" smtClean="0">
                <a:solidFill>
                  <a:srgbClr val="000000"/>
                </a:solidFill>
                <a:latin typeface="Arial" charset="0"/>
                <a:ea typeface="Calibri" pitchFamily="34" charset="0"/>
                <a:cs typeface="Times New Roman" pitchFamily="18" charset="0"/>
              </a:rPr>
              <a:t>____________ will </a:t>
            </a:r>
            <a:r>
              <a:rPr lang="en-US" sz="2400" dirty="0">
                <a:solidFill>
                  <a:srgbClr val="000000"/>
                </a:solidFill>
                <a:latin typeface="Arial" charset="0"/>
                <a:ea typeface="Calibri" pitchFamily="34" charset="0"/>
                <a:cs typeface="Times New Roman" pitchFamily="18" charset="0"/>
              </a:rPr>
              <a:t>eventually                                    be </a:t>
            </a:r>
            <a:r>
              <a:rPr lang="en-US" sz="2400" b="1" dirty="0" smtClean="0">
                <a:solidFill>
                  <a:srgbClr val="000000"/>
                </a:solidFill>
                <a:latin typeface="Arial" charset="0"/>
                <a:ea typeface="Calibri" pitchFamily="34" charset="0"/>
                <a:cs typeface="Times New Roman" pitchFamily="18" charset="0"/>
              </a:rPr>
              <a:t>__________________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or they will                                    </a:t>
            </a:r>
            <a:r>
              <a:rPr lang="en-US" sz="2400" dirty="0" smtClean="0">
                <a:solidFill>
                  <a:srgbClr val="000000"/>
                </a:solidFill>
                <a:latin typeface="Arial" charset="0"/>
                <a:ea typeface="Calibri" pitchFamily="34" charset="0"/>
                <a:cs typeface="Times New Roman" pitchFamily="18" charset="0"/>
              </a:rPr>
              <a:t>_____________________________,                                   _____________________________                                        _______________.</a:t>
            </a:r>
            <a:endParaRPr lang="en-US" sz="2400" dirty="0">
              <a:solidFill>
                <a:srgbClr val="000000"/>
              </a:solidFill>
              <a:latin typeface="Arial" charset="0"/>
              <a:ea typeface="Calibri" pitchFamily="34" charset="0"/>
              <a:cs typeface="Times New Roman" pitchFamily="18" charset="0"/>
            </a:endParaRPr>
          </a:p>
          <a:p>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rPr>
              <a:t>__________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such as </a:t>
            </a:r>
            <a:r>
              <a:rPr lang="en-US" sz="2400" i="1" dirty="0">
                <a:solidFill>
                  <a:srgbClr val="000000"/>
                </a:solidFill>
                <a:latin typeface="Arial" charset="0"/>
                <a:ea typeface="Calibri" pitchFamily="34" charset="0"/>
                <a:cs typeface="Times New Roman" pitchFamily="18" charset="0"/>
              </a:rPr>
              <a:t>graphite</a:t>
            </a:r>
            <a:r>
              <a:rPr lang="en-US" sz="2400" dirty="0">
                <a:solidFill>
                  <a:srgbClr val="000000"/>
                </a:solidFill>
                <a:latin typeface="Arial" charset="0"/>
                <a:ea typeface="Calibri" pitchFamily="34" charset="0"/>
                <a:cs typeface="Times New Roman" pitchFamily="18" charset="0"/>
              </a:rPr>
              <a:t>, </a:t>
            </a:r>
            <a:r>
              <a:rPr lang="en-US" sz="2400" i="1" dirty="0">
                <a:solidFill>
                  <a:srgbClr val="000000"/>
                </a:solidFill>
                <a:latin typeface="Arial" charset="0"/>
                <a:ea typeface="Calibri" pitchFamily="34" charset="0"/>
                <a:cs typeface="Times New Roman" pitchFamily="18" charset="0"/>
              </a:rPr>
              <a:t>light                                water</a:t>
            </a:r>
            <a:r>
              <a:rPr lang="en-US" sz="2400" dirty="0">
                <a:solidFill>
                  <a:srgbClr val="000000"/>
                </a:solidFill>
                <a:latin typeface="Arial" charset="0"/>
                <a:ea typeface="Calibri" pitchFamily="34" charset="0"/>
                <a:cs typeface="Times New Roman" pitchFamily="18" charset="0"/>
              </a:rPr>
              <a:t> and </a:t>
            </a:r>
            <a:r>
              <a:rPr lang="en-US" sz="2400" i="1" dirty="0">
                <a:solidFill>
                  <a:srgbClr val="000000"/>
                </a:solidFill>
                <a:latin typeface="Arial" charset="0"/>
                <a:ea typeface="Calibri" pitchFamily="34" charset="0"/>
                <a:cs typeface="Times New Roman" pitchFamily="18" charset="0"/>
              </a:rPr>
              <a:t>heavy water</a:t>
            </a:r>
            <a:r>
              <a:rPr lang="en-US" sz="2400" dirty="0">
                <a:solidFill>
                  <a:srgbClr val="000000"/>
                </a:solidFill>
                <a:latin typeface="Arial" charset="0"/>
                <a:ea typeface="Calibri" pitchFamily="34" charset="0"/>
                <a:cs typeface="Times New Roman" pitchFamily="18" charset="0"/>
              </a:rPr>
              <a:t> </a:t>
            </a:r>
            <a:r>
              <a:rPr lang="en-US" sz="2400" dirty="0" smtClean="0">
                <a:solidFill>
                  <a:srgbClr val="000000"/>
                </a:solidFill>
                <a:latin typeface="Arial" charset="0"/>
                <a:ea typeface="Calibri" pitchFamily="34" charset="0"/>
                <a:cs typeface="Times New Roman" pitchFamily="18" charset="0"/>
              </a:rPr>
              <a:t>___________                                 ________________ to </a:t>
            </a:r>
            <a:r>
              <a:rPr lang="en-US" sz="2400" dirty="0">
                <a:solidFill>
                  <a:srgbClr val="000000"/>
                </a:solidFill>
                <a:latin typeface="Arial" charset="0"/>
                <a:ea typeface="Calibri" pitchFamily="34" charset="0"/>
                <a:cs typeface="Times New Roman" pitchFamily="18" charset="0"/>
              </a:rPr>
              <a:t>about </a:t>
            </a:r>
            <a:r>
              <a:rPr lang="en-US" sz="2400" b="1" dirty="0" smtClean="0">
                <a:solidFill>
                  <a:srgbClr val="000000"/>
                </a:solidFill>
                <a:latin typeface="Arial" charset="0"/>
                <a:ea typeface="Calibri" pitchFamily="34" charset="0"/>
                <a:cs typeface="Times New Roman" pitchFamily="18" charset="0"/>
              </a:rPr>
              <a:t>______</a:t>
            </a:r>
            <a:r>
              <a:rPr lang="en-US" sz="2400" dirty="0" smtClean="0">
                <a:solidFill>
                  <a:srgbClr val="000000"/>
                </a:solidFill>
                <a:latin typeface="Arial" charset="0"/>
                <a:ea typeface="Calibri" pitchFamily="34" charset="0"/>
                <a:cs typeface="Times New Roman" pitchFamily="18" charset="0"/>
              </a:rPr>
              <a:t>                                  </a:t>
            </a:r>
            <a:r>
              <a:rPr lang="en-US" sz="2400" dirty="0">
                <a:solidFill>
                  <a:srgbClr val="000000"/>
                </a:solidFill>
                <a:latin typeface="Arial" charset="0"/>
                <a:ea typeface="Calibri" pitchFamily="34" charset="0"/>
                <a:cs typeface="Times New Roman" pitchFamily="18" charset="0"/>
              </a:rPr>
              <a:t>so that they can contribute to the                                   fission process.</a:t>
            </a:r>
          </a:p>
        </p:txBody>
      </p:sp>
      <p:sp>
        <p:nvSpPr>
          <p:cNvPr id="5427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8056563" y="4297363"/>
            <a:ext cx="233362" cy="2476500"/>
            <a:chOff x="3674" y="1417"/>
            <a:chExt cx="257" cy="2908"/>
          </a:xfrm>
        </p:grpSpPr>
        <p:sp>
          <p:nvSpPr>
            <p:cNvPr id="1136645"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62"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3"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4"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5"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6"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7"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8"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9"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0"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1"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2"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3"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4"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5"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6"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7"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8"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79"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0"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1"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2"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3"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4"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5"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6"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7"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8"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89"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0"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1"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2"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3"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4"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5"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6"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7"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8"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99"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0"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1"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2"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3"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4"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5"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6"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7"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8"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09"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0"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1"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2"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3"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4"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5"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6"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7"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8"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19"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0"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621"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3" name="Group 66"/>
          <p:cNvGrpSpPr>
            <a:grpSpLocks/>
          </p:cNvGrpSpPr>
          <p:nvPr/>
        </p:nvGrpSpPr>
        <p:grpSpPr bwMode="auto">
          <a:xfrm>
            <a:off x="7337425" y="4294188"/>
            <a:ext cx="233363" cy="2476500"/>
            <a:chOff x="3674" y="1417"/>
            <a:chExt cx="257" cy="2908"/>
          </a:xfrm>
        </p:grpSpPr>
        <p:sp>
          <p:nvSpPr>
            <p:cNvPr id="1136707"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501"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2"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3"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4"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5"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6"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7"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8"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09"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0"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1"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2"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3"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4"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5"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6"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7"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8"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19"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0"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1"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2"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3"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4"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5"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6"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7"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8"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29"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0"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1"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2"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3"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4"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5"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6"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7"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8"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39"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0"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1"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2"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3"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4"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5"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6"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7"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8"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49"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0"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1"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2"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3"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4"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5"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6"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7"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8"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59"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560"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4" name="Group 128"/>
          <p:cNvGrpSpPr>
            <a:grpSpLocks/>
          </p:cNvGrpSpPr>
          <p:nvPr/>
        </p:nvGrpSpPr>
        <p:grpSpPr bwMode="auto">
          <a:xfrm>
            <a:off x="6616700" y="4300538"/>
            <a:ext cx="233363" cy="2476500"/>
            <a:chOff x="3674" y="1417"/>
            <a:chExt cx="257" cy="2908"/>
          </a:xfrm>
        </p:grpSpPr>
        <p:sp>
          <p:nvSpPr>
            <p:cNvPr id="1136769"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440"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1"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2"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3"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4"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5"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6"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7"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8"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49"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0"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1"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2"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3"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4"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5"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6"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7"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8"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59"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0"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1"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2"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3"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4"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5"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6"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7"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8"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69"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0"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1"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2"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3"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4"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5"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6"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7"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8"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79"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0"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1"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2"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3"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4"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5"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6"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7"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8"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89"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0"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1"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2"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3"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4"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5"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6"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7"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8"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99"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 name="Group 190"/>
          <p:cNvGrpSpPr>
            <a:grpSpLocks/>
          </p:cNvGrpSpPr>
          <p:nvPr/>
        </p:nvGrpSpPr>
        <p:grpSpPr bwMode="auto">
          <a:xfrm>
            <a:off x="5907088" y="4295775"/>
            <a:ext cx="233362" cy="2476500"/>
            <a:chOff x="3674" y="1417"/>
            <a:chExt cx="257" cy="2908"/>
          </a:xfrm>
        </p:grpSpPr>
        <p:sp>
          <p:nvSpPr>
            <p:cNvPr id="1136831"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79"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0"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1"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2"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3"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4"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5"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6"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7"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8"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89"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0"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1"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2"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3"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4"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5"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6"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7"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8"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99"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0"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1"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2"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3"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4"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5"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6"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7"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8"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09"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0"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1"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2"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3"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4"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5"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6"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7"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8"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19"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0"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1"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2"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3"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4"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5"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6"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7"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8"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29"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0"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1"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2"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3"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4"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5"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6"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7"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438"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6" name="Group 252"/>
          <p:cNvGrpSpPr>
            <a:grpSpLocks/>
          </p:cNvGrpSpPr>
          <p:nvPr/>
        </p:nvGrpSpPr>
        <p:grpSpPr bwMode="auto">
          <a:xfrm>
            <a:off x="8769350" y="4295775"/>
            <a:ext cx="233363" cy="2476500"/>
            <a:chOff x="3674" y="1417"/>
            <a:chExt cx="257" cy="2908"/>
          </a:xfrm>
        </p:grpSpPr>
        <p:sp>
          <p:nvSpPr>
            <p:cNvPr id="1136893"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318"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19"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0"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1"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2"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3"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4"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5"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6"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7"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8"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29"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0"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1"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2"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3"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4"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5"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6"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7"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8"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39"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0"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1"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2"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3"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4"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5"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6"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7"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8"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49"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0"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1"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2"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3"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4"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5"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6"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7"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8"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59"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0"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1"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2"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3"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4"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5"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6"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7"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8"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69"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0"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1"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2"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3"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4"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5"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6"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4377"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sp>
        <p:nvSpPr>
          <p:cNvPr id="1136954" name="Freeform 314"/>
          <p:cNvSpPr>
            <a:spLocks/>
          </p:cNvSpPr>
          <p:nvPr/>
        </p:nvSpPr>
        <p:spPr bwMode="auto">
          <a:xfrm>
            <a:off x="6270625" y="1635125"/>
            <a:ext cx="1982788" cy="1187450"/>
          </a:xfrm>
          <a:custGeom>
            <a:avLst/>
            <a:gdLst>
              <a:gd name="T0" fmla="*/ 0 w 1249"/>
              <a:gd name="T1" fmla="*/ 744 h 748"/>
              <a:gd name="T2" fmla="*/ 90 w 1249"/>
              <a:gd name="T3" fmla="*/ 402 h 748"/>
              <a:gd name="T4" fmla="*/ 150 w 1249"/>
              <a:gd name="T5" fmla="*/ 91 h 748"/>
              <a:gd name="T6" fmla="*/ 211 w 1249"/>
              <a:gd name="T7" fmla="*/ 0 h 748"/>
              <a:gd name="T8" fmla="*/ 256 w 1249"/>
              <a:gd name="T9" fmla="*/ 91 h 748"/>
              <a:gd name="T10" fmla="*/ 370 w 1249"/>
              <a:gd name="T11" fmla="*/ 455 h 748"/>
              <a:gd name="T12" fmla="*/ 711 w 1249"/>
              <a:gd name="T13" fmla="*/ 690 h 748"/>
              <a:gd name="T14" fmla="*/ 1249 w 1249"/>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1249"/>
              <a:gd name="T25" fmla="*/ 0 h 748"/>
              <a:gd name="T26" fmla="*/ 1249 w 1249"/>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9" h="748">
                <a:moveTo>
                  <a:pt x="0" y="744"/>
                </a:moveTo>
                <a:cubicBezTo>
                  <a:pt x="15" y="687"/>
                  <a:pt x="65" y="511"/>
                  <a:pt x="90" y="402"/>
                </a:cubicBezTo>
                <a:cubicBezTo>
                  <a:pt x="115" y="293"/>
                  <a:pt x="130" y="158"/>
                  <a:pt x="150" y="91"/>
                </a:cubicBezTo>
                <a:cubicBezTo>
                  <a:pt x="170" y="24"/>
                  <a:pt x="193" y="0"/>
                  <a:pt x="211" y="0"/>
                </a:cubicBezTo>
                <a:cubicBezTo>
                  <a:pt x="229" y="0"/>
                  <a:pt x="229" y="15"/>
                  <a:pt x="256" y="91"/>
                </a:cubicBezTo>
                <a:cubicBezTo>
                  <a:pt x="283" y="167"/>
                  <a:pt x="294" y="355"/>
                  <a:pt x="370" y="455"/>
                </a:cubicBezTo>
                <a:cubicBezTo>
                  <a:pt x="446" y="555"/>
                  <a:pt x="565" y="641"/>
                  <a:pt x="711" y="690"/>
                </a:cubicBezTo>
                <a:cubicBezTo>
                  <a:pt x="857" y="739"/>
                  <a:pt x="1137" y="736"/>
                  <a:pt x="1249" y="748"/>
                </a:cubicBezTo>
              </a:path>
            </a:pathLst>
          </a:custGeom>
          <a:noFill/>
          <a:ln w="19050" cmpd="sng">
            <a:solidFill>
              <a:srgbClr val="FF0000"/>
            </a:solidFill>
            <a:round/>
            <a:headEnd/>
            <a:tailEnd/>
          </a:ln>
        </p:spPr>
        <p:txBody>
          <a:bodyPr/>
          <a:lstStyle/>
          <a:p>
            <a:endParaRPr lang="en-US"/>
          </a:p>
        </p:txBody>
      </p:sp>
      <p:grpSp>
        <p:nvGrpSpPr>
          <p:cNvPr id="7" name="Group 315"/>
          <p:cNvGrpSpPr>
            <a:grpSpLocks/>
          </p:cNvGrpSpPr>
          <p:nvPr/>
        </p:nvGrpSpPr>
        <p:grpSpPr bwMode="auto">
          <a:xfrm>
            <a:off x="6130925" y="1474788"/>
            <a:ext cx="2852738" cy="1878012"/>
            <a:chOff x="3786" y="1483"/>
            <a:chExt cx="1797" cy="1183"/>
          </a:xfrm>
        </p:grpSpPr>
        <p:grpSp>
          <p:nvGrpSpPr>
            <p:cNvPr id="54298" name="Group 316"/>
            <p:cNvGrpSpPr>
              <a:grpSpLocks/>
            </p:cNvGrpSpPr>
            <p:nvPr/>
          </p:nvGrpSpPr>
          <p:grpSpPr bwMode="auto">
            <a:xfrm>
              <a:off x="3786" y="1483"/>
              <a:ext cx="1428" cy="1071"/>
              <a:chOff x="3962" y="1083"/>
              <a:chExt cx="1428" cy="1071"/>
            </a:xfrm>
          </p:grpSpPr>
          <p:grpSp>
            <p:nvGrpSpPr>
              <p:cNvPr id="54300" name="Group 317"/>
              <p:cNvGrpSpPr>
                <a:grpSpLocks/>
              </p:cNvGrpSpPr>
              <p:nvPr/>
            </p:nvGrpSpPr>
            <p:grpSpPr bwMode="auto">
              <a:xfrm>
                <a:off x="4056" y="1083"/>
                <a:ext cx="1334" cy="857"/>
                <a:chOff x="4056" y="1083"/>
                <a:chExt cx="1334" cy="857"/>
              </a:xfrm>
            </p:grpSpPr>
            <p:grpSp>
              <p:nvGrpSpPr>
                <p:cNvPr id="54304" name="Group 318"/>
                <p:cNvGrpSpPr>
                  <a:grpSpLocks/>
                </p:cNvGrpSpPr>
                <p:nvPr/>
              </p:nvGrpSpPr>
              <p:grpSpPr bwMode="auto">
                <a:xfrm>
                  <a:off x="4056" y="1083"/>
                  <a:ext cx="1334" cy="856"/>
                  <a:chOff x="1986" y="3312"/>
                  <a:chExt cx="1334" cy="856"/>
                </a:xfrm>
              </p:grpSpPr>
              <p:sp>
                <p:nvSpPr>
                  <p:cNvPr id="54315" name="Line 319"/>
                  <p:cNvSpPr>
                    <a:spLocks noChangeShapeType="1"/>
                  </p:cNvSpPr>
                  <p:nvPr/>
                </p:nvSpPr>
                <p:spPr bwMode="auto">
                  <a:xfrm flipV="1">
                    <a:off x="1986" y="3312"/>
                    <a:ext cx="0" cy="856"/>
                  </a:xfrm>
                  <a:prstGeom prst="line">
                    <a:avLst/>
                  </a:prstGeom>
                  <a:noFill/>
                  <a:ln w="9525">
                    <a:solidFill>
                      <a:schemeClr val="tx1"/>
                    </a:solidFill>
                    <a:round/>
                    <a:headEnd/>
                    <a:tailEnd type="triangle" w="med" len="med"/>
                  </a:ln>
                </p:spPr>
                <p:txBody>
                  <a:bodyPr/>
                  <a:lstStyle/>
                  <a:p>
                    <a:endParaRPr lang="en-US"/>
                  </a:p>
                </p:txBody>
              </p:sp>
              <p:sp>
                <p:nvSpPr>
                  <p:cNvPr id="54316" name="Line 320"/>
                  <p:cNvSpPr>
                    <a:spLocks noChangeShapeType="1"/>
                  </p:cNvSpPr>
                  <p:nvPr/>
                </p:nvSpPr>
                <p:spPr bwMode="auto">
                  <a:xfrm>
                    <a:off x="1986" y="4168"/>
                    <a:ext cx="1334" cy="0"/>
                  </a:xfrm>
                  <a:prstGeom prst="line">
                    <a:avLst/>
                  </a:prstGeom>
                  <a:noFill/>
                  <a:ln w="9525">
                    <a:solidFill>
                      <a:schemeClr val="tx1"/>
                    </a:solidFill>
                    <a:round/>
                    <a:headEnd/>
                    <a:tailEnd type="triangle" w="med" len="med"/>
                  </a:ln>
                </p:spPr>
                <p:txBody>
                  <a:bodyPr/>
                  <a:lstStyle/>
                  <a:p>
                    <a:endParaRPr lang="en-US"/>
                  </a:p>
                </p:txBody>
              </p:sp>
            </p:grpSp>
            <p:sp>
              <p:nvSpPr>
                <p:cNvPr id="54305" name="Line 321"/>
                <p:cNvSpPr>
                  <a:spLocks noChangeShapeType="1"/>
                </p:cNvSpPr>
                <p:nvPr/>
              </p:nvSpPr>
              <p:spPr bwMode="auto">
                <a:xfrm flipV="1">
                  <a:off x="4164" y="1901"/>
                  <a:ext cx="0" cy="34"/>
                </a:xfrm>
                <a:prstGeom prst="line">
                  <a:avLst/>
                </a:prstGeom>
                <a:noFill/>
                <a:ln w="9525">
                  <a:solidFill>
                    <a:schemeClr val="tx1"/>
                  </a:solidFill>
                  <a:round/>
                  <a:headEnd/>
                  <a:tailEnd/>
                </a:ln>
              </p:spPr>
              <p:txBody>
                <a:bodyPr/>
                <a:lstStyle/>
                <a:p>
                  <a:endParaRPr lang="en-US"/>
                </a:p>
              </p:txBody>
            </p:sp>
            <p:sp>
              <p:nvSpPr>
                <p:cNvPr id="54306" name="Line 322"/>
                <p:cNvSpPr>
                  <a:spLocks noChangeShapeType="1"/>
                </p:cNvSpPr>
                <p:nvPr/>
              </p:nvSpPr>
              <p:spPr bwMode="auto">
                <a:xfrm flipV="1">
                  <a:off x="4279" y="1902"/>
                  <a:ext cx="0" cy="34"/>
                </a:xfrm>
                <a:prstGeom prst="line">
                  <a:avLst/>
                </a:prstGeom>
                <a:noFill/>
                <a:ln w="9525">
                  <a:solidFill>
                    <a:schemeClr val="tx1"/>
                  </a:solidFill>
                  <a:round/>
                  <a:headEnd/>
                  <a:tailEnd/>
                </a:ln>
              </p:spPr>
              <p:txBody>
                <a:bodyPr/>
                <a:lstStyle/>
                <a:p>
                  <a:endParaRPr lang="en-US"/>
                </a:p>
              </p:txBody>
            </p:sp>
            <p:sp>
              <p:nvSpPr>
                <p:cNvPr id="54307" name="Line 323"/>
                <p:cNvSpPr>
                  <a:spLocks noChangeShapeType="1"/>
                </p:cNvSpPr>
                <p:nvPr/>
              </p:nvSpPr>
              <p:spPr bwMode="auto">
                <a:xfrm flipV="1">
                  <a:off x="4394" y="1903"/>
                  <a:ext cx="0" cy="34"/>
                </a:xfrm>
                <a:prstGeom prst="line">
                  <a:avLst/>
                </a:prstGeom>
                <a:noFill/>
                <a:ln w="9525">
                  <a:solidFill>
                    <a:schemeClr val="tx1"/>
                  </a:solidFill>
                  <a:round/>
                  <a:headEnd/>
                  <a:tailEnd/>
                </a:ln>
              </p:spPr>
              <p:txBody>
                <a:bodyPr/>
                <a:lstStyle/>
                <a:p>
                  <a:endParaRPr lang="en-US"/>
                </a:p>
              </p:txBody>
            </p:sp>
            <p:sp>
              <p:nvSpPr>
                <p:cNvPr id="54308" name="Line 324"/>
                <p:cNvSpPr>
                  <a:spLocks noChangeShapeType="1"/>
                </p:cNvSpPr>
                <p:nvPr/>
              </p:nvSpPr>
              <p:spPr bwMode="auto">
                <a:xfrm flipV="1">
                  <a:off x="4509" y="1904"/>
                  <a:ext cx="0" cy="34"/>
                </a:xfrm>
                <a:prstGeom prst="line">
                  <a:avLst/>
                </a:prstGeom>
                <a:noFill/>
                <a:ln w="9525">
                  <a:solidFill>
                    <a:schemeClr val="tx1"/>
                  </a:solidFill>
                  <a:round/>
                  <a:headEnd/>
                  <a:tailEnd/>
                </a:ln>
              </p:spPr>
              <p:txBody>
                <a:bodyPr/>
                <a:lstStyle/>
                <a:p>
                  <a:endParaRPr lang="en-US"/>
                </a:p>
              </p:txBody>
            </p:sp>
            <p:sp>
              <p:nvSpPr>
                <p:cNvPr id="54309" name="Line 325"/>
                <p:cNvSpPr>
                  <a:spLocks noChangeShapeType="1"/>
                </p:cNvSpPr>
                <p:nvPr/>
              </p:nvSpPr>
              <p:spPr bwMode="auto">
                <a:xfrm flipV="1">
                  <a:off x="4624" y="1905"/>
                  <a:ext cx="0" cy="34"/>
                </a:xfrm>
                <a:prstGeom prst="line">
                  <a:avLst/>
                </a:prstGeom>
                <a:noFill/>
                <a:ln w="9525">
                  <a:solidFill>
                    <a:schemeClr val="tx1"/>
                  </a:solidFill>
                  <a:round/>
                  <a:headEnd/>
                  <a:tailEnd/>
                </a:ln>
              </p:spPr>
              <p:txBody>
                <a:bodyPr/>
                <a:lstStyle/>
                <a:p>
                  <a:endParaRPr lang="en-US"/>
                </a:p>
              </p:txBody>
            </p:sp>
            <p:sp>
              <p:nvSpPr>
                <p:cNvPr id="54310" name="Line 326"/>
                <p:cNvSpPr>
                  <a:spLocks noChangeShapeType="1"/>
                </p:cNvSpPr>
                <p:nvPr/>
              </p:nvSpPr>
              <p:spPr bwMode="auto">
                <a:xfrm flipV="1">
                  <a:off x="4739" y="1906"/>
                  <a:ext cx="0" cy="34"/>
                </a:xfrm>
                <a:prstGeom prst="line">
                  <a:avLst/>
                </a:prstGeom>
                <a:noFill/>
                <a:ln w="9525">
                  <a:solidFill>
                    <a:schemeClr val="tx1"/>
                  </a:solidFill>
                  <a:round/>
                  <a:headEnd/>
                  <a:tailEnd/>
                </a:ln>
              </p:spPr>
              <p:txBody>
                <a:bodyPr/>
                <a:lstStyle/>
                <a:p>
                  <a:endParaRPr lang="en-US"/>
                </a:p>
              </p:txBody>
            </p:sp>
            <p:sp>
              <p:nvSpPr>
                <p:cNvPr id="54311" name="Line 327"/>
                <p:cNvSpPr>
                  <a:spLocks noChangeShapeType="1"/>
                </p:cNvSpPr>
                <p:nvPr/>
              </p:nvSpPr>
              <p:spPr bwMode="auto">
                <a:xfrm flipV="1">
                  <a:off x="4854" y="1901"/>
                  <a:ext cx="0" cy="34"/>
                </a:xfrm>
                <a:prstGeom prst="line">
                  <a:avLst/>
                </a:prstGeom>
                <a:noFill/>
                <a:ln w="9525">
                  <a:solidFill>
                    <a:schemeClr val="tx1"/>
                  </a:solidFill>
                  <a:round/>
                  <a:headEnd/>
                  <a:tailEnd/>
                </a:ln>
              </p:spPr>
              <p:txBody>
                <a:bodyPr/>
                <a:lstStyle/>
                <a:p>
                  <a:endParaRPr lang="en-US"/>
                </a:p>
              </p:txBody>
            </p:sp>
            <p:sp>
              <p:nvSpPr>
                <p:cNvPr id="54312" name="Line 328"/>
                <p:cNvSpPr>
                  <a:spLocks noChangeShapeType="1"/>
                </p:cNvSpPr>
                <p:nvPr/>
              </p:nvSpPr>
              <p:spPr bwMode="auto">
                <a:xfrm flipV="1">
                  <a:off x="4969" y="1902"/>
                  <a:ext cx="0" cy="34"/>
                </a:xfrm>
                <a:prstGeom prst="line">
                  <a:avLst/>
                </a:prstGeom>
                <a:noFill/>
                <a:ln w="9525">
                  <a:solidFill>
                    <a:schemeClr val="tx1"/>
                  </a:solidFill>
                  <a:round/>
                  <a:headEnd/>
                  <a:tailEnd/>
                </a:ln>
              </p:spPr>
              <p:txBody>
                <a:bodyPr/>
                <a:lstStyle/>
                <a:p>
                  <a:endParaRPr lang="en-US"/>
                </a:p>
              </p:txBody>
            </p:sp>
            <p:sp>
              <p:nvSpPr>
                <p:cNvPr id="54313" name="Line 329"/>
                <p:cNvSpPr>
                  <a:spLocks noChangeShapeType="1"/>
                </p:cNvSpPr>
                <p:nvPr/>
              </p:nvSpPr>
              <p:spPr bwMode="auto">
                <a:xfrm flipV="1">
                  <a:off x="5084" y="1903"/>
                  <a:ext cx="0" cy="34"/>
                </a:xfrm>
                <a:prstGeom prst="line">
                  <a:avLst/>
                </a:prstGeom>
                <a:noFill/>
                <a:ln w="9525">
                  <a:solidFill>
                    <a:schemeClr val="tx1"/>
                  </a:solidFill>
                  <a:round/>
                  <a:headEnd/>
                  <a:tailEnd/>
                </a:ln>
              </p:spPr>
              <p:txBody>
                <a:bodyPr/>
                <a:lstStyle/>
                <a:p>
                  <a:endParaRPr lang="en-US"/>
                </a:p>
              </p:txBody>
            </p:sp>
            <p:sp>
              <p:nvSpPr>
                <p:cNvPr id="54314" name="Line 330"/>
                <p:cNvSpPr>
                  <a:spLocks noChangeShapeType="1"/>
                </p:cNvSpPr>
                <p:nvPr/>
              </p:nvSpPr>
              <p:spPr bwMode="auto">
                <a:xfrm flipV="1">
                  <a:off x="5199" y="1904"/>
                  <a:ext cx="0" cy="34"/>
                </a:xfrm>
                <a:prstGeom prst="line">
                  <a:avLst/>
                </a:prstGeom>
                <a:noFill/>
                <a:ln w="9525">
                  <a:solidFill>
                    <a:schemeClr val="tx1"/>
                  </a:solidFill>
                  <a:round/>
                  <a:headEnd/>
                  <a:tailEnd/>
                </a:ln>
              </p:spPr>
              <p:txBody>
                <a:bodyPr/>
                <a:lstStyle/>
                <a:p>
                  <a:endParaRPr lang="en-US"/>
                </a:p>
              </p:txBody>
            </p:sp>
          </p:grpSp>
          <p:sp>
            <p:nvSpPr>
              <p:cNvPr id="54301" name="Text Box 331"/>
              <p:cNvSpPr txBox="1">
                <a:spLocks noChangeArrowheads="1"/>
              </p:cNvSpPr>
              <p:nvPr/>
            </p:nvSpPr>
            <p:spPr bwMode="auto">
              <a:xfrm>
                <a:off x="3962" y="1904"/>
                <a:ext cx="212" cy="250"/>
              </a:xfrm>
              <a:prstGeom prst="rect">
                <a:avLst/>
              </a:prstGeom>
              <a:noFill/>
              <a:ln w="9525">
                <a:noFill/>
                <a:miter lim="800000"/>
                <a:headEnd/>
                <a:tailEnd/>
              </a:ln>
            </p:spPr>
            <p:txBody>
              <a:bodyPr wrap="none">
                <a:spAutoFit/>
              </a:bodyPr>
              <a:lstStyle/>
              <a:p>
                <a:r>
                  <a:rPr lang="en-US"/>
                  <a:t>0</a:t>
                </a:r>
              </a:p>
            </p:txBody>
          </p:sp>
          <p:sp>
            <p:nvSpPr>
              <p:cNvPr id="54302" name="Text Box 332"/>
              <p:cNvSpPr txBox="1">
                <a:spLocks noChangeArrowheads="1"/>
              </p:cNvSpPr>
              <p:nvPr/>
            </p:nvSpPr>
            <p:spPr bwMode="auto">
              <a:xfrm>
                <a:off x="5038" y="1904"/>
                <a:ext cx="308" cy="250"/>
              </a:xfrm>
              <a:prstGeom prst="rect">
                <a:avLst/>
              </a:prstGeom>
              <a:noFill/>
              <a:ln w="9525">
                <a:noFill/>
                <a:miter lim="800000"/>
                <a:headEnd/>
                <a:tailEnd/>
              </a:ln>
            </p:spPr>
            <p:txBody>
              <a:bodyPr wrap="none">
                <a:spAutoFit/>
              </a:bodyPr>
              <a:lstStyle/>
              <a:p>
                <a:r>
                  <a:rPr lang="en-US"/>
                  <a:t>10</a:t>
                </a:r>
              </a:p>
            </p:txBody>
          </p:sp>
          <p:sp>
            <p:nvSpPr>
              <p:cNvPr id="54303" name="Text Box 333"/>
              <p:cNvSpPr txBox="1">
                <a:spLocks noChangeArrowheads="1"/>
              </p:cNvSpPr>
              <p:nvPr/>
            </p:nvSpPr>
            <p:spPr bwMode="auto">
              <a:xfrm>
                <a:off x="4520" y="1902"/>
                <a:ext cx="212" cy="250"/>
              </a:xfrm>
              <a:prstGeom prst="rect">
                <a:avLst/>
              </a:prstGeom>
              <a:noFill/>
              <a:ln w="9525">
                <a:noFill/>
                <a:miter lim="800000"/>
                <a:headEnd/>
                <a:tailEnd/>
              </a:ln>
            </p:spPr>
            <p:txBody>
              <a:bodyPr wrap="none">
                <a:spAutoFit/>
              </a:bodyPr>
              <a:lstStyle/>
              <a:p>
                <a:r>
                  <a:rPr lang="en-US"/>
                  <a:t>5</a:t>
                </a:r>
              </a:p>
            </p:txBody>
          </p:sp>
        </p:grpSp>
        <p:sp>
          <p:nvSpPr>
            <p:cNvPr id="54299" name="Text Box 334"/>
            <p:cNvSpPr txBox="1">
              <a:spLocks noChangeArrowheads="1"/>
            </p:cNvSpPr>
            <p:nvPr/>
          </p:nvSpPr>
          <p:spPr bwMode="auto">
            <a:xfrm>
              <a:off x="3828" y="2416"/>
              <a:ext cx="1755" cy="250"/>
            </a:xfrm>
            <a:prstGeom prst="rect">
              <a:avLst/>
            </a:prstGeom>
            <a:noFill/>
            <a:ln w="9525">
              <a:noFill/>
              <a:miter lim="800000"/>
              <a:headEnd/>
              <a:tailEnd/>
            </a:ln>
          </p:spPr>
          <p:txBody>
            <a:bodyPr>
              <a:spAutoFit/>
            </a:bodyPr>
            <a:lstStyle/>
            <a:p>
              <a:r>
                <a:rPr lang="en-US">
                  <a:solidFill>
                    <a:srgbClr val="4D4D4D"/>
                  </a:solidFill>
                  <a:latin typeface="Arial" charset="0"/>
                </a:rPr>
                <a:t>Neutron energy  / MeV</a:t>
              </a:r>
            </a:p>
          </p:txBody>
        </p:sp>
      </p:grpSp>
      <p:sp>
        <p:nvSpPr>
          <p:cNvPr id="1136975" name="Rectangle 335"/>
          <p:cNvSpPr>
            <a:spLocks noChangeArrowheads="1"/>
          </p:cNvSpPr>
          <p:nvPr/>
        </p:nvSpPr>
        <p:spPr bwMode="auto">
          <a:xfrm>
            <a:off x="6437313" y="1635125"/>
            <a:ext cx="373062" cy="1190625"/>
          </a:xfrm>
          <a:prstGeom prst="rect">
            <a:avLst/>
          </a:prstGeom>
          <a:solidFill>
            <a:srgbClr val="FF6600">
              <a:alpha val="38823"/>
            </a:srgbClr>
          </a:solidFill>
          <a:ln w="9525">
            <a:noFill/>
            <a:miter lim="800000"/>
            <a:headEnd/>
            <a:tailEnd/>
          </a:ln>
        </p:spPr>
        <p:txBody>
          <a:bodyPr wrap="none" anchor="ctr"/>
          <a:lstStyle/>
          <a:p>
            <a:endParaRPr lang="en-US"/>
          </a:p>
        </p:txBody>
      </p:sp>
      <p:sp>
        <p:nvSpPr>
          <p:cNvPr id="1136976" name="Text Box 336"/>
          <p:cNvSpPr txBox="1">
            <a:spLocks noChangeArrowheads="1"/>
          </p:cNvSpPr>
          <p:nvPr/>
        </p:nvSpPr>
        <p:spPr bwMode="auto">
          <a:xfrm>
            <a:off x="6899275" y="1689100"/>
            <a:ext cx="1624013" cy="822325"/>
          </a:xfrm>
          <a:prstGeom prst="rect">
            <a:avLst/>
          </a:prstGeom>
          <a:noFill/>
          <a:ln w="9525">
            <a:noFill/>
            <a:miter lim="800000"/>
            <a:headEnd/>
            <a:tailEnd/>
          </a:ln>
        </p:spPr>
        <p:txBody>
          <a:bodyPr>
            <a:spAutoFit/>
          </a:bodyPr>
          <a:lstStyle/>
          <a:p>
            <a:pPr algn="ctr"/>
            <a:r>
              <a:rPr lang="en-US" sz="2400">
                <a:solidFill>
                  <a:schemeClr val="hlink"/>
                </a:solidFill>
                <a:latin typeface="Arial" charset="0"/>
              </a:rPr>
              <a:t>1-2 MeV average</a:t>
            </a:r>
          </a:p>
        </p:txBody>
      </p:sp>
      <p:grpSp>
        <p:nvGrpSpPr>
          <p:cNvPr id="11" name="Group 337"/>
          <p:cNvGrpSpPr>
            <a:grpSpLocks/>
          </p:cNvGrpSpPr>
          <p:nvPr/>
        </p:nvGrpSpPr>
        <p:grpSpPr bwMode="auto">
          <a:xfrm>
            <a:off x="6202363" y="4287838"/>
            <a:ext cx="396875" cy="2479675"/>
            <a:chOff x="3907" y="2701"/>
            <a:chExt cx="250" cy="1562"/>
          </a:xfrm>
        </p:grpSpPr>
        <p:sp>
          <p:nvSpPr>
            <p:cNvPr id="1136978" name="Rectangle 338"/>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7" name="Text Box 339"/>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2" name="Group 340"/>
          <p:cNvGrpSpPr>
            <a:grpSpLocks/>
          </p:cNvGrpSpPr>
          <p:nvPr/>
        </p:nvGrpSpPr>
        <p:grpSpPr bwMode="auto">
          <a:xfrm>
            <a:off x="6916738" y="4295775"/>
            <a:ext cx="396875" cy="2479675"/>
            <a:chOff x="4357" y="2706"/>
            <a:chExt cx="250" cy="1562"/>
          </a:xfrm>
        </p:grpSpPr>
        <p:sp>
          <p:nvSpPr>
            <p:cNvPr id="1136981" name="Rectangle 341"/>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5" name="Text Box 342"/>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3" name="Group 343"/>
          <p:cNvGrpSpPr>
            <a:grpSpLocks/>
          </p:cNvGrpSpPr>
          <p:nvPr/>
        </p:nvGrpSpPr>
        <p:grpSpPr bwMode="auto">
          <a:xfrm>
            <a:off x="7631113" y="4291013"/>
            <a:ext cx="396875" cy="2479675"/>
            <a:chOff x="4807" y="2703"/>
            <a:chExt cx="250" cy="1562"/>
          </a:xfrm>
        </p:grpSpPr>
        <p:sp>
          <p:nvSpPr>
            <p:cNvPr id="1136984" name="Rectangle 344"/>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3" name="Text Box 345"/>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4" name="Group 346"/>
          <p:cNvGrpSpPr>
            <a:grpSpLocks/>
          </p:cNvGrpSpPr>
          <p:nvPr/>
        </p:nvGrpSpPr>
        <p:grpSpPr bwMode="auto">
          <a:xfrm>
            <a:off x="8343900" y="4298950"/>
            <a:ext cx="396875" cy="2479675"/>
            <a:chOff x="5256" y="2708"/>
            <a:chExt cx="250" cy="1562"/>
          </a:xfrm>
        </p:grpSpPr>
        <p:sp>
          <p:nvSpPr>
            <p:cNvPr id="1136987" name="Rectangle 347"/>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4291" name="Text Box 348"/>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sp>
        <p:nvSpPr>
          <p:cNvPr id="1136989" name="Text Box 349"/>
          <p:cNvSpPr txBox="1">
            <a:spLocks noChangeArrowheads="1"/>
          </p:cNvSpPr>
          <p:nvPr/>
        </p:nvSpPr>
        <p:spPr bwMode="auto">
          <a:xfrm rot="5400000">
            <a:off x="5326063" y="3441700"/>
            <a:ext cx="1403350" cy="396875"/>
          </a:xfrm>
          <a:prstGeom prst="rect">
            <a:avLst/>
          </a:prstGeom>
          <a:noFill/>
          <a:ln w="9525">
            <a:noFill/>
            <a:miter lim="800000"/>
            <a:headEnd/>
            <a:tailEnd/>
          </a:ln>
        </p:spPr>
        <p:txBody>
          <a:bodyPr wrap="none">
            <a:spAutoFit/>
          </a:bodyPr>
          <a:lstStyle/>
          <a:p>
            <a:r>
              <a:rPr lang="en-US" b="1">
                <a:solidFill>
                  <a:srgbClr val="FF6600"/>
                </a:solidFill>
              </a:rPr>
              <a:t>fuel rod</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6642">
                                            <p:txEl>
                                              <p:pRg st="1" end="1"/>
                                            </p:txEl>
                                          </p:spTgt>
                                        </p:tgtEl>
                                        <p:attrNameLst>
                                          <p:attrName>style.visibility</p:attrName>
                                        </p:attrNameLst>
                                      </p:cBhvr>
                                      <p:to>
                                        <p:strVal val="visible"/>
                                      </p:to>
                                    </p:set>
                                    <p:anim calcmode="lin" valueType="num">
                                      <p:cBhvr additive="base">
                                        <p:cTn id="7" dur="500" fill="hold"/>
                                        <p:tgtEl>
                                          <p:spTgt spid="11366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66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36954"/>
                                        </p:tgtEl>
                                        <p:attrNameLst>
                                          <p:attrName>style.visibility</p:attrName>
                                        </p:attrNameLst>
                                      </p:cBhvr>
                                      <p:to>
                                        <p:strVal val="visible"/>
                                      </p:to>
                                    </p:set>
                                    <p:animEffect transition="in" filter="wipe(left)">
                                      <p:cBhvr>
                                        <p:cTn id="18" dur="2000"/>
                                        <p:tgtEl>
                                          <p:spTgt spid="1136954"/>
                                        </p:tgtEl>
                                      </p:cBhvr>
                                    </p:animEffect>
                                  </p:childTnLst>
                                  <p:subTnLst>
                                    <p:audio>
                                      <p:cMediaNode>
                                        <p:cTn display="0" masterRel="sameClick">
                                          <p:stCondLst>
                                            <p:cond evt="begin" delay="0">
                                              <p:tn val="16"/>
                                            </p:cond>
                                          </p:stCondLst>
                                          <p:endCondLst>
                                            <p:cond evt="onStopAudio" delay="0">
                                              <p:tgtEl>
                                                <p:sldTgt/>
                                              </p:tgtEl>
                                            </p:cond>
                                          </p:endCondLst>
                                        </p:cTn>
                                        <p:tgtEl>
                                          <p:sndTgt r:embed="rId5" name="drumroll.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36975"/>
                                        </p:tgtEl>
                                        <p:attrNameLst>
                                          <p:attrName>style.visibility</p:attrName>
                                        </p:attrNameLst>
                                      </p:cBhvr>
                                      <p:to>
                                        <p:strVal val="visible"/>
                                      </p:to>
                                    </p:set>
                                    <p:animEffect transition="in" filter="wipe(left)">
                                      <p:cBhvr>
                                        <p:cTn id="23" dur="500"/>
                                        <p:tgtEl>
                                          <p:spTgt spid="1136975"/>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iterate type="lt">
                                    <p:tmPct val="10000"/>
                                  </p:iterate>
                                  <p:childTnLst>
                                    <p:set>
                                      <p:cBhvr>
                                        <p:cTn id="27" dur="1" fill="hold">
                                          <p:stCondLst>
                                            <p:cond delay="0"/>
                                          </p:stCondLst>
                                        </p:cTn>
                                        <p:tgtEl>
                                          <p:spTgt spid="1136976"/>
                                        </p:tgtEl>
                                        <p:attrNameLst>
                                          <p:attrName>style.visibility</p:attrName>
                                        </p:attrNameLst>
                                      </p:cBhvr>
                                      <p:to>
                                        <p:strVal val="visible"/>
                                      </p:to>
                                    </p:set>
                                    <p:anim calcmode="lin" valueType="num">
                                      <p:cBhvr additive="base">
                                        <p:cTn id="28" dur="500" fill="hold"/>
                                        <p:tgtEl>
                                          <p:spTgt spid="1136976"/>
                                        </p:tgtEl>
                                        <p:attrNameLst>
                                          <p:attrName>ppt_x</p:attrName>
                                        </p:attrNameLst>
                                      </p:cBhvr>
                                      <p:tavLst>
                                        <p:tav tm="0">
                                          <p:val>
                                            <p:strVal val="1+#ppt_w/2"/>
                                          </p:val>
                                        </p:tav>
                                        <p:tav tm="100000">
                                          <p:val>
                                            <p:strVal val="#ppt_x"/>
                                          </p:val>
                                        </p:tav>
                                      </p:tavLst>
                                    </p:anim>
                                    <p:anim calcmode="lin" valueType="num">
                                      <p:cBhvr additive="base">
                                        <p:cTn id="29" dur="500" fill="hold"/>
                                        <p:tgtEl>
                                          <p:spTgt spid="11369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typ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36642">
                                            <p:txEl>
                                              <p:pRg st="2" end="2"/>
                                            </p:txEl>
                                          </p:spTgt>
                                        </p:tgtEl>
                                        <p:attrNameLst>
                                          <p:attrName>style.visibility</p:attrName>
                                        </p:attrNameLst>
                                      </p:cBhvr>
                                      <p:to>
                                        <p:strVal val="visible"/>
                                      </p:to>
                                    </p:set>
                                    <p:anim calcmode="lin" valueType="num">
                                      <p:cBhvr additive="base">
                                        <p:cTn id="34" dur="500" fill="hold"/>
                                        <p:tgtEl>
                                          <p:spTgt spid="1136642">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366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6" fill="hold">
                            <p:stCondLst>
                              <p:cond delay="500"/>
                            </p:stCondLst>
                            <p:childTnLst>
                              <p:par>
                                <p:cTn id="37" presetID="2"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suction.wav"/>
                                        </p:tgtEl>
                                      </p:cMediaNode>
                                    </p:audio>
                                  </p:subTnLst>
                                </p:cTn>
                              </p:par>
                            </p:childTnLst>
                          </p:cTn>
                        </p:par>
                        <p:par>
                          <p:cTn id="41" fill="hold">
                            <p:stCondLst>
                              <p:cond delay="1000"/>
                            </p:stCondLst>
                            <p:childTnLst>
                              <p:par>
                                <p:cTn id="42" presetID="2" presetClass="entr" presetSubtype="1"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7" name="suction.wav"/>
                                        </p:tgtEl>
                                      </p:cMediaNode>
                                    </p:audio>
                                  </p:subTnLst>
                                </p:cTn>
                              </p:par>
                            </p:childTnLst>
                          </p:cTn>
                        </p:par>
                        <p:par>
                          <p:cTn id="46" fill="hold">
                            <p:stCondLst>
                              <p:cond delay="1500"/>
                            </p:stCondLst>
                            <p:childTnLst>
                              <p:par>
                                <p:cTn id="47" presetID="2" presetClass="entr" presetSubtype="1"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7" name="suction.wav"/>
                                        </p:tgtEl>
                                      </p:cMediaNode>
                                    </p:audio>
                                  </p:subTnLst>
                                </p:cTn>
                              </p:par>
                            </p:childTnLst>
                          </p:cTn>
                        </p:par>
                        <p:par>
                          <p:cTn id="51" fill="hold">
                            <p:stCondLst>
                              <p:cond delay="2000"/>
                            </p:stCondLst>
                            <p:childTnLst>
                              <p:par>
                                <p:cTn id="52" presetID="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par>
                          <p:cTn id="56" fill="hold">
                            <p:stCondLst>
                              <p:cond delay="2500"/>
                            </p:stCondLst>
                            <p:childTnLst>
                              <p:par>
                                <p:cTn id="57" presetID="2" presetClass="entr" presetSubtype="1" fill="hold" nodeType="after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suction.wav"/>
                                        </p:tgtEl>
                                      </p:cMediaNode>
                                    </p:audio>
                                  </p:subTnLst>
                                </p:cTn>
                              </p:par>
                            </p:childTnLst>
                          </p:cTn>
                        </p:par>
                        <p:par>
                          <p:cTn id="61" fill="hold">
                            <p:stCondLst>
                              <p:cond delay="3000"/>
                            </p:stCondLst>
                            <p:childTnLst>
                              <p:par>
                                <p:cTn id="62" presetID="53" presetClass="entr" presetSubtype="0" fill="hold" grpId="0" nodeType="afterEffect">
                                  <p:stCondLst>
                                    <p:cond delay="0"/>
                                  </p:stCondLst>
                                  <p:childTnLst>
                                    <p:set>
                                      <p:cBhvr>
                                        <p:cTn id="63" dur="1" fill="hold">
                                          <p:stCondLst>
                                            <p:cond delay="0"/>
                                          </p:stCondLst>
                                        </p:cTn>
                                        <p:tgtEl>
                                          <p:spTgt spid="1136989"/>
                                        </p:tgtEl>
                                        <p:attrNameLst>
                                          <p:attrName>style.visibility</p:attrName>
                                        </p:attrNameLst>
                                      </p:cBhvr>
                                      <p:to>
                                        <p:strVal val="visible"/>
                                      </p:to>
                                    </p:set>
                                    <p:anim calcmode="lin" valueType="num">
                                      <p:cBhvr>
                                        <p:cTn id="64" dur="500" fill="hold"/>
                                        <p:tgtEl>
                                          <p:spTgt spid="1136989"/>
                                        </p:tgtEl>
                                        <p:attrNameLst>
                                          <p:attrName>ppt_w</p:attrName>
                                        </p:attrNameLst>
                                      </p:cBhvr>
                                      <p:tavLst>
                                        <p:tav tm="0">
                                          <p:val>
                                            <p:fltVal val="0"/>
                                          </p:val>
                                        </p:tav>
                                        <p:tav tm="100000">
                                          <p:val>
                                            <p:strVal val="#ppt_w"/>
                                          </p:val>
                                        </p:tav>
                                      </p:tavLst>
                                    </p:anim>
                                    <p:anim calcmode="lin" valueType="num">
                                      <p:cBhvr>
                                        <p:cTn id="65" dur="500" fill="hold"/>
                                        <p:tgtEl>
                                          <p:spTgt spid="1136989"/>
                                        </p:tgtEl>
                                        <p:attrNameLst>
                                          <p:attrName>ppt_h</p:attrName>
                                        </p:attrNameLst>
                                      </p:cBhvr>
                                      <p:tavLst>
                                        <p:tav tm="0">
                                          <p:val>
                                            <p:fltVal val="0"/>
                                          </p:val>
                                        </p:tav>
                                        <p:tav tm="100000">
                                          <p:val>
                                            <p:strVal val="#ppt_h"/>
                                          </p:val>
                                        </p:tav>
                                      </p:tavLst>
                                    </p:anim>
                                    <p:animEffect transition="in" filter="fade">
                                      <p:cBhvr>
                                        <p:cTn id="66" dur="500"/>
                                        <p:tgtEl>
                                          <p:spTgt spid="1136989"/>
                                        </p:tgtEl>
                                      </p:cBhvr>
                                    </p:animEffect>
                                  </p:childTnLst>
                                  <p:subTnLst>
                                    <p:audio>
                                      <p:cMediaNode>
                                        <p:cTn display="0" masterRel="sameClick">
                                          <p:stCondLst>
                                            <p:cond evt="begin" delay="0">
                                              <p:tn val="62"/>
                                            </p:cond>
                                          </p:stCondLst>
                                          <p:endCondLst>
                                            <p:cond evt="onStopAudio" delay="0">
                                              <p:tgtEl>
                                                <p:sldTgt/>
                                              </p:tgtEl>
                                            </p:cond>
                                          </p:endCondLst>
                                        </p:cTn>
                                        <p:tgtEl>
                                          <p:sndTgt r:embed="rId8"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36642">
                                            <p:txEl>
                                              <p:pRg st="3" end="3"/>
                                            </p:txEl>
                                          </p:spTgt>
                                        </p:tgtEl>
                                        <p:attrNameLst>
                                          <p:attrName>style.visibility</p:attrName>
                                        </p:attrNameLst>
                                      </p:cBhvr>
                                      <p:to>
                                        <p:strVal val="visible"/>
                                      </p:to>
                                    </p:set>
                                    <p:anim calcmode="lin" valueType="num">
                                      <p:cBhvr additive="base">
                                        <p:cTn id="71" dur="500" fill="hold"/>
                                        <p:tgtEl>
                                          <p:spTgt spid="1136642">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366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par>
                          <p:cTn id="73" fill="hold">
                            <p:stCondLst>
                              <p:cond delay="500"/>
                            </p:stCondLst>
                            <p:childTnLst>
                              <p:par>
                                <p:cTn id="74" presetID="22" presetClass="entr" presetSubtype="4"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down)">
                                      <p:cBhvr>
                                        <p:cTn id="76" dur="500"/>
                                        <p:tgtEl>
                                          <p:spTgt spid="11"/>
                                        </p:tgtEl>
                                      </p:cBhvr>
                                    </p:animEffect>
                                  </p:childTnLst>
                                  <p:subTnLst>
                                    <p:audio>
                                      <p:cMediaNode>
                                        <p:cTn display="0" masterRel="sameClick">
                                          <p:stCondLst>
                                            <p:cond evt="begin" delay="0">
                                              <p:tn val="74"/>
                                            </p:cond>
                                          </p:stCondLst>
                                          <p:endCondLst>
                                            <p:cond evt="onStopAudio" delay="0">
                                              <p:tgtEl>
                                                <p:sldTgt/>
                                              </p:tgtEl>
                                            </p:cond>
                                          </p:endCondLst>
                                        </p:cTn>
                                        <p:tgtEl>
                                          <p:sndTgt r:embed="rId9" name="whoosh.wav"/>
                                        </p:tgtEl>
                                      </p:cMediaNode>
                                    </p:audio>
                                  </p:subTnLst>
                                </p:cTn>
                              </p:par>
                            </p:childTnLst>
                          </p:cTn>
                        </p:par>
                        <p:par>
                          <p:cTn id="77" fill="hold">
                            <p:stCondLst>
                              <p:cond delay="1000"/>
                            </p:stCondLst>
                            <p:childTnLst>
                              <p:par>
                                <p:cTn id="78" presetID="22" presetClass="entr" presetSubtype="4" fill="hold"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down)">
                                      <p:cBhvr>
                                        <p:cTn id="80" dur="500"/>
                                        <p:tgtEl>
                                          <p:spTgt spid="12"/>
                                        </p:tgtEl>
                                      </p:cBhvr>
                                    </p:animEffect>
                                  </p:childTnLst>
                                  <p:subTnLst>
                                    <p:audio>
                                      <p:cMediaNode>
                                        <p:cTn display="0" masterRel="sameClick">
                                          <p:stCondLst>
                                            <p:cond evt="begin" delay="0">
                                              <p:tn val="78"/>
                                            </p:cond>
                                          </p:stCondLst>
                                          <p:endCondLst>
                                            <p:cond evt="onStopAudio" delay="0">
                                              <p:tgtEl>
                                                <p:sldTgt/>
                                              </p:tgtEl>
                                            </p:cond>
                                          </p:endCondLst>
                                        </p:cTn>
                                        <p:tgtEl>
                                          <p:sndTgt r:embed="rId9" name="whoosh.wav"/>
                                        </p:tgtEl>
                                      </p:cMediaNode>
                                    </p:audio>
                                  </p:subTnLst>
                                </p:cTn>
                              </p:par>
                            </p:childTnLst>
                          </p:cTn>
                        </p:par>
                        <p:par>
                          <p:cTn id="81" fill="hold">
                            <p:stCondLst>
                              <p:cond delay="1500"/>
                            </p:stCondLst>
                            <p:childTnLst>
                              <p:par>
                                <p:cTn id="82" presetID="22" presetClass="entr" presetSubtype="4"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subTnLst>
                                    <p:audio>
                                      <p:cMediaNode>
                                        <p:cTn display="0" masterRel="sameClick">
                                          <p:stCondLst>
                                            <p:cond evt="begin" delay="0">
                                              <p:tn val="82"/>
                                            </p:cond>
                                          </p:stCondLst>
                                          <p:endCondLst>
                                            <p:cond evt="onStopAudio" delay="0">
                                              <p:tgtEl>
                                                <p:sldTgt/>
                                              </p:tgtEl>
                                            </p:cond>
                                          </p:endCondLst>
                                        </p:cTn>
                                        <p:tgtEl>
                                          <p:sndTgt r:embed="rId9" name="whoosh.wav"/>
                                        </p:tgtEl>
                                      </p:cMediaNode>
                                    </p:audio>
                                  </p:subTnLst>
                                </p:cTn>
                              </p:par>
                            </p:childTnLst>
                          </p:cTn>
                        </p:par>
                        <p:par>
                          <p:cTn id="85" fill="hold">
                            <p:stCondLst>
                              <p:cond delay="2000"/>
                            </p:stCondLst>
                            <p:childTnLst>
                              <p:par>
                                <p:cTn id="86" presetID="22" presetClass="entr" presetSubtype="4"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subTnLst>
                                    <p:audio>
                                      <p:cMediaNode>
                                        <p:cTn display="0" masterRel="sameClick">
                                          <p:stCondLst>
                                            <p:cond evt="begin" delay="0">
                                              <p:tn val="86"/>
                                            </p:cond>
                                          </p:stCondLst>
                                          <p:endCondLst>
                                            <p:cond evt="onStopAudio" delay="0">
                                              <p:tgtEl>
                                                <p:sldTgt/>
                                              </p:tgtEl>
                                            </p:cond>
                                          </p:endCondLst>
                                        </p:cTn>
                                        <p:tgtEl>
                                          <p:sndTgt r:embed="rId9"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54" grpId="0" animBg="1"/>
      <p:bldP spid="1136975" grpId="0" animBg="1"/>
      <p:bldP spid="1136976" grpId="0"/>
      <p:bldP spid="113698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nuclear power stations</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order to </a:t>
            </a:r>
            <a:r>
              <a:rPr lang="en-US" sz="2400" dirty="0" smtClean="0">
                <a:solidFill>
                  <a:srgbClr val="000000"/>
                </a:solidFill>
                <a:latin typeface="Arial" charset="0"/>
                <a:ea typeface="Calibri" pitchFamily="34" charset="0"/>
                <a:cs typeface="Times New Roman" pitchFamily="18" charset="0"/>
              </a:rPr>
              <a:t>____________________</a:t>
            </a:r>
            <a:r>
              <a:rPr lang="en-US" sz="2400" dirty="0" smtClean="0">
                <a:solidFill>
                  <a:srgbClr val="000000"/>
                </a:solidFill>
                <a:latin typeface="Arial" charset="0"/>
                <a:ea typeface="Calibri" pitchFamily="34" charset="0"/>
                <a:cs typeface="Times New Roman" pitchFamily="18" charset="0"/>
              </a:rPr>
              <a:t>                                           ____________________________ in                                             </a:t>
            </a:r>
            <a:r>
              <a:rPr lang="en-US" sz="2400" dirty="0">
                <a:solidFill>
                  <a:srgbClr val="000000"/>
                </a:solidFill>
                <a:latin typeface="Arial" charset="0"/>
                <a:ea typeface="Calibri" pitchFamily="34" charset="0"/>
                <a:cs typeface="Times New Roman" pitchFamily="18" charset="0"/>
              </a:rPr>
              <a:t>a reactor, </a:t>
            </a:r>
            <a:r>
              <a:rPr lang="en-US" sz="2400" dirty="0" smtClean="0">
                <a:solidFill>
                  <a:srgbClr val="000000"/>
                </a:solidFill>
                <a:latin typeface="Arial" charset="0"/>
                <a:ea typeface="Calibri" pitchFamily="34" charset="0"/>
                <a:cs typeface="Times New Roman" pitchFamily="18" charset="0"/>
              </a:rPr>
              <a:t>______________________                                       </a:t>
            </a:r>
            <a:r>
              <a:rPr lang="en-US" sz="2400" b="1" dirty="0" smtClean="0">
                <a:solidFill>
                  <a:srgbClr val="FF0000"/>
                </a:solidFill>
                <a:latin typeface="Arial" charset="0"/>
                <a:ea typeface="Calibri" pitchFamily="34" charset="0"/>
                <a:cs typeface="Times New Roman" pitchFamily="18" charset="0"/>
              </a:rPr>
              <a:t>____________ </a:t>
            </a:r>
            <a:r>
              <a:rPr lang="en-US" sz="2400" dirty="0" smtClean="0">
                <a:solidFill>
                  <a:srgbClr val="000000"/>
                </a:solidFill>
                <a:latin typeface="Arial" charset="0"/>
                <a:ea typeface="Calibri" pitchFamily="34" charset="0"/>
                <a:cs typeface="Times New Roman" pitchFamily="18" charset="0"/>
              </a:rPr>
              <a:t>are </a:t>
            </a:r>
            <a:r>
              <a:rPr lang="en-US" sz="2400" dirty="0">
                <a:solidFill>
                  <a:srgbClr val="000000"/>
                </a:solidFill>
                <a:latin typeface="Arial" charset="0"/>
                <a:ea typeface="Calibri" pitchFamily="34" charset="0"/>
                <a:cs typeface="Times New Roman" pitchFamily="18" charset="0"/>
              </a:rPr>
              <a:t>used.</a:t>
            </a: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 </a:t>
            </a:r>
            <a:r>
              <a:rPr lang="en-US" sz="2400" dirty="0">
                <a:solidFill>
                  <a:srgbClr val="000000"/>
                </a:solidFill>
                <a:latin typeface="Arial" charset="0"/>
                <a:ea typeface="Calibri" pitchFamily="34" charset="0"/>
                <a:cs typeface="Times New Roman" pitchFamily="18" charset="0"/>
              </a:rPr>
              <a:t>the control                                                       rods will </a:t>
            </a:r>
            <a:r>
              <a:rPr lang="en-US" sz="2400" dirty="0" smtClean="0">
                <a:solidFill>
                  <a:srgbClr val="000000"/>
                </a:solidFill>
                <a:latin typeface="Arial" charset="0"/>
                <a:ea typeface="Calibri" pitchFamily="34" charset="0"/>
                <a:cs typeface="Times New Roman" pitchFamily="18" charset="0"/>
              </a:rPr>
              <a:t>_________ </a:t>
            </a: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 </a:t>
            </a:r>
            <a:r>
              <a:rPr lang="en-US" sz="2400" dirty="0">
                <a:solidFill>
                  <a:srgbClr val="000000"/>
                </a:solidFill>
                <a:latin typeface="Arial" charset="0"/>
                <a:ea typeface="Calibri" pitchFamily="34" charset="0"/>
                <a:cs typeface="Times New Roman" pitchFamily="18" charset="0"/>
              </a:rPr>
              <a:t>the control                                                        rods will </a:t>
            </a:r>
            <a:r>
              <a:rPr lang="en-US" sz="2400" dirty="0" smtClean="0">
                <a:solidFill>
                  <a:srgbClr val="000000"/>
                </a:solidFill>
                <a:latin typeface="Arial" charset="0"/>
                <a:ea typeface="Calibri" pitchFamily="34" charset="0"/>
                <a:cs typeface="Times New Roman" pitchFamily="18" charset="0"/>
              </a:rPr>
              <a:t>____________                                                   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Control rods are </a:t>
            </a:r>
            <a:r>
              <a:rPr lang="en-US" sz="2400" dirty="0" smtClean="0">
                <a:solidFill>
                  <a:srgbClr val="000000"/>
                </a:solidFill>
                <a:latin typeface="Arial" charset="0"/>
                <a:ea typeface="Calibri" pitchFamily="34" charset="0"/>
                <a:cs typeface="Times New Roman" pitchFamily="18" charset="0"/>
              </a:rPr>
              <a:t>_____                                                        ___________________                                                        _________.</a:t>
            </a:r>
            <a:endParaRPr lang="en-US" sz="2400" dirty="0">
              <a:solidFill>
                <a:srgbClr val="000000"/>
              </a:solidFill>
              <a:latin typeface="Arial" charset="0"/>
              <a:ea typeface="Calibri" pitchFamily="34" charset="0"/>
              <a:cs typeface="Times New Roman" pitchFamily="18" charset="0"/>
            </a:endParaRPr>
          </a:p>
        </p:txBody>
      </p:sp>
      <p:sp>
        <p:nvSpPr>
          <p:cNvPr id="552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5300" name="Group 4"/>
          <p:cNvGrpSpPr>
            <a:grpSpLocks/>
          </p:cNvGrpSpPr>
          <p:nvPr/>
        </p:nvGrpSpPr>
        <p:grpSpPr bwMode="auto">
          <a:xfrm>
            <a:off x="8056563" y="4297363"/>
            <a:ext cx="233362" cy="2476500"/>
            <a:chOff x="3674" y="1417"/>
            <a:chExt cx="257" cy="2908"/>
          </a:xfrm>
        </p:grpSpPr>
        <p:sp>
          <p:nvSpPr>
            <p:cNvPr id="1138693"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75"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6"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7"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8"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9"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0"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1"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2"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3"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4"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5"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6"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7"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8"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89"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0"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1"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2"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3"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4"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5"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6"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7"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8"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99"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0"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1"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2"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3"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4"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5"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6"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7"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8"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09"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0"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1"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2"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3"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4"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5"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6"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7"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8"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19"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0"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1"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2"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3"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4"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5"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6"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7"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8"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29"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0"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1"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2"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3"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634"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1" name="Group 66"/>
          <p:cNvGrpSpPr>
            <a:grpSpLocks/>
          </p:cNvGrpSpPr>
          <p:nvPr/>
        </p:nvGrpSpPr>
        <p:grpSpPr bwMode="auto">
          <a:xfrm>
            <a:off x="7337425" y="4294188"/>
            <a:ext cx="233363" cy="2476500"/>
            <a:chOff x="3674" y="1417"/>
            <a:chExt cx="257" cy="2908"/>
          </a:xfrm>
        </p:grpSpPr>
        <p:sp>
          <p:nvSpPr>
            <p:cNvPr id="1138755"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514"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5"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6"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7"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8"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9"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0"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1"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2"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3"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4"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5"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6"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7"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8"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29"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0"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1"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2"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3"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4"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5"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6"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7"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8"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39"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0"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1"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2"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3"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4"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5"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6"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7"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8"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49"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0"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1"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2"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3"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4"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5"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6"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7"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8"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59"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0"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1"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2"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3"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4"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5"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6"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7"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8"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69"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0"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1"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2"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73"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2" name="Group 128"/>
          <p:cNvGrpSpPr>
            <a:grpSpLocks/>
          </p:cNvGrpSpPr>
          <p:nvPr/>
        </p:nvGrpSpPr>
        <p:grpSpPr bwMode="auto">
          <a:xfrm>
            <a:off x="6616700" y="4300538"/>
            <a:ext cx="233363" cy="2476500"/>
            <a:chOff x="3674" y="1417"/>
            <a:chExt cx="257" cy="2908"/>
          </a:xfrm>
        </p:grpSpPr>
        <p:sp>
          <p:nvSpPr>
            <p:cNvPr id="1138817"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453"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4"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5"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6"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7"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8"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9"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0"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1"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2"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3"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4"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5"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6"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7"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8"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69"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0"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1"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2"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3"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4"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5"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6"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7"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8"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79"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0"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1"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2"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3"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4"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5"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6"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7"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8"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89"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0"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1"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2"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3"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4"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5"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6"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7"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8"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99"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0"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1"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2"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3"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4"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5"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6"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7"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8"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09"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0"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1"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512"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3" name="Group 190"/>
          <p:cNvGrpSpPr>
            <a:grpSpLocks/>
          </p:cNvGrpSpPr>
          <p:nvPr/>
        </p:nvGrpSpPr>
        <p:grpSpPr bwMode="auto">
          <a:xfrm>
            <a:off x="5907088" y="4295775"/>
            <a:ext cx="233362" cy="2476500"/>
            <a:chOff x="3674" y="1417"/>
            <a:chExt cx="257" cy="2908"/>
          </a:xfrm>
        </p:grpSpPr>
        <p:sp>
          <p:nvSpPr>
            <p:cNvPr id="1138879"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92"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3"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4"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5"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6"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7"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8"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9"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0"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1"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2"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3"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4"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5"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6"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7"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8"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09"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0"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1"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2"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3"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4"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5"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6"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7"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8"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19"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0"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1"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2"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3"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4"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5"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6"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7"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8"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29"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0"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1"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2"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3"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4"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5"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6"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7"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8"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39"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0"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1"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2"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3"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4"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5"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6"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7"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8"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49"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0"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451"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4" name="Group 252"/>
          <p:cNvGrpSpPr>
            <a:grpSpLocks/>
          </p:cNvGrpSpPr>
          <p:nvPr/>
        </p:nvGrpSpPr>
        <p:grpSpPr bwMode="auto">
          <a:xfrm>
            <a:off x="8769350" y="4295775"/>
            <a:ext cx="233363" cy="2476500"/>
            <a:chOff x="3674" y="1417"/>
            <a:chExt cx="257" cy="2908"/>
          </a:xfrm>
        </p:grpSpPr>
        <p:sp>
          <p:nvSpPr>
            <p:cNvPr id="1138941"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31"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2"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3"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4"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5"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6"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7"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8"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39"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0"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1"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2"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3"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4"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5"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6"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7"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8"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49"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0"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1"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2"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3"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4"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5"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6"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7"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8"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59"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0"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1"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2"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3"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4"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5"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6"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7"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8"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69"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0"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1"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2"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3"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4"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5"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6"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7"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8"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79"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0"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1"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2"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3"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4"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5"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6"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7"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8"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89"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5390"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5305" name="Group 314"/>
          <p:cNvGrpSpPr>
            <a:grpSpLocks/>
          </p:cNvGrpSpPr>
          <p:nvPr/>
        </p:nvGrpSpPr>
        <p:grpSpPr bwMode="auto">
          <a:xfrm>
            <a:off x="6202363" y="4287838"/>
            <a:ext cx="396875" cy="2479675"/>
            <a:chOff x="3907" y="2701"/>
            <a:chExt cx="250" cy="1562"/>
          </a:xfrm>
        </p:grpSpPr>
        <p:sp>
          <p:nvSpPr>
            <p:cNvPr id="1139003"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9"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6" name="Group 317"/>
          <p:cNvGrpSpPr>
            <a:grpSpLocks/>
          </p:cNvGrpSpPr>
          <p:nvPr/>
        </p:nvGrpSpPr>
        <p:grpSpPr bwMode="auto">
          <a:xfrm>
            <a:off x="6916738" y="4295775"/>
            <a:ext cx="396875" cy="2479675"/>
            <a:chOff x="4357" y="2706"/>
            <a:chExt cx="250" cy="1562"/>
          </a:xfrm>
        </p:grpSpPr>
        <p:sp>
          <p:nvSpPr>
            <p:cNvPr id="1139006"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7"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7" name="Group 320"/>
          <p:cNvGrpSpPr>
            <a:grpSpLocks/>
          </p:cNvGrpSpPr>
          <p:nvPr/>
        </p:nvGrpSpPr>
        <p:grpSpPr bwMode="auto">
          <a:xfrm>
            <a:off x="7631113" y="4291013"/>
            <a:ext cx="396875" cy="2479675"/>
            <a:chOff x="4807" y="2703"/>
            <a:chExt cx="250" cy="1562"/>
          </a:xfrm>
        </p:grpSpPr>
        <p:sp>
          <p:nvSpPr>
            <p:cNvPr id="1139009"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5"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5308" name="Group 323"/>
          <p:cNvGrpSpPr>
            <a:grpSpLocks/>
          </p:cNvGrpSpPr>
          <p:nvPr/>
        </p:nvGrpSpPr>
        <p:grpSpPr bwMode="auto">
          <a:xfrm>
            <a:off x="8343900" y="4298950"/>
            <a:ext cx="396875" cy="2479675"/>
            <a:chOff x="5256" y="2708"/>
            <a:chExt cx="250" cy="1562"/>
          </a:xfrm>
        </p:grpSpPr>
        <p:sp>
          <p:nvSpPr>
            <p:cNvPr id="1139012"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5323"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5320"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21"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5318"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9"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5316"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7"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5314"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5315"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pic>
        <p:nvPicPr>
          <p:cNvPr id="1139026" name="Picture 338"/>
          <p:cNvPicPr>
            <a:picLocks noChangeAspect="1" noChangeArrowheads="1"/>
          </p:cNvPicPr>
          <p:nvPr/>
        </p:nvPicPr>
        <p:blipFill>
          <a:blip r:embed="rId6" cstate="print"/>
          <a:srcRect/>
          <a:stretch>
            <a:fillRect/>
          </a:stretch>
        </p:blipFill>
        <p:spPr bwMode="auto">
          <a:xfrm>
            <a:off x="4135438" y="3006725"/>
            <a:ext cx="1565275" cy="37560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38690">
                                            <p:txEl>
                                              <p:pRg st="1" end="1"/>
                                            </p:txEl>
                                          </p:spTgt>
                                        </p:tgtEl>
                                        <p:attrNameLst>
                                          <p:attrName>style.visibility</p:attrName>
                                        </p:attrNameLst>
                                      </p:cBhvr>
                                      <p:to>
                                        <p:strVal val="visible"/>
                                      </p:to>
                                    </p:set>
                                    <p:anim calcmode="lin" valueType="num">
                                      <p:cBhvr additive="base">
                                        <p:cTn id="7" dur="500" fill="hold"/>
                                        <p:tgtEl>
                                          <p:spTgt spid="1138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38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39026"/>
                                        </p:tgtEl>
                                        <p:attrNameLst>
                                          <p:attrName>style.visibility</p:attrName>
                                        </p:attrNameLst>
                                      </p:cBhvr>
                                      <p:to>
                                        <p:strVal val="visible"/>
                                      </p:to>
                                    </p:set>
                                    <p:anim calcmode="lin" valueType="num">
                                      <p:cBhvr>
                                        <p:cTn id="11" dur="500" fill="hold"/>
                                        <p:tgtEl>
                                          <p:spTgt spid="1139026"/>
                                        </p:tgtEl>
                                        <p:attrNameLst>
                                          <p:attrName>ppt_w</p:attrName>
                                        </p:attrNameLst>
                                      </p:cBhvr>
                                      <p:tavLst>
                                        <p:tav tm="0">
                                          <p:val>
                                            <p:fltVal val="0"/>
                                          </p:val>
                                        </p:tav>
                                        <p:tav tm="100000">
                                          <p:val>
                                            <p:strVal val="#ppt_w"/>
                                          </p:val>
                                        </p:tav>
                                      </p:tavLst>
                                    </p:anim>
                                    <p:anim calcmode="lin" valueType="num">
                                      <p:cBhvr>
                                        <p:cTn id="12" dur="500" fill="hold"/>
                                        <p:tgtEl>
                                          <p:spTgt spid="1139026"/>
                                        </p:tgtEl>
                                        <p:attrNameLst>
                                          <p:attrName>ppt_h</p:attrName>
                                        </p:attrNameLst>
                                      </p:cBhvr>
                                      <p:tavLst>
                                        <p:tav tm="0">
                                          <p:val>
                                            <p:fltVal val="0"/>
                                          </p:val>
                                        </p:tav>
                                        <p:tav tm="100000">
                                          <p:val>
                                            <p:strVal val="#ppt_h"/>
                                          </p:val>
                                        </p:tav>
                                      </p:tavLst>
                                    </p:anim>
                                    <p:animEffect transition="in" filter="fade">
                                      <p:cBhvr>
                                        <p:cTn id="13" dur="500"/>
                                        <p:tgtEl>
                                          <p:spTgt spid="1139026"/>
                                        </p:tgtEl>
                                      </p:cBhvr>
                                    </p:animEffect>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suction.wav"/>
                                        </p:tgtEl>
                                      </p:cMediaNode>
                                    </p:audio>
                                  </p:sub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suction.wav"/>
                                        </p:tgtEl>
                                      </p:cMediaNode>
                                    </p:audio>
                                  </p:subTnLst>
                                </p:cTn>
                              </p:par>
                            </p:childTnLst>
                          </p:cTn>
                        </p:par>
                        <p:par>
                          <p:cTn id="24" fill="hold">
                            <p:stCondLst>
                              <p:cond delay="1500"/>
                            </p:stCondLst>
                            <p:childTnLst>
                              <p:par>
                                <p:cTn id="25" presetID="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par>
                          <p:cTn id="29" fill="hold">
                            <p:stCondLst>
                              <p:cond delay="2000"/>
                            </p:stCondLst>
                            <p:childTnLst>
                              <p:par>
                                <p:cTn id="30" presetID="2" presetClass="entr" presetSubtype="1"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5" name="suction.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38690">
                                            <p:txEl>
                                              <p:pRg st="2" end="2"/>
                                            </p:txEl>
                                          </p:spTgt>
                                        </p:tgtEl>
                                        <p:attrNameLst>
                                          <p:attrName>style.visibility</p:attrName>
                                        </p:attrNameLst>
                                      </p:cBhvr>
                                      <p:to>
                                        <p:strVal val="visible"/>
                                      </p:to>
                                    </p:set>
                                    <p:anim calcmode="lin" valueType="num">
                                      <p:cBhvr additive="base">
                                        <p:cTn id="38" dur="500" fill="hold"/>
                                        <p:tgtEl>
                                          <p:spTgt spid="1138690">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386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64" presetClass="path" presetSubtype="0" repeatCount="indefinite" accel="50000" decel="50000" autoRev="1" fill="hold" nodeType="afterEffect">
                                  <p:stCondLst>
                                    <p:cond delay="0"/>
                                  </p:stCondLst>
                                  <p:childTnLst>
                                    <p:animMotion origin="layout" path="M 2.5E-6 1.85185E-6 L 0.00017 -0.23148 " pathEditMode="relative" rAng="0" ptsTypes="AA">
                                      <p:cBhvr>
                                        <p:cTn id="42" dur="5000" fill="hold"/>
                                        <p:tgtEl>
                                          <p:spTgt spid="11"/>
                                        </p:tgtEl>
                                        <p:attrNameLst>
                                          <p:attrName>ppt_x</p:attrName>
                                          <p:attrName>ppt_y</p:attrName>
                                        </p:attrNameLst>
                                      </p:cBhvr>
                                      <p:rCtr x="0" y="-116"/>
                                    </p:animMotion>
                                  </p:childTnLst>
                                </p:cTn>
                              </p:par>
                            </p:childTnLst>
                          </p:cTn>
                        </p:par>
                        <p:par>
                          <p:cTn id="43" fill="hold">
                            <p:stCondLst>
                              <p:cond delay="10500"/>
                            </p:stCondLst>
                            <p:childTnLst>
                              <p:par>
                                <p:cTn id="44" presetID="64" presetClass="path" presetSubtype="0" repeatCount="indefinite" accel="50000" decel="50000" autoRev="1" fill="hold" nodeType="afterEffect">
                                  <p:stCondLst>
                                    <p:cond delay="0"/>
                                  </p:stCondLst>
                                  <p:childTnLst>
                                    <p:animMotion origin="layout" path="M 1.66667E-6 -1.11111E-6 L 1.66667E-6 -0.29653 " pathEditMode="relative" rAng="0" ptsTypes="AA">
                                      <p:cBhvr>
                                        <p:cTn id="45" dur="5000" fill="hold"/>
                                        <p:tgtEl>
                                          <p:spTgt spid="13"/>
                                        </p:tgtEl>
                                        <p:attrNameLst>
                                          <p:attrName>ppt_x</p:attrName>
                                          <p:attrName>ppt_y</p:attrName>
                                        </p:attrNameLst>
                                      </p:cBhvr>
                                      <p:rCtr x="0" y="-148"/>
                                    </p:animMotion>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38690">
                                            <p:txEl>
                                              <p:pRg st="3" end="3"/>
                                            </p:txEl>
                                          </p:spTgt>
                                        </p:tgtEl>
                                        <p:attrNameLst>
                                          <p:attrName>style.visibility</p:attrName>
                                        </p:attrNameLst>
                                      </p:cBhvr>
                                      <p:to>
                                        <p:strVal val="visible"/>
                                      </p:to>
                                    </p:set>
                                    <p:anim calcmode="lin" valueType="num">
                                      <p:cBhvr additive="base">
                                        <p:cTn id="50" dur="500" fill="hold"/>
                                        <p:tgtEl>
                                          <p:spTgt spid="113869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138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par>
                          <p:cTn id="52" fill="hold">
                            <p:stCondLst>
                              <p:cond delay="500"/>
                            </p:stCondLst>
                            <p:childTnLst>
                              <p:par>
                                <p:cTn id="53" presetID="64" presetClass="path" presetSubtype="0" repeatCount="indefinite" accel="50000" decel="50000" autoRev="1" fill="hold" nodeType="afterEffect">
                                  <p:stCondLst>
                                    <p:cond delay="0"/>
                                  </p:stCondLst>
                                  <p:childTnLst>
                                    <p:animMotion origin="layout" path="M 3.88889E-6 -1.11111E-6 L 3.88889E-6 -0.26481 " pathEditMode="relative" rAng="0" ptsTypes="AA">
                                      <p:cBhvr>
                                        <p:cTn id="54" dur="5000" fill="hold"/>
                                        <p:tgtEl>
                                          <p:spTgt spid="12"/>
                                        </p:tgtEl>
                                        <p:attrNameLst>
                                          <p:attrName>ppt_x</p:attrName>
                                          <p:attrName>ppt_y</p:attrName>
                                        </p:attrNameLst>
                                      </p:cBhvr>
                                      <p:rCtr x="0" y="-132"/>
                                    </p:animMotion>
                                  </p:childTnLst>
                                </p:cTn>
                              </p:par>
                            </p:childTnLst>
                          </p:cTn>
                        </p:par>
                        <p:par>
                          <p:cTn id="55" fill="hold">
                            <p:stCondLst>
                              <p:cond delay="10500"/>
                            </p:stCondLst>
                            <p:childTnLst>
                              <p:par>
                                <p:cTn id="56" presetID="64" presetClass="path" presetSubtype="0" repeatCount="indefinite" accel="50000" decel="50000" autoRev="1" fill="hold" nodeType="afterEffect">
                                  <p:stCondLst>
                                    <p:cond delay="0"/>
                                  </p:stCondLst>
                                  <p:childTnLst>
                                    <p:animMotion origin="layout" path="M -5.55556E-7 4.44444E-6 L -0.00139 -0.24723 " pathEditMode="relative" rAng="0" ptsTypes="AA">
                                      <p:cBhvr>
                                        <p:cTn id="57" dur="5000" fill="hold"/>
                                        <p:tgtEl>
                                          <p:spTgt spid="14"/>
                                        </p:tgtEl>
                                        <p:attrNameLst>
                                          <p:attrName>ppt_x</p:attrName>
                                          <p:attrName>ppt_y</p:attrName>
                                        </p:attrNameLst>
                                      </p:cBhvr>
                                      <p:rCtr x="-1" y="-124"/>
                                    </p:animMotion>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138690">
                                            <p:txEl>
                                              <p:pRg st="4" end="4"/>
                                            </p:txEl>
                                          </p:spTgt>
                                        </p:tgtEl>
                                        <p:attrNameLst>
                                          <p:attrName>style.visibility</p:attrName>
                                        </p:attrNameLst>
                                      </p:cBhvr>
                                      <p:to>
                                        <p:strVal val="visible"/>
                                      </p:to>
                                    </p:set>
                                    <p:anim calcmode="lin" valueType="num">
                                      <p:cBhvr additive="base">
                                        <p:cTn id="62" dur="500" fill="hold"/>
                                        <p:tgtEl>
                                          <p:spTgt spid="1138690">
                                            <p:txEl>
                                              <p:pRg st="4" end="4"/>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13869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nuclear power stations</a:t>
            </a:r>
            <a:endParaRPr lang="en-US" i="1"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whole </a:t>
            </a:r>
            <a:r>
              <a:rPr lang="en-US" sz="2400" dirty="0" smtClean="0">
                <a:solidFill>
                  <a:srgbClr val="000000"/>
                </a:solidFill>
                <a:latin typeface="Arial" charset="0"/>
                <a:ea typeface="Calibri" pitchFamily="34" charset="0"/>
                <a:cs typeface="Times New Roman" pitchFamily="18" charset="0"/>
              </a:rPr>
              <a:t>__________ </a:t>
            </a:r>
            <a:r>
              <a:rPr lang="en-US" sz="2400" dirty="0">
                <a:solidFill>
                  <a:srgbClr val="000000"/>
                </a:solidFill>
                <a:latin typeface="Arial" charset="0"/>
                <a:ea typeface="Calibri" pitchFamily="34" charset="0"/>
                <a:cs typeface="Times New Roman" pitchFamily="18" charset="0"/>
              </a:rPr>
              <a:t>of the reactor                                    core is to </a:t>
            </a:r>
            <a:r>
              <a:rPr lang="en-US" sz="2400" dirty="0" smtClean="0">
                <a:solidFill>
                  <a:srgbClr val="000000"/>
                </a:solidFill>
                <a:latin typeface="Arial" charset="0"/>
                <a:ea typeface="Calibri" pitchFamily="34" charset="0"/>
                <a:cs typeface="Times New Roman" pitchFamily="18" charset="0"/>
              </a:rPr>
              <a:t>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fuel rods, moderator and                                          control rods are all </a:t>
            </a:r>
            <a:r>
              <a:rPr lang="en-US" sz="2400" dirty="0" smtClean="0">
                <a:solidFill>
                  <a:srgbClr val="000000"/>
                </a:solidFill>
                <a:latin typeface="Arial" charset="0"/>
                <a:ea typeface="Calibri" pitchFamily="34" charset="0"/>
                <a:cs typeface="Times New Roman" pitchFamily="18" charset="0"/>
              </a:rPr>
              <a:t>_____________                                            _____________________________                                 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dirty="0">
                <a:solidFill>
                  <a:srgbClr val="000000"/>
                </a:solidFill>
                <a:sym typeface="Symbol" pitchFamily="18" charset="2"/>
              </a:rPr>
              <a:t></a:t>
            </a:r>
            <a:r>
              <a:rPr lang="en-US" sz="2400" dirty="0">
                <a:solidFill>
                  <a:srgbClr val="000000"/>
                </a:solidFill>
                <a:latin typeface="Arial" charset="0"/>
                <a:ea typeface="Calibri" pitchFamily="34" charset="0"/>
                <a:cs typeface="Calibri" pitchFamily="34" charset="0"/>
              </a:rPr>
              <a:t>Some reactors use </a:t>
            </a:r>
            <a:r>
              <a:rPr lang="en-US" sz="2400" dirty="0" smtClean="0">
                <a:solidFill>
                  <a:srgbClr val="000000"/>
                </a:solidFill>
                <a:latin typeface="Arial" charset="0"/>
                <a:ea typeface="Calibri" pitchFamily="34" charset="0"/>
                <a:cs typeface="Calibri" pitchFamily="34" charset="0"/>
              </a:rPr>
              <a:t>_____________!</a:t>
            </a:r>
            <a:endParaRPr lang="en-US" sz="2400" dirty="0">
              <a:solidFill>
                <a:srgbClr val="000000"/>
              </a:solidFill>
              <a:latin typeface="Arial" charset="0"/>
              <a:ea typeface="Calibri" pitchFamily="34" charset="0"/>
              <a:cs typeface="Calibri" pitchFamily="34" charset="0"/>
            </a:endParaRPr>
          </a:p>
          <a:p>
            <a:pPr>
              <a:spcBef>
                <a:spcPct val="20000"/>
              </a:spcBef>
            </a:pPr>
            <a:r>
              <a:rPr lang="en-US" sz="2400" dirty="0">
                <a:solidFill>
                  <a:srgbClr val="000000"/>
                </a:solidFill>
                <a:latin typeface="Arial" charset="0"/>
                <a:ea typeface="Calibri" pitchFamily="34" charset="0"/>
                <a:cs typeface="Calibri" pitchFamily="34" charset="0"/>
                <a:sym typeface="Symbol" pitchFamily="18" charset="2"/>
              </a:rPr>
              <a:t></a:t>
            </a:r>
            <a:r>
              <a:rPr lang="en-US" sz="2400" dirty="0">
                <a:solidFill>
                  <a:srgbClr val="000000"/>
                </a:solidFill>
                <a:latin typeface="Arial" charset="0"/>
                <a:ea typeface="Calibri" pitchFamily="34" charset="0"/>
                <a:cs typeface="Calibri" pitchFamily="34" charset="0"/>
              </a:rPr>
              <a:t>The extremely </a:t>
            </a:r>
            <a:r>
              <a:rPr lang="en-US" sz="2400" dirty="0" smtClean="0">
                <a:solidFill>
                  <a:srgbClr val="000000"/>
                </a:solidFill>
                <a:latin typeface="Arial" charset="0"/>
                <a:ea typeface="Calibri" pitchFamily="34" charset="0"/>
                <a:cs typeface="Calibri" pitchFamily="34" charset="0"/>
              </a:rPr>
              <a:t>________________                                         _____________________________                                         </a:t>
            </a:r>
            <a:r>
              <a:rPr lang="en-US" sz="2400" b="1" dirty="0" smtClean="0">
                <a:solidFill>
                  <a:srgbClr val="000000"/>
                </a:solidFill>
                <a:latin typeface="Arial" charset="0"/>
                <a:ea typeface="Calibri" pitchFamily="34" charset="0"/>
                <a:cs typeface="Calibri" pitchFamily="34" charset="0"/>
              </a:rPr>
              <a:t>_____________________________</a:t>
            </a:r>
            <a:r>
              <a:rPr lang="en-US" sz="2400" dirty="0" smtClean="0">
                <a:solidFill>
                  <a:srgbClr val="000000"/>
                </a:solidFill>
                <a:latin typeface="Arial" charset="0"/>
                <a:ea typeface="Calibri" pitchFamily="34" charset="0"/>
                <a:cs typeface="Calibri" pitchFamily="34" charset="0"/>
              </a:rPr>
              <a:t>                                          _____________________________                                              __________________.</a:t>
            </a:r>
            <a:endParaRPr lang="en-US" sz="2400" dirty="0">
              <a:solidFill>
                <a:srgbClr val="000000"/>
              </a:solidFill>
              <a:latin typeface="Arial" charset="0"/>
              <a:ea typeface="Calibri" pitchFamily="34" charset="0"/>
              <a:cs typeface="Calibri" pitchFamily="34" charset="0"/>
            </a:endParaRPr>
          </a:p>
        </p:txBody>
      </p:sp>
      <p:sp>
        <p:nvSpPr>
          <p:cNvPr id="5632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56324" name="Group 4"/>
          <p:cNvGrpSpPr>
            <a:grpSpLocks/>
          </p:cNvGrpSpPr>
          <p:nvPr/>
        </p:nvGrpSpPr>
        <p:grpSpPr bwMode="auto">
          <a:xfrm>
            <a:off x="8056563" y="4297363"/>
            <a:ext cx="233362" cy="2476500"/>
            <a:chOff x="3674" y="1417"/>
            <a:chExt cx="257" cy="2908"/>
          </a:xfrm>
        </p:grpSpPr>
        <p:sp>
          <p:nvSpPr>
            <p:cNvPr id="1140741" name="Rectangle 5"/>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99" name="Oval 6"/>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0" name="Oval 7"/>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1" name="Oval 8"/>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2" name="Oval 9"/>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3" name="Oval 10"/>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4" name="Oval 11"/>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5" name="Oval 12"/>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6" name="Oval 13"/>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7" name="Oval 14"/>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8" name="Oval 15"/>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09" name="Oval 16"/>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0" name="Oval 17"/>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1" name="Oval 18"/>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2" name="Oval 19"/>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3" name="Oval 20"/>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4" name="Oval 21"/>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5" name="Oval 22"/>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6" name="Oval 23"/>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7" name="Oval 24"/>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8" name="Oval 25"/>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19" name="Oval 26"/>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0" name="Oval 27"/>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1" name="Oval 28"/>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2" name="Oval 29"/>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3" name="Oval 30"/>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4" name="Oval 31"/>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5" name="Oval 32"/>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6" name="Oval 33"/>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7" name="Oval 34"/>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8" name="Oval 35"/>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29" name="Oval 36"/>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0" name="Oval 37"/>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1" name="Oval 38"/>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2" name="Oval 39"/>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3" name="Oval 40"/>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4" name="Oval 41"/>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5" name="Oval 42"/>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6" name="Oval 43"/>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7" name="Oval 44"/>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8" name="Oval 45"/>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39" name="Oval 46"/>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0" name="Oval 47"/>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1" name="Oval 48"/>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2" name="Oval 49"/>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3" name="Oval 50"/>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4" name="Oval 51"/>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5" name="Oval 52"/>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6" name="Oval 53"/>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7" name="Oval 54"/>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8" name="Oval 55"/>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49" name="Oval 56"/>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0" name="Oval 57"/>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1" name="Oval 58"/>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2" name="Oval 59"/>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3" name="Oval 60"/>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4" name="Oval 61"/>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5" name="Oval 62"/>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6" name="Oval 63"/>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7" name="Oval 64"/>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658" name="Oval 65"/>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5" name="Group 66"/>
          <p:cNvGrpSpPr>
            <a:grpSpLocks/>
          </p:cNvGrpSpPr>
          <p:nvPr/>
        </p:nvGrpSpPr>
        <p:grpSpPr bwMode="auto">
          <a:xfrm>
            <a:off x="7337425" y="4294188"/>
            <a:ext cx="233363" cy="2476500"/>
            <a:chOff x="3674" y="1417"/>
            <a:chExt cx="257" cy="2908"/>
          </a:xfrm>
        </p:grpSpPr>
        <p:sp>
          <p:nvSpPr>
            <p:cNvPr id="1140803" name="Rectangle 67"/>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538" name="Oval 68"/>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9" name="Oval 69"/>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0" name="Oval 70"/>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1" name="Oval 71"/>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2" name="Oval 72"/>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3" name="Oval 73"/>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4" name="Oval 74"/>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5" name="Oval 75"/>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6" name="Oval 76"/>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7" name="Oval 77"/>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8" name="Oval 78"/>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49" name="Oval 79"/>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0" name="Oval 80"/>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1" name="Oval 81"/>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2" name="Oval 82"/>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3" name="Oval 83"/>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4" name="Oval 84"/>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5" name="Oval 85"/>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6" name="Oval 86"/>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7" name="Oval 87"/>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8" name="Oval 88"/>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59" name="Oval 89"/>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0" name="Oval 90"/>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1" name="Oval 91"/>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2" name="Oval 92"/>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3" name="Oval 93"/>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4" name="Oval 94"/>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5" name="Oval 95"/>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6" name="Oval 96"/>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7" name="Oval 97"/>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8" name="Oval 98"/>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69" name="Oval 99"/>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0" name="Oval 100"/>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1" name="Oval 101"/>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2" name="Oval 102"/>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3" name="Oval 103"/>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4" name="Oval 104"/>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5" name="Oval 105"/>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6" name="Oval 106"/>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7" name="Oval 107"/>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8" name="Oval 108"/>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79" name="Oval 109"/>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0" name="Oval 110"/>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1" name="Oval 111"/>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2" name="Oval 112"/>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3" name="Oval 113"/>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4" name="Oval 114"/>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5" name="Oval 115"/>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6" name="Oval 116"/>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7" name="Oval 117"/>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8" name="Oval 118"/>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89" name="Oval 119"/>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0" name="Oval 120"/>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1" name="Oval 121"/>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2" name="Oval 122"/>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3" name="Oval 123"/>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4" name="Oval 124"/>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5" name="Oval 125"/>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6" name="Oval 126"/>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97" name="Oval 127"/>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6" name="Group 128"/>
          <p:cNvGrpSpPr>
            <a:grpSpLocks/>
          </p:cNvGrpSpPr>
          <p:nvPr/>
        </p:nvGrpSpPr>
        <p:grpSpPr bwMode="auto">
          <a:xfrm>
            <a:off x="6616700" y="4300538"/>
            <a:ext cx="233363" cy="2476500"/>
            <a:chOff x="3674" y="1417"/>
            <a:chExt cx="257" cy="2908"/>
          </a:xfrm>
        </p:grpSpPr>
        <p:sp>
          <p:nvSpPr>
            <p:cNvPr id="1140865" name="Rectangle 129"/>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77" name="Oval 130"/>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8" name="Oval 131"/>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9" name="Oval 132"/>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0" name="Oval 133"/>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1" name="Oval 134"/>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2" name="Oval 135"/>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3" name="Oval 136"/>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4" name="Oval 137"/>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5" name="Oval 138"/>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6" name="Oval 139"/>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7" name="Oval 140"/>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8" name="Oval 141"/>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89" name="Oval 142"/>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0" name="Oval 143"/>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1" name="Oval 144"/>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2" name="Oval 145"/>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3" name="Oval 146"/>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4" name="Oval 147"/>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5" name="Oval 148"/>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6" name="Oval 149"/>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7" name="Oval 150"/>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8" name="Oval 151"/>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99" name="Oval 152"/>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0" name="Oval 153"/>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1" name="Oval 154"/>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2" name="Oval 155"/>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3" name="Oval 156"/>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4" name="Oval 157"/>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5" name="Oval 158"/>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6" name="Oval 159"/>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7" name="Oval 160"/>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8" name="Oval 161"/>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09" name="Oval 162"/>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0" name="Oval 163"/>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1" name="Oval 164"/>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2" name="Oval 165"/>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3" name="Oval 166"/>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4" name="Oval 167"/>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5" name="Oval 168"/>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6" name="Oval 169"/>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7" name="Oval 170"/>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8" name="Oval 171"/>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19" name="Oval 172"/>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0" name="Oval 173"/>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1" name="Oval 174"/>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2" name="Oval 175"/>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3" name="Oval 176"/>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4" name="Oval 177"/>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5" name="Oval 178"/>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6" name="Oval 179"/>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7" name="Oval 180"/>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8" name="Oval 181"/>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29" name="Oval 182"/>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0" name="Oval 183"/>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1" name="Oval 184"/>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2" name="Oval 185"/>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3" name="Oval 186"/>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4" name="Oval 187"/>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5" name="Oval 188"/>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536" name="Oval 189"/>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7" name="Group 190"/>
          <p:cNvGrpSpPr>
            <a:grpSpLocks/>
          </p:cNvGrpSpPr>
          <p:nvPr/>
        </p:nvGrpSpPr>
        <p:grpSpPr bwMode="auto">
          <a:xfrm>
            <a:off x="5907088" y="4295775"/>
            <a:ext cx="233362" cy="2476500"/>
            <a:chOff x="3674" y="1417"/>
            <a:chExt cx="257" cy="2908"/>
          </a:xfrm>
        </p:grpSpPr>
        <p:sp>
          <p:nvSpPr>
            <p:cNvPr id="1140927" name="Rectangle 191"/>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416" name="Oval 192"/>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7" name="Oval 193"/>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8" name="Oval 194"/>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9" name="Oval 195"/>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0" name="Oval 196"/>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1" name="Oval 197"/>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2" name="Oval 198"/>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3" name="Oval 199"/>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4" name="Oval 200"/>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5" name="Oval 201"/>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6" name="Oval 202"/>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7" name="Oval 203"/>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8" name="Oval 204"/>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29" name="Oval 205"/>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0" name="Oval 206"/>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1" name="Oval 207"/>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2" name="Oval 208"/>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3" name="Oval 209"/>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4" name="Oval 210"/>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5" name="Oval 211"/>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6" name="Oval 212"/>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7" name="Oval 213"/>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8" name="Oval 214"/>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39" name="Oval 215"/>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0" name="Oval 216"/>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1" name="Oval 217"/>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2" name="Oval 218"/>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3" name="Oval 219"/>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4" name="Oval 220"/>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5" name="Oval 221"/>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6" name="Oval 222"/>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7" name="Oval 223"/>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8" name="Oval 224"/>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49" name="Oval 225"/>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0" name="Oval 226"/>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1" name="Oval 227"/>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2" name="Oval 228"/>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3" name="Oval 229"/>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4" name="Oval 230"/>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5" name="Oval 231"/>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6" name="Oval 232"/>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7" name="Oval 233"/>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8" name="Oval 234"/>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59" name="Oval 235"/>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0" name="Oval 236"/>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1" name="Oval 237"/>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2" name="Oval 238"/>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3" name="Oval 239"/>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4" name="Oval 240"/>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5" name="Oval 241"/>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6" name="Oval 242"/>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7" name="Oval 243"/>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8" name="Oval 244"/>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69" name="Oval 245"/>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0" name="Oval 246"/>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1" name="Oval 247"/>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2" name="Oval 248"/>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3" name="Oval 249"/>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4" name="Oval 250"/>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75" name="Oval 251"/>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8" name="Group 252"/>
          <p:cNvGrpSpPr>
            <a:grpSpLocks/>
          </p:cNvGrpSpPr>
          <p:nvPr/>
        </p:nvGrpSpPr>
        <p:grpSpPr bwMode="auto">
          <a:xfrm>
            <a:off x="8769350" y="4295775"/>
            <a:ext cx="233363" cy="2476500"/>
            <a:chOff x="3674" y="1417"/>
            <a:chExt cx="257" cy="2908"/>
          </a:xfrm>
        </p:grpSpPr>
        <p:sp>
          <p:nvSpPr>
            <p:cNvPr id="1140989" name="Rectangle 253"/>
            <p:cNvSpPr>
              <a:spLocks noChangeArrowheads="1"/>
            </p:cNvSpPr>
            <p:nvPr/>
          </p:nvSpPr>
          <p:spPr bwMode="auto">
            <a:xfrm>
              <a:off x="3677" y="1417"/>
              <a:ext cx="254" cy="2908"/>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5" name="Oval 254"/>
            <p:cNvSpPr>
              <a:spLocks noChangeArrowheads="1"/>
            </p:cNvSpPr>
            <p:nvPr/>
          </p:nvSpPr>
          <p:spPr bwMode="auto">
            <a:xfrm>
              <a:off x="3692"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6" name="Oval 255"/>
            <p:cNvSpPr>
              <a:spLocks noChangeArrowheads="1"/>
            </p:cNvSpPr>
            <p:nvPr/>
          </p:nvSpPr>
          <p:spPr bwMode="auto">
            <a:xfrm>
              <a:off x="3788" y="4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7" name="Oval 256"/>
            <p:cNvSpPr>
              <a:spLocks noChangeArrowheads="1"/>
            </p:cNvSpPr>
            <p:nvPr/>
          </p:nvSpPr>
          <p:spPr bwMode="auto">
            <a:xfrm>
              <a:off x="3723" y="413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8" name="Oval 257"/>
            <p:cNvSpPr>
              <a:spLocks noChangeArrowheads="1"/>
            </p:cNvSpPr>
            <p:nvPr/>
          </p:nvSpPr>
          <p:spPr bwMode="auto">
            <a:xfrm>
              <a:off x="3826" y="412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59" name="Oval 258"/>
            <p:cNvSpPr>
              <a:spLocks noChangeArrowheads="1"/>
            </p:cNvSpPr>
            <p:nvPr/>
          </p:nvSpPr>
          <p:spPr bwMode="auto">
            <a:xfrm>
              <a:off x="3683"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0" name="Oval 259"/>
            <p:cNvSpPr>
              <a:spLocks noChangeArrowheads="1"/>
            </p:cNvSpPr>
            <p:nvPr/>
          </p:nvSpPr>
          <p:spPr bwMode="auto">
            <a:xfrm>
              <a:off x="3779" y="4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1" name="Oval 260"/>
            <p:cNvSpPr>
              <a:spLocks noChangeArrowheads="1"/>
            </p:cNvSpPr>
            <p:nvPr/>
          </p:nvSpPr>
          <p:spPr bwMode="auto">
            <a:xfrm>
              <a:off x="3714" y="395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2" name="Oval 261"/>
            <p:cNvSpPr>
              <a:spLocks noChangeArrowheads="1"/>
            </p:cNvSpPr>
            <p:nvPr/>
          </p:nvSpPr>
          <p:spPr bwMode="auto">
            <a:xfrm>
              <a:off x="3817" y="393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3" name="Oval 262"/>
            <p:cNvSpPr>
              <a:spLocks noChangeArrowheads="1"/>
            </p:cNvSpPr>
            <p:nvPr/>
          </p:nvSpPr>
          <p:spPr bwMode="auto">
            <a:xfrm>
              <a:off x="3683"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4" name="Oval 263"/>
            <p:cNvSpPr>
              <a:spLocks noChangeArrowheads="1"/>
            </p:cNvSpPr>
            <p:nvPr/>
          </p:nvSpPr>
          <p:spPr bwMode="auto">
            <a:xfrm>
              <a:off x="3779" y="384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5" name="Oval 264"/>
            <p:cNvSpPr>
              <a:spLocks noChangeArrowheads="1"/>
            </p:cNvSpPr>
            <p:nvPr/>
          </p:nvSpPr>
          <p:spPr bwMode="auto">
            <a:xfrm>
              <a:off x="3714" y="375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6" name="Oval 265"/>
            <p:cNvSpPr>
              <a:spLocks noChangeArrowheads="1"/>
            </p:cNvSpPr>
            <p:nvPr/>
          </p:nvSpPr>
          <p:spPr bwMode="auto">
            <a:xfrm>
              <a:off x="3817" y="37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7" name="Oval 266"/>
            <p:cNvSpPr>
              <a:spLocks noChangeArrowheads="1"/>
            </p:cNvSpPr>
            <p:nvPr/>
          </p:nvSpPr>
          <p:spPr bwMode="auto">
            <a:xfrm>
              <a:off x="3674"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8" name="Oval 267"/>
            <p:cNvSpPr>
              <a:spLocks noChangeArrowheads="1"/>
            </p:cNvSpPr>
            <p:nvPr/>
          </p:nvSpPr>
          <p:spPr bwMode="auto">
            <a:xfrm>
              <a:off x="3770" y="366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69" name="Oval 268"/>
            <p:cNvSpPr>
              <a:spLocks noChangeArrowheads="1"/>
            </p:cNvSpPr>
            <p:nvPr/>
          </p:nvSpPr>
          <p:spPr bwMode="auto">
            <a:xfrm>
              <a:off x="3705" y="356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0" name="Oval 269"/>
            <p:cNvSpPr>
              <a:spLocks noChangeArrowheads="1"/>
            </p:cNvSpPr>
            <p:nvPr/>
          </p:nvSpPr>
          <p:spPr bwMode="auto">
            <a:xfrm>
              <a:off x="3808" y="35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1" name="Oval 270"/>
            <p:cNvSpPr>
              <a:spLocks noChangeArrowheads="1"/>
            </p:cNvSpPr>
            <p:nvPr/>
          </p:nvSpPr>
          <p:spPr bwMode="auto">
            <a:xfrm>
              <a:off x="3697"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2" name="Oval 271"/>
            <p:cNvSpPr>
              <a:spLocks noChangeArrowheads="1"/>
            </p:cNvSpPr>
            <p:nvPr/>
          </p:nvSpPr>
          <p:spPr bwMode="auto">
            <a:xfrm>
              <a:off x="3793" y="3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3" name="Oval 272"/>
            <p:cNvSpPr>
              <a:spLocks noChangeArrowheads="1"/>
            </p:cNvSpPr>
            <p:nvPr/>
          </p:nvSpPr>
          <p:spPr bwMode="auto">
            <a:xfrm>
              <a:off x="3728" y="336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4" name="Oval 273"/>
            <p:cNvSpPr>
              <a:spLocks noChangeArrowheads="1"/>
            </p:cNvSpPr>
            <p:nvPr/>
          </p:nvSpPr>
          <p:spPr bwMode="auto">
            <a:xfrm>
              <a:off x="3831" y="335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5" name="Oval 274"/>
            <p:cNvSpPr>
              <a:spLocks noChangeArrowheads="1"/>
            </p:cNvSpPr>
            <p:nvPr/>
          </p:nvSpPr>
          <p:spPr bwMode="auto">
            <a:xfrm>
              <a:off x="3688"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6" name="Oval 275"/>
            <p:cNvSpPr>
              <a:spLocks noChangeArrowheads="1"/>
            </p:cNvSpPr>
            <p:nvPr/>
          </p:nvSpPr>
          <p:spPr bwMode="auto">
            <a:xfrm>
              <a:off x="3784" y="327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7" name="Oval 276"/>
            <p:cNvSpPr>
              <a:spLocks noChangeArrowheads="1"/>
            </p:cNvSpPr>
            <p:nvPr/>
          </p:nvSpPr>
          <p:spPr bwMode="auto">
            <a:xfrm>
              <a:off x="3719" y="318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8" name="Oval 277"/>
            <p:cNvSpPr>
              <a:spLocks noChangeArrowheads="1"/>
            </p:cNvSpPr>
            <p:nvPr/>
          </p:nvSpPr>
          <p:spPr bwMode="auto">
            <a:xfrm>
              <a:off x="3822" y="317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79" name="Oval 278"/>
            <p:cNvSpPr>
              <a:spLocks noChangeArrowheads="1"/>
            </p:cNvSpPr>
            <p:nvPr/>
          </p:nvSpPr>
          <p:spPr bwMode="auto">
            <a:xfrm>
              <a:off x="3688"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0" name="Oval 279"/>
            <p:cNvSpPr>
              <a:spLocks noChangeArrowheads="1"/>
            </p:cNvSpPr>
            <p:nvPr/>
          </p:nvSpPr>
          <p:spPr bwMode="auto">
            <a:xfrm>
              <a:off x="3784" y="307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1" name="Oval 280"/>
            <p:cNvSpPr>
              <a:spLocks noChangeArrowheads="1"/>
            </p:cNvSpPr>
            <p:nvPr/>
          </p:nvSpPr>
          <p:spPr bwMode="auto">
            <a:xfrm>
              <a:off x="3719" y="298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2" name="Oval 281"/>
            <p:cNvSpPr>
              <a:spLocks noChangeArrowheads="1"/>
            </p:cNvSpPr>
            <p:nvPr/>
          </p:nvSpPr>
          <p:spPr bwMode="auto">
            <a:xfrm>
              <a:off x="3822" y="297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3" name="Oval 282"/>
            <p:cNvSpPr>
              <a:spLocks noChangeArrowheads="1"/>
            </p:cNvSpPr>
            <p:nvPr/>
          </p:nvSpPr>
          <p:spPr bwMode="auto">
            <a:xfrm>
              <a:off x="3679"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4" name="Oval 283"/>
            <p:cNvSpPr>
              <a:spLocks noChangeArrowheads="1"/>
            </p:cNvSpPr>
            <p:nvPr/>
          </p:nvSpPr>
          <p:spPr bwMode="auto">
            <a:xfrm>
              <a:off x="3775" y="289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5" name="Oval 284"/>
            <p:cNvSpPr>
              <a:spLocks noChangeArrowheads="1"/>
            </p:cNvSpPr>
            <p:nvPr/>
          </p:nvSpPr>
          <p:spPr bwMode="auto">
            <a:xfrm>
              <a:off x="3710" y="280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6" name="Oval 285"/>
            <p:cNvSpPr>
              <a:spLocks noChangeArrowheads="1"/>
            </p:cNvSpPr>
            <p:nvPr/>
          </p:nvSpPr>
          <p:spPr bwMode="auto">
            <a:xfrm>
              <a:off x="3813" y="278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7" name="Oval 286"/>
            <p:cNvSpPr>
              <a:spLocks noChangeArrowheads="1"/>
            </p:cNvSpPr>
            <p:nvPr/>
          </p:nvSpPr>
          <p:spPr bwMode="auto">
            <a:xfrm>
              <a:off x="3697"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8" name="Oval 287"/>
            <p:cNvSpPr>
              <a:spLocks noChangeArrowheads="1"/>
            </p:cNvSpPr>
            <p:nvPr/>
          </p:nvSpPr>
          <p:spPr bwMode="auto">
            <a:xfrm>
              <a:off x="3793" y="270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89" name="Oval 288"/>
            <p:cNvSpPr>
              <a:spLocks noChangeArrowheads="1"/>
            </p:cNvSpPr>
            <p:nvPr/>
          </p:nvSpPr>
          <p:spPr bwMode="auto">
            <a:xfrm>
              <a:off x="3728" y="260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0" name="Oval 289"/>
            <p:cNvSpPr>
              <a:spLocks noChangeArrowheads="1"/>
            </p:cNvSpPr>
            <p:nvPr/>
          </p:nvSpPr>
          <p:spPr bwMode="auto">
            <a:xfrm>
              <a:off x="3831" y="259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1" name="Oval 290"/>
            <p:cNvSpPr>
              <a:spLocks noChangeArrowheads="1"/>
            </p:cNvSpPr>
            <p:nvPr/>
          </p:nvSpPr>
          <p:spPr bwMode="auto">
            <a:xfrm>
              <a:off x="3688"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2" name="Oval 291"/>
            <p:cNvSpPr>
              <a:spLocks noChangeArrowheads="1"/>
            </p:cNvSpPr>
            <p:nvPr/>
          </p:nvSpPr>
          <p:spPr bwMode="auto">
            <a:xfrm>
              <a:off x="3784" y="2515"/>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3" name="Oval 292"/>
            <p:cNvSpPr>
              <a:spLocks noChangeArrowheads="1"/>
            </p:cNvSpPr>
            <p:nvPr/>
          </p:nvSpPr>
          <p:spPr bwMode="auto">
            <a:xfrm>
              <a:off x="3719" y="242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4" name="Oval 293"/>
            <p:cNvSpPr>
              <a:spLocks noChangeArrowheads="1"/>
            </p:cNvSpPr>
            <p:nvPr/>
          </p:nvSpPr>
          <p:spPr bwMode="auto">
            <a:xfrm>
              <a:off x="3822" y="241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5" name="Oval 294"/>
            <p:cNvSpPr>
              <a:spLocks noChangeArrowheads="1"/>
            </p:cNvSpPr>
            <p:nvPr/>
          </p:nvSpPr>
          <p:spPr bwMode="auto">
            <a:xfrm>
              <a:off x="3688"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6" name="Oval 295"/>
            <p:cNvSpPr>
              <a:spLocks noChangeArrowheads="1"/>
            </p:cNvSpPr>
            <p:nvPr/>
          </p:nvSpPr>
          <p:spPr bwMode="auto">
            <a:xfrm>
              <a:off x="3784" y="231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7" name="Oval 296"/>
            <p:cNvSpPr>
              <a:spLocks noChangeArrowheads="1"/>
            </p:cNvSpPr>
            <p:nvPr/>
          </p:nvSpPr>
          <p:spPr bwMode="auto">
            <a:xfrm>
              <a:off x="3719" y="222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8" name="Oval 297"/>
            <p:cNvSpPr>
              <a:spLocks noChangeArrowheads="1"/>
            </p:cNvSpPr>
            <p:nvPr/>
          </p:nvSpPr>
          <p:spPr bwMode="auto">
            <a:xfrm>
              <a:off x="3822" y="2214"/>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399" name="Oval 298"/>
            <p:cNvSpPr>
              <a:spLocks noChangeArrowheads="1"/>
            </p:cNvSpPr>
            <p:nvPr/>
          </p:nvSpPr>
          <p:spPr bwMode="auto">
            <a:xfrm>
              <a:off x="3679"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0" name="Oval 299"/>
            <p:cNvSpPr>
              <a:spLocks noChangeArrowheads="1"/>
            </p:cNvSpPr>
            <p:nvPr/>
          </p:nvSpPr>
          <p:spPr bwMode="auto">
            <a:xfrm>
              <a:off x="3775" y="213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1" name="Oval 300"/>
            <p:cNvSpPr>
              <a:spLocks noChangeArrowheads="1"/>
            </p:cNvSpPr>
            <p:nvPr/>
          </p:nvSpPr>
          <p:spPr bwMode="auto">
            <a:xfrm>
              <a:off x="3710" y="204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2" name="Oval 301"/>
            <p:cNvSpPr>
              <a:spLocks noChangeArrowheads="1"/>
            </p:cNvSpPr>
            <p:nvPr/>
          </p:nvSpPr>
          <p:spPr bwMode="auto">
            <a:xfrm>
              <a:off x="3813" y="202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3" name="Oval 302"/>
            <p:cNvSpPr>
              <a:spLocks noChangeArrowheads="1"/>
            </p:cNvSpPr>
            <p:nvPr/>
          </p:nvSpPr>
          <p:spPr bwMode="auto">
            <a:xfrm>
              <a:off x="3702"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4" name="Oval 303"/>
            <p:cNvSpPr>
              <a:spLocks noChangeArrowheads="1"/>
            </p:cNvSpPr>
            <p:nvPr/>
          </p:nvSpPr>
          <p:spPr bwMode="auto">
            <a:xfrm>
              <a:off x="3798" y="1932"/>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5" name="Oval 304"/>
            <p:cNvSpPr>
              <a:spLocks noChangeArrowheads="1"/>
            </p:cNvSpPr>
            <p:nvPr/>
          </p:nvSpPr>
          <p:spPr bwMode="auto">
            <a:xfrm>
              <a:off x="3733" y="1841"/>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6" name="Oval 305"/>
            <p:cNvSpPr>
              <a:spLocks noChangeArrowheads="1"/>
            </p:cNvSpPr>
            <p:nvPr/>
          </p:nvSpPr>
          <p:spPr bwMode="auto">
            <a:xfrm>
              <a:off x="3836" y="1828"/>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7" name="Oval 306"/>
            <p:cNvSpPr>
              <a:spLocks noChangeArrowheads="1"/>
            </p:cNvSpPr>
            <p:nvPr/>
          </p:nvSpPr>
          <p:spPr bwMode="auto">
            <a:xfrm>
              <a:off x="3693"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8" name="Oval 307"/>
            <p:cNvSpPr>
              <a:spLocks noChangeArrowheads="1"/>
            </p:cNvSpPr>
            <p:nvPr/>
          </p:nvSpPr>
          <p:spPr bwMode="auto">
            <a:xfrm>
              <a:off x="3789" y="1747"/>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09" name="Oval 308"/>
            <p:cNvSpPr>
              <a:spLocks noChangeArrowheads="1"/>
            </p:cNvSpPr>
            <p:nvPr/>
          </p:nvSpPr>
          <p:spPr bwMode="auto">
            <a:xfrm>
              <a:off x="3724" y="165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0" name="Oval 309"/>
            <p:cNvSpPr>
              <a:spLocks noChangeArrowheads="1"/>
            </p:cNvSpPr>
            <p:nvPr/>
          </p:nvSpPr>
          <p:spPr bwMode="auto">
            <a:xfrm>
              <a:off x="3827" y="1643"/>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1" name="Oval 310"/>
            <p:cNvSpPr>
              <a:spLocks noChangeArrowheads="1"/>
            </p:cNvSpPr>
            <p:nvPr/>
          </p:nvSpPr>
          <p:spPr bwMode="auto">
            <a:xfrm>
              <a:off x="3693"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2" name="Oval 311"/>
            <p:cNvSpPr>
              <a:spLocks noChangeArrowheads="1"/>
            </p:cNvSpPr>
            <p:nvPr/>
          </p:nvSpPr>
          <p:spPr bwMode="auto">
            <a:xfrm>
              <a:off x="3789" y="1550"/>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3" name="Oval 312"/>
            <p:cNvSpPr>
              <a:spLocks noChangeArrowheads="1"/>
            </p:cNvSpPr>
            <p:nvPr/>
          </p:nvSpPr>
          <p:spPr bwMode="auto">
            <a:xfrm>
              <a:off x="3724" y="1459"/>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sp>
          <p:nvSpPr>
            <p:cNvPr id="56414" name="Oval 313"/>
            <p:cNvSpPr>
              <a:spLocks noChangeArrowheads="1"/>
            </p:cNvSpPr>
            <p:nvPr/>
          </p:nvSpPr>
          <p:spPr bwMode="auto">
            <a:xfrm>
              <a:off x="3827" y="1446"/>
              <a:ext cx="91" cy="91"/>
            </a:xfrm>
            <a:prstGeom prst="ellipse">
              <a:avLst/>
            </a:prstGeom>
            <a:gradFill rotWithShape="1">
              <a:gsLst>
                <a:gs pos="0">
                  <a:srgbClr val="FF6600"/>
                </a:gs>
                <a:gs pos="100000">
                  <a:srgbClr val="762F00"/>
                </a:gs>
              </a:gsLst>
              <a:path path="shape">
                <a:fillToRect l="50000" t="50000" r="50000" b="50000"/>
              </a:path>
            </a:gradFill>
            <a:ln w="9525">
              <a:solidFill>
                <a:schemeClr val="tx1"/>
              </a:solidFill>
              <a:round/>
              <a:headEnd/>
              <a:tailEnd/>
            </a:ln>
          </p:spPr>
          <p:txBody>
            <a:bodyPr wrap="none" anchor="ctr"/>
            <a:lstStyle/>
            <a:p>
              <a:endParaRPr lang="en-US"/>
            </a:p>
          </p:txBody>
        </p:sp>
      </p:grpSp>
      <p:grpSp>
        <p:nvGrpSpPr>
          <p:cNvPr id="56329" name="Group 314"/>
          <p:cNvGrpSpPr>
            <a:grpSpLocks/>
          </p:cNvGrpSpPr>
          <p:nvPr/>
        </p:nvGrpSpPr>
        <p:grpSpPr bwMode="auto">
          <a:xfrm>
            <a:off x="6202363" y="4287838"/>
            <a:ext cx="396875" cy="2479675"/>
            <a:chOff x="3907" y="2701"/>
            <a:chExt cx="250" cy="1562"/>
          </a:xfrm>
        </p:grpSpPr>
        <p:sp>
          <p:nvSpPr>
            <p:cNvPr id="1141051" name="Rectangle 315"/>
            <p:cNvSpPr>
              <a:spLocks noChangeArrowheads="1"/>
            </p:cNvSpPr>
            <p:nvPr/>
          </p:nvSpPr>
          <p:spPr bwMode="auto">
            <a:xfrm>
              <a:off x="3937" y="2701"/>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3" name="Text Box 316"/>
            <p:cNvSpPr txBox="1">
              <a:spLocks noChangeArrowheads="1"/>
            </p:cNvSpPr>
            <p:nvPr/>
          </p:nvSpPr>
          <p:spPr bwMode="auto">
            <a:xfrm rot="5400000">
              <a:off x="3542" y="3372"/>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0" name="Group 317"/>
          <p:cNvGrpSpPr>
            <a:grpSpLocks/>
          </p:cNvGrpSpPr>
          <p:nvPr/>
        </p:nvGrpSpPr>
        <p:grpSpPr bwMode="auto">
          <a:xfrm>
            <a:off x="6916738" y="4295775"/>
            <a:ext cx="396875" cy="2479675"/>
            <a:chOff x="4357" y="2706"/>
            <a:chExt cx="250" cy="1562"/>
          </a:xfrm>
        </p:grpSpPr>
        <p:sp>
          <p:nvSpPr>
            <p:cNvPr id="1141054" name="Rectangle 318"/>
            <p:cNvSpPr>
              <a:spLocks noChangeArrowheads="1"/>
            </p:cNvSpPr>
            <p:nvPr/>
          </p:nvSpPr>
          <p:spPr bwMode="auto">
            <a:xfrm>
              <a:off x="4386" y="2706"/>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51" name="Text Box 319"/>
            <p:cNvSpPr txBox="1">
              <a:spLocks noChangeArrowheads="1"/>
            </p:cNvSpPr>
            <p:nvPr/>
          </p:nvSpPr>
          <p:spPr bwMode="auto">
            <a:xfrm rot="5400000">
              <a:off x="399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1" name="Group 320"/>
          <p:cNvGrpSpPr>
            <a:grpSpLocks/>
          </p:cNvGrpSpPr>
          <p:nvPr/>
        </p:nvGrpSpPr>
        <p:grpSpPr bwMode="auto">
          <a:xfrm>
            <a:off x="7631113" y="4291013"/>
            <a:ext cx="396875" cy="2479675"/>
            <a:chOff x="4807" y="2703"/>
            <a:chExt cx="250" cy="1562"/>
          </a:xfrm>
        </p:grpSpPr>
        <p:sp>
          <p:nvSpPr>
            <p:cNvPr id="1141057" name="Rectangle 321"/>
            <p:cNvSpPr>
              <a:spLocks noChangeArrowheads="1"/>
            </p:cNvSpPr>
            <p:nvPr/>
          </p:nvSpPr>
          <p:spPr bwMode="auto">
            <a:xfrm>
              <a:off x="4842" y="2703"/>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9" name="Text Box 322"/>
            <p:cNvSpPr txBox="1">
              <a:spLocks noChangeArrowheads="1"/>
            </p:cNvSpPr>
            <p:nvPr/>
          </p:nvSpPr>
          <p:spPr bwMode="auto">
            <a:xfrm rot="5400000">
              <a:off x="4442" y="3370"/>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56332" name="Group 323"/>
          <p:cNvGrpSpPr>
            <a:grpSpLocks/>
          </p:cNvGrpSpPr>
          <p:nvPr/>
        </p:nvGrpSpPr>
        <p:grpSpPr bwMode="auto">
          <a:xfrm>
            <a:off x="8343900" y="4298950"/>
            <a:ext cx="396875" cy="2479675"/>
            <a:chOff x="5256" y="2708"/>
            <a:chExt cx="250" cy="1562"/>
          </a:xfrm>
        </p:grpSpPr>
        <p:sp>
          <p:nvSpPr>
            <p:cNvPr id="1141060" name="Rectangle 324"/>
            <p:cNvSpPr>
              <a:spLocks noChangeArrowheads="1"/>
            </p:cNvSpPr>
            <p:nvPr/>
          </p:nvSpPr>
          <p:spPr bwMode="auto">
            <a:xfrm>
              <a:off x="5291" y="2708"/>
              <a:ext cx="172" cy="1562"/>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a:defRPr/>
              </a:pPr>
              <a:endParaRPr lang="en-US"/>
            </a:p>
          </p:txBody>
        </p:sp>
        <p:sp>
          <p:nvSpPr>
            <p:cNvPr id="56347" name="Text Box 325"/>
            <p:cNvSpPr txBox="1">
              <a:spLocks noChangeArrowheads="1"/>
            </p:cNvSpPr>
            <p:nvPr/>
          </p:nvSpPr>
          <p:spPr bwMode="auto">
            <a:xfrm rot="5400000">
              <a:off x="4891" y="3378"/>
              <a:ext cx="980" cy="250"/>
            </a:xfrm>
            <a:prstGeom prst="rect">
              <a:avLst/>
            </a:prstGeom>
            <a:noFill/>
            <a:ln w="9525">
              <a:noFill/>
              <a:miter lim="800000"/>
              <a:headEnd/>
              <a:tailEnd/>
            </a:ln>
          </p:spPr>
          <p:txBody>
            <a:bodyPr wrap="none">
              <a:spAutoFit/>
            </a:bodyPr>
            <a:lstStyle/>
            <a:p>
              <a:r>
                <a:rPr lang="en-US" b="1">
                  <a:solidFill>
                    <a:schemeClr val="bg1"/>
                  </a:solidFill>
                </a:rPr>
                <a:t>moderator</a:t>
              </a:r>
            </a:p>
          </p:txBody>
        </p:sp>
      </p:grpSp>
      <p:grpSp>
        <p:nvGrpSpPr>
          <p:cNvPr id="11" name="Group 326"/>
          <p:cNvGrpSpPr>
            <a:grpSpLocks/>
          </p:cNvGrpSpPr>
          <p:nvPr/>
        </p:nvGrpSpPr>
        <p:grpSpPr bwMode="auto">
          <a:xfrm>
            <a:off x="6172200" y="3576638"/>
            <a:ext cx="428625" cy="3195637"/>
            <a:chOff x="3888" y="2253"/>
            <a:chExt cx="270" cy="2013"/>
          </a:xfrm>
        </p:grpSpPr>
        <p:sp>
          <p:nvSpPr>
            <p:cNvPr id="56344" name="Rectangle 327"/>
            <p:cNvSpPr>
              <a:spLocks noChangeArrowheads="1"/>
            </p:cNvSpPr>
            <p:nvPr/>
          </p:nvSpPr>
          <p:spPr bwMode="auto">
            <a:xfrm>
              <a:off x="3888" y="2253"/>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5" name="Rectangle 328"/>
            <p:cNvSpPr>
              <a:spLocks noChangeArrowheads="1"/>
            </p:cNvSpPr>
            <p:nvPr/>
          </p:nvSpPr>
          <p:spPr bwMode="auto">
            <a:xfrm>
              <a:off x="4119"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2" name="Group 329"/>
          <p:cNvGrpSpPr>
            <a:grpSpLocks/>
          </p:cNvGrpSpPr>
          <p:nvPr/>
        </p:nvGrpSpPr>
        <p:grpSpPr bwMode="auto">
          <a:xfrm>
            <a:off x="6884988" y="3581400"/>
            <a:ext cx="436562" cy="3190875"/>
            <a:chOff x="4337" y="2256"/>
            <a:chExt cx="275" cy="2010"/>
          </a:xfrm>
        </p:grpSpPr>
        <p:sp>
          <p:nvSpPr>
            <p:cNvPr id="56342" name="Rectangle 330"/>
            <p:cNvSpPr>
              <a:spLocks noChangeArrowheads="1"/>
            </p:cNvSpPr>
            <p:nvPr/>
          </p:nvSpPr>
          <p:spPr bwMode="auto">
            <a:xfrm>
              <a:off x="433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3" name="Rectangle 331"/>
            <p:cNvSpPr>
              <a:spLocks noChangeArrowheads="1"/>
            </p:cNvSpPr>
            <p:nvPr/>
          </p:nvSpPr>
          <p:spPr bwMode="auto">
            <a:xfrm>
              <a:off x="4573"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3" name="Group 332"/>
          <p:cNvGrpSpPr>
            <a:grpSpLocks/>
          </p:cNvGrpSpPr>
          <p:nvPr/>
        </p:nvGrpSpPr>
        <p:grpSpPr bwMode="auto">
          <a:xfrm>
            <a:off x="7597775" y="3581400"/>
            <a:ext cx="444500" cy="3190875"/>
            <a:chOff x="4786" y="2256"/>
            <a:chExt cx="280" cy="2010"/>
          </a:xfrm>
        </p:grpSpPr>
        <p:sp>
          <p:nvSpPr>
            <p:cNvPr id="56340" name="Rectangle 333"/>
            <p:cNvSpPr>
              <a:spLocks noChangeArrowheads="1"/>
            </p:cNvSpPr>
            <p:nvPr/>
          </p:nvSpPr>
          <p:spPr bwMode="auto">
            <a:xfrm>
              <a:off x="4786"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41" name="Rectangle 334"/>
            <p:cNvSpPr>
              <a:spLocks noChangeArrowheads="1"/>
            </p:cNvSpPr>
            <p:nvPr/>
          </p:nvSpPr>
          <p:spPr bwMode="auto">
            <a:xfrm>
              <a:off x="5027"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grpSp>
        <p:nvGrpSpPr>
          <p:cNvPr id="14" name="Group 335"/>
          <p:cNvGrpSpPr>
            <a:grpSpLocks/>
          </p:cNvGrpSpPr>
          <p:nvPr/>
        </p:nvGrpSpPr>
        <p:grpSpPr bwMode="auto">
          <a:xfrm>
            <a:off x="8318500" y="3581400"/>
            <a:ext cx="438150" cy="3200400"/>
            <a:chOff x="5240" y="2256"/>
            <a:chExt cx="276" cy="2016"/>
          </a:xfrm>
        </p:grpSpPr>
        <p:sp>
          <p:nvSpPr>
            <p:cNvPr id="56338" name="Rectangle 336"/>
            <p:cNvSpPr>
              <a:spLocks noChangeArrowheads="1"/>
            </p:cNvSpPr>
            <p:nvPr/>
          </p:nvSpPr>
          <p:spPr bwMode="auto">
            <a:xfrm>
              <a:off x="5240" y="2256"/>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sp>
          <p:nvSpPr>
            <p:cNvPr id="56339" name="Rectangle 337"/>
            <p:cNvSpPr>
              <a:spLocks noChangeArrowheads="1"/>
            </p:cNvSpPr>
            <p:nvPr/>
          </p:nvSpPr>
          <p:spPr bwMode="auto">
            <a:xfrm>
              <a:off x="5477" y="2262"/>
              <a:ext cx="39" cy="2010"/>
            </a:xfrm>
            <a:prstGeom prst="rect">
              <a:avLst/>
            </a:prstGeom>
            <a:gradFill rotWithShape="1">
              <a:gsLst>
                <a:gs pos="0">
                  <a:srgbClr val="760000"/>
                </a:gs>
                <a:gs pos="50000">
                  <a:srgbClr val="FF0000"/>
                </a:gs>
                <a:gs pos="100000">
                  <a:srgbClr val="760000"/>
                </a:gs>
              </a:gsLst>
              <a:lin ang="0" scaled="1"/>
            </a:gradFill>
            <a:ln w="9525">
              <a:solidFill>
                <a:schemeClr val="tx1"/>
              </a:solidFill>
              <a:miter lim="800000"/>
              <a:headEnd/>
              <a:tailEnd/>
            </a:ln>
          </p:spPr>
          <p:txBody>
            <a:bodyPr wrap="none" anchor="ctr"/>
            <a:lstStyle/>
            <a:p>
              <a:endParaRPr lang="en-US"/>
            </a:p>
          </p:txBody>
        </p:sp>
      </p:grpSp>
      <p:sp>
        <p:nvSpPr>
          <p:cNvPr id="1141074" name="Rectangle 338"/>
          <p:cNvSpPr>
            <a:spLocks noChangeArrowheads="1"/>
          </p:cNvSpPr>
          <p:nvPr/>
        </p:nvSpPr>
        <p:spPr bwMode="auto">
          <a:xfrm>
            <a:off x="5830888" y="4073525"/>
            <a:ext cx="3262312" cy="2746375"/>
          </a:xfrm>
          <a:prstGeom prst="rect">
            <a:avLst/>
          </a:prstGeom>
          <a:solidFill>
            <a:schemeClr val="accent1">
              <a:alpha val="45882"/>
            </a:schemeClr>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hold" nodeType="withEffect">
                                  <p:stCondLst>
                                    <p:cond delay="0"/>
                                  </p:stCondLst>
                                  <p:childTnLst>
                                    <p:animMotion origin="layout" path="M 2.5E-6 1.85185E-6 L 0.00017 -0.23148 " pathEditMode="relative" rAng="0" ptsTypes="AA">
                                      <p:cBhvr>
                                        <p:cTn id="6" dur="2000" fill="hold"/>
                                        <p:tgtEl>
                                          <p:spTgt spid="11"/>
                                        </p:tgtEl>
                                        <p:attrNameLst>
                                          <p:attrName>ppt_x</p:attrName>
                                          <p:attrName>ppt_y</p:attrName>
                                        </p:attrNameLst>
                                      </p:cBhvr>
                                      <p:rCtr x="0" y="-116"/>
                                    </p:animMotion>
                                  </p:childTnLst>
                                </p:cTn>
                              </p:par>
                              <p:par>
                                <p:cTn id="7" presetID="64" presetClass="path" presetSubtype="0" repeatCount="indefinite" accel="50000" decel="50000" autoRev="1" fill="hold" nodeType="withEffect">
                                  <p:stCondLst>
                                    <p:cond delay="0"/>
                                  </p:stCondLst>
                                  <p:childTnLst>
                                    <p:animMotion origin="layout" path="M 3.88889E-6 -1.11111E-6 L 3.88889E-6 -0.26481 " pathEditMode="relative" rAng="0" ptsTypes="AA">
                                      <p:cBhvr>
                                        <p:cTn id="8" dur="2000" fill="hold"/>
                                        <p:tgtEl>
                                          <p:spTgt spid="12"/>
                                        </p:tgtEl>
                                        <p:attrNameLst>
                                          <p:attrName>ppt_x</p:attrName>
                                          <p:attrName>ppt_y</p:attrName>
                                        </p:attrNameLst>
                                      </p:cBhvr>
                                      <p:rCtr x="0" y="-132"/>
                                    </p:animMotion>
                                  </p:childTnLst>
                                </p:cTn>
                              </p:par>
                              <p:par>
                                <p:cTn id="9" presetID="64" presetClass="path" presetSubtype="0" repeatCount="indefinite" accel="50000" decel="50000" autoRev="1" fill="hold" nodeType="withEffect">
                                  <p:stCondLst>
                                    <p:cond delay="0"/>
                                  </p:stCondLst>
                                  <p:childTnLst>
                                    <p:animMotion origin="layout" path="M 1.66667E-6 -1.11111E-6 L 1.66667E-6 -0.29653 " pathEditMode="relative" rAng="0" ptsTypes="AA">
                                      <p:cBhvr>
                                        <p:cTn id="10" dur="2000" fill="hold"/>
                                        <p:tgtEl>
                                          <p:spTgt spid="13"/>
                                        </p:tgtEl>
                                        <p:attrNameLst>
                                          <p:attrName>ppt_x</p:attrName>
                                          <p:attrName>ppt_y</p:attrName>
                                        </p:attrNameLst>
                                      </p:cBhvr>
                                      <p:rCtr x="0" y="-148"/>
                                    </p:animMotion>
                                  </p:childTnLst>
                                </p:cTn>
                              </p:par>
                              <p:par>
                                <p:cTn id="11" presetID="64" presetClass="path" presetSubtype="0" repeatCount="indefinite" accel="50000" decel="50000" autoRev="1" fill="hold" nodeType="withEffect">
                                  <p:stCondLst>
                                    <p:cond delay="0"/>
                                  </p:stCondLst>
                                  <p:childTnLst>
                                    <p:animMotion origin="layout" path="M -5.55556E-7 4.44444E-6 L -0.00139 -0.24723 " pathEditMode="relative" rAng="0" ptsTypes="AA">
                                      <p:cBhvr>
                                        <p:cTn id="12" dur="2000" fill="hold"/>
                                        <p:tgtEl>
                                          <p:spTgt spid="14"/>
                                        </p:tgtEl>
                                        <p:attrNameLst>
                                          <p:attrName>ppt_x</p:attrName>
                                          <p:attrName>ppt_y</p:attrName>
                                        </p:attrNameLst>
                                      </p:cBhvr>
                                      <p:rCtr x="-1" y="-124"/>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40738">
                                            <p:txEl>
                                              <p:pRg st="1" end="1"/>
                                            </p:txEl>
                                          </p:spTgt>
                                        </p:tgtEl>
                                        <p:attrNameLst>
                                          <p:attrName>style.visibility</p:attrName>
                                        </p:attrNameLst>
                                      </p:cBhvr>
                                      <p:to>
                                        <p:strVal val="visible"/>
                                      </p:to>
                                    </p:set>
                                    <p:anim calcmode="lin" valueType="num">
                                      <p:cBhvr additive="base">
                                        <p:cTn id="17" dur="500" fill="hold"/>
                                        <p:tgtEl>
                                          <p:spTgt spid="114073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407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0738">
                                            <p:txEl>
                                              <p:pRg st="2" end="2"/>
                                            </p:txEl>
                                          </p:spTgt>
                                        </p:tgtEl>
                                        <p:attrNameLst>
                                          <p:attrName>style.visibility</p:attrName>
                                        </p:attrNameLst>
                                      </p:cBhvr>
                                      <p:to>
                                        <p:strVal val="visible"/>
                                      </p:to>
                                    </p:set>
                                    <p:anim calcmode="lin" valueType="num">
                                      <p:cBhvr additive="base">
                                        <p:cTn id="23" dur="500" fill="hold"/>
                                        <p:tgtEl>
                                          <p:spTgt spid="114073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07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141074"/>
                                        </p:tgtEl>
                                        <p:attrNameLst>
                                          <p:attrName>style.visibility</p:attrName>
                                        </p:attrNameLst>
                                      </p:cBhvr>
                                      <p:to>
                                        <p:strVal val="visible"/>
                                      </p:to>
                                    </p:set>
                                    <p:animEffect transition="in" filter="diamond(in)">
                                      <p:cBhvr>
                                        <p:cTn id="29" dur="2000"/>
                                        <p:tgtEl>
                                          <p:spTgt spid="1141074"/>
                                        </p:tgtEl>
                                      </p:cBhvr>
                                    </p:animEffect>
                                  </p:childTnLst>
                                  <p:subTnLst>
                                    <p:audio>
                                      <p:cMediaNode>
                                        <p:cTn display="0" masterRel="sameClick">
                                          <p:stCondLst>
                                            <p:cond evt="begin" delay="0">
                                              <p:tn val="27"/>
                                            </p:cond>
                                          </p:stCondLst>
                                          <p:endCondLst>
                                            <p:cond evt="onStopAudio" delay="0">
                                              <p:tgtEl>
                                                <p:sldTgt/>
                                              </p:tgtEl>
                                            </p:cond>
                                          </p:endCondLst>
                                        </p:cTn>
                                        <p:tgtEl>
                                          <p:sndTgt r:embed="rId5" name="fireRumbl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40738">
                                            <p:txEl>
                                              <p:pRg st="3" end="3"/>
                                            </p:txEl>
                                          </p:spTgt>
                                        </p:tgtEl>
                                        <p:attrNameLst>
                                          <p:attrName>style.visibility</p:attrName>
                                        </p:attrNameLst>
                                      </p:cBhvr>
                                      <p:to>
                                        <p:strVal val="visible"/>
                                      </p:to>
                                    </p:set>
                                    <p:anim calcmode="lin" valueType="num">
                                      <p:cBhvr additive="base">
                                        <p:cTn id="34" dur="500" fill="hold"/>
                                        <p:tgtEl>
                                          <p:spTgt spid="1140738">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407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40738">
                                            <p:txEl>
                                              <p:pRg st="4" end="4"/>
                                            </p:txEl>
                                          </p:spTgt>
                                        </p:tgtEl>
                                        <p:attrNameLst>
                                          <p:attrName>style.visibility</p:attrName>
                                        </p:attrNameLst>
                                      </p:cBhvr>
                                      <p:to>
                                        <p:strVal val="visible"/>
                                      </p:to>
                                    </p:set>
                                    <p:anim calcmode="lin" valueType="num">
                                      <p:cBhvr additive="base">
                                        <p:cTn id="40" dur="500" fill="hold"/>
                                        <p:tgtEl>
                                          <p:spTgt spid="1140738">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1407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107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nuclear power stations</a:t>
            </a:r>
            <a:endParaRPr lang="en-US">
              <a:solidFill>
                <a:srgbClr val="000000"/>
              </a:solidFill>
              <a:ea typeface="Calibri" pitchFamily="34" charset="0"/>
              <a:cs typeface="Times New Roman" pitchFamily="18" charset="0"/>
            </a:endParaRP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heat exchanger extracts heat from the circulating reactor coolant and makes steam to run the turbine.	</a:t>
            </a:r>
          </a:p>
        </p:txBody>
      </p:sp>
      <p:pic>
        <p:nvPicPr>
          <p:cNvPr id="1142795" name="Picture 11" descr="nuclear energy generation diagram "/>
          <p:cNvPicPr>
            <a:picLocks noChangeAspect="1" noChangeArrowheads="1" noCrop="1"/>
          </p:cNvPicPr>
          <p:nvPr/>
        </p:nvPicPr>
        <p:blipFill>
          <a:blip r:embed="rId5" cstate="print"/>
          <a:srcRect/>
          <a:stretch>
            <a:fillRect/>
          </a:stretch>
        </p:blipFill>
        <p:spPr bwMode="auto">
          <a:xfrm>
            <a:off x="914400" y="2624138"/>
            <a:ext cx="7280275" cy="3763962"/>
          </a:xfrm>
          <a:prstGeom prst="rect">
            <a:avLst/>
          </a:prstGeom>
          <a:ln>
            <a:noFill/>
          </a:ln>
          <a:effectLst>
            <a:outerShdw blurRad="292100" dist="139700" dir="2700000" algn="tl" rotWithShape="0">
              <a:srgbClr val="333333">
                <a:alpha val="65000"/>
              </a:srgbClr>
            </a:outerShdw>
          </a:effectLst>
        </p:spPr>
      </p:pic>
      <p:sp>
        <p:nvSpPr>
          <p:cNvPr id="5734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2789" name="Text Box 5"/>
          <p:cNvSpPr txBox="1">
            <a:spLocks noChangeArrowheads="1"/>
          </p:cNvSpPr>
          <p:nvPr/>
        </p:nvSpPr>
        <p:spPr bwMode="auto">
          <a:xfrm>
            <a:off x="2916238" y="4695825"/>
            <a:ext cx="1849437" cy="749300"/>
          </a:xfrm>
          <a:prstGeom prst="rect">
            <a:avLst/>
          </a:prstGeom>
          <a:solidFill>
            <a:srgbClr val="FFFFFF">
              <a:alpha val="61176"/>
            </a:srgbClr>
          </a:solidFill>
          <a:ln w="9525">
            <a:noFill/>
            <a:miter lim="800000"/>
            <a:headEnd/>
            <a:tailEnd/>
          </a:ln>
        </p:spPr>
        <p:txBody>
          <a:bodyPr>
            <a:spAutoFit/>
          </a:bodyPr>
          <a:lstStyle/>
          <a:p>
            <a:pPr>
              <a:lnSpc>
                <a:spcPct val="90000"/>
              </a:lnSpc>
            </a:pPr>
            <a:r>
              <a:rPr lang="en-US" sz="2400" i="1">
                <a:solidFill>
                  <a:schemeClr val="hlink"/>
                </a:solidFill>
                <a:latin typeface="Arial" charset="0"/>
              </a:rPr>
              <a:t>heat exchanger</a:t>
            </a:r>
          </a:p>
        </p:txBody>
      </p:sp>
      <p:sp>
        <p:nvSpPr>
          <p:cNvPr id="1142790" name="Text Box 6"/>
          <p:cNvSpPr txBox="1">
            <a:spLocks noChangeArrowheads="1"/>
          </p:cNvSpPr>
          <p:nvPr/>
        </p:nvSpPr>
        <p:spPr bwMode="auto">
          <a:xfrm rot="-5400000">
            <a:off x="133350" y="4410076"/>
            <a:ext cx="1279525" cy="749300"/>
          </a:xfrm>
          <a:prstGeom prst="rect">
            <a:avLst/>
          </a:prstGeom>
          <a:noFill/>
          <a:ln w="9525">
            <a:noFill/>
            <a:miter lim="800000"/>
            <a:headEnd/>
            <a:tailEnd/>
          </a:ln>
        </p:spPr>
        <p:txBody>
          <a:bodyPr>
            <a:spAutoFit/>
          </a:bodyPr>
          <a:lstStyle/>
          <a:p>
            <a:pPr algn="ctr">
              <a:lnSpc>
                <a:spcPct val="90000"/>
              </a:lnSpc>
            </a:pPr>
            <a:r>
              <a:rPr lang="en-US" sz="2400" i="1">
                <a:solidFill>
                  <a:schemeClr val="hlink"/>
                </a:solidFill>
                <a:latin typeface="Arial" charset="0"/>
              </a:rPr>
              <a:t>control rods</a:t>
            </a:r>
          </a:p>
        </p:txBody>
      </p:sp>
      <p:sp>
        <p:nvSpPr>
          <p:cNvPr id="1142791" name="Text Box 7"/>
          <p:cNvSpPr txBox="1">
            <a:spLocks noChangeArrowheads="1"/>
          </p:cNvSpPr>
          <p:nvPr/>
        </p:nvSpPr>
        <p:spPr bwMode="auto">
          <a:xfrm>
            <a:off x="3352800" y="3605213"/>
            <a:ext cx="1279525" cy="457200"/>
          </a:xfrm>
          <a:prstGeom prst="rect">
            <a:avLst/>
          </a:prstGeom>
          <a:noFill/>
          <a:ln w="9525">
            <a:noFill/>
            <a:miter lim="800000"/>
            <a:headEnd/>
            <a:tailEnd/>
          </a:ln>
        </p:spPr>
        <p:txBody>
          <a:bodyPr>
            <a:spAutoFit/>
          </a:bodyPr>
          <a:lstStyle/>
          <a:p>
            <a:r>
              <a:rPr lang="en-US" sz="2400" i="1">
                <a:solidFill>
                  <a:schemeClr val="hlink"/>
                </a:solidFill>
                <a:latin typeface="Arial" charset="0"/>
              </a:rPr>
              <a:t>turbine</a:t>
            </a:r>
          </a:p>
        </p:txBody>
      </p:sp>
      <p:sp>
        <p:nvSpPr>
          <p:cNvPr id="1142792" name="Text Box 8"/>
          <p:cNvSpPr txBox="1">
            <a:spLocks noChangeArrowheads="1"/>
          </p:cNvSpPr>
          <p:nvPr/>
        </p:nvSpPr>
        <p:spPr bwMode="auto">
          <a:xfrm>
            <a:off x="4954588" y="3714750"/>
            <a:ext cx="1555750" cy="457200"/>
          </a:xfrm>
          <a:prstGeom prst="rect">
            <a:avLst/>
          </a:prstGeom>
          <a:noFill/>
          <a:ln w="9525">
            <a:noFill/>
            <a:miter lim="800000"/>
            <a:headEnd/>
            <a:tailEnd/>
          </a:ln>
        </p:spPr>
        <p:txBody>
          <a:bodyPr>
            <a:spAutoFit/>
          </a:bodyPr>
          <a:lstStyle/>
          <a:p>
            <a:r>
              <a:rPr lang="en-US" sz="2400" i="1">
                <a:solidFill>
                  <a:schemeClr val="hlink"/>
                </a:solidFill>
                <a:latin typeface="Arial" charset="0"/>
              </a:rPr>
              <a:t>generator</a:t>
            </a:r>
          </a:p>
        </p:txBody>
      </p:sp>
      <p:sp>
        <p:nvSpPr>
          <p:cNvPr id="1142793" name="Text Box 9"/>
          <p:cNvSpPr txBox="1">
            <a:spLocks noChangeArrowheads="1"/>
          </p:cNvSpPr>
          <p:nvPr/>
        </p:nvSpPr>
        <p:spPr bwMode="auto">
          <a:xfrm>
            <a:off x="5092700" y="5992813"/>
            <a:ext cx="1677988" cy="457200"/>
          </a:xfrm>
          <a:prstGeom prst="rect">
            <a:avLst/>
          </a:prstGeom>
          <a:noFill/>
          <a:ln w="9525">
            <a:noFill/>
            <a:miter lim="800000"/>
            <a:headEnd/>
            <a:tailEnd/>
          </a:ln>
        </p:spPr>
        <p:txBody>
          <a:bodyPr>
            <a:spAutoFit/>
          </a:bodyPr>
          <a:lstStyle/>
          <a:p>
            <a:r>
              <a:rPr lang="en-US" sz="2400" i="1">
                <a:solidFill>
                  <a:schemeClr val="hlink"/>
                </a:solidFill>
                <a:latin typeface="Arial" charset="0"/>
              </a:rPr>
              <a:t>condenser</a:t>
            </a:r>
          </a:p>
        </p:txBody>
      </p:sp>
      <p:sp>
        <p:nvSpPr>
          <p:cNvPr id="1142794" name="Text Box 10"/>
          <p:cNvSpPr txBox="1">
            <a:spLocks noChangeArrowheads="1"/>
          </p:cNvSpPr>
          <p:nvPr/>
        </p:nvSpPr>
        <p:spPr bwMode="auto">
          <a:xfrm>
            <a:off x="7086600" y="5191125"/>
            <a:ext cx="1279525" cy="749300"/>
          </a:xfrm>
          <a:prstGeom prst="rect">
            <a:avLst/>
          </a:prstGeom>
          <a:noFill/>
          <a:ln w="9525">
            <a:noFill/>
            <a:miter lim="800000"/>
            <a:headEnd/>
            <a:tailEnd/>
          </a:ln>
        </p:spPr>
        <p:txBody>
          <a:bodyPr>
            <a:spAutoFit/>
          </a:bodyPr>
          <a:lstStyle/>
          <a:p>
            <a:pPr>
              <a:lnSpc>
                <a:spcPct val="90000"/>
              </a:lnSpc>
            </a:pPr>
            <a:r>
              <a:rPr lang="en-US" sz="2400" i="1">
                <a:solidFill>
                  <a:schemeClr val="hlink"/>
                </a:solidFill>
                <a:latin typeface="Arial" charset="0"/>
              </a:rPr>
              <a:t>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2786">
                                            <p:txEl>
                                              <p:pRg st="1" end="1"/>
                                            </p:txEl>
                                          </p:spTgt>
                                        </p:tgtEl>
                                        <p:attrNameLst>
                                          <p:attrName>style.visibility</p:attrName>
                                        </p:attrNameLst>
                                      </p:cBhvr>
                                      <p:to>
                                        <p:strVal val="visible"/>
                                      </p:to>
                                    </p:set>
                                    <p:anim calcmode="lin" valueType="num">
                                      <p:cBhvr additive="base">
                                        <p:cTn id="7" dur="500" fill="hold"/>
                                        <p:tgtEl>
                                          <p:spTgt spid="11427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2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142795"/>
                                        </p:tgtEl>
                                        <p:attrNameLst>
                                          <p:attrName>style.visibility</p:attrName>
                                        </p:attrNameLst>
                                      </p:cBhvr>
                                      <p:to>
                                        <p:strVal val="visible"/>
                                      </p:to>
                                    </p:set>
                                    <p:animEffect transition="in" filter="diamond(in)">
                                      <p:cBhvr>
                                        <p:cTn id="13" dur="2000"/>
                                        <p:tgtEl>
                                          <p:spTgt spid="114279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142790"/>
                                        </p:tgtEl>
                                        <p:attrNameLst>
                                          <p:attrName>style.visibility</p:attrName>
                                        </p:attrNameLst>
                                      </p:cBhvr>
                                      <p:to>
                                        <p:strVal val="visible"/>
                                      </p:to>
                                    </p:set>
                                    <p:anim calcmode="lin" valueType="num">
                                      <p:cBhvr>
                                        <p:cTn id="18" dur="500" fill="hold"/>
                                        <p:tgtEl>
                                          <p:spTgt spid="1142790"/>
                                        </p:tgtEl>
                                        <p:attrNameLst>
                                          <p:attrName>ppt_w</p:attrName>
                                        </p:attrNameLst>
                                      </p:cBhvr>
                                      <p:tavLst>
                                        <p:tav tm="0">
                                          <p:val>
                                            <p:fltVal val="0"/>
                                          </p:val>
                                        </p:tav>
                                        <p:tav tm="100000">
                                          <p:val>
                                            <p:strVal val="#ppt_w"/>
                                          </p:val>
                                        </p:tav>
                                      </p:tavLst>
                                    </p:anim>
                                    <p:anim calcmode="lin" valueType="num">
                                      <p:cBhvr>
                                        <p:cTn id="19" dur="500" fill="hold"/>
                                        <p:tgtEl>
                                          <p:spTgt spid="1142790"/>
                                        </p:tgtEl>
                                        <p:attrNameLst>
                                          <p:attrName>ppt_h</p:attrName>
                                        </p:attrNameLst>
                                      </p:cBhvr>
                                      <p:tavLst>
                                        <p:tav tm="0">
                                          <p:val>
                                            <p:fltVal val="0"/>
                                          </p:val>
                                        </p:tav>
                                        <p:tav tm="100000">
                                          <p:val>
                                            <p:strVal val="#ppt_h"/>
                                          </p:val>
                                        </p:tav>
                                      </p:tavLst>
                                    </p:anim>
                                    <p:animEffect transition="in" filter="fade">
                                      <p:cBhvr>
                                        <p:cTn id="20" dur="500"/>
                                        <p:tgtEl>
                                          <p:spTgt spid="1142790"/>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142789"/>
                                        </p:tgtEl>
                                        <p:attrNameLst>
                                          <p:attrName>style.visibility</p:attrName>
                                        </p:attrNameLst>
                                      </p:cBhvr>
                                      <p:to>
                                        <p:strVal val="visible"/>
                                      </p:to>
                                    </p:set>
                                    <p:anim calcmode="lin" valueType="num">
                                      <p:cBhvr>
                                        <p:cTn id="25" dur="500" fill="hold"/>
                                        <p:tgtEl>
                                          <p:spTgt spid="1142789"/>
                                        </p:tgtEl>
                                        <p:attrNameLst>
                                          <p:attrName>ppt_w</p:attrName>
                                        </p:attrNameLst>
                                      </p:cBhvr>
                                      <p:tavLst>
                                        <p:tav tm="0">
                                          <p:val>
                                            <p:fltVal val="0"/>
                                          </p:val>
                                        </p:tav>
                                        <p:tav tm="100000">
                                          <p:val>
                                            <p:strVal val="#ppt_w"/>
                                          </p:val>
                                        </p:tav>
                                      </p:tavLst>
                                    </p:anim>
                                    <p:anim calcmode="lin" valueType="num">
                                      <p:cBhvr>
                                        <p:cTn id="26" dur="500" fill="hold"/>
                                        <p:tgtEl>
                                          <p:spTgt spid="1142789"/>
                                        </p:tgtEl>
                                        <p:attrNameLst>
                                          <p:attrName>ppt_h</p:attrName>
                                        </p:attrNameLst>
                                      </p:cBhvr>
                                      <p:tavLst>
                                        <p:tav tm="0">
                                          <p:val>
                                            <p:fltVal val="0"/>
                                          </p:val>
                                        </p:tav>
                                        <p:tav tm="100000">
                                          <p:val>
                                            <p:strVal val="#ppt_h"/>
                                          </p:val>
                                        </p:tav>
                                      </p:tavLst>
                                    </p:anim>
                                    <p:animEffect transition="in" filter="fade">
                                      <p:cBhvr>
                                        <p:cTn id="27" dur="500"/>
                                        <p:tgtEl>
                                          <p:spTgt spid="1142789"/>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142791"/>
                                        </p:tgtEl>
                                        <p:attrNameLst>
                                          <p:attrName>style.visibility</p:attrName>
                                        </p:attrNameLst>
                                      </p:cBhvr>
                                      <p:to>
                                        <p:strVal val="visible"/>
                                      </p:to>
                                    </p:set>
                                    <p:anim calcmode="lin" valueType="num">
                                      <p:cBhvr>
                                        <p:cTn id="32" dur="500" fill="hold"/>
                                        <p:tgtEl>
                                          <p:spTgt spid="1142791"/>
                                        </p:tgtEl>
                                        <p:attrNameLst>
                                          <p:attrName>ppt_w</p:attrName>
                                        </p:attrNameLst>
                                      </p:cBhvr>
                                      <p:tavLst>
                                        <p:tav tm="0">
                                          <p:val>
                                            <p:fltVal val="0"/>
                                          </p:val>
                                        </p:tav>
                                        <p:tav tm="100000">
                                          <p:val>
                                            <p:strVal val="#ppt_w"/>
                                          </p:val>
                                        </p:tav>
                                      </p:tavLst>
                                    </p:anim>
                                    <p:anim calcmode="lin" valueType="num">
                                      <p:cBhvr>
                                        <p:cTn id="33" dur="500" fill="hold"/>
                                        <p:tgtEl>
                                          <p:spTgt spid="1142791"/>
                                        </p:tgtEl>
                                        <p:attrNameLst>
                                          <p:attrName>ppt_h</p:attrName>
                                        </p:attrNameLst>
                                      </p:cBhvr>
                                      <p:tavLst>
                                        <p:tav tm="0">
                                          <p:val>
                                            <p:fltVal val="0"/>
                                          </p:val>
                                        </p:tav>
                                        <p:tav tm="100000">
                                          <p:val>
                                            <p:strVal val="#ppt_h"/>
                                          </p:val>
                                        </p:tav>
                                      </p:tavLst>
                                    </p:anim>
                                    <p:animEffect transition="in" filter="fade">
                                      <p:cBhvr>
                                        <p:cTn id="34" dur="500"/>
                                        <p:tgtEl>
                                          <p:spTgt spid="1142791"/>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142793"/>
                                        </p:tgtEl>
                                        <p:attrNameLst>
                                          <p:attrName>style.visibility</p:attrName>
                                        </p:attrNameLst>
                                      </p:cBhvr>
                                      <p:to>
                                        <p:strVal val="visible"/>
                                      </p:to>
                                    </p:set>
                                    <p:anim calcmode="lin" valueType="num">
                                      <p:cBhvr>
                                        <p:cTn id="39" dur="500" fill="hold"/>
                                        <p:tgtEl>
                                          <p:spTgt spid="1142793"/>
                                        </p:tgtEl>
                                        <p:attrNameLst>
                                          <p:attrName>ppt_w</p:attrName>
                                        </p:attrNameLst>
                                      </p:cBhvr>
                                      <p:tavLst>
                                        <p:tav tm="0">
                                          <p:val>
                                            <p:fltVal val="0"/>
                                          </p:val>
                                        </p:tav>
                                        <p:tav tm="100000">
                                          <p:val>
                                            <p:strVal val="#ppt_w"/>
                                          </p:val>
                                        </p:tav>
                                      </p:tavLst>
                                    </p:anim>
                                    <p:anim calcmode="lin" valueType="num">
                                      <p:cBhvr>
                                        <p:cTn id="40" dur="500" fill="hold"/>
                                        <p:tgtEl>
                                          <p:spTgt spid="1142793"/>
                                        </p:tgtEl>
                                        <p:attrNameLst>
                                          <p:attrName>ppt_h</p:attrName>
                                        </p:attrNameLst>
                                      </p:cBhvr>
                                      <p:tavLst>
                                        <p:tav tm="0">
                                          <p:val>
                                            <p:fltVal val="0"/>
                                          </p:val>
                                        </p:tav>
                                        <p:tav tm="100000">
                                          <p:val>
                                            <p:strVal val="#ppt_h"/>
                                          </p:val>
                                        </p:tav>
                                      </p:tavLst>
                                    </p:anim>
                                    <p:animEffect transition="in" filter="fade">
                                      <p:cBhvr>
                                        <p:cTn id="41" dur="500"/>
                                        <p:tgtEl>
                                          <p:spTgt spid="1142793"/>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142792"/>
                                        </p:tgtEl>
                                        <p:attrNameLst>
                                          <p:attrName>style.visibility</p:attrName>
                                        </p:attrNameLst>
                                      </p:cBhvr>
                                      <p:to>
                                        <p:strVal val="visible"/>
                                      </p:to>
                                    </p:set>
                                    <p:anim calcmode="lin" valueType="num">
                                      <p:cBhvr>
                                        <p:cTn id="46" dur="500" fill="hold"/>
                                        <p:tgtEl>
                                          <p:spTgt spid="1142792"/>
                                        </p:tgtEl>
                                        <p:attrNameLst>
                                          <p:attrName>ppt_w</p:attrName>
                                        </p:attrNameLst>
                                      </p:cBhvr>
                                      <p:tavLst>
                                        <p:tav tm="0">
                                          <p:val>
                                            <p:fltVal val="0"/>
                                          </p:val>
                                        </p:tav>
                                        <p:tav tm="100000">
                                          <p:val>
                                            <p:strVal val="#ppt_w"/>
                                          </p:val>
                                        </p:tav>
                                      </p:tavLst>
                                    </p:anim>
                                    <p:anim calcmode="lin" valueType="num">
                                      <p:cBhvr>
                                        <p:cTn id="47" dur="500" fill="hold"/>
                                        <p:tgtEl>
                                          <p:spTgt spid="1142792"/>
                                        </p:tgtEl>
                                        <p:attrNameLst>
                                          <p:attrName>ppt_h</p:attrName>
                                        </p:attrNameLst>
                                      </p:cBhvr>
                                      <p:tavLst>
                                        <p:tav tm="0">
                                          <p:val>
                                            <p:fltVal val="0"/>
                                          </p:val>
                                        </p:tav>
                                        <p:tav tm="100000">
                                          <p:val>
                                            <p:strVal val="#ppt_h"/>
                                          </p:val>
                                        </p:tav>
                                      </p:tavLst>
                                    </p:anim>
                                    <p:animEffect transition="in" filter="fade">
                                      <p:cBhvr>
                                        <p:cTn id="48" dur="500"/>
                                        <p:tgtEl>
                                          <p:spTgt spid="1142792"/>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142794"/>
                                        </p:tgtEl>
                                        <p:attrNameLst>
                                          <p:attrName>style.visibility</p:attrName>
                                        </p:attrNameLst>
                                      </p:cBhvr>
                                      <p:to>
                                        <p:strVal val="visible"/>
                                      </p:to>
                                    </p:set>
                                    <p:anim calcmode="lin" valueType="num">
                                      <p:cBhvr>
                                        <p:cTn id="53" dur="500" fill="hold"/>
                                        <p:tgtEl>
                                          <p:spTgt spid="1142794"/>
                                        </p:tgtEl>
                                        <p:attrNameLst>
                                          <p:attrName>ppt_w</p:attrName>
                                        </p:attrNameLst>
                                      </p:cBhvr>
                                      <p:tavLst>
                                        <p:tav tm="0">
                                          <p:val>
                                            <p:fltVal val="0"/>
                                          </p:val>
                                        </p:tav>
                                        <p:tav tm="100000">
                                          <p:val>
                                            <p:strVal val="#ppt_w"/>
                                          </p:val>
                                        </p:tav>
                                      </p:tavLst>
                                    </p:anim>
                                    <p:anim calcmode="lin" valueType="num">
                                      <p:cBhvr>
                                        <p:cTn id="54" dur="500" fill="hold"/>
                                        <p:tgtEl>
                                          <p:spTgt spid="1142794"/>
                                        </p:tgtEl>
                                        <p:attrNameLst>
                                          <p:attrName>ppt_h</p:attrName>
                                        </p:attrNameLst>
                                      </p:cBhvr>
                                      <p:tavLst>
                                        <p:tav tm="0">
                                          <p:val>
                                            <p:fltVal val="0"/>
                                          </p:val>
                                        </p:tav>
                                        <p:tav tm="100000">
                                          <p:val>
                                            <p:strVal val="#ppt_h"/>
                                          </p:val>
                                        </p:tav>
                                      </p:tavLst>
                                    </p:anim>
                                    <p:animEffect transition="in" filter="fade">
                                      <p:cBhvr>
                                        <p:cTn id="55" dur="500"/>
                                        <p:tgtEl>
                                          <p:spTgt spid="1142794"/>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789" grpId="0" animBg="1"/>
      <p:bldP spid="1142790" grpId="0"/>
      <p:bldP spid="1142791" grpId="0"/>
      <p:bldP spid="1142792" grpId="0"/>
      <p:bldP spid="1142793" grpId="0"/>
      <p:bldP spid="114279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Discussing nuclear safety issues and risks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There are three isolated water circulation zones whose purpose is to protect the environment from radioactivity. 	</a:t>
            </a:r>
          </a:p>
        </p:txBody>
      </p:sp>
      <p:pic>
        <p:nvPicPr>
          <p:cNvPr id="1144843" name="Picture 11" descr="nuclear energy generation diagram "/>
          <p:cNvPicPr>
            <a:picLocks noChangeAspect="1" noChangeArrowheads="1" noCrop="1"/>
          </p:cNvPicPr>
          <p:nvPr/>
        </p:nvPicPr>
        <p:blipFill>
          <a:blip r:embed="rId6" cstate="print"/>
          <a:srcRect/>
          <a:stretch>
            <a:fillRect/>
          </a:stretch>
        </p:blipFill>
        <p:spPr bwMode="auto">
          <a:xfrm>
            <a:off x="914400" y="2927350"/>
            <a:ext cx="7280275" cy="3763963"/>
          </a:xfrm>
          <a:prstGeom prst="rect">
            <a:avLst/>
          </a:prstGeom>
          <a:ln>
            <a:noFill/>
          </a:ln>
          <a:effectLst>
            <a:outerShdw blurRad="292100" dist="139700" dir="2700000" algn="tl" rotWithShape="0">
              <a:srgbClr val="333333">
                <a:alpha val="65000"/>
              </a:srgbClr>
            </a:outerShdw>
          </a:effectLst>
        </p:spPr>
      </p:pic>
      <p:sp>
        <p:nvSpPr>
          <p:cNvPr id="5837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144837" name="Rectangle 5" descr="Wide upward diagonal"/>
          <p:cNvSpPr>
            <a:spLocks noChangeArrowheads="1"/>
          </p:cNvSpPr>
          <p:nvPr/>
        </p:nvSpPr>
        <p:spPr bwMode="auto">
          <a:xfrm>
            <a:off x="1335088" y="4945063"/>
            <a:ext cx="1492250" cy="1166812"/>
          </a:xfrm>
          <a:prstGeom prst="rect">
            <a:avLst/>
          </a:prstGeom>
          <a:pattFill prst="wdUpDiag">
            <a:fgClr>
              <a:srgbClr val="FFCC00">
                <a:alpha val="61960"/>
              </a:srgbClr>
            </a:fgClr>
            <a:bgClr>
              <a:schemeClr val="bg1">
                <a:alpha val="61960"/>
              </a:schemeClr>
            </a:bgClr>
          </a:pattFill>
          <a:ln w="9525">
            <a:noFill/>
            <a:miter lim="800000"/>
            <a:headEnd/>
            <a:tailEnd/>
          </a:ln>
        </p:spPr>
        <p:txBody>
          <a:bodyPr wrap="none" anchor="ctr"/>
          <a:lstStyle/>
          <a:p>
            <a:endParaRPr lang="en-US"/>
          </a:p>
        </p:txBody>
      </p:sp>
      <p:sp>
        <p:nvSpPr>
          <p:cNvPr id="1144838" name="Freeform 6" descr="Wide downward diagonal"/>
          <p:cNvSpPr>
            <a:spLocks/>
          </p:cNvSpPr>
          <p:nvPr/>
        </p:nvSpPr>
        <p:spPr bwMode="auto">
          <a:xfrm>
            <a:off x="2436813" y="4518025"/>
            <a:ext cx="2714625" cy="2138363"/>
          </a:xfrm>
          <a:custGeom>
            <a:avLst/>
            <a:gdLst>
              <a:gd name="T0" fmla="*/ 0 w 1789"/>
              <a:gd name="T1" fmla="*/ 0 h 1409"/>
              <a:gd name="T2" fmla="*/ 1084 w 1789"/>
              <a:gd name="T3" fmla="*/ 0 h 1409"/>
              <a:gd name="T4" fmla="*/ 1084 w 1789"/>
              <a:gd name="T5" fmla="*/ 106 h 1409"/>
              <a:gd name="T6" fmla="*/ 1228 w 1789"/>
              <a:gd name="T7" fmla="*/ 106 h 1409"/>
              <a:gd name="T8" fmla="*/ 1228 w 1789"/>
              <a:gd name="T9" fmla="*/ 454 h 1409"/>
              <a:gd name="T10" fmla="*/ 1630 w 1789"/>
              <a:gd name="T11" fmla="*/ 454 h 1409"/>
              <a:gd name="T12" fmla="*/ 1630 w 1789"/>
              <a:gd name="T13" fmla="*/ 591 h 1409"/>
              <a:gd name="T14" fmla="*/ 1789 w 1789"/>
              <a:gd name="T15" fmla="*/ 644 h 1409"/>
              <a:gd name="T16" fmla="*/ 1789 w 1789"/>
              <a:gd name="T17" fmla="*/ 1409 h 1409"/>
              <a:gd name="T18" fmla="*/ 720 w 1789"/>
              <a:gd name="T19" fmla="*/ 1409 h 1409"/>
              <a:gd name="T20" fmla="*/ 720 w 1789"/>
              <a:gd name="T21" fmla="*/ 1250 h 1409"/>
              <a:gd name="T22" fmla="*/ 137 w 1789"/>
              <a:gd name="T23" fmla="*/ 1250 h 1409"/>
              <a:gd name="T24" fmla="*/ 137 w 1789"/>
              <a:gd name="T25" fmla="*/ 1114 h 1409"/>
              <a:gd name="T26" fmla="*/ 31 w 1789"/>
              <a:gd name="T27" fmla="*/ 1008 h 1409"/>
              <a:gd name="T28" fmla="*/ 31 w 1789"/>
              <a:gd name="T29" fmla="*/ 568 h 1409"/>
              <a:gd name="T30" fmla="*/ 0 w 1789"/>
              <a:gd name="T31" fmla="*/ 451 h 1409"/>
              <a:gd name="T32" fmla="*/ 0 w 1789"/>
              <a:gd name="T33" fmla="*/ 0 h 1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89"/>
              <a:gd name="T52" fmla="*/ 0 h 1409"/>
              <a:gd name="T53" fmla="*/ 1789 w 1789"/>
              <a:gd name="T54" fmla="*/ 1409 h 1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89" h="1409">
                <a:moveTo>
                  <a:pt x="0" y="0"/>
                </a:moveTo>
                <a:lnTo>
                  <a:pt x="1084" y="0"/>
                </a:lnTo>
                <a:lnTo>
                  <a:pt x="1084" y="106"/>
                </a:lnTo>
                <a:lnTo>
                  <a:pt x="1228" y="106"/>
                </a:lnTo>
                <a:lnTo>
                  <a:pt x="1228" y="454"/>
                </a:lnTo>
                <a:lnTo>
                  <a:pt x="1630" y="454"/>
                </a:lnTo>
                <a:lnTo>
                  <a:pt x="1630" y="591"/>
                </a:lnTo>
                <a:lnTo>
                  <a:pt x="1789" y="644"/>
                </a:lnTo>
                <a:lnTo>
                  <a:pt x="1789" y="1409"/>
                </a:lnTo>
                <a:lnTo>
                  <a:pt x="720" y="1409"/>
                </a:lnTo>
                <a:lnTo>
                  <a:pt x="720" y="1250"/>
                </a:lnTo>
                <a:lnTo>
                  <a:pt x="137" y="1250"/>
                </a:lnTo>
                <a:lnTo>
                  <a:pt x="137" y="1114"/>
                </a:lnTo>
                <a:lnTo>
                  <a:pt x="31" y="1008"/>
                </a:lnTo>
                <a:lnTo>
                  <a:pt x="31" y="568"/>
                </a:lnTo>
                <a:lnTo>
                  <a:pt x="0" y="451"/>
                </a:lnTo>
                <a:lnTo>
                  <a:pt x="0" y="0"/>
                </a:lnTo>
                <a:close/>
              </a:path>
            </a:pathLst>
          </a:custGeom>
          <a:pattFill prst="wdDnDiag">
            <a:fgClr>
              <a:schemeClr val="accent1">
                <a:alpha val="61960"/>
              </a:schemeClr>
            </a:fgClr>
            <a:bgClr>
              <a:schemeClr val="bg1">
                <a:alpha val="61960"/>
              </a:schemeClr>
            </a:bgClr>
          </a:pattFill>
          <a:ln w="9525">
            <a:noFill/>
            <a:round/>
            <a:headEnd/>
            <a:tailEnd/>
          </a:ln>
        </p:spPr>
        <p:txBody>
          <a:bodyPr/>
          <a:lstStyle/>
          <a:p>
            <a:endParaRPr lang="en-US"/>
          </a:p>
        </p:txBody>
      </p:sp>
      <p:sp>
        <p:nvSpPr>
          <p:cNvPr id="1144839" name="Freeform 7" descr="Dark vertical"/>
          <p:cNvSpPr>
            <a:spLocks/>
          </p:cNvSpPr>
          <p:nvPr/>
        </p:nvSpPr>
        <p:spPr bwMode="auto">
          <a:xfrm>
            <a:off x="4643438" y="4764088"/>
            <a:ext cx="4271962" cy="2093912"/>
          </a:xfrm>
          <a:custGeom>
            <a:avLst/>
            <a:gdLst>
              <a:gd name="T0" fmla="*/ 2206 w 3206"/>
              <a:gd name="T1" fmla="*/ 0 h 1296"/>
              <a:gd name="T2" fmla="*/ 2478 w 3206"/>
              <a:gd name="T3" fmla="*/ 0 h 1296"/>
              <a:gd name="T4" fmla="*/ 2478 w 3206"/>
              <a:gd name="T5" fmla="*/ 91 h 1296"/>
              <a:gd name="T6" fmla="*/ 2744 w 3206"/>
              <a:gd name="T7" fmla="*/ 91 h 1296"/>
              <a:gd name="T8" fmla="*/ 2804 w 3206"/>
              <a:gd name="T9" fmla="*/ 546 h 1296"/>
              <a:gd name="T10" fmla="*/ 3206 w 3206"/>
              <a:gd name="T11" fmla="*/ 546 h 1296"/>
              <a:gd name="T12" fmla="*/ 3206 w 3206"/>
              <a:gd name="T13" fmla="*/ 1296 h 1296"/>
              <a:gd name="T14" fmla="*/ 2319 w 3206"/>
              <a:gd name="T15" fmla="*/ 1296 h 1296"/>
              <a:gd name="T16" fmla="*/ 2319 w 3206"/>
              <a:gd name="T17" fmla="*/ 970 h 1296"/>
              <a:gd name="T18" fmla="*/ 0 w 3206"/>
              <a:gd name="T19" fmla="*/ 970 h 1296"/>
              <a:gd name="T20" fmla="*/ 0 w 3206"/>
              <a:gd name="T21" fmla="*/ 523 h 1296"/>
              <a:gd name="T22" fmla="*/ 1107 w 3206"/>
              <a:gd name="T23" fmla="*/ 523 h 1296"/>
              <a:gd name="T24" fmla="*/ 1182 w 3206"/>
              <a:gd name="T25" fmla="*/ 598 h 1296"/>
              <a:gd name="T26" fmla="*/ 2077 w 3206"/>
              <a:gd name="T27" fmla="*/ 598 h 1296"/>
              <a:gd name="T28" fmla="*/ 2206 w 3206"/>
              <a:gd name="T29" fmla="*/ 0 h 129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06"/>
              <a:gd name="T46" fmla="*/ 0 h 1296"/>
              <a:gd name="T47" fmla="*/ 3206 w 3206"/>
              <a:gd name="T48" fmla="*/ 1296 h 129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06" h="1296">
                <a:moveTo>
                  <a:pt x="2206" y="0"/>
                </a:moveTo>
                <a:lnTo>
                  <a:pt x="2478" y="0"/>
                </a:lnTo>
                <a:lnTo>
                  <a:pt x="2478" y="91"/>
                </a:lnTo>
                <a:lnTo>
                  <a:pt x="2744" y="91"/>
                </a:lnTo>
                <a:lnTo>
                  <a:pt x="2804" y="546"/>
                </a:lnTo>
                <a:lnTo>
                  <a:pt x="3206" y="546"/>
                </a:lnTo>
                <a:lnTo>
                  <a:pt x="3206" y="1296"/>
                </a:lnTo>
                <a:lnTo>
                  <a:pt x="2319" y="1296"/>
                </a:lnTo>
                <a:lnTo>
                  <a:pt x="2319" y="970"/>
                </a:lnTo>
                <a:lnTo>
                  <a:pt x="0" y="970"/>
                </a:lnTo>
                <a:lnTo>
                  <a:pt x="0" y="523"/>
                </a:lnTo>
                <a:lnTo>
                  <a:pt x="1107" y="523"/>
                </a:lnTo>
                <a:lnTo>
                  <a:pt x="1182" y="598"/>
                </a:lnTo>
                <a:lnTo>
                  <a:pt x="2077" y="598"/>
                </a:lnTo>
                <a:lnTo>
                  <a:pt x="2206" y="0"/>
                </a:lnTo>
                <a:close/>
              </a:path>
            </a:pathLst>
          </a:custGeom>
          <a:pattFill prst="dkVert">
            <a:fgClr>
              <a:srgbClr val="0000FF">
                <a:alpha val="27058"/>
              </a:srgbClr>
            </a:fgClr>
            <a:bgClr>
              <a:schemeClr val="bg1">
                <a:alpha val="27058"/>
              </a:schemeClr>
            </a:bgClr>
          </a:pattFill>
          <a:ln w="9525">
            <a:noFill/>
            <a:round/>
            <a:headEnd/>
            <a:tailEnd/>
          </a:ln>
        </p:spPr>
        <p:txBody>
          <a:bodyPr/>
          <a:lstStyle/>
          <a:p>
            <a:endParaRPr lang="en-US"/>
          </a:p>
        </p:txBody>
      </p:sp>
      <p:sp>
        <p:nvSpPr>
          <p:cNvPr id="1144840" name="Text Box 8"/>
          <p:cNvSpPr txBox="1">
            <a:spLocks noChangeArrowheads="1"/>
          </p:cNvSpPr>
          <p:nvPr/>
        </p:nvSpPr>
        <p:spPr bwMode="auto">
          <a:xfrm>
            <a:off x="763588" y="2619375"/>
            <a:ext cx="2589212" cy="822325"/>
          </a:xfrm>
          <a:prstGeom prst="rect">
            <a:avLst/>
          </a:prstGeom>
          <a:solidFill>
            <a:srgbClr val="FFCC00">
              <a:alpha val="47842"/>
            </a:srgbClr>
          </a:solidFill>
          <a:ln w="9525">
            <a:noFill/>
            <a:miter lim="800000"/>
            <a:headEnd/>
            <a:tailEnd/>
          </a:ln>
        </p:spPr>
        <p:txBody>
          <a:bodyPr>
            <a:spAutoFit/>
          </a:bodyPr>
          <a:lstStyle/>
          <a:p>
            <a:pPr algn="ctr"/>
            <a:r>
              <a:rPr lang="en-US" sz="2400">
                <a:latin typeface="Arial" charset="0"/>
              </a:rPr>
              <a:t>Zone 1: Reactor coolant</a:t>
            </a:r>
          </a:p>
        </p:txBody>
      </p:sp>
      <p:sp>
        <p:nvSpPr>
          <p:cNvPr id="1144841" name="Text Box 9"/>
          <p:cNvSpPr txBox="1">
            <a:spLocks noChangeArrowheads="1"/>
          </p:cNvSpPr>
          <p:nvPr/>
        </p:nvSpPr>
        <p:spPr bwMode="auto">
          <a:xfrm>
            <a:off x="2909888" y="3573463"/>
            <a:ext cx="2346325" cy="822325"/>
          </a:xfrm>
          <a:prstGeom prst="rect">
            <a:avLst/>
          </a:prstGeom>
          <a:solidFill>
            <a:schemeClr val="accent1">
              <a:alpha val="47842"/>
            </a:schemeClr>
          </a:solidFill>
          <a:ln w="9525">
            <a:noFill/>
            <a:miter lim="800000"/>
            <a:headEnd/>
            <a:tailEnd/>
          </a:ln>
        </p:spPr>
        <p:txBody>
          <a:bodyPr>
            <a:spAutoFit/>
          </a:bodyPr>
          <a:lstStyle/>
          <a:p>
            <a:pPr algn="ctr"/>
            <a:r>
              <a:rPr lang="en-US" sz="2400">
                <a:latin typeface="Arial" charset="0"/>
              </a:rPr>
              <a:t>Zone 2: Heat exchanger</a:t>
            </a:r>
          </a:p>
        </p:txBody>
      </p:sp>
      <p:sp>
        <p:nvSpPr>
          <p:cNvPr id="1144842" name="Text Box 10"/>
          <p:cNvSpPr txBox="1">
            <a:spLocks noChangeArrowheads="1"/>
          </p:cNvSpPr>
          <p:nvPr/>
        </p:nvSpPr>
        <p:spPr bwMode="auto">
          <a:xfrm>
            <a:off x="6569075" y="5788025"/>
            <a:ext cx="2205038" cy="822325"/>
          </a:xfrm>
          <a:prstGeom prst="rect">
            <a:avLst/>
          </a:prstGeom>
          <a:solidFill>
            <a:srgbClr val="0000FF">
              <a:alpha val="25882"/>
            </a:srgbClr>
          </a:solidFill>
          <a:ln w="9525">
            <a:noFill/>
            <a:miter lim="800000"/>
            <a:headEnd/>
            <a:tailEnd/>
          </a:ln>
        </p:spPr>
        <p:txBody>
          <a:bodyPr>
            <a:spAutoFit/>
          </a:bodyPr>
          <a:lstStyle/>
          <a:p>
            <a:pPr algn="ctr"/>
            <a:r>
              <a:rPr lang="en-US" sz="2400">
                <a:latin typeface="Arial" charset="0"/>
              </a:rPr>
              <a:t>Zone 3: Cooling tower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4834">
                                            <p:txEl>
                                              <p:pRg st="0" end="0"/>
                                            </p:txEl>
                                          </p:spTgt>
                                        </p:tgtEl>
                                        <p:attrNameLst>
                                          <p:attrName>style.visibility</p:attrName>
                                        </p:attrNameLst>
                                      </p:cBhvr>
                                      <p:to>
                                        <p:strVal val="visible"/>
                                      </p:to>
                                    </p:set>
                                    <p:anim calcmode="lin" valueType="num">
                                      <p:cBhvr additive="base">
                                        <p:cTn id="7" dur="500" fill="hold"/>
                                        <p:tgtEl>
                                          <p:spTgt spid="1144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4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44834">
                                            <p:txEl>
                                              <p:pRg st="1" end="1"/>
                                            </p:txEl>
                                          </p:spTgt>
                                        </p:tgtEl>
                                        <p:attrNameLst>
                                          <p:attrName>style.visibility</p:attrName>
                                        </p:attrNameLst>
                                      </p:cBhvr>
                                      <p:to>
                                        <p:strVal val="visible"/>
                                      </p:to>
                                    </p:set>
                                    <p:anim calcmode="lin" valueType="num">
                                      <p:cBhvr additive="base">
                                        <p:cTn id="13" dur="500" fill="hold"/>
                                        <p:tgtEl>
                                          <p:spTgt spid="1144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44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144843"/>
                                        </p:tgtEl>
                                        <p:attrNameLst>
                                          <p:attrName>style.visibility</p:attrName>
                                        </p:attrNameLst>
                                      </p:cBhvr>
                                      <p:to>
                                        <p:strVal val="visible"/>
                                      </p:to>
                                    </p:set>
                                    <p:animEffect transition="in" filter="diamond(in)">
                                      <p:cBhvr>
                                        <p:cTn id="19" dur="2000"/>
                                        <p:tgtEl>
                                          <p:spTgt spid="1144843"/>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1144840"/>
                                        </p:tgtEl>
                                        <p:attrNameLst>
                                          <p:attrName>style.visibility</p:attrName>
                                        </p:attrNameLst>
                                      </p:cBhvr>
                                      <p:to>
                                        <p:strVal val="visible"/>
                                      </p:to>
                                    </p:set>
                                    <p:animEffect transition="in" filter="diamond(in)">
                                      <p:cBhvr>
                                        <p:cTn id="24" dur="2000"/>
                                        <p:tgtEl>
                                          <p:spTgt spid="1144840"/>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par>
                                <p:cTn id="25" presetID="8" presetClass="entr" presetSubtype="16" fill="hold" grpId="0" nodeType="withEffect">
                                  <p:stCondLst>
                                    <p:cond delay="0"/>
                                  </p:stCondLst>
                                  <p:childTnLst>
                                    <p:set>
                                      <p:cBhvr>
                                        <p:cTn id="26" dur="1" fill="hold">
                                          <p:stCondLst>
                                            <p:cond delay="0"/>
                                          </p:stCondLst>
                                        </p:cTn>
                                        <p:tgtEl>
                                          <p:spTgt spid="1144837"/>
                                        </p:tgtEl>
                                        <p:attrNameLst>
                                          <p:attrName>style.visibility</p:attrName>
                                        </p:attrNameLst>
                                      </p:cBhvr>
                                      <p:to>
                                        <p:strVal val="visible"/>
                                      </p:to>
                                    </p:set>
                                    <p:animEffect transition="in" filter="diamond(in)">
                                      <p:cBhvr>
                                        <p:cTn id="27" dur="2000"/>
                                        <p:tgtEl>
                                          <p:spTgt spid="1144837"/>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44841"/>
                                        </p:tgtEl>
                                        <p:attrNameLst>
                                          <p:attrName>style.visibility</p:attrName>
                                        </p:attrNameLst>
                                      </p:cBhvr>
                                      <p:to>
                                        <p:strVal val="visible"/>
                                      </p:to>
                                    </p:set>
                                    <p:animEffect transition="in" filter="diamond(in)">
                                      <p:cBhvr>
                                        <p:cTn id="32" dur="2000"/>
                                        <p:tgtEl>
                                          <p:spTgt spid="1144841"/>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par>
                                <p:cTn id="33" presetID="8" presetClass="entr" presetSubtype="16" fill="hold" grpId="0" nodeType="withEffect">
                                  <p:stCondLst>
                                    <p:cond delay="0"/>
                                  </p:stCondLst>
                                  <p:childTnLst>
                                    <p:set>
                                      <p:cBhvr>
                                        <p:cTn id="34" dur="1" fill="hold">
                                          <p:stCondLst>
                                            <p:cond delay="0"/>
                                          </p:stCondLst>
                                        </p:cTn>
                                        <p:tgtEl>
                                          <p:spTgt spid="1144838"/>
                                        </p:tgtEl>
                                        <p:attrNameLst>
                                          <p:attrName>style.visibility</p:attrName>
                                        </p:attrNameLst>
                                      </p:cBhvr>
                                      <p:to>
                                        <p:strVal val="visible"/>
                                      </p:to>
                                    </p:set>
                                    <p:animEffect transition="in" filter="diamond(in)">
                                      <p:cBhvr>
                                        <p:cTn id="35" dur="2000"/>
                                        <p:tgtEl>
                                          <p:spTgt spid="1144838"/>
                                        </p:tgtEl>
                                      </p:cBhvr>
                                    </p:animEffect>
                                  </p:childTnLst>
                                  <p:subTnLst>
                                    <p:audio>
                                      <p:cMediaNode>
                                        <p:cTn display="0" masterRel="sameClick">
                                          <p:stCondLst>
                                            <p:cond evt="begin" delay="0">
                                              <p:tn val="33"/>
                                            </p:cond>
                                          </p:stCondLst>
                                          <p:endCondLst>
                                            <p:cond evt="onStopAudio" delay="0">
                                              <p:tgtEl>
                                                <p:sldTgt/>
                                              </p:tgtEl>
                                            </p:cond>
                                          </p:endCondLst>
                                        </p:cTn>
                                        <p:tgtEl>
                                          <p:sndTgt r:embed="rId5" name="drumroll.wav"/>
                                        </p:tgtEl>
                                      </p:cMediaNode>
                                    </p:audio>
                                  </p:sub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144842"/>
                                        </p:tgtEl>
                                        <p:attrNameLst>
                                          <p:attrName>style.visibility</p:attrName>
                                        </p:attrNameLst>
                                      </p:cBhvr>
                                      <p:to>
                                        <p:strVal val="visible"/>
                                      </p:to>
                                    </p:set>
                                    <p:animEffect transition="in" filter="diamond(in)">
                                      <p:cBhvr>
                                        <p:cTn id="40" dur="2000"/>
                                        <p:tgtEl>
                                          <p:spTgt spid="1144842"/>
                                        </p:tgtEl>
                                      </p:cBhvr>
                                    </p:animEffect>
                                  </p:childTnLst>
                                  <p:subTnLst>
                                    <p:audio>
                                      <p:cMediaNode>
                                        <p:cTn display="0" masterRel="sameClick">
                                          <p:stCondLst>
                                            <p:cond evt="begin" delay="0">
                                              <p:tn val="38"/>
                                            </p:cond>
                                          </p:stCondLst>
                                          <p:endCondLst>
                                            <p:cond evt="onStopAudio" delay="0">
                                              <p:tgtEl>
                                                <p:sldTgt/>
                                              </p:tgtEl>
                                            </p:cond>
                                          </p:endCondLst>
                                        </p:cTn>
                                        <p:tgtEl>
                                          <p:sndTgt r:embed="rId5" name="drumroll.wav"/>
                                        </p:tgtEl>
                                      </p:cMediaNode>
                                    </p:audio>
                                  </p:subTnLst>
                                </p:cTn>
                              </p:par>
                              <p:par>
                                <p:cTn id="41" presetID="8" presetClass="entr" presetSubtype="16" fill="hold" grpId="0" nodeType="withEffect">
                                  <p:stCondLst>
                                    <p:cond delay="0"/>
                                  </p:stCondLst>
                                  <p:childTnLst>
                                    <p:set>
                                      <p:cBhvr>
                                        <p:cTn id="42" dur="1" fill="hold">
                                          <p:stCondLst>
                                            <p:cond delay="0"/>
                                          </p:stCondLst>
                                        </p:cTn>
                                        <p:tgtEl>
                                          <p:spTgt spid="1144839"/>
                                        </p:tgtEl>
                                        <p:attrNameLst>
                                          <p:attrName>style.visibility</p:attrName>
                                        </p:attrNameLst>
                                      </p:cBhvr>
                                      <p:to>
                                        <p:strVal val="visible"/>
                                      </p:to>
                                    </p:set>
                                    <p:animEffect transition="in" filter="diamond(in)">
                                      <p:cBhvr>
                                        <p:cTn id="43" dur="2000"/>
                                        <p:tgtEl>
                                          <p:spTgt spid="1144839"/>
                                        </p:tgtEl>
                                      </p:cBhvr>
                                    </p:animEffect>
                                  </p:childTnLst>
                                  <p:subTnLst>
                                    <p:audio>
                                      <p:cMediaNode>
                                        <p:cTn display="0" masterRel="sameClick">
                                          <p:stCondLst>
                                            <p:cond evt="begin" delay="0">
                                              <p:tn val="4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4837" grpId="0" animBg="1"/>
      <p:bldP spid="1144838" grpId="0" animBg="1"/>
      <p:bldP spid="1144839" grpId="0" animBg="1"/>
      <p:bldP spid="1144840" grpId="0" animBg="1"/>
      <p:bldP spid="1144841" grpId="0" animBg="1"/>
      <p:bldP spid="114484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685800" y="1870075"/>
            <a:ext cx="7772400" cy="4987925"/>
          </a:xfrm>
          <a:prstGeom prst="rect">
            <a:avLst/>
          </a:prstGeom>
          <a:solidFill>
            <a:srgbClr val="CCFFCC"/>
          </a:solidFill>
          <a:ln w="9525">
            <a:noFill/>
            <a:miter lim="800000"/>
            <a:headEnd/>
            <a:tailEnd/>
          </a:ln>
        </p:spPr>
        <p:txBody>
          <a:bodyPr/>
          <a:lstStyle/>
          <a:p>
            <a:endParaRPr lang="en-US"/>
          </a:p>
        </p:txBody>
      </p:sp>
      <p:sp>
        <p:nvSpPr>
          <p:cNvPr id="1191939" name="Rectangle 3"/>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59396"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194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188" y="1912938"/>
            <a:ext cx="7845425" cy="37909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1939">
                                            <p:txEl>
                                              <p:pRg st="0" end="0"/>
                                            </p:txEl>
                                          </p:spTgt>
                                        </p:tgtEl>
                                        <p:attrNameLst>
                                          <p:attrName>style.visibility</p:attrName>
                                        </p:attrNameLst>
                                      </p:cBhvr>
                                      <p:to>
                                        <p:strVal val="visible"/>
                                      </p:to>
                                    </p:set>
                                    <p:anim calcmode="lin" valueType="num">
                                      <p:cBhvr additive="base">
                                        <p:cTn id="7" dur="500" fill="hold"/>
                                        <p:tgtEl>
                                          <p:spTgt spid="1191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19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91941"/>
                                        </p:tgtEl>
                                        <p:attrNameLst>
                                          <p:attrName>style.visibility</p:attrName>
                                        </p:attrNameLst>
                                      </p:cBhvr>
                                      <p:to>
                                        <p:strVal val="visible"/>
                                      </p:to>
                                    </p:set>
                                    <p:anim calcmode="lin" valueType="num">
                                      <p:cBhvr additive="base">
                                        <p:cTn id="13" dur="500" fill="hold"/>
                                        <p:tgtEl>
                                          <p:spTgt spid="1191941"/>
                                        </p:tgtEl>
                                        <p:attrNameLst>
                                          <p:attrName>ppt_x</p:attrName>
                                        </p:attrNameLst>
                                      </p:cBhvr>
                                      <p:tavLst>
                                        <p:tav tm="0">
                                          <p:val>
                                            <p:strVal val="#ppt_x"/>
                                          </p:val>
                                        </p:tav>
                                        <p:tav tm="100000">
                                          <p:val>
                                            <p:strVal val="#ppt_x"/>
                                          </p:val>
                                        </p:tav>
                                      </p:tavLst>
                                    </p:anim>
                                    <p:anim calcmode="lin" valueType="num">
                                      <p:cBhvr additive="base">
                                        <p:cTn id="14" dur="500" fill="hold"/>
                                        <p:tgtEl>
                                          <p:spTgt spid="11919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3986" name="Rectangle 2"/>
          <p:cNvSpPr>
            <a:spLocks noChangeArrowheads="1"/>
          </p:cNvSpPr>
          <p:nvPr/>
        </p:nvSpPr>
        <p:spPr bwMode="auto">
          <a:xfrm>
            <a:off x="685800" y="1857375"/>
            <a:ext cx="7772400" cy="3797300"/>
          </a:xfrm>
          <a:prstGeom prst="rect">
            <a:avLst/>
          </a:prstGeom>
          <a:solidFill>
            <a:srgbClr val="CCFFCC"/>
          </a:solidFill>
          <a:ln w="9525">
            <a:noFill/>
            <a:miter lim="800000"/>
            <a:headEnd/>
            <a:tailEnd/>
          </a:ln>
        </p:spPr>
        <p:txBody>
          <a:bodyPr/>
          <a:lstStyle/>
          <a:p>
            <a:endParaRPr lang="en-US"/>
          </a:p>
        </p:txBody>
      </p:sp>
      <p:sp>
        <p:nvSpPr>
          <p:cNvPr id="6041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398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7075" y="2536825"/>
            <a:ext cx="7591425" cy="1328738"/>
          </a:xfrm>
          <a:prstGeom prst="rect">
            <a:avLst/>
          </a:prstGeom>
          <a:noFill/>
          <a:ln w="9525">
            <a:noFill/>
            <a:miter lim="800000"/>
            <a:headEnd/>
            <a:tailEnd/>
          </a:ln>
        </p:spPr>
      </p:pic>
      <p:pic>
        <p:nvPicPr>
          <p:cNvPr id="1193990"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354138" y="2011363"/>
            <a:ext cx="6275387" cy="604837"/>
          </a:xfrm>
          <a:prstGeom prst="rect">
            <a:avLst/>
          </a:prstGeom>
          <a:noFill/>
          <a:ln w="9525">
            <a:noFill/>
            <a:miter lim="800000"/>
            <a:headEnd/>
            <a:tailEnd/>
          </a:ln>
        </p:spPr>
      </p:pic>
      <p:sp>
        <p:nvSpPr>
          <p:cNvPr id="60427" name="Rectangle 12"/>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193986">
                                            <p:txEl>
                                              <p:pRg st="0" end="0"/>
                                            </p:txEl>
                                          </p:spTgt>
                                        </p:tgtEl>
                                        <p:attrNameLst>
                                          <p:attrName>style.visibility</p:attrName>
                                        </p:attrNameLst>
                                      </p:cBhvr>
                                      <p:to>
                                        <p:strVal val="visible"/>
                                      </p:to>
                                    </p:set>
                                    <p:anim calcmode="lin" valueType="num">
                                      <p:cBhvr additive="base">
                                        <p:cTn id="7" dur="500" fill="hold"/>
                                        <p:tgtEl>
                                          <p:spTgt spid="11939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39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93990"/>
                                        </p:tgtEl>
                                        <p:attrNameLst>
                                          <p:attrName>style.visibility</p:attrName>
                                        </p:attrNameLst>
                                      </p:cBhvr>
                                      <p:to>
                                        <p:strVal val="visible"/>
                                      </p:to>
                                    </p:set>
                                    <p:anim calcmode="lin" valueType="num">
                                      <p:cBhvr>
                                        <p:cTn id="11" dur="500" fill="hold"/>
                                        <p:tgtEl>
                                          <p:spTgt spid="1193990"/>
                                        </p:tgtEl>
                                        <p:attrNameLst>
                                          <p:attrName>ppt_w</p:attrName>
                                        </p:attrNameLst>
                                      </p:cBhvr>
                                      <p:tavLst>
                                        <p:tav tm="0">
                                          <p:val>
                                            <p:fltVal val="0"/>
                                          </p:val>
                                        </p:tav>
                                        <p:tav tm="100000">
                                          <p:val>
                                            <p:strVal val="#ppt_w"/>
                                          </p:val>
                                        </p:tav>
                                      </p:tavLst>
                                    </p:anim>
                                    <p:anim calcmode="lin" valueType="num">
                                      <p:cBhvr>
                                        <p:cTn id="12" dur="500" fill="hold"/>
                                        <p:tgtEl>
                                          <p:spTgt spid="1193990"/>
                                        </p:tgtEl>
                                        <p:attrNameLst>
                                          <p:attrName>ppt_h</p:attrName>
                                        </p:attrNameLst>
                                      </p:cBhvr>
                                      <p:tavLst>
                                        <p:tav tm="0">
                                          <p:val>
                                            <p:fltVal val="0"/>
                                          </p:val>
                                        </p:tav>
                                        <p:tav tm="100000">
                                          <p:val>
                                            <p:strVal val="#ppt_h"/>
                                          </p:val>
                                        </p:tav>
                                      </p:tavLst>
                                    </p:anim>
                                    <p:animEffect transition="in" filter="fade">
                                      <p:cBhvr>
                                        <p:cTn id="13" dur="500"/>
                                        <p:tgtEl>
                                          <p:spTgt spid="1193990"/>
                                        </p:tgtEl>
                                      </p:cBhvr>
                                    </p:animEffect>
                                  </p:childTnLst>
                                </p:cTn>
                              </p:par>
                              <p:par>
                                <p:cTn id="14" presetID="53" presetClass="entr" presetSubtype="0" fill="hold" nodeType="withEffect">
                                  <p:stCondLst>
                                    <p:cond delay="0"/>
                                  </p:stCondLst>
                                  <p:childTnLst>
                                    <p:set>
                                      <p:cBhvr>
                                        <p:cTn id="15" dur="1" fill="hold">
                                          <p:stCondLst>
                                            <p:cond delay="0"/>
                                          </p:stCondLst>
                                        </p:cTn>
                                        <p:tgtEl>
                                          <p:spTgt spid="1193989"/>
                                        </p:tgtEl>
                                        <p:attrNameLst>
                                          <p:attrName>style.visibility</p:attrName>
                                        </p:attrNameLst>
                                      </p:cBhvr>
                                      <p:to>
                                        <p:strVal val="visible"/>
                                      </p:to>
                                    </p:set>
                                    <p:anim calcmode="lin" valueType="num">
                                      <p:cBhvr>
                                        <p:cTn id="16" dur="500" fill="hold"/>
                                        <p:tgtEl>
                                          <p:spTgt spid="1193989"/>
                                        </p:tgtEl>
                                        <p:attrNameLst>
                                          <p:attrName>ppt_w</p:attrName>
                                        </p:attrNameLst>
                                      </p:cBhvr>
                                      <p:tavLst>
                                        <p:tav tm="0">
                                          <p:val>
                                            <p:fltVal val="0"/>
                                          </p:val>
                                        </p:tav>
                                        <p:tav tm="100000">
                                          <p:val>
                                            <p:strVal val="#ppt_w"/>
                                          </p:val>
                                        </p:tav>
                                      </p:tavLst>
                                    </p:anim>
                                    <p:anim calcmode="lin" valueType="num">
                                      <p:cBhvr>
                                        <p:cTn id="17" dur="500" fill="hold"/>
                                        <p:tgtEl>
                                          <p:spTgt spid="1193989"/>
                                        </p:tgtEl>
                                        <p:attrNameLst>
                                          <p:attrName>ppt_h</p:attrName>
                                        </p:attrNameLst>
                                      </p:cBhvr>
                                      <p:tavLst>
                                        <p:tav tm="0">
                                          <p:val>
                                            <p:fltVal val="0"/>
                                          </p:val>
                                        </p:tav>
                                        <p:tav tm="100000">
                                          <p:val>
                                            <p:strVal val="#ppt_h"/>
                                          </p:val>
                                        </p:tav>
                                      </p:tavLst>
                                    </p:anim>
                                    <p:animEffect transition="in" filter="fade">
                                      <p:cBhvr>
                                        <p:cTn id="18" dur="500"/>
                                        <p:tgtEl>
                                          <p:spTgt spid="1193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685800" y="1846263"/>
            <a:ext cx="7772400" cy="5011737"/>
          </a:xfrm>
          <a:prstGeom prst="rect">
            <a:avLst/>
          </a:prstGeom>
          <a:solidFill>
            <a:srgbClr val="CCFFCC"/>
          </a:solidFill>
          <a:ln w="9525">
            <a:noFill/>
            <a:miter lim="800000"/>
            <a:headEnd/>
            <a:tailEnd/>
          </a:ln>
        </p:spPr>
        <p:txBody>
          <a:bodyPr/>
          <a:lstStyle/>
          <a:p>
            <a:endParaRPr lang="en-US"/>
          </a:p>
        </p:txBody>
      </p:sp>
      <p:sp>
        <p:nvSpPr>
          <p:cNvPr id="6144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6037" name="Picture 5"/>
          <p:cNvPicPr>
            <a:picLocks noChangeAspect="1" noChangeArrowheads="1"/>
          </p:cNvPicPr>
          <p:nvPr/>
        </p:nvPicPr>
        <p:blipFill>
          <a:blip r:embed="rId5" cstate="print">
            <a:clrChange>
              <a:clrFrom>
                <a:srgbClr val="FFFFFF"/>
              </a:clrFrom>
              <a:clrTo>
                <a:srgbClr val="FFFFFF">
                  <a:alpha val="0"/>
                </a:srgbClr>
              </a:clrTo>
            </a:clrChange>
          </a:blip>
          <a:srcRect b="9244"/>
          <a:stretch>
            <a:fillRect/>
          </a:stretch>
        </p:blipFill>
        <p:spPr bwMode="auto">
          <a:xfrm>
            <a:off x="768350" y="1944688"/>
            <a:ext cx="7704138" cy="4652962"/>
          </a:xfrm>
          <a:prstGeom prst="rect">
            <a:avLst/>
          </a:prstGeom>
          <a:noFill/>
          <a:ln w="9525">
            <a:noFill/>
            <a:miter lim="800000"/>
            <a:headEnd/>
            <a:tailEnd/>
          </a:ln>
        </p:spPr>
      </p:pic>
      <p:sp>
        <p:nvSpPr>
          <p:cNvPr id="61447"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6037"/>
                                        </p:tgtEl>
                                        <p:attrNameLst>
                                          <p:attrName>style.visibility</p:attrName>
                                        </p:attrNameLst>
                                      </p:cBhvr>
                                      <p:to>
                                        <p:strVal val="visible"/>
                                      </p:to>
                                    </p:set>
                                    <p:anim calcmode="lin" valueType="num">
                                      <p:cBhvr additive="base">
                                        <p:cTn id="7" dur="500" fill="hold"/>
                                        <p:tgtEl>
                                          <p:spTgt spid="1196037"/>
                                        </p:tgtEl>
                                        <p:attrNameLst>
                                          <p:attrName>ppt_x</p:attrName>
                                        </p:attrNameLst>
                                      </p:cBhvr>
                                      <p:tavLst>
                                        <p:tav tm="0">
                                          <p:val>
                                            <p:strVal val="#ppt_x"/>
                                          </p:val>
                                        </p:tav>
                                        <p:tav tm="100000">
                                          <p:val>
                                            <p:strVal val="#ppt_x"/>
                                          </p:val>
                                        </p:tav>
                                      </p:tavLst>
                                    </p:anim>
                                    <p:anim calcmode="lin" valueType="num">
                                      <p:cBhvr additive="base">
                                        <p:cTn id="8" dur="500" fill="hold"/>
                                        <p:tgtEl>
                                          <p:spTgt spid="119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42434" name="Rectangle 2"/>
              <p:cNvSpPr>
                <a:spLocks noChangeArrowheads="1"/>
              </p:cNvSpPr>
              <p:nvPr/>
            </p:nvSpPr>
            <p:spPr bwMode="auto">
              <a:xfrm>
                <a:off x="685800" y="1401763"/>
                <a:ext cx="7772400" cy="5191194"/>
              </a:xfrm>
              <a:prstGeom prst="rect">
                <a:avLst/>
              </a:prstGeom>
              <a:solidFill>
                <a:srgbClr val="EAEAEA"/>
              </a:solidFill>
              <a:ln w="9525">
                <a:noFill/>
                <a:miter lim="800000"/>
                <a:headEnd/>
                <a:tailEnd/>
              </a:ln>
            </p:spPr>
            <p:txBody>
              <a:bodyPr/>
              <a:lstStyle/>
              <a:p>
                <a:pPr marL="609600" indent="-609600" eaLnBrk="0" hangingPunct="0">
                  <a:spcBef>
                    <a:spcPct val="20000"/>
                  </a:spcBef>
                </a:pPr>
                <a:r>
                  <a:rPr lang="en-US" altLang="en-US" sz="2400" b="1" dirty="0" smtClean="0">
                    <a:solidFill>
                      <a:srgbClr val="FF0000"/>
                    </a:solidFill>
                    <a:latin typeface="Arial" charset="0"/>
                    <a:ea typeface="Calibri" pitchFamily="34" charset="0"/>
                    <a:cs typeface="Arial" charset="0"/>
                  </a:rPr>
                  <a:t>Data booklet reference: </a:t>
                </a:r>
                <a:endParaRPr lang="en-US" altLang="en-US" sz="2400" dirty="0">
                  <a:solidFill>
                    <a:srgbClr val="FF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𝑃𝑜𝑤𝑒𝑟</m:t>
                    </m:r>
                    <m:r>
                      <a:rPr lang="en-US" altLang="en-US" sz="2400" i="1" dirty="0">
                        <a:solidFill>
                          <a:srgbClr val="FF0000"/>
                        </a:solidFill>
                        <a:latin typeface="Cambria Math" panose="02040503050406030204" pitchFamily="18" charset="0"/>
                        <a:ea typeface="Calibri" pitchFamily="34" charset="0"/>
                        <a:cs typeface="Arial" charset="0"/>
                      </a:rPr>
                      <m:t>=</m:t>
                    </m:r>
                    <m:f>
                      <m:fPr>
                        <m:ctrlP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ctrlPr>
                      </m:fPr>
                      <m:num>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𝑒𝑛𝑒𝑟𝑔𝑦</m:t>
                        </m:r>
                      </m:num>
                      <m:den>
                        <m:r>
                          <a:rPr lang="en-US" altLang="en-US" sz="2400" i="1" dirty="0">
                            <a:solidFill>
                              <a:srgbClr val="FF0000"/>
                            </a:solidFill>
                            <a:latin typeface="Cambria Math" panose="02040503050406030204" pitchFamily="18" charset="0"/>
                            <a:ea typeface="Calibri" pitchFamily="34" charset="0"/>
                            <a:cs typeface="Arial" charset="0"/>
                            <a:sym typeface="Symbol" pitchFamily="18" charset="2"/>
                          </a:rPr>
                          <m:t>𝑡𝑖𝑚𝑒</m:t>
                        </m:r>
                      </m:den>
                    </m:f>
                    <m:r>
                      <a:rPr lang="en-US" altLang="en-US" sz="2400" i="1" dirty="0">
                        <a:solidFill>
                          <a:srgbClr val="000000"/>
                        </a:solidFill>
                        <a:latin typeface="Cambria Math" panose="02040503050406030204" pitchFamily="18" charset="0"/>
                        <a:ea typeface="Calibri" pitchFamily="34" charset="0"/>
                        <a:cs typeface="Arial" charset="0"/>
                      </a:rPr>
                      <m:t> </m:t>
                    </m:r>
                  </m:oMath>
                </a14:m>
                <a:endParaRPr lang="en-US" altLang="en-US" sz="2400" i="1" dirty="0">
                  <a:solidFill>
                    <a:srgbClr val="000000"/>
                  </a:solidFill>
                  <a:latin typeface="Arial" charset="0"/>
                  <a:ea typeface="Calibri" pitchFamily="34" charset="0"/>
                  <a:cs typeface="Arial" charset="0"/>
                </a:endParaRPr>
              </a:p>
              <a:p>
                <a:pPr marL="609600" indent="-609600" eaLnBrk="0" hangingPunct="0">
                  <a:spcBef>
                    <a:spcPct val="20000"/>
                  </a:spcBef>
                </a:pPr>
                <a:r>
                  <a:rPr lang="en-US" altLang="en-US" sz="2400" dirty="0">
                    <a:solidFill>
                      <a:srgbClr val="FF0000"/>
                    </a:solidFill>
                    <a:latin typeface="Arial" charset="0"/>
                    <a:ea typeface="Calibri" pitchFamily="34" charset="0"/>
                    <a:cs typeface="Arial" charset="0"/>
                  </a:rPr>
                  <a:t>• </a:t>
                </a:r>
                <a14:m>
                  <m:oMath xmlns:m="http://schemas.openxmlformats.org/officeDocument/2006/math">
                    <m:r>
                      <a:rPr lang="en-US" altLang="en-US" sz="2400" i="1" dirty="0" smtClean="0">
                        <a:solidFill>
                          <a:srgbClr val="FF0000"/>
                        </a:solidFill>
                        <a:latin typeface="Cambria Math" panose="02040503050406030204" pitchFamily="18" charset="0"/>
                        <a:ea typeface="Calibri" pitchFamily="34" charset="0"/>
                        <a:cs typeface="Arial" charset="0"/>
                        <a:sym typeface="Symbol" pitchFamily="18" charset="2"/>
                      </a:rPr>
                      <m:t>𝑃𝑜𝑤𝑒𝑟</m:t>
                    </m:r>
                  </m:oMath>
                </a14:m>
                <a:r>
                  <a:rPr lang="en-US" altLang="en-US" sz="2400" dirty="0">
                    <a:solidFill>
                      <a:srgbClr val="FF0000"/>
                    </a:solidFill>
                    <a:latin typeface="Arial" charset="0"/>
                    <a:ea typeface="Calibri" pitchFamily="34" charset="0"/>
                    <a:cs typeface="Arial" charset="0"/>
                  </a:rPr>
                  <a:t> = </a:t>
                </a:r>
                <a:r>
                  <a:rPr lang="en-US" altLang="en-US" sz="2400" dirty="0" smtClean="0">
                    <a:solidFill>
                      <a:srgbClr val="FF0000"/>
                    </a:solidFill>
                    <a:latin typeface="Arial" charset="0"/>
                    <a:ea typeface="Calibri" pitchFamily="34" charset="0"/>
                    <a:cs typeface="Arial" charset="0"/>
                    <a:sym typeface="Symbol" pitchFamily="18" charset="2"/>
                  </a:rPr>
                  <a:t>(½)</a:t>
                </a:r>
                <a:r>
                  <a:rPr lang="en-US" altLang="en-US" sz="2400" i="1" dirty="0" smtClean="0">
                    <a:solidFill>
                      <a:srgbClr val="FF0000"/>
                    </a:solidFill>
                    <a:latin typeface="Arial" charset="0"/>
                    <a:ea typeface="Calibri" pitchFamily="34" charset="0"/>
                    <a:cs typeface="Arial" charset="0"/>
                    <a:sym typeface="Symbol" pitchFamily="18" charset="2"/>
                  </a:rPr>
                  <a:t>A</a:t>
                </a:r>
                <a:r>
                  <a:rPr lang="en-US" altLang="en-US" sz="2400" i="1" dirty="0">
                    <a:solidFill>
                      <a:srgbClr val="FF0000"/>
                    </a:solidFill>
                    <a:latin typeface="Arial" charset="0"/>
                    <a:ea typeface="Calibri" pitchFamily="34" charset="0"/>
                    <a:cs typeface="Arial" charset="0"/>
                    <a:sym typeface="Symbol" pitchFamily="18" charset="2"/>
                  </a:rPr>
                  <a:t>v</a:t>
                </a:r>
                <a:r>
                  <a:rPr lang="en-US" altLang="en-US" sz="2400" baseline="30000" dirty="0">
                    <a:solidFill>
                      <a:srgbClr val="FF0000"/>
                    </a:solidFill>
                    <a:latin typeface="Arial" charset="0"/>
                    <a:ea typeface="Calibri" pitchFamily="34" charset="0"/>
                    <a:cs typeface="Arial" charset="0"/>
                    <a:sym typeface="Symbol" pitchFamily="18" charset="2"/>
                  </a:rPr>
                  <a:t>3</a:t>
                </a:r>
                <a:endParaRPr lang="en-US" altLang="en-US" sz="2400" i="1" dirty="0">
                  <a:solidFill>
                    <a:srgbClr val="FF0000"/>
                  </a:solidFill>
                  <a:latin typeface="Arial" charset="0"/>
                  <a:ea typeface="Calibri" pitchFamily="34" charset="0"/>
                  <a:cs typeface="Arial" charset="0"/>
                  <a:sym typeface="Symbol" pitchFamily="18" charset="2"/>
                </a:endParaRPr>
              </a:p>
              <a:p>
                <a:pPr marL="609600" indent="-609600">
                  <a:spcBef>
                    <a:spcPct val="20000"/>
                  </a:spcBef>
                </a:pPr>
                <a:r>
                  <a:rPr lang="en-US" sz="2400" b="1" dirty="0">
                    <a:solidFill>
                      <a:srgbClr val="000000"/>
                    </a:solidFill>
                    <a:latin typeface="Arial" charset="0"/>
                    <a:ea typeface="Calibri" pitchFamily="34" charset="0"/>
                    <a:cs typeface="Arial" charset="0"/>
                  </a:rPr>
                  <a:t>Utilization: </a:t>
                </a:r>
                <a:endParaRPr lang="en-US" sz="2400" dirty="0">
                  <a:solidFill>
                    <a:srgbClr val="000000"/>
                  </a:solidFill>
                  <a:latin typeface="Arial" charset="0"/>
                  <a:ea typeface="Calibri" pitchFamily="34" charset="0"/>
                  <a:cs typeface="Arial" charset="0"/>
                </a:endParaRPr>
              </a:p>
              <a:p>
                <a:pPr marL="609600" indent="-609600">
                  <a:spcBef>
                    <a:spcPct val="20000"/>
                  </a:spcBef>
                </a:pPr>
                <a:r>
                  <a:rPr lang="en-US" sz="2400" dirty="0">
                    <a:solidFill>
                      <a:srgbClr val="000000"/>
                    </a:solidFill>
                    <a:latin typeface="Arial" charset="0"/>
                    <a:ea typeface="Calibri" pitchFamily="34" charset="0"/>
                    <a:cs typeface="Arial" charset="0"/>
                  </a:rPr>
                  <a:t>• Generators for electrical production and engines for motion have revolutionized the world (see </a:t>
                </a:r>
                <a:r>
                  <a:rPr lang="en-US" sz="2400" i="1" dirty="0">
                    <a:solidFill>
                      <a:srgbClr val="000000"/>
                    </a:solidFill>
                    <a:latin typeface="Arial" charset="0"/>
                    <a:ea typeface="Calibri" pitchFamily="34" charset="0"/>
                    <a:cs typeface="Arial" charset="0"/>
                  </a:rPr>
                  <a:t>Physics </a:t>
                </a:r>
                <a:r>
                  <a:rPr lang="en-US" sz="2400" dirty="0">
                    <a:solidFill>
                      <a:srgbClr val="000000"/>
                    </a:solidFill>
                    <a:latin typeface="Arial" charset="0"/>
                    <a:ea typeface="Calibri" pitchFamily="34" charset="0"/>
                    <a:cs typeface="Arial" charset="0"/>
                  </a:rPr>
                  <a:t>sub-topics </a:t>
                </a:r>
                <a:r>
                  <a:rPr lang="en-US" sz="2400" i="1" dirty="0">
                    <a:solidFill>
                      <a:srgbClr val="000000"/>
                    </a:solidFill>
                    <a:latin typeface="Arial" charset="0"/>
                    <a:ea typeface="Calibri" pitchFamily="34" charset="0"/>
                    <a:cs typeface="Arial" charset="0"/>
                  </a:rPr>
                  <a:t>5.4 </a:t>
                </a:r>
                <a:r>
                  <a:rPr lang="en-US" sz="2400" dirty="0">
                    <a:solidFill>
                      <a:srgbClr val="000000"/>
                    </a:solidFill>
                    <a:latin typeface="Arial" charset="0"/>
                    <a:ea typeface="Calibri" pitchFamily="34" charset="0"/>
                    <a:cs typeface="Arial" charset="0"/>
                  </a:rPr>
                  <a:t>and </a:t>
                </a:r>
                <a:r>
                  <a:rPr lang="en-US" sz="2400" i="1" dirty="0">
                    <a:solidFill>
                      <a:srgbClr val="000000"/>
                    </a:solidFill>
                    <a:latin typeface="Arial" charset="0"/>
                    <a:ea typeface="Calibri" pitchFamily="34" charset="0"/>
                    <a:cs typeface="Arial" charset="0"/>
                  </a:rPr>
                  <a:t>11.2</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The engineering behind alternative energy sources is influenced by different areas of physics (see </a:t>
                </a:r>
                <a:r>
                  <a:rPr lang="en-US" sz="2400" i="1" dirty="0">
                    <a:solidFill>
                      <a:srgbClr val="000000"/>
                    </a:solidFill>
                    <a:latin typeface="Arial" charset="0"/>
                    <a:ea typeface="Calibri" pitchFamily="34" charset="0"/>
                    <a:cs typeface="Arial" charset="0"/>
                  </a:rPr>
                  <a:t>Physics </a:t>
                </a:r>
                <a:r>
                  <a:rPr lang="en-US" sz="2400" dirty="0">
                    <a:solidFill>
                      <a:srgbClr val="000000"/>
                    </a:solidFill>
                    <a:latin typeface="Arial" charset="0"/>
                    <a:ea typeface="Calibri" pitchFamily="34" charset="0"/>
                    <a:cs typeface="Arial" charset="0"/>
                  </a:rPr>
                  <a:t>sub-topics </a:t>
                </a:r>
                <a:r>
                  <a:rPr lang="en-US" sz="2400" i="1" dirty="0">
                    <a:solidFill>
                      <a:srgbClr val="000000"/>
                    </a:solidFill>
                    <a:latin typeface="Arial" charset="0"/>
                    <a:ea typeface="Calibri" pitchFamily="34" charset="0"/>
                    <a:cs typeface="Arial" charset="0"/>
                  </a:rPr>
                  <a:t>3.2</a:t>
                </a:r>
                <a:r>
                  <a:rPr lang="en-US" sz="2400" dirty="0">
                    <a:solidFill>
                      <a:srgbClr val="000000"/>
                    </a:solidFill>
                    <a:latin typeface="Arial" charset="0"/>
                    <a:ea typeface="Calibri" pitchFamily="34" charset="0"/>
                    <a:cs typeface="Arial" charset="0"/>
                  </a:rPr>
                  <a:t>, </a:t>
                </a:r>
                <a:r>
                  <a:rPr lang="en-US" sz="2400" i="1" dirty="0">
                    <a:solidFill>
                      <a:srgbClr val="000000"/>
                    </a:solidFill>
                    <a:latin typeface="Arial" charset="0"/>
                    <a:ea typeface="Calibri" pitchFamily="34" charset="0"/>
                    <a:cs typeface="Arial" charset="0"/>
                  </a:rPr>
                  <a:t>5.4 </a:t>
                </a:r>
                <a:r>
                  <a:rPr lang="en-US" sz="2400" dirty="0">
                    <a:solidFill>
                      <a:srgbClr val="000000"/>
                    </a:solidFill>
                    <a:latin typeface="Arial" charset="0"/>
                    <a:ea typeface="Calibri" pitchFamily="34" charset="0"/>
                    <a:cs typeface="Arial" charset="0"/>
                  </a:rPr>
                  <a:t>and </a:t>
                </a:r>
                <a:r>
                  <a:rPr lang="en-US" sz="2400" i="1" dirty="0">
                    <a:solidFill>
                      <a:srgbClr val="000000"/>
                    </a:solidFill>
                    <a:latin typeface="Arial" charset="0"/>
                    <a:ea typeface="Calibri" pitchFamily="34" charset="0"/>
                    <a:cs typeface="Arial" charset="0"/>
                  </a:rPr>
                  <a:t>B.2</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Energy density (see </a:t>
                </a:r>
                <a:r>
                  <a:rPr lang="en-US" sz="2400" i="1" dirty="0">
                    <a:solidFill>
                      <a:srgbClr val="000000"/>
                    </a:solidFill>
                    <a:latin typeface="Arial" charset="0"/>
                    <a:ea typeface="Calibri" pitchFamily="34" charset="0"/>
                    <a:cs typeface="Arial" charset="0"/>
                  </a:rPr>
                  <a:t>Chemistry </a:t>
                </a:r>
                <a:r>
                  <a:rPr lang="en-US" sz="2400" dirty="0">
                    <a:solidFill>
                      <a:srgbClr val="000000"/>
                    </a:solidFill>
                    <a:latin typeface="Arial" charset="0"/>
                    <a:ea typeface="Calibri" pitchFamily="34" charset="0"/>
                    <a:cs typeface="Arial" charset="0"/>
                  </a:rPr>
                  <a:t>sub-topic </a:t>
                </a:r>
                <a:r>
                  <a:rPr lang="en-US" sz="2400" i="1" dirty="0">
                    <a:solidFill>
                      <a:srgbClr val="000000"/>
                    </a:solidFill>
                    <a:latin typeface="Arial" charset="0"/>
                    <a:ea typeface="Calibri" pitchFamily="34" charset="0"/>
                    <a:cs typeface="Arial" charset="0"/>
                  </a:rPr>
                  <a:t>C.1</a:t>
                </a:r>
                <a:r>
                  <a:rPr lang="en-US" sz="2400" dirty="0">
                    <a:solidFill>
                      <a:srgbClr val="000000"/>
                    </a:solidFill>
                    <a:latin typeface="Arial" charset="0"/>
                    <a:ea typeface="Calibri" pitchFamily="34" charset="0"/>
                    <a:cs typeface="Arial" charset="0"/>
                  </a:rPr>
                  <a:t>) </a:t>
                </a:r>
              </a:p>
              <a:p>
                <a:pPr marL="609600" indent="-609600">
                  <a:spcBef>
                    <a:spcPct val="20000"/>
                  </a:spcBef>
                </a:pPr>
                <a:r>
                  <a:rPr lang="en-US" sz="2400" dirty="0">
                    <a:solidFill>
                      <a:srgbClr val="000000"/>
                    </a:solidFill>
                    <a:latin typeface="Arial" charset="0"/>
                    <a:ea typeface="Calibri" pitchFamily="34" charset="0"/>
                    <a:cs typeface="Arial" charset="0"/>
                  </a:rPr>
                  <a:t>• Carbon recycling (see </a:t>
                </a:r>
                <a:r>
                  <a:rPr lang="en-US" sz="2400" i="1" dirty="0">
                    <a:solidFill>
                      <a:srgbClr val="000000"/>
                    </a:solidFill>
                    <a:latin typeface="Arial" charset="0"/>
                    <a:ea typeface="Calibri" pitchFamily="34" charset="0"/>
                    <a:cs typeface="Arial" charset="0"/>
                  </a:rPr>
                  <a:t>Biology </a:t>
                </a:r>
                <a:r>
                  <a:rPr lang="en-US" sz="2400" dirty="0">
                    <a:solidFill>
                      <a:srgbClr val="000000"/>
                    </a:solidFill>
                    <a:latin typeface="Arial" charset="0"/>
                    <a:ea typeface="Calibri" pitchFamily="34" charset="0"/>
                    <a:cs typeface="Arial" charset="0"/>
                  </a:rPr>
                  <a:t>sub-topic </a:t>
                </a:r>
                <a:r>
                  <a:rPr lang="en-US" sz="2400" i="1" dirty="0">
                    <a:solidFill>
                      <a:srgbClr val="000000"/>
                    </a:solidFill>
                    <a:latin typeface="Arial" charset="0"/>
                    <a:ea typeface="Calibri" pitchFamily="34" charset="0"/>
                    <a:cs typeface="Arial" charset="0"/>
                  </a:rPr>
                  <a:t>4.3</a:t>
                </a:r>
                <a:r>
                  <a:rPr lang="en-US" sz="2400" dirty="0">
                    <a:solidFill>
                      <a:srgbClr val="000000"/>
                    </a:solidFill>
                    <a:latin typeface="Arial" charset="0"/>
                    <a:ea typeface="Calibri" pitchFamily="34" charset="0"/>
                    <a:cs typeface="Arial" charset="0"/>
                  </a:rPr>
                  <a:t>)</a:t>
                </a:r>
                <a:endParaRPr lang="en-US" sz="2400" b="1" dirty="0">
                  <a:solidFill>
                    <a:srgbClr val="000000"/>
                  </a:solidFill>
                  <a:latin typeface="Arial" charset="0"/>
                  <a:ea typeface="Calibri" pitchFamily="34" charset="0"/>
                  <a:cs typeface="Arial" charset="0"/>
                </a:endParaRPr>
              </a:p>
            </p:txBody>
          </p:sp>
        </mc:Choice>
        <mc:Fallback xmlns="">
          <p:sp>
            <p:nvSpPr>
              <p:cNvPr id="1042434" name="Rectangle 2"/>
              <p:cNvSpPr>
                <a:spLocks noRot="1" noChangeAspect="1" noMove="1" noResize="1" noEditPoints="1" noAdjustHandles="1" noChangeArrowheads="1" noChangeShapeType="1" noTextEdit="1"/>
              </p:cNvSpPr>
              <p:nvPr/>
            </p:nvSpPr>
            <p:spPr bwMode="auto">
              <a:xfrm>
                <a:off x="685800" y="1401763"/>
                <a:ext cx="7772400" cy="5191194"/>
              </a:xfrm>
              <a:prstGeom prst="rect">
                <a:avLst/>
              </a:prstGeom>
              <a:blipFill>
                <a:blip r:embed="rId5"/>
                <a:stretch>
                  <a:fillRect l="-1255" t="-822" b="-1761"/>
                </a:stretch>
              </a:blipFill>
              <a:ln w="9525">
                <a:noFill/>
                <a:miter lim="800000"/>
                <a:headEnd/>
                <a:tailEnd/>
              </a:ln>
            </p:spPr>
            <p:txBody>
              <a:bodyPr/>
              <a:lstStyle/>
              <a:p>
                <a:r>
                  <a:rPr lang="en-US">
                    <a:noFill/>
                  </a:rPr>
                  <a:t> </a:t>
                </a:r>
              </a:p>
            </p:txBody>
          </p:sp>
        </mc:Fallback>
      </mc:AlternateContent>
      <p:sp>
        <p:nvSpPr>
          <p:cNvPr id="7171"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2434">
                                            <p:txEl>
                                              <p:pRg st="0" end="0"/>
                                            </p:txEl>
                                          </p:spTgt>
                                        </p:tgtEl>
                                        <p:attrNameLst>
                                          <p:attrName>style.visibility</p:attrName>
                                        </p:attrNameLst>
                                      </p:cBhvr>
                                      <p:to>
                                        <p:strVal val="visible"/>
                                      </p:to>
                                    </p:set>
                                    <p:anim calcmode="lin" valueType="num">
                                      <p:cBhvr additive="base">
                                        <p:cTn id="7" dur="500" fill="hold"/>
                                        <p:tgtEl>
                                          <p:spTgt spid="1042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24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2434">
                                            <p:txEl>
                                              <p:pRg st="1" end="1"/>
                                            </p:txEl>
                                          </p:spTgt>
                                        </p:tgtEl>
                                        <p:attrNameLst>
                                          <p:attrName>style.visibility</p:attrName>
                                        </p:attrNameLst>
                                      </p:cBhvr>
                                      <p:to>
                                        <p:strVal val="visible"/>
                                      </p:to>
                                    </p:set>
                                    <p:anim calcmode="lin" valueType="num">
                                      <p:cBhvr additive="base">
                                        <p:cTn id="13" dur="500" fill="hold"/>
                                        <p:tgtEl>
                                          <p:spTgt spid="10424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24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2434">
                                            <p:txEl>
                                              <p:pRg st="2" end="2"/>
                                            </p:txEl>
                                          </p:spTgt>
                                        </p:tgtEl>
                                        <p:attrNameLst>
                                          <p:attrName>style.visibility</p:attrName>
                                        </p:attrNameLst>
                                      </p:cBhvr>
                                      <p:to>
                                        <p:strVal val="visible"/>
                                      </p:to>
                                    </p:set>
                                    <p:anim calcmode="lin" valueType="num">
                                      <p:cBhvr additive="base">
                                        <p:cTn id="19" dur="500" fill="hold"/>
                                        <p:tgtEl>
                                          <p:spTgt spid="10424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243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2434">
                                            <p:txEl>
                                              <p:pRg st="3" end="3"/>
                                            </p:txEl>
                                          </p:spTgt>
                                        </p:tgtEl>
                                        <p:attrNameLst>
                                          <p:attrName>style.visibility</p:attrName>
                                        </p:attrNameLst>
                                      </p:cBhvr>
                                      <p:to>
                                        <p:strVal val="visible"/>
                                      </p:to>
                                    </p:set>
                                    <p:anim calcmode="lin" valueType="num">
                                      <p:cBhvr additive="base">
                                        <p:cTn id="25" dur="500" fill="hold"/>
                                        <p:tgtEl>
                                          <p:spTgt spid="104243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24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42434">
                                            <p:txEl>
                                              <p:pRg st="4" end="4"/>
                                            </p:txEl>
                                          </p:spTgt>
                                        </p:tgtEl>
                                        <p:attrNameLst>
                                          <p:attrName>style.visibility</p:attrName>
                                        </p:attrNameLst>
                                      </p:cBhvr>
                                      <p:to>
                                        <p:strVal val="visible"/>
                                      </p:to>
                                    </p:set>
                                    <p:anim calcmode="lin" valueType="num">
                                      <p:cBhvr additive="base">
                                        <p:cTn id="31" dur="500" fill="hold"/>
                                        <p:tgtEl>
                                          <p:spTgt spid="104243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424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42434">
                                            <p:txEl>
                                              <p:pRg st="5" end="5"/>
                                            </p:txEl>
                                          </p:spTgt>
                                        </p:tgtEl>
                                        <p:attrNameLst>
                                          <p:attrName>style.visibility</p:attrName>
                                        </p:attrNameLst>
                                      </p:cBhvr>
                                      <p:to>
                                        <p:strVal val="visible"/>
                                      </p:to>
                                    </p:set>
                                    <p:anim calcmode="lin" valueType="num">
                                      <p:cBhvr additive="base">
                                        <p:cTn id="37" dur="500" fill="hold"/>
                                        <p:tgtEl>
                                          <p:spTgt spid="104243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424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42434">
                                            <p:txEl>
                                              <p:pRg st="6" end="6"/>
                                            </p:txEl>
                                          </p:spTgt>
                                        </p:tgtEl>
                                        <p:attrNameLst>
                                          <p:attrName>style.visibility</p:attrName>
                                        </p:attrNameLst>
                                      </p:cBhvr>
                                      <p:to>
                                        <p:strVal val="visible"/>
                                      </p:to>
                                    </p:set>
                                    <p:anim calcmode="lin" valueType="num">
                                      <p:cBhvr additive="base">
                                        <p:cTn id="43" dur="500" fill="hold"/>
                                        <p:tgtEl>
                                          <p:spTgt spid="104243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4243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42434">
                                            <p:txEl>
                                              <p:pRg st="7" end="7"/>
                                            </p:txEl>
                                          </p:spTgt>
                                        </p:tgtEl>
                                        <p:attrNameLst>
                                          <p:attrName>style.visibility</p:attrName>
                                        </p:attrNameLst>
                                      </p:cBhvr>
                                      <p:to>
                                        <p:strVal val="visible"/>
                                      </p:to>
                                    </p:set>
                                    <p:anim calcmode="lin" valueType="num">
                                      <p:cBhvr additive="base">
                                        <p:cTn id="49" dur="500" fill="hold"/>
                                        <p:tgtEl>
                                          <p:spTgt spid="104243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424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685800" y="1835150"/>
            <a:ext cx="7772400" cy="2749550"/>
          </a:xfrm>
          <a:prstGeom prst="rect">
            <a:avLst/>
          </a:prstGeom>
          <a:solidFill>
            <a:srgbClr val="CCFFCC"/>
          </a:solidFill>
          <a:ln w="9525">
            <a:noFill/>
            <a:miter lim="800000"/>
            <a:headEnd/>
            <a:tailEnd/>
          </a:ln>
        </p:spPr>
        <p:txBody>
          <a:bodyPr/>
          <a:lstStyle/>
          <a:p>
            <a:endParaRPr lang="en-US"/>
          </a:p>
        </p:txBody>
      </p:sp>
      <p:sp>
        <p:nvSpPr>
          <p:cNvPr id="6246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19808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6900" y="1890713"/>
            <a:ext cx="8204200" cy="2003425"/>
          </a:xfrm>
          <a:prstGeom prst="rect">
            <a:avLst/>
          </a:prstGeom>
          <a:noFill/>
          <a:ln w="9525">
            <a:noFill/>
            <a:miter lim="800000"/>
            <a:headEnd/>
            <a:tailEnd/>
          </a:ln>
        </p:spPr>
      </p:pic>
      <p:sp>
        <p:nvSpPr>
          <p:cNvPr id="62471" name="Rectangle 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085"/>
                                        </p:tgtEl>
                                        <p:attrNameLst>
                                          <p:attrName>style.visibility</p:attrName>
                                        </p:attrNameLst>
                                      </p:cBhvr>
                                      <p:to>
                                        <p:strVal val="visible"/>
                                      </p:to>
                                    </p:set>
                                    <p:anim calcmode="lin" valueType="num">
                                      <p:cBhvr additive="base">
                                        <p:cTn id="7" dur="500" fill="hold"/>
                                        <p:tgtEl>
                                          <p:spTgt spid="1198085"/>
                                        </p:tgtEl>
                                        <p:attrNameLst>
                                          <p:attrName>ppt_x</p:attrName>
                                        </p:attrNameLst>
                                      </p:cBhvr>
                                      <p:tavLst>
                                        <p:tav tm="0">
                                          <p:val>
                                            <p:strVal val="#ppt_x"/>
                                          </p:val>
                                        </p:tav>
                                        <p:tav tm="100000">
                                          <p:val>
                                            <p:strVal val="#ppt_x"/>
                                          </p:val>
                                        </p:tav>
                                      </p:tavLst>
                                    </p:anim>
                                    <p:anim calcmode="lin" valueType="num">
                                      <p:cBhvr additive="base">
                                        <p:cTn id="8" dur="500" fill="hold"/>
                                        <p:tgtEl>
                                          <p:spTgt spid="119808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ChangeArrowheads="1"/>
          </p:cNvSpPr>
          <p:nvPr/>
        </p:nvSpPr>
        <p:spPr bwMode="auto">
          <a:xfrm>
            <a:off x="685800" y="1870075"/>
            <a:ext cx="7772400" cy="3362325"/>
          </a:xfrm>
          <a:prstGeom prst="rect">
            <a:avLst/>
          </a:prstGeom>
          <a:solidFill>
            <a:srgbClr val="CCFFCC"/>
          </a:solidFill>
          <a:ln w="9525">
            <a:noFill/>
            <a:miter lim="800000"/>
            <a:headEnd/>
            <a:tailEnd/>
          </a:ln>
        </p:spPr>
        <p:txBody>
          <a:bodyPr/>
          <a:lstStyle/>
          <a:p>
            <a:endParaRPr lang="en-US" sz="2400">
              <a:latin typeface="Arial" charset="0"/>
            </a:endParaRPr>
          </a:p>
        </p:txBody>
      </p:sp>
      <p:sp>
        <p:nvSpPr>
          <p:cNvPr id="63491"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0133"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4375" y="1943100"/>
            <a:ext cx="7700963" cy="2416175"/>
          </a:xfrm>
          <a:prstGeom prst="rect">
            <a:avLst/>
          </a:prstGeom>
          <a:noFill/>
          <a:ln w="9525">
            <a:noFill/>
            <a:miter lim="800000"/>
            <a:headEnd/>
            <a:tailEnd/>
          </a:ln>
        </p:spPr>
      </p:pic>
      <p:sp>
        <p:nvSpPr>
          <p:cNvPr id="63496" name="Rectangle 10"/>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0133"/>
                                        </p:tgtEl>
                                        <p:attrNameLst>
                                          <p:attrName>style.visibility</p:attrName>
                                        </p:attrNameLst>
                                      </p:cBhvr>
                                      <p:to>
                                        <p:strVal val="visible"/>
                                      </p:to>
                                    </p:set>
                                    <p:anim calcmode="lin" valueType="num">
                                      <p:cBhvr additive="base">
                                        <p:cTn id="7" dur="500" fill="hold"/>
                                        <p:tgtEl>
                                          <p:spTgt spid="1200133"/>
                                        </p:tgtEl>
                                        <p:attrNameLst>
                                          <p:attrName>ppt_x</p:attrName>
                                        </p:attrNameLst>
                                      </p:cBhvr>
                                      <p:tavLst>
                                        <p:tav tm="0">
                                          <p:val>
                                            <p:strVal val="#ppt_x"/>
                                          </p:val>
                                        </p:tav>
                                        <p:tav tm="100000">
                                          <p:val>
                                            <p:strVal val="#ppt_x"/>
                                          </p:val>
                                        </p:tav>
                                      </p:tavLst>
                                    </p:anim>
                                    <p:anim calcmode="lin" valueType="num">
                                      <p:cBhvr additive="base">
                                        <p:cTn id="8" dur="500" fill="hold"/>
                                        <p:tgtEl>
                                          <p:spTgt spid="120013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685800" y="1857375"/>
            <a:ext cx="7772400" cy="5000625"/>
          </a:xfrm>
          <a:prstGeom prst="rect">
            <a:avLst/>
          </a:prstGeom>
          <a:solidFill>
            <a:srgbClr val="CCFFCC"/>
          </a:solidFill>
          <a:ln w="9525">
            <a:noFill/>
            <a:miter lim="800000"/>
            <a:headEnd/>
            <a:tailEnd/>
          </a:ln>
        </p:spPr>
        <p:txBody>
          <a:bodyPr/>
          <a:lstStyle/>
          <a:p>
            <a:endParaRPr lang="en-US"/>
          </a:p>
        </p:txBody>
      </p:sp>
      <p:sp>
        <p:nvSpPr>
          <p:cNvPr id="64515"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0218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5013" y="1908175"/>
            <a:ext cx="7732712" cy="2698750"/>
          </a:xfrm>
          <a:prstGeom prst="rect">
            <a:avLst/>
          </a:prstGeom>
          <a:noFill/>
          <a:ln w="9525">
            <a:noFill/>
            <a:miter lim="800000"/>
            <a:headEnd/>
            <a:tailEnd/>
          </a:ln>
        </p:spPr>
      </p:pic>
      <p:sp>
        <p:nvSpPr>
          <p:cNvPr id="64529" name="Rectangle 18"/>
          <p:cNvSpPr>
            <a:spLocks noChangeArrowheads="1"/>
          </p:cNvSpPr>
          <p:nvPr/>
        </p:nvSpPr>
        <p:spPr bwMode="auto">
          <a:xfrm>
            <a:off x="685800" y="1401763"/>
            <a:ext cx="7772400" cy="482600"/>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2181"/>
                                        </p:tgtEl>
                                        <p:attrNameLst>
                                          <p:attrName>style.visibility</p:attrName>
                                        </p:attrNameLst>
                                      </p:cBhvr>
                                      <p:to>
                                        <p:strVal val="visible"/>
                                      </p:to>
                                    </p:set>
                                    <p:anim calcmode="lin" valueType="num">
                                      <p:cBhvr additive="base">
                                        <p:cTn id="7" dur="500" fill="hold"/>
                                        <p:tgtEl>
                                          <p:spTgt spid="1202181"/>
                                        </p:tgtEl>
                                        <p:attrNameLst>
                                          <p:attrName>ppt_x</p:attrName>
                                        </p:attrNameLst>
                                      </p:cBhvr>
                                      <p:tavLst>
                                        <p:tav tm="0">
                                          <p:val>
                                            <p:strVal val="#ppt_x"/>
                                          </p:val>
                                        </p:tav>
                                        <p:tav tm="100000">
                                          <p:val>
                                            <p:strVal val="#ppt_x"/>
                                          </p:val>
                                        </p:tav>
                                      </p:tavLst>
                                    </p:anim>
                                    <p:anim calcmode="lin" valueType="num">
                                      <p:cBhvr additive="base">
                                        <p:cTn id="8" dur="500" fill="hold"/>
                                        <p:tgtEl>
                                          <p:spTgt spid="120218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3" name="Rectangle 3"/>
          <p:cNvSpPr>
            <a:spLocks noChangeArrowheads="1"/>
          </p:cNvSpPr>
          <p:nvPr/>
        </p:nvSpPr>
        <p:spPr bwMode="auto">
          <a:xfrm>
            <a:off x="0" y="3562350"/>
            <a:ext cx="9144000" cy="2249488"/>
          </a:xfrm>
          <a:prstGeom prst="rect">
            <a:avLst/>
          </a:prstGeom>
          <a:solidFill>
            <a:schemeClr val="accent1"/>
          </a:solidFill>
          <a:ln w="9525">
            <a:noFill/>
            <a:miter lim="800000"/>
            <a:headEnd/>
            <a:tailEnd/>
          </a:ln>
        </p:spPr>
        <p:txBody>
          <a:bodyPr wrap="none" anchor="ctr"/>
          <a:lstStyle/>
          <a:p>
            <a:endParaRPr lang="en-US"/>
          </a:p>
        </p:txBody>
      </p:sp>
      <p:sp>
        <p:nvSpPr>
          <p:cNvPr id="65539"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32"/>
          <p:cNvGrpSpPr>
            <a:grpSpLocks/>
          </p:cNvGrpSpPr>
          <p:nvPr/>
        </p:nvGrpSpPr>
        <p:grpSpPr bwMode="auto">
          <a:xfrm>
            <a:off x="0" y="5440363"/>
            <a:ext cx="9166225" cy="1419225"/>
            <a:chOff x="0" y="3427"/>
            <a:chExt cx="5774" cy="894"/>
          </a:xfrm>
        </p:grpSpPr>
        <p:sp>
          <p:nvSpPr>
            <p:cNvPr id="65578" name="Rectangle 31"/>
            <p:cNvSpPr>
              <a:spLocks noChangeArrowheads="1"/>
            </p:cNvSpPr>
            <p:nvPr/>
          </p:nvSpPr>
          <p:spPr bwMode="auto">
            <a:xfrm>
              <a:off x="0" y="3638"/>
              <a:ext cx="5774" cy="683"/>
            </a:xfrm>
            <a:prstGeom prst="rect">
              <a:avLst/>
            </a:prstGeom>
            <a:solidFill>
              <a:schemeClr val="accent2"/>
            </a:solidFill>
            <a:ln w="9525">
              <a:noFill/>
              <a:miter lim="800000"/>
              <a:headEnd/>
              <a:tailEnd/>
            </a:ln>
          </p:spPr>
          <p:txBody>
            <a:bodyPr wrap="none" anchor="ctr"/>
            <a:lstStyle/>
            <a:p>
              <a:pPr algn="ctr"/>
              <a:endParaRPr lang="en-US" sz="1800">
                <a:latin typeface="Arial" charset="0"/>
              </a:endParaRPr>
            </a:p>
          </p:txBody>
        </p:sp>
        <p:sp>
          <p:nvSpPr>
            <p:cNvPr id="65579" name="Freeform 29"/>
            <p:cNvSpPr>
              <a:spLocks/>
            </p:cNvSpPr>
            <p:nvPr/>
          </p:nvSpPr>
          <p:spPr bwMode="auto">
            <a:xfrm>
              <a:off x="1836" y="3514"/>
              <a:ext cx="3931" cy="342"/>
            </a:xfrm>
            <a:custGeom>
              <a:avLst/>
              <a:gdLst>
                <a:gd name="T0" fmla="*/ 0 w 3931"/>
                <a:gd name="T1" fmla="*/ 261 h 342"/>
                <a:gd name="T2" fmla="*/ 462 w 3931"/>
                <a:gd name="T3" fmla="*/ 194 h 342"/>
                <a:gd name="T4" fmla="*/ 891 w 3931"/>
                <a:gd name="T5" fmla="*/ 54 h 342"/>
                <a:gd name="T6" fmla="*/ 1279 w 3931"/>
                <a:gd name="T7" fmla="*/ 141 h 342"/>
                <a:gd name="T8" fmla="*/ 3931 w 3931"/>
                <a:gd name="T9" fmla="*/ 0 h 342"/>
                <a:gd name="T10" fmla="*/ 3931 w 3931"/>
                <a:gd name="T11" fmla="*/ 268 h 342"/>
                <a:gd name="T12" fmla="*/ 2900 w 3931"/>
                <a:gd name="T13" fmla="*/ 295 h 342"/>
                <a:gd name="T14" fmla="*/ 1701 w 3931"/>
                <a:gd name="T15" fmla="*/ 254 h 342"/>
                <a:gd name="T16" fmla="*/ 1118 w 3931"/>
                <a:gd name="T17" fmla="*/ 295 h 342"/>
                <a:gd name="T18" fmla="*/ 194 w 3931"/>
                <a:gd name="T19" fmla="*/ 342 h 342"/>
                <a:gd name="T20" fmla="*/ 0 w 3931"/>
                <a:gd name="T21" fmla="*/ 261 h 3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31"/>
                <a:gd name="T34" fmla="*/ 0 h 342"/>
                <a:gd name="T35" fmla="*/ 3931 w 3931"/>
                <a:gd name="T36" fmla="*/ 342 h 3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31" h="342">
                  <a:moveTo>
                    <a:pt x="0" y="261"/>
                  </a:moveTo>
                  <a:lnTo>
                    <a:pt x="462" y="194"/>
                  </a:lnTo>
                  <a:lnTo>
                    <a:pt x="891" y="54"/>
                  </a:lnTo>
                  <a:lnTo>
                    <a:pt x="1279" y="141"/>
                  </a:lnTo>
                  <a:lnTo>
                    <a:pt x="3931" y="0"/>
                  </a:lnTo>
                  <a:lnTo>
                    <a:pt x="3931" y="268"/>
                  </a:lnTo>
                  <a:lnTo>
                    <a:pt x="2900" y="295"/>
                  </a:lnTo>
                  <a:lnTo>
                    <a:pt x="1701" y="254"/>
                  </a:lnTo>
                  <a:lnTo>
                    <a:pt x="1118" y="295"/>
                  </a:lnTo>
                  <a:lnTo>
                    <a:pt x="194" y="342"/>
                  </a:lnTo>
                  <a:lnTo>
                    <a:pt x="0" y="261"/>
                  </a:lnTo>
                  <a:close/>
                </a:path>
              </a:pathLst>
            </a:custGeom>
            <a:solidFill>
              <a:srgbClr val="008000"/>
            </a:solidFill>
            <a:ln w="9525">
              <a:solidFill>
                <a:schemeClr val="tx1"/>
              </a:solidFill>
              <a:round/>
              <a:headEnd/>
              <a:tailEnd/>
            </a:ln>
          </p:spPr>
          <p:txBody>
            <a:bodyPr/>
            <a:lstStyle/>
            <a:p>
              <a:endParaRPr lang="en-US"/>
            </a:p>
          </p:txBody>
        </p:sp>
        <p:sp>
          <p:nvSpPr>
            <p:cNvPr id="65580" name="Freeform 30"/>
            <p:cNvSpPr>
              <a:spLocks/>
            </p:cNvSpPr>
            <p:nvPr/>
          </p:nvSpPr>
          <p:spPr bwMode="auto">
            <a:xfrm>
              <a:off x="2861" y="3427"/>
              <a:ext cx="2900" cy="228"/>
            </a:xfrm>
            <a:custGeom>
              <a:avLst/>
              <a:gdLst>
                <a:gd name="T0" fmla="*/ 0 w 2900"/>
                <a:gd name="T1" fmla="*/ 167 h 228"/>
                <a:gd name="T2" fmla="*/ 254 w 2900"/>
                <a:gd name="T3" fmla="*/ 228 h 228"/>
                <a:gd name="T4" fmla="*/ 2900 w 2900"/>
                <a:gd name="T5" fmla="*/ 87 h 228"/>
                <a:gd name="T6" fmla="*/ 2900 w 2900"/>
                <a:gd name="T7" fmla="*/ 0 h 228"/>
                <a:gd name="T8" fmla="*/ 1815 w 2900"/>
                <a:gd name="T9" fmla="*/ 7 h 228"/>
                <a:gd name="T10" fmla="*/ 890 w 2900"/>
                <a:gd name="T11" fmla="*/ 100 h 228"/>
                <a:gd name="T12" fmla="*/ 0 w 2900"/>
                <a:gd name="T13" fmla="*/ 167 h 228"/>
                <a:gd name="T14" fmla="*/ 0 60000 65536"/>
                <a:gd name="T15" fmla="*/ 0 60000 65536"/>
                <a:gd name="T16" fmla="*/ 0 60000 65536"/>
                <a:gd name="T17" fmla="*/ 0 60000 65536"/>
                <a:gd name="T18" fmla="*/ 0 60000 65536"/>
                <a:gd name="T19" fmla="*/ 0 60000 65536"/>
                <a:gd name="T20" fmla="*/ 0 60000 65536"/>
                <a:gd name="T21" fmla="*/ 0 w 2900"/>
                <a:gd name="T22" fmla="*/ 0 h 228"/>
                <a:gd name="T23" fmla="*/ 2900 w 2900"/>
                <a:gd name="T24" fmla="*/ 228 h 2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0" h="228">
                  <a:moveTo>
                    <a:pt x="0" y="167"/>
                  </a:moveTo>
                  <a:lnTo>
                    <a:pt x="254" y="228"/>
                  </a:lnTo>
                  <a:lnTo>
                    <a:pt x="2900" y="87"/>
                  </a:lnTo>
                  <a:lnTo>
                    <a:pt x="2900" y="0"/>
                  </a:lnTo>
                  <a:lnTo>
                    <a:pt x="1815" y="7"/>
                  </a:lnTo>
                  <a:lnTo>
                    <a:pt x="890" y="100"/>
                  </a:lnTo>
                  <a:lnTo>
                    <a:pt x="0" y="167"/>
                  </a:lnTo>
                  <a:close/>
                </a:path>
              </a:pathLst>
            </a:custGeom>
            <a:solidFill>
              <a:srgbClr val="CCFF33"/>
            </a:solidFill>
            <a:ln w="9525">
              <a:solidFill>
                <a:schemeClr val="tx1"/>
              </a:solidFill>
              <a:round/>
              <a:headEnd/>
              <a:tailEnd/>
            </a:ln>
          </p:spPr>
          <p:txBody>
            <a:bodyPr/>
            <a:lstStyle/>
            <a:p>
              <a:endParaRPr lang="en-US"/>
            </a:p>
          </p:txBody>
        </p:sp>
      </p:grpSp>
      <p:sp>
        <p:nvSpPr>
          <p:cNvPr id="115746" name="Text Box 34"/>
          <p:cNvSpPr txBox="1">
            <a:spLocks noChangeArrowheads="1"/>
          </p:cNvSpPr>
          <p:nvPr/>
        </p:nvSpPr>
        <p:spPr bwMode="auto">
          <a:xfrm>
            <a:off x="1406525" y="6207125"/>
            <a:ext cx="2255838" cy="396875"/>
          </a:xfrm>
          <a:prstGeom prst="rect">
            <a:avLst/>
          </a:prstGeom>
          <a:noFill/>
          <a:ln w="9525">
            <a:noFill/>
            <a:miter lim="800000"/>
            <a:headEnd/>
            <a:tailEnd/>
          </a:ln>
        </p:spPr>
        <p:txBody>
          <a:bodyPr>
            <a:spAutoFit/>
          </a:bodyPr>
          <a:lstStyle/>
          <a:p>
            <a:r>
              <a:rPr lang="en-US">
                <a:solidFill>
                  <a:schemeClr val="bg1"/>
                </a:solidFill>
                <a:latin typeface="Arial" charset="0"/>
              </a:rPr>
              <a:t>Water (</a:t>
            </a:r>
            <a:r>
              <a:rPr lang="en-US" i="1">
                <a:solidFill>
                  <a:schemeClr val="bg1"/>
                </a:solidFill>
                <a:latin typeface="Arial" charset="0"/>
              </a:rPr>
              <a:t>c</a:t>
            </a:r>
            <a:r>
              <a:rPr lang="en-US">
                <a:solidFill>
                  <a:schemeClr val="bg1"/>
                </a:solidFill>
                <a:latin typeface="Arial" charset="0"/>
              </a:rPr>
              <a:t> is big)</a:t>
            </a:r>
          </a:p>
        </p:txBody>
      </p:sp>
      <p:sp>
        <p:nvSpPr>
          <p:cNvPr id="115747" name="Text Box 35"/>
          <p:cNvSpPr txBox="1">
            <a:spLocks noChangeArrowheads="1"/>
          </p:cNvSpPr>
          <p:nvPr/>
        </p:nvSpPr>
        <p:spPr bwMode="auto">
          <a:xfrm>
            <a:off x="6403975" y="5665788"/>
            <a:ext cx="2312988" cy="396875"/>
          </a:xfrm>
          <a:prstGeom prst="rect">
            <a:avLst/>
          </a:prstGeom>
          <a:noFill/>
          <a:ln w="9525">
            <a:noFill/>
            <a:miter lim="800000"/>
            <a:headEnd/>
            <a:tailEnd/>
          </a:ln>
        </p:spPr>
        <p:txBody>
          <a:bodyPr>
            <a:spAutoFit/>
          </a:bodyPr>
          <a:lstStyle/>
          <a:p>
            <a:r>
              <a:rPr lang="en-US">
                <a:solidFill>
                  <a:schemeClr val="bg1"/>
                </a:solidFill>
                <a:latin typeface="Arial" charset="0"/>
              </a:rPr>
              <a:t>Land (</a:t>
            </a:r>
            <a:r>
              <a:rPr lang="en-US" i="1">
                <a:solidFill>
                  <a:schemeClr val="bg1"/>
                </a:solidFill>
                <a:latin typeface="Arial" charset="0"/>
              </a:rPr>
              <a:t>c</a:t>
            </a:r>
            <a:r>
              <a:rPr lang="en-US">
                <a:solidFill>
                  <a:schemeClr val="bg1"/>
                </a:solidFill>
                <a:latin typeface="Arial" charset="0"/>
              </a:rPr>
              <a:t> is small)</a:t>
            </a:r>
          </a:p>
        </p:txBody>
      </p:sp>
      <p:sp>
        <p:nvSpPr>
          <p:cNvPr id="115749" name="Line 37"/>
          <p:cNvSpPr>
            <a:spLocks noChangeShapeType="1"/>
          </p:cNvSpPr>
          <p:nvPr/>
        </p:nvSpPr>
        <p:spPr bwMode="auto">
          <a:xfrm>
            <a:off x="904875" y="38290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0" name="Line 38"/>
          <p:cNvSpPr>
            <a:spLocks noChangeShapeType="1"/>
          </p:cNvSpPr>
          <p:nvPr/>
        </p:nvSpPr>
        <p:spPr bwMode="auto">
          <a:xfrm>
            <a:off x="195263" y="385445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1" name="Line 39"/>
          <p:cNvSpPr>
            <a:spLocks noChangeShapeType="1"/>
          </p:cNvSpPr>
          <p:nvPr/>
        </p:nvSpPr>
        <p:spPr bwMode="auto">
          <a:xfrm>
            <a:off x="1655763" y="3835400"/>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2" name="Line 40"/>
          <p:cNvSpPr>
            <a:spLocks noChangeShapeType="1"/>
          </p:cNvSpPr>
          <p:nvPr/>
        </p:nvSpPr>
        <p:spPr bwMode="auto">
          <a:xfrm>
            <a:off x="3074988" y="38115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3" name="Line 41"/>
          <p:cNvSpPr>
            <a:spLocks noChangeShapeType="1"/>
          </p:cNvSpPr>
          <p:nvPr/>
        </p:nvSpPr>
        <p:spPr bwMode="auto">
          <a:xfrm>
            <a:off x="2365375" y="383698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4" name="Line 42"/>
          <p:cNvSpPr>
            <a:spLocks noChangeShapeType="1"/>
          </p:cNvSpPr>
          <p:nvPr/>
        </p:nvSpPr>
        <p:spPr bwMode="auto">
          <a:xfrm>
            <a:off x="3825875" y="3817938"/>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5" name="Line 43"/>
          <p:cNvSpPr>
            <a:spLocks noChangeShapeType="1"/>
          </p:cNvSpPr>
          <p:nvPr/>
        </p:nvSpPr>
        <p:spPr bwMode="auto">
          <a:xfrm>
            <a:off x="5305425" y="38004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6" name="Line 44"/>
          <p:cNvSpPr>
            <a:spLocks noChangeShapeType="1"/>
          </p:cNvSpPr>
          <p:nvPr/>
        </p:nvSpPr>
        <p:spPr bwMode="auto">
          <a:xfrm>
            <a:off x="4595813" y="382587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7" name="Line 45"/>
          <p:cNvSpPr>
            <a:spLocks noChangeShapeType="1"/>
          </p:cNvSpPr>
          <p:nvPr/>
        </p:nvSpPr>
        <p:spPr bwMode="auto">
          <a:xfrm>
            <a:off x="6056313" y="3806825"/>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58" name="Line 46"/>
          <p:cNvSpPr>
            <a:spLocks noChangeShapeType="1"/>
          </p:cNvSpPr>
          <p:nvPr/>
        </p:nvSpPr>
        <p:spPr bwMode="auto">
          <a:xfrm>
            <a:off x="7488238" y="3806825"/>
            <a:ext cx="815975" cy="1925638"/>
          </a:xfrm>
          <a:prstGeom prst="line">
            <a:avLst/>
          </a:prstGeom>
          <a:noFill/>
          <a:ln w="76200">
            <a:solidFill>
              <a:srgbClr val="FFCC00">
                <a:alpha val="32156"/>
              </a:srgbClr>
            </a:solidFill>
            <a:round/>
            <a:headEnd/>
            <a:tailEnd type="triangle" w="med" len="med"/>
          </a:ln>
        </p:spPr>
        <p:txBody>
          <a:bodyPr/>
          <a:lstStyle/>
          <a:p>
            <a:endParaRPr lang="en-US"/>
          </a:p>
        </p:txBody>
      </p:sp>
      <p:sp>
        <p:nvSpPr>
          <p:cNvPr id="115759" name="Line 47"/>
          <p:cNvSpPr>
            <a:spLocks noChangeShapeType="1"/>
          </p:cNvSpPr>
          <p:nvPr/>
        </p:nvSpPr>
        <p:spPr bwMode="auto">
          <a:xfrm>
            <a:off x="6765925" y="380841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0" name="Line 48"/>
          <p:cNvSpPr>
            <a:spLocks noChangeShapeType="1"/>
          </p:cNvSpPr>
          <p:nvPr/>
        </p:nvSpPr>
        <p:spPr bwMode="auto">
          <a:xfrm>
            <a:off x="8226425" y="3789363"/>
            <a:ext cx="828675" cy="1933575"/>
          </a:xfrm>
          <a:prstGeom prst="line">
            <a:avLst/>
          </a:prstGeom>
          <a:noFill/>
          <a:ln w="76200">
            <a:solidFill>
              <a:srgbClr val="FFCC00">
                <a:alpha val="32156"/>
              </a:srgbClr>
            </a:solidFill>
            <a:round/>
            <a:headEnd/>
            <a:tailEnd type="triangle" w="med" len="med"/>
          </a:ln>
        </p:spPr>
        <p:txBody>
          <a:bodyPr/>
          <a:lstStyle/>
          <a:p>
            <a:endParaRPr lang="en-US"/>
          </a:p>
        </p:txBody>
      </p:sp>
      <p:sp>
        <p:nvSpPr>
          <p:cNvPr id="115762" name="Line 50"/>
          <p:cNvSpPr>
            <a:spLocks noChangeShapeType="1"/>
          </p:cNvSpPr>
          <p:nvPr/>
        </p:nvSpPr>
        <p:spPr bwMode="auto">
          <a:xfrm flipV="1">
            <a:off x="5603875" y="3941763"/>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3" name="Text Box 51"/>
          <p:cNvSpPr txBox="1">
            <a:spLocks noChangeArrowheads="1"/>
          </p:cNvSpPr>
          <p:nvPr/>
        </p:nvSpPr>
        <p:spPr bwMode="auto">
          <a:xfrm>
            <a:off x="5334000" y="5213350"/>
            <a:ext cx="1736725" cy="396875"/>
          </a:xfrm>
          <a:prstGeom prst="rect">
            <a:avLst/>
          </a:prstGeom>
          <a:noFill/>
          <a:ln w="9525">
            <a:noFill/>
            <a:miter lim="800000"/>
            <a:headEnd/>
            <a:tailEnd/>
          </a:ln>
        </p:spPr>
        <p:txBody>
          <a:bodyPr wrap="none">
            <a:spAutoFit/>
          </a:bodyPr>
          <a:lstStyle/>
          <a:p>
            <a:r>
              <a:rPr lang="en-US">
                <a:latin typeface="Arial" charset="0"/>
              </a:rPr>
              <a:t>Low Pressure</a:t>
            </a:r>
          </a:p>
        </p:txBody>
      </p:sp>
      <p:sp>
        <p:nvSpPr>
          <p:cNvPr id="115764" name="Line 52"/>
          <p:cNvSpPr>
            <a:spLocks noChangeShapeType="1"/>
          </p:cNvSpPr>
          <p:nvPr/>
        </p:nvSpPr>
        <p:spPr bwMode="auto">
          <a:xfrm flipV="1">
            <a:off x="6118225" y="3944938"/>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5" name="Line 53"/>
          <p:cNvSpPr>
            <a:spLocks noChangeShapeType="1"/>
          </p:cNvSpPr>
          <p:nvPr/>
        </p:nvSpPr>
        <p:spPr bwMode="auto">
          <a:xfrm flipV="1">
            <a:off x="6642100" y="3927475"/>
            <a:ext cx="0" cy="1298575"/>
          </a:xfrm>
          <a:prstGeom prst="line">
            <a:avLst/>
          </a:prstGeom>
          <a:noFill/>
          <a:ln w="76200">
            <a:solidFill>
              <a:srgbClr val="FF0000">
                <a:alpha val="36078"/>
              </a:srgbClr>
            </a:solidFill>
            <a:round/>
            <a:headEnd/>
            <a:tailEnd type="triangle" w="med" len="med"/>
          </a:ln>
        </p:spPr>
        <p:txBody>
          <a:bodyPr/>
          <a:lstStyle/>
          <a:p>
            <a:endParaRPr lang="en-US"/>
          </a:p>
        </p:txBody>
      </p:sp>
      <p:sp>
        <p:nvSpPr>
          <p:cNvPr id="115766" name="Line 54"/>
          <p:cNvSpPr>
            <a:spLocks noChangeShapeType="1"/>
          </p:cNvSpPr>
          <p:nvPr/>
        </p:nvSpPr>
        <p:spPr bwMode="auto">
          <a:xfrm>
            <a:off x="2190750" y="5013325"/>
            <a:ext cx="3040063" cy="0"/>
          </a:xfrm>
          <a:prstGeom prst="line">
            <a:avLst/>
          </a:prstGeom>
          <a:noFill/>
          <a:ln w="76200">
            <a:solidFill>
              <a:schemeClr val="hlink"/>
            </a:solidFill>
            <a:round/>
            <a:headEnd/>
            <a:tailEnd type="triangle" w="med" len="med"/>
          </a:ln>
        </p:spPr>
        <p:txBody>
          <a:bodyPr/>
          <a:lstStyle/>
          <a:p>
            <a:endParaRPr lang="en-US"/>
          </a:p>
        </p:txBody>
      </p:sp>
      <p:sp>
        <p:nvSpPr>
          <p:cNvPr id="115767" name="Line 55"/>
          <p:cNvSpPr>
            <a:spLocks noChangeShapeType="1"/>
          </p:cNvSpPr>
          <p:nvPr/>
        </p:nvSpPr>
        <p:spPr bwMode="auto">
          <a:xfrm>
            <a:off x="2343150" y="5165725"/>
            <a:ext cx="3040063" cy="0"/>
          </a:xfrm>
          <a:prstGeom prst="line">
            <a:avLst/>
          </a:prstGeom>
          <a:noFill/>
          <a:ln w="76200">
            <a:solidFill>
              <a:schemeClr val="hlink"/>
            </a:solidFill>
            <a:round/>
            <a:headEnd/>
            <a:tailEnd type="triangle" w="med" len="med"/>
          </a:ln>
        </p:spPr>
        <p:txBody>
          <a:bodyPr/>
          <a:lstStyle/>
          <a:p>
            <a:endParaRPr lang="en-US"/>
          </a:p>
        </p:txBody>
      </p:sp>
      <p:sp>
        <p:nvSpPr>
          <p:cNvPr id="115768" name="Line 56"/>
          <p:cNvSpPr>
            <a:spLocks noChangeShapeType="1"/>
          </p:cNvSpPr>
          <p:nvPr/>
        </p:nvSpPr>
        <p:spPr bwMode="auto">
          <a:xfrm>
            <a:off x="2495550" y="5318125"/>
            <a:ext cx="3040063" cy="0"/>
          </a:xfrm>
          <a:prstGeom prst="line">
            <a:avLst/>
          </a:prstGeom>
          <a:noFill/>
          <a:ln w="76200">
            <a:solidFill>
              <a:schemeClr val="hlink"/>
            </a:solidFill>
            <a:round/>
            <a:headEnd/>
            <a:tailEnd type="triangle" w="med" len="med"/>
          </a:ln>
        </p:spPr>
        <p:txBody>
          <a:bodyPr/>
          <a:lstStyle/>
          <a:p>
            <a:endParaRPr lang="en-US"/>
          </a:p>
        </p:txBody>
      </p:sp>
      <p:sp>
        <p:nvSpPr>
          <p:cNvPr id="115769" name="Text Box 57"/>
          <p:cNvSpPr txBox="1">
            <a:spLocks noChangeArrowheads="1"/>
          </p:cNvSpPr>
          <p:nvPr/>
        </p:nvSpPr>
        <p:spPr bwMode="auto">
          <a:xfrm>
            <a:off x="5570538" y="3457575"/>
            <a:ext cx="1201737" cy="396875"/>
          </a:xfrm>
          <a:prstGeom prst="rect">
            <a:avLst/>
          </a:prstGeom>
          <a:noFill/>
          <a:ln w="9525">
            <a:noFill/>
            <a:miter lim="800000"/>
            <a:headEnd/>
            <a:tailEnd/>
          </a:ln>
        </p:spPr>
        <p:txBody>
          <a:bodyPr wrap="none">
            <a:spAutoFit/>
          </a:bodyPr>
          <a:lstStyle/>
          <a:p>
            <a:r>
              <a:rPr lang="en-US">
                <a:latin typeface="Arial" charset="0"/>
              </a:rPr>
              <a:t>Air Rises</a:t>
            </a:r>
          </a:p>
        </p:txBody>
      </p:sp>
      <p:sp>
        <p:nvSpPr>
          <p:cNvPr id="115770" name="Line 58"/>
          <p:cNvSpPr>
            <a:spLocks noChangeShapeType="1"/>
          </p:cNvSpPr>
          <p:nvPr/>
        </p:nvSpPr>
        <p:spPr bwMode="auto">
          <a:xfrm>
            <a:off x="2247900" y="36830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1" name="Line 59"/>
          <p:cNvSpPr>
            <a:spLocks noChangeShapeType="1"/>
          </p:cNvSpPr>
          <p:nvPr/>
        </p:nvSpPr>
        <p:spPr bwMode="auto">
          <a:xfrm>
            <a:off x="2400300" y="38354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2" name="Line 60"/>
          <p:cNvSpPr>
            <a:spLocks noChangeShapeType="1"/>
          </p:cNvSpPr>
          <p:nvPr/>
        </p:nvSpPr>
        <p:spPr bwMode="auto">
          <a:xfrm>
            <a:off x="2552700" y="3987800"/>
            <a:ext cx="3040063" cy="0"/>
          </a:xfrm>
          <a:prstGeom prst="line">
            <a:avLst/>
          </a:prstGeom>
          <a:noFill/>
          <a:ln w="76200">
            <a:solidFill>
              <a:srgbClr val="D60093">
                <a:alpha val="27843"/>
              </a:srgbClr>
            </a:solidFill>
            <a:round/>
            <a:headEnd type="triangle" w="med" len="med"/>
            <a:tailEnd/>
          </a:ln>
        </p:spPr>
        <p:txBody>
          <a:bodyPr/>
          <a:lstStyle/>
          <a:p>
            <a:endParaRPr lang="en-US"/>
          </a:p>
        </p:txBody>
      </p:sp>
      <p:sp>
        <p:nvSpPr>
          <p:cNvPr id="115773" name="Line 61"/>
          <p:cNvSpPr>
            <a:spLocks noChangeShapeType="1"/>
          </p:cNvSpPr>
          <p:nvPr/>
        </p:nvSpPr>
        <p:spPr bwMode="auto">
          <a:xfrm flipV="1">
            <a:off x="1109663" y="3943350"/>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4" name="Line 62"/>
          <p:cNvSpPr>
            <a:spLocks noChangeShapeType="1"/>
          </p:cNvSpPr>
          <p:nvPr/>
        </p:nvSpPr>
        <p:spPr bwMode="auto">
          <a:xfrm flipV="1">
            <a:off x="1624013" y="3946525"/>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5" name="Line 63"/>
          <p:cNvSpPr>
            <a:spLocks noChangeShapeType="1"/>
          </p:cNvSpPr>
          <p:nvPr/>
        </p:nvSpPr>
        <p:spPr bwMode="auto">
          <a:xfrm flipV="1">
            <a:off x="2147888" y="3929063"/>
            <a:ext cx="0" cy="1298575"/>
          </a:xfrm>
          <a:prstGeom prst="line">
            <a:avLst/>
          </a:prstGeom>
          <a:noFill/>
          <a:ln w="76200">
            <a:solidFill>
              <a:srgbClr val="333399">
                <a:alpha val="29019"/>
              </a:srgbClr>
            </a:solidFill>
            <a:round/>
            <a:headEnd type="triangle" w="med" len="med"/>
            <a:tailEnd/>
          </a:ln>
        </p:spPr>
        <p:txBody>
          <a:bodyPr/>
          <a:lstStyle/>
          <a:p>
            <a:endParaRPr lang="en-US"/>
          </a:p>
        </p:txBody>
      </p:sp>
      <p:sp>
        <p:nvSpPr>
          <p:cNvPr id="115776" name="Text Box 64"/>
          <p:cNvSpPr txBox="1">
            <a:spLocks noChangeArrowheads="1"/>
          </p:cNvSpPr>
          <p:nvPr/>
        </p:nvSpPr>
        <p:spPr bwMode="auto">
          <a:xfrm>
            <a:off x="533400" y="5186363"/>
            <a:ext cx="1906588" cy="396875"/>
          </a:xfrm>
          <a:prstGeom prst="rect">
            <a:avLst/>
          </a:prstGeom>
          <a:noFill/>
          <a:ln w="9525">
            <a:noFill/>
            <a:miter lim="800000"/>
            <a:headEnd/>
            <a:tailEnd/>
          </a:ln>
        </p:spPr>
        <p:txBody>
          <a:bodyPr wrap="none">
            <a:spAutoFit/>
          </a:bodyPr>
          <a:lstStyle/>
          <a:p>
            <a:r>
              <a:rPr lang="en-US">
                <a:latin typeface="Arial" charset="0"/>
              </a:rPr>
              <a:t>Partial Vacuum</a:t>
            </a:r>
          </a:p>
        </p:txBody>
      </p:sp>
      <p:sp>
        <p:nvSpPr>
          <p:cNvPr id="115777" name="Text Box 65"/>
          <p:cNvSpPr txBox="1">
            <a:spLocks noChangeArrowheads="1"/>
          </p:cNvSpPr>
          <p:nvPr/>
        </p:nvSpPr>
        <p:spPr bwMode="auto">
          <a:xfrm>
            <a:off x="992188" y="3475038"/>
            <a:ext cx="1103312" cy="396875"/>
          </a:xfrm>
          <a:prstGeom prst="rect">
            <a:avLst/>
          </a:prstGeom>
          <a:noFill/>
          <a:ln w="9525">
            <a:noFill/>
            <a:miter lim="800000"/>
            <a:headEnd/>
            <a:tailEnd/>
          </a:ln>
        </p:spPr>
        <p:txBody>
          <a:bodyPr wrap="none">
            <a:spAutoFit/>
          </a:bodyPr>
          <a:lstStyle/>
          <a:p>
            <a:r>
              <a:rPr lang="en-US">
                <a:latin typeface="Arial" charset="0"/>
              </a:rPr>
              <a:t>Air Falls</a:t>
            </a:r>
          </a:p>
        </p:txBody>
      </p:sp>
      <p:sp>
        <p:nvSpPr>
          <p:cNvPr id="115778" name="Arc 66"/>
          <p:cNvSpPr>
            <a:spLocks/>
          </p:cNvSpPr>
          <p:nvPr/>
        </p:nvSpPr>
        <p:spPr bwMode="auto">
          <a:xfrm flipH="1" flipV="1">
            <a:off x="1477963" y="3803650"/>
            <a:ext cx="4740275" cy="1120775"/>
          </a:xfrm>
          <a:custGeom>
            <a:avLst/>
            <a:gdLst>
              <a:gd name="T0" fmla="*/ 260071912 w 43200"/>
              <a:gd name="T1" fmla="*/ 0 h 43200"/>
              <a:gd name="T2" fmla="*/ 235750359 w 43200"/>
              <a:gd name="T3" fmla="*/ 112674 h 43200"/>
              <a:gd name="T4" fmla="*/ 260071912 w 43200"/>
              <a:gd name="T5" fmla="*/ 25617619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0453"/>
                  <a:pt x="8482" y="1137"/>
                  <a:pt x="19579" y="94"/>
                </a:cubicBezTo>
                <a:lnTo>
                  <a:pt x="21600" y="21600"/>
                </a:lnTo>
                <a:close/>
              </a:path>
            </a:pathLst>
          </a:custGeom>
          <a:noFill/>
          <a:ln w="76200" cap="flat">
            <a:solidFill>
              <a:schemeClr val="tx1"/>
            </a:solidFill>
            <a:prstDash val="sysDot"/>
            <a:round/>
            <a:headEnd type="triangle" w="med" len="med"/>
            <a:tailEnd/>
          </a:ln>
        </p:spPr>
        <p:txBody>
          <a:bodyPr wrap="none" anchor="ctr"/>
          <a:lstStyle/>
          <a:p>
            <a:endParaRPr lang="en-US"/>
          </a:p>
        </p:txBody>
      </p:sp>
      <p:sp>
        <p:nvSpPr>
          <p:cNvPr id="115779" name="Text Box 67"/>
          <p:cNvSpPr txBox="1">
            <a:spLocks noChangeArrowheads="1"/>
          </p:cNvSpPr>
          <p:nvPr/>
        </p:nvSpPr>
        <p:spPr bwMode="auto">
          <a:xfrm>
            <a:off x="2489200" y="4156075"/>
            <a:ext cx="2813050" cy="457200"/>
          </a:xfrm>
          <a:prstGeom prst="rect">
            <a:avLst/>
          </a:prstGeom>
          <a:noFill/>
          <a:ln w="9525">
            <a:noFill/>
            <a:miter lim="800000"/>
            <a:headEnd/>
            <a:tailEnd/>
          </a:ln>
        </p:spPr>
        <p:txBody>
          <a:bodyPr wrap="none">
            <a:spAutoFit/>
          </a:bodyPr>
          <a:lstStyle/>
          <a:p>
            <a:r>
              <a:rPr lang="en-US" sz="2400">
                <a:latin typeface="Arial" charset="0"/>
              </a:rPr>
              <a:t>Convection Current</a:t>
            </a:r>
          </a:p>
        </p:txBody>
      </p:sp>
      <p:sp>
        <p:nvSpPr>
          <p:cNvPr id="115787" name="Text Box 75"/>
          <p:cNvSpPr txBox="1">
            <a:spLocks noChangeArrowheads="1"/>
          </p:cNvSpPr>
          <p:nvPr/>
        </p:nvSpPr>
        <p:spPr bwMode="auto">
          <a:xfrm>
            <a:off x="4270375" y="5803900"/>
            <a:ext cx="1311275" cy="701675"/>
          </a:xfrm>
          <a:prstGeom prst="rect">
            <a:avLst/>
          </a:prstGeom>
          <a:noFill/>
          <a:ln w="9525">
            <a:noFill/>
            <a:miter lim="800000"/>
            <a:headEnd/>
            <a:tailEnd/>
          </a:ln>
        </p:spPr>
        <p:txBody>
          <a:bodyPr>
            <a:spAutoFit/>
          </a:bodyPr>
          <a:lstStyle/>
          <a:p>
            <a:r>
              <a:rPr lang="en-US">
                <a:solidFill>
                  <a:schemeClr val="bg1"/>
                </a:solidFill>
                <a:latin typeface="Arial" charset="0"/>
              </a:rPr>
              <a:t>Wind Turbine</a:t>
            </a:r>
          </a:p>
        </p:txBody>
      </p:sp>
      <p:pic>
        <p:nvPicPr>
          <p:cNvPr id="1280042" name="Picture 4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930650" y="4892675"/>
            <a:ext cx="452438" cy="1071563"/>
          </a:xfrm>
          <a:prstGeom prst="rect">
            <a:avLst/>
          </a:prstGeom>
          <a:noFill/>
          <a:ln w="9525">
            <a:noFill/>
            <a:miter lim="800000"/>
            <a:headEnd/>
            <a:tailEnd/>
          </a:ln>
        </p:spPr>
      </p:pic>
      <p:sp>
        <p:nvSpPr>
          <p:cNvPr id="3" name="Text Box 34"/>
          <p:cNvSpPr txBox="1">
            <a:spLocks noChangeArrowheads="1"/>
          </p:cNvSpPr>
          <p:nvPr/>
        </p:nvSpPr>
        <p:spPr bwMode="auto">
          <a:xfrm>
            <a:off x="655638" y="6486525"/>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SLOWLY</a:t>
            </a:r>
          </a:p>
        </p:txBody>
      </p:sp>
      <p:sp>
        <p:nvSpPr>
          <p:cNvPr id="4" name="Text Box 34"/>
          <p:cNvSpPr txBox="1">
            <a:spLocks noChangeArrowheads="1"/>
          </p:cNvSpPr>
          <p:nvPr/>
        </p:nvSpPr>
        <p:spPr bwMode="auto">
          <a:xfrm>
            <a:off x="6399213" y="5980113"/>
            <a:ext cx="3049587" cy="396875"/>
          </a:xfrm>
          <a:prstGeom prst="rect">
            <a:avLst/>
          </a:prstGeom>
          <a:noFill/>
          <a:ln w="9525">
            <a:noFill/>
            <a:miter lim="800000"/>
            <a:headEnd/>
            <a:tailEnd/>
          </a:ln>
        </p:spPr>
        <p:txBody>
          <a:bodyPr>
            <a:spAutoFit/>
          </a:bodyPr>
          <a:lstStyle/>
          <a:p>
            <a:r>
              <a:rPr lang="en-US">
                <a:solidFill>
                  <a:schemeClr val="bg1"/>
                </a:solidFill>
                <a:latin typeface="Arial" charset="0"/>
              </a:rPr>
              <a:t>Heats/cools QUICKLY</a:t>
            </a:r>
          </a:p>
        </p:txBody>
      </p:sp>
      <p:sp>
        <p:nvSpPr>
          <p:cNvPr id="1280002" name="Rectangle 2"/>
          <p:cNvSpPr>
            <a:spLocks noChangeArrowheads="1"/>
          </p:cNvSpPr>
          <p:nvPr/>
        </p:nvSpPr>
        <p:spPr bwMode="auto">
          <a:xfrm>
            <a:off x="685800" y="1401763"/>
            <a:ext cx="7772400" cy="2162175"/>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wind generators</a:t>
            </a:r>
            <a:r>
              <a:rPr lang="en-US" dirty="0">
                <a:solidFill>
                  <a:srgbClr val="000000"/>
                </a:solidFill>
                <a:ea typeface="Calibri" pitchFamily="34" charset="0"/>
                <a:cs typeface="Times New Roman" pitchFamily="18" charset="0"/>
                <a:sym typeface="Symbol" pitchFamily="18" charset="2"/>
              </a:rPr>
              <a:t> </a:t>
            </a:r>
            <a:r>
              <a:rPr lang="en-US" dirty="0">
                <a:solidFill>
                  <a:srgbClr val="000000"/>
                </a:solidFill>
                <a:ea typeface="Calibri" pitchFamily="34" charset="0"/>
                <a:cs typeface="Times New Roman" pitchFamily="18" charset="0"/>
              </a:rPr>
              <a:t>	</a:t>
            </a: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Heated land air becomes less dense, and rises.</a:t>
            </a: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Cooler air then fills the low pressure left behind.</a:t>
            </a:r>
          </a:p>
          <a:p>
            <a:pPr>
              <a:spcBef>
                <a:spcPct val="15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a:t>
            </a:r>
            <a:r>
              <a:rPr lang="en-US" sz="2400" b="1" dirty="0" smtClean="0">
                <a:solidFill>
                  <a:srgbClr val="000000"/>
                </a:solidFill>
                <a:latin typeface="Arial" charset="0"/>
                <a:ea typeface="Calibri" pitchFamily="34" charset="0"/>
                <a:cs typeface="Times New Roman" pitchFamily="18" charset="0"/>
              </a:rPr>
              <a:t>_____________________________ </a:t>
            </a:r>
            <a:r>
              <a:rPr lang="en-US" sz="2400" dirty="0" smtClean="0">
                <a:solidFill>
                  <a:srgbClr val="000000"/>
                </a:solidFill>
                <a:latin typeface="Arial" charset="0"/>
                <a:ea typeface="Calibri" pitchFamily="34" charset="0"/>
                <a:cs typeface="Times New Roman" pitchFamily="18" charset="0"/>
              </a:rPr>
              <a:t>forms</a:t>
            </a:r>
            <a:r>
              <a:rPr lang="en-US" sz="2400" dirty="0">
                <a:solidFill>
                  <a:srgbClr val="000000"/>
                </a:solidFill>
                <a:latin typeface="Arial" charset="0"/>
                <a:ea typeface="Calibri" pitchFamily="34" charset="0"/>
                <a:cs typeface="Times New Roman" pitchFamily="18" charset="0"/>
              </a:rPr>
              <a:t>.</a:t>
            </a:r>
          </a:p>
          <a:p>
            <a:pPr>
              <a:spcBef>
                <a:spcPct val="15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b="1" dirty="0" smtClean="0">
                <a:solidFill>
                  <a:srgbClr val="000000"/>
                </a:solidFill>
                <a:latin typeface="Arial" charset="0"/>
                <a:ea typeface="Calibri" pitchFamily="34" charset="0"/>
                <a:cs typeface="Times New Roman" pitchFamily="18" charset="0"/>
              </a:rPr>
              <a:t>______________ </a:t>
            </a:r>
            <a:r>
              <a:rPr lang="en-US" sz="2400" dirty="0" smtClean="0">
                <a:solidFill>
                  <a:srgbClr val="000000"/>
                </a:solidFill>
                <a:latin typeface="Arial" charset="0"/>
                <a:ea typeface="Calibri" pitchFamily="34" charset="0"/>
                <a:cs typeface="Times New Roman" pitchFamily="18" charset="0"/>
              </a:rPr>
              <a:t>can </a:t>
            </a:r>
            <a:r>
              <a:rPr lang="en-US" sz="2400" dirty="0">
                <a:solidFill>
                  <a:srgbClr val="000000"/>
                </a:solidFill>
                <a:latin typeface="Arial" charset="0"/>
                <a:ea typeface="Calibri" pitchFamily="34" charset="0"/>
                <a:cs typeface="Times New Roman" pitchFamily="18" charset="0"/>
              </a:rPr>
              <a:t>use the wind to make electricity.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0002">
                                            <p:txEl>
                                              <p:pRg st="0" end="0"/>
                                            </p:txEl>
                                          </p:spTgt>
                                        </p:tgtEl>
                                        <p:attrNameLst>
                                          <p:attrName>style.visibility</p:attrName>
                                        </p:attrNameLst>
                                      </p:cBhvr>
                                      <p:to>
                                        <p:strVal val="visible"/>
                                      </p:to>
                                    </p:set>
                                    <p:anim calcmode="lin" valueType="num">
                                      <p:cBhvr additive="base">
                                        <p:cTn id="7" dur="500" fill="hold"/>
                                        <p:tgtEl>
                                          <p:spTgt spid="12800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00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80003"/>
                                        </p:tgtEl>
                                        <p:attrNameLst>
                                          <p:attrName>style.visibility</p:attrName>
                                        </p:attrNameLst>
                                      </p:cBhvr>
                                      <p:to>
                                        <p:strVal val="visible"/>
                                      </p:to>
                                    </p:set>
                                    <p:animEffect transition="in" filter="fade">
                                      <p:cBhvr>
                                        <p:cTn id="14" dur="500"/>
                                        <p:tgtEl>
                                          <p:spTgt spid="128000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15749"/>
                                        </p:tgtEl>
                                        <p:attrNameLst>
                                          <p:attrName>style.visibility</p:attrName>
                                        </p:attrNameLst>
                                      </p:cBhvr>
                                      <p:to>
                                        <p:strVal val="visible"/>
                                      </p:to>
                                    </p:set>
                                    <p:animEffect transition="in" filter="wipe(up)">
                                      <p:cBhvr>
                                        <p:cTn id="19" dur="1000"/>
                                        <p:tgtEl>
                                          <p:spTgt spid="115749"/>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22" presetClass="entr" presetSubtype="1" fill="hold" grpId="0" nodeType="withEffect">
                                  <p:stCondLst>
                                    <p:cond delay="0"/>
                                  </p:stCondLst>
                                  <p:childTnLst>
                                    <p:set>
                                      <p:cBhvr>
                                        <p:cTn id="21" dur="1" fill="hold">
                                          <p:stCondLst>
                                            <p:cond delay="0"/>
                                          </p:stCondLst>
                                        </p:cTn>
                                        <p:tgtEl>
                                          <p:spTgt spid="115750"/>
                                        </p:tgtEl>
                                        <p:attrNameLst>
                                          <p:attrName>style.visibility</p:attrName>
                                        </p:attrNameLst>
                                      </p:cBhvr>
                                      <p:to>
                                        <p:strVal val="visible"/>
                                      </p:to>
                                    </p:set>
                                    <p:animEffect transition="in" filter="wipe(up)">
                                      <p:cBhvr>
                                        <p:cTn id="22" dur="1000"/>
                                        <p:tgtEl>
                                          <p:spTgt spid="115750"/>
                                        </p:tgtEl>
                                      </p:cBhvr>
                                    </p:animEffect>
                                  </p:childTnLst>
                                  <p:subTnLst>
                                    <p:audio>
                                      <p:cMediaNode>
                                        <p:cTn display="0" masterRel="sameClick">
                                          <p:stCondLst>
                                            <p:cond evt="begin" delay="0">
                                              <p:tn val="20"/>
                                            </p:cond>
                                          </p:stCondLst>
                                          <p:endCondLst>
                                            <p:cond evt="onStopAudio" delay="0">
                                              <p:tgtEl>
                                                <p:sldTgt/>
                                              </p:tgtEl>
                                            </p:cond>
                                          </p:endCondLst>
                                        </p:cTn>
                                        <p:tgtEl>
                                          <p:sndTgt r:embed="rId5" name="voltage.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115751"/>
                                        </p:tgtEl>
                                        <p:attrNameLst>
                                          <p:attrName>style.visibility</p:attrName>
                                        </p:attrNameLst>
                                      </p:cBhvr>
                                      <p:to>
                                        <p:strVal val="visible"/>
                                      </p:to>
                                    </p:set>
                                    <p:animEffect transition="in" filter="wipe(up)">
                                      <p:cBhvr>
                                        <p:cTn id="25" dur="1000"/>
                                        <p:tgtEl>
                                          <p:spTgt spid="115751"/>
                                        </p:tgtEl>
                                      </p:cBhvr>
                                    </p:animEffect>
                                  </p:childTnLst>
                                  <p:subTnLst>
                                    <p:audio>
                                      <p:cMediaNode>
                                        <p:cTn display="0" masterRel="sameClick">
                                          <p:stCondLst>
                                            <p:cond evt="begin" delay="0">
                                              <p:tn val="23"/>
                                            </p:cond>
                                          </p:stCondLst>
                                          <p:endCondLst>
                                            <p:cond evt="onStopAudio" delay="0">
                                              <p:tgtEl>
                                                <p:sldTgt/>
                                              </p:tgtEl>
                                            </p:cond>
                                          </p:endCondLst>
                                        </p:cTn>
                                        <p:tgtEl>
                                          <p:sndTgt r:embed="rId5" name="voltage.wav"/>
                                        </p:tgtEl>
                                      </p:cMediaNode>
                                    </p:audio>
                                  </p:subTnLst>
                                </p:cTn>
                              </p:par>
                              <p:par>
                                <p:cTn id="26" presetID="22" presetClass="entr" presetSubtype="1" fill="hold" grpId="0" nodeType="withEffect">
                                  <p:stCondLst>
                                    <p:cond delay="0"/>
                                  </p:stCondLst>
                                  <p:childTnLst>
                                    <p:set>
                                      <p:cBhvr>
                                        <p:cTn id="27" dur="1" fill="hold">
                                          <p:stCondLst>
                                            <p:cond delay="0"/>
                                          </p:stCondLst>
                                        </p:cTn>
                                        <p:tgtEl>
                                          <p:spTgt spid="115752"/>
                                        </p:tgtEl>
                                        <p:attrNameLst>
                                          <p:attrName>style.visibility</p:attrName>
                                        </p:attrNameLst>
                                      </p:cBhvr>
                                      <p:to>
                                        <p:strVal val="visible"/>
                                      </p:to>
                                    </p:set>
                                    <p:animEffect transition="in" filter="wipe(up)">
                                      <p:cBhvr>
                                        <p:cTn id="28" dur="1000"/>
                                        <p:tgtEl>
                                          <p:spTgt spid="115752"/>
                                        </p:tgtEl>
                                      </p:cBhvr>
                                    </p:animEffect>
                                  </p:childTnLst>
                                  <p:subTnLst>
                                    <p:audio>
                                      <p:cMediaNode>
                                        <p:cTn display="0" masterRel="sameClick">
                                          <p:stCondLst>
                                            <p:cond evt="begin" delay="0">
                                              <p:tn val="26"/>
                                            </p:cond>
                                          </p:stCondLst>
                                          <p:endCondLst>
                                            <p:cond evt="onStopAudio" delay="0">
                                              <p:tgtEl>
                                                <p:sldTgt/>
                                              </p:tgtEl>
                                            </p:cond>
                                          </p:endCondLst>
                                        </p:cTn>
                                        <p:tgtEl>
                                          <p:sndTgt r:embed="rId5" name="voltage.wav"/>
                                        </p:tgtEl>
                                      </p:cMediaNode>
                                    </p:audio>
                                  </p:subTnLst>
                                </p:cTn>
                              </p:par>
                              <p:par>
                                <p:cTn id="29" presetID="22" presetClass="entr" presetSubtype="1" fill="hold" grpId="0" nodeType="withEffect">
                                  <p:stCondLst>
                                    <p:cond delay="0"/>
                                  </p:stCondLst>
                                  <p:childTnLst>
                                    <p:set>
                                      <p:cBhvr>
                                        <p:cTn id="30" dur="1" fill="hold">
                                          <p:stCondLst>
                                            <p:cond delay="0"/>
                                          </p:stCondLst>
                                        </p:cTn>
                                        <p:tgtEl>
                                          <p:spTgt spid="115753"/>
                                        </p:tgtEl>
                                        <p:attrNameLst>
                                          <p:attrName>style.visibility</p:attrName>
                                        </p:attrNameLst>
                                      </p:cBhvr>
                                      <p:to>
                                        <p:strVal val="visible"/>
                                      </p:to>
                                    </p:set>
                                    <p:animEffect transition="in" filter="wipe(up)">
                                      <p:cBhvr>
                                        <p:cTn id="31" dur="1000"/>
                                        <p:tgtEl>
                                          <p:spTgt spid="115753"/>
                                        </p:tgtEl>
                                      </p:cBhvr>
                                    </p:animEffect>
                                  </p:childTnLst>
                                  <p:subTnLst>
                                    <p:audio>
                                      <p:cMediaNode>
                                        <p:cTn display="0" masterRel="sameClick">
                                          <p:stCondLst>
                                            <p:cond evt="begin" delay="0">
                                              <p:tn val="29"/>
                                            </p:cond>
                                          </p:stCondLst>
                                          <p:endCondLst>
                                            <p:cond evt="onStopAudio" delay="0">
                                              <p:tgtEl>
                                                <p:sldTgt/>
                                              </p:tgtEl>
                                            </p:cond>
                                          </p:endCondLst>
                                        </p:cTn>
                                        <p:tgtEl>
                                          <p:sndTgt r:embed="rId5" name="voltage.wav"/>
                                        </p:tgtEl>
                                      </p:cMediaNode>
                                    </p:audio>
                                  </p:subTnLst>
                                </p:cTn>
                              </p:par>
                              <p:par>
                                <p:cTn id="32" presetID="22" presetClass="entr" presetSubtype="1" fill="hold" grpId="0" nodeType="withEffect">
                                  <p:stCondLst>
                                    <p:cond delay="0"/>
                                  </p:stCondLst>
                                  <p:childTnLst>
                                    <p:set>
                                      <p:cBhvr>
                                        <p:cTn id="33" dur="1" fill="hold">
                                          <p:stCondLst>
                                            <p:cond delay="0"/>
                                          </p:stCondLst>
                                        </p:cTn>
                                        <p:tgtEl>
                                          <p:spTgt spid="115754"/>
                                        </p:tgtEl>
                                        <p:attrNameLst>
                                          <p:attrName>style.visibility</p:attrName>
                                        </p:attrNameLst>
                                      </p:cBhvr>
                                      <p:to>
                                        <p:strVal val="visible"/>
                                      </p:to>
                                    </p:set>
                                    <p:animEffect transition="in" filter="wipe(up)">
                                      <p:cBhvr>
                                        <p:cTn id="34" dur="1000"/>
                                        <p:tgtEl>
                                          <p:spTgt spid="115754"/>
                                        </p:tgtEl>
                                      </p:cBhvr>
                                    </p:animEffect>
                                  </p:childTnLst>
                                  <p:subTnLst>
                                    <p:audio>
                                      <p:cMediaNode>
                                        <p:cTn display="0" masterRel="sameClick">
                                          <p:stCondLst>
                                            <p:cond evt="begin" delay="0">
                                              <p:tn val="32"/>
                                            </p:cond>
                                          </p:stCondLst>
                                          <p:endCondLst>
                                            <p:cond evt="onStopAudio" delay="0">
                                              <p:tgtEl>
                                                <p:sldTgt/>
                                              </p:tgtEl>
                                            </p:cond>
                                          </p:endCondLst>
                                        </p:cTn>
                                        <p:tgtEl>
                                          <p:sndTgt r:embed="rId5" name="voltage.wav"/>
                                        </p:tgtEl>
                                      </p:cMediaNode>
                                    </p:audio>
                                  </p:subTnLst>
                                </p:cTn>
                              </p:par>
                              <p:par>
                                <p:cTn id="35" presetID="22" presetClass="entr" presetSubtype="1" fill="hold" grpId="0" nodeType="withEffect">
                                  <p:stCondLst>
                                    <p:cond delay="0"/>
                                  </p:stCondLst>
                                  <p:childTnLst>
                                    <p:set>
                                      <p:cBhvr>
                                        <p:cTn id="36" dur="1" fill="hold">
                                          <p:stCondLst>
                                            <p:cond delay="0"/>
                                          </p:stCondLst>
                                        </p:cTn>
                                        <p:tgtEl>
                                          <p:spTgt spid="115755"/>
                                        </p:tgtEl>
                                        <p:attrNameLst>
                                          <p:attrName>style.visibility</p:attrName>
                                        </p:attrNameLst>
                                      </p:cBhvr>
                                      <p:to>
                                        <p:strVal val="visible"/>
                                      </p:to>
                                    </p:set>
                                    <p:animEffect transition="in" filter="wipe(up)">
                                      <p:cBhvr>
                                        <p:cTn id="37" dur="1000"/>
                                        <p:tgtEl>
                                          <p:spTgt spid="115755"/>
                                        </p:tgtEl>
                                      </p:cBhvr>
                                    </p:animEffect>
                                  </p:childTnLst>
                                  <p:subTnLst>
                                    <p:audio>
                                      <p:cMediaNode>
                                        <p:cTn display="0" masterRel="sameClick">
                                          <p:stCondLst>
                                            <p:cond evt="begin" delay="0">
                                              <p:tn val="35"/>
                                            </p:cond>
                                          </p:stCondLst>
                                          <p:endCondLst>
                                            <p:cond evt="onStopAudio" delay="0">
                                              <p:tgtEl>
                                                <p:sldTgt/>
                                              </p:tgtEl>
                                            </p:cond>
                                          </p:endCondLst>
                                        </p:cTn>
                                        <p:tgtEl>
                                          <p:sndTgt r:embed="rId5" name="voltage.wav"/>
                                        </p:tgtEl>
                                      </p:cMediaNode>
                                    </p:audio>
                                  </p:subTnLst>
                                </p:cTn>
                              </p:par>
                              <p:par>
                                <p:cTn id="38" presetID="22" presetClass="entr" presetSubtype="1" fill="hold" grpId="0" nodeType="withEffect">
                                  <p:stCondLst>
                                    <p:cond delay="0"/>
                                  </p:stCondLst>
                                  <p:childTnLst>
                                    <p:set>
                                      <p:cBhvr>
                                        <p:cTn id="39" dur="1" fill="hold">
                                          <p:stCondLst>
                                            <p:cond delay="0"/>
                                          </p:stCondLst>
                                        </p:cTn>
                                        <p:tgtEl>
                                          <p:spTgt spid="115756"/>
                                        </p:tgtEl>
                                        <p:attrNameLst>
                                          <p:attrName>style.visibility</p:attrName>
                                        </p:attrNameLst>
                                      </p:cBhvr>
                                      <p:to>
                                        <p:strVal val="visible"/>
                                      </p:to>
                                    </p:set>
                                    <p:animEffect transition="in" filter="wipe(up)">
                                      <p:cBhvr>
                                        <p:cTn id="40" dur="1000"/>
                                        <p:tgtEl>
                                          <p:spTgt spid="11575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par>
                                <p:cTn id="41" presetID="22" presetClass="entr" presetSubtype="1" fill="hold" grpId="0" nodeType="withEffect">
                                  <p:stCondLst>
                                    <p:cond delay="0"/>
                                  </p:stCondLst>
                                  <p:childTnLst>
                                    <p:set>
                                      <p:cBhvr>
                                        <p:cTn id="42" dur="1" fill="hold">
                                          <p:stCondLst>
                                            <p:cond delay="0"/>
                                          </p:stCondLst>
                                        </p:cTn>
                                        <p:tgtEl>
                                          <p:spTgt spid="115757"/>
                                        </p:tgtEl>
                                        <p:attrNameLst>
                                          <p:attrName>style.visibility</p:attrName>
                                        </p:attrNameLst>
                                      </p:cBhvr>
                                      <p:to>
                                        <p:strVal val="visible"/>
                                      </p:to>
                                    </p:set>
                                    <p:animEffect transition="in" filter="wipe(up)">
                                      <p:cBhvr>
                                        <p:cTn id="43" dur="1000"/>
                                        <p:tgtEl>
                                          <p:spTgt spid="115757"/>
                                        </p:tgtEl>
                                      </p:cBhvr>
                                    </p:animEffect>
                                  </p:childTnLst>
                                  <p:subTnLst>
                                    <p:audio>
                                      <p:cMediaNode>
                                        <p:cTn display="0" masterRel="sameClick">
                                          <p:stCondLst>
                                            <p:cond evt="begin" delay="0">
                                              <p:tn val="41"/>
                                            </p:cond>
                                          </p:stCondLst>
                                          <p:endCondLst>
                                            <p:cond evt="onStopAudio" delay="0">
                                              <p:tgtEl>
                                                <p:sldTgt/>
                                              </p:tgtEl>
                                            </p:cond>
                                          </p:endCondLst>
                                        </p:cTn>
                                        <p:tgtEl>
                                          <p:sndTgt r:embed="rId5" name="voltage.wav"/>
                                        </p:tgtEl>
                                      </p:cMediaNode>
                                    </p:audio>
                                  </p:subTnLst>
                                </p:cTn>
                              </p:par>
                              <p:par>
                                <p:cTn id="44" presetID="22" presetClass="entr" presetSubtype="1" fill="hold" grpId="0" nodeType="withEffect">
                                  <p:stCondLst>
                                    <p:cond delay="0"/>
                                  </p:stCondLst>
                                  <p:childTnLst>
                                    <p:set>
                                      <p:cBhvr>
                                        <p:cTn id="45" dur="1" fill="hold">
                                          <p:stCondLst>
                                            <p:cond delay="0"/>
                                          </p:stCondLst>
                                        </p:cTn>
                                        <p:tgtEl>
                                          <p:spTgt spid="115758"/>
                                        </p:tgtEl>
                                        <p:attrNameLst>
                                          <p:attrName>style.visibility</p:attrName>
                                        </p:attrNameLst>
                                      </p:cBhvr>
                                      <p:to>
                                        <p:strVal val="visible"/>
                                      </p:to>
                                    </p:set>
                                    <p:animEffect transition="in" filter="wipe(up)">
                                      <p:cBhvr>
                                        <p:cTn id="46" dur="1000"/>
                                        <p:tgtEl>
                                          <p:spTgt spid="115758"/>
                                        </p:tgtEl>
                                      </p:cBhvr>
                                    </p:animEffect>
                                  </p:childTnLst>
                                  <p:subTnLst>
                                    <p:audio>
                                      <p:cMediaNode>
                                        <p:cTn display="0" masterRel="sameClick">
                                          <p:stCondLst>
                                            <p:cond evt="begin" delay="0">
                                              <p:tn val="44"/>
                                            </p:cond>
                                          </p:stCondLst>
                                          <p:endCondLst>
                                            <p:cond evt="onStopAudio" delay="0">
                                              <p:tgtEl>
                                                <p:sldTgt/>
                                              </p:tgtEl>
                                            </p:cond>
                                          </p:endCondLst>
                                        </p:cTn>
                                        <p:tgtEl>
                                          <p:sndTgt r:embed="rId5" name="voltage.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15759"/>
                                        </p:tgtEl>
                                        <p:attrNameLst>
                                          <p:attrName>style.visibility</p:attrName>
                                        </p:attrNameLst>
                                      </p:cBhvr>
                                      <p:to>
                                        <p:strVal val="visible"/>
                                      </p:to>
                                    </p:set>
                                    <p:animEffect transition="in" filter="wipe(up)">
                                      <p:cBhvr>
                                        <p:cTn id="49" dur="1000"/>
                                        <p:tgtEl>
                                          <p:spTgt spid="115759"/>
                                        </p:tgtEl>
                                      </p:cBhvr>
                                    </p:animEffect>
                                  </p:childTnLst>
                                  <p:subTnLst>
                                    <p:audio>
                                      <p:cMediaNode>
                                        <p:cTn display="0" masterRel="sameClick">
                                          <p:stCondLst>
                                            <p:cond evt="begin" delay="0">
                                              <p:tn val="47"/>
                                            </p:cond>
                                          </p:stCondLst>
                                          <p:endCondLst>
                                            <p:cond evt="onStopAudio" delay="0">
                                              <p:tgtEl>
                                                <p:sldTgt/>
                                              </p:tgtEl>
                                            </p:cond>
                                          </p:endCondLst>
                                        </p:cTn>
                                        <p:tgtEl>
                                          <p:sndTgt r:embed="rId5" name="voltage.wav"/>
                                        </p:tgtEl>
                                      </p:cMediaNode>
                                    </p:audio>
                                  </p:subTnLst>
                                </p:cTn>
                              </p:par>
                              <p:par>
                                <p:cTn id="50" presetID="22" presetClass="entr" presetSubtype="1" fill="hold" grpId="0" nodeType="withEffect">
                                  <p:stCondLst>
                                    <p:cond delay="0"/>
                                  </p:stCondLst>
                                  <p:childTnLst>
                                    <p:set>
                                      <p:cBhvr>
                                        <p:cTn id="51" dur="1" fill="hold">
                                          <p:stCondLst>
                                            <p:cond delay="0"/>
                                          </p:stCondLst>
                                        </p:cTn>
                                        <p:tgtEl>
                                          <p:spTgt spid="115760"/>
                                        </p:tgtEl>
                                        <p:attrNameLst>
                                          <p:attrName>style.visibility</p:attrName>
                                        </p:attrNameLst>
                                      </p:cBhvr>
                                      <p:to>
                                        <p:strVal val="visible"/>
                                      </p:to>
                                    </p:set>
                                    <p:animEffect transition="in" filter="wipe(up)">
                                      <p:cBhvr>
                                        <p:cTn id="52" dur="1000"/>
                                        <p:tgtEl>
                                          <p:spTgt spid="115760"/>
                                        </p:tgtEl>
                                      </p:cBhvr>
                                    </p:animEffect>
                                  </p:childTnLst>
                                  <p:subTnLst>
                                    <p:audio>
                                      <p:cMediaNode>
                                        <p:cTn display="0" masterRel="sameClick">
                                          <p:stCondLst>
                                            <p:cond evt="begin" delay="0">
                                              <p:tn val="50"/>
                                            </p:cond>
                                          </p:stCondLst>
                                          <p:endCondLst>
                                            <p:cond evt="onStopAudio" delay="0">
                                              <p:tgtEl>
                                                <p:sldTgt/>
                                              </p:tgtEl>
                                            </p:cond>
                                          </p:endCondLst>
                                        </p:cTn>
                                        <p:tgtEl>
                                          <p:sndTgt r:embed="rId5" name="voltage.wav"/>
                                        </p:tgtEl>
                                      </p:cMediaNode>
                                    </p:audio>
                                  </p:sub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5746"/>
                                        </p:tgtEl>
                                        <p:attrNameLst>
                                          <p:attrName>style.visibility</p:attrName>
                                        </p:attrNameLst>
                                      </p:cBhvr>
                                      <p:to>
                                        <p:strVal val="visible"/>
                                      </p:to>
                                    </p:set>
                                    <p:anim calcmode="lin" valueType="num">
                                      <p:cBhvr additive="base">
                                        <p:cTn id="57" dur="500" fill="hold"/>
                                        <p:tgtEl>
                                          <p:spTgt spid="115746"/>
                                        </p:tgtEl>
                                        <p:attrNameLst>
                                          <p:attrName>ppt_x</p:attrName>
                                        </p:attrNameLst>
                                      </p:cBhvr>
                                      <p:tavLst>
                                        <p:tav tm="0">
                                          <p:val>
                                            <p:strVal val="#ppt_x"/>
                                          </p:val>
                                        </p:tav>
                                        <p:tav tm="100000">
                                          <p:val>
                                            <p:strVal val="#ppt_x"/>
                                          </p:val>
                                        </p:tav>
                                      </p:tavLst>
                                    </p:anim>
                                    <p:anim calcmode="lin" valueType="num">
                                      <p:cBhvr additive="base">
                                        <p:cTn id="58" dur="500" fill="hold"/>
                                        <p:tgtEl>
                                          <p:spTgt spid="1157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6" name="suction.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additive="base">
                                        <p:cTn id="63" dur="500" fill="hold"/>
                                        <p:tgtEl>
                                          <p:spTgt spid="3"/>
                                        </p:tgtEl>
                                        <p:attrNameLst>
                                          <p:attrName>ppt_x</p:attrName>
                                        </p:attrNameLst>
                                      </p:cBhvr>
                                      <p:tavLst>
                                        <p:tav tm="0">
                                          <p:val>
                                            <p:strVal val="#ppt_x"/>
                                          </p:val>
                                        </p:tav>
                                        <p:tav tm="100000">
                                          <p:val>
                                            <p:strVal val="#ppt_x"/>
                                          </p:val>
                                        </p:tav>
                                      </p:tavLst>
                                    </p:anim>
                                    <p:anim calcmode="lin" valueType="num">
                                      <p:cBhvr additive="base">
                                        <p:cTn id="64"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6" name="suction.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15747"/>
                                        </p:tgtEl>
                                        <p:attrNameLst>
                                          <p:attrName>style.visibility</p:attrName>
                                        </p:attrNameLst>
                                      </p:cBhvr>
                                      <p:to>
                                        <p:strVal val="visible"/>
                                      </p:to>
                                    </p:set>
                                    <p:anim calcmode="lin" valueType="num">
                                      <p:cBhvr additive="base">
                                        <p:cTn id="69" dur="500" fill="hold"/>
                                        <p:tgtEl>
                                          <p:spTgt spid="115747"/>
                                        </p:tgtEl>
                                        <p:attrNameLst>
                                          <p:attrName>ppt_x</p:attrName>
                                        </p:attrNameLst>
                                      </p:cBhvr>
                                      <p:tavLst>
                                        <p:tav tm="0">
                                          <p:val>
                                            <p:strVal val="#ppt_x"/>
                                          </p:val>
                                        </p:tav>
                                        <p:tav tm="100000">
                                          <p:val>
                                            <p:strVal val="#ppt_x"/>
                                          </p:val>
                                        </p:tav>
                                      </p:tavLst>
                                    </p:anim>
                                    <p:anim calcmode="lin" valueType="num">
                                      <p:cBhvr additive="base">
                                        <p:cTn id="70" dur="500" fill="hold"/>
                                        <p:tgtEl>
                                          <p:spTgt spid="1157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 calcmode="lin" valueType="num">
                                      <p:cBhvr additive="base">
                                        <p:cTn id="75" dur="500" fill="hold"/>
                                        <p:tgtEl>
                                          <p:spTgt spid="4"/>
                                        </p:tgtEl>
                                        <p:attrNameLst>
                                          <p:attrName>ppt_x</p:attrName>
                                        </p:attrNameLst>
                                      </p:cBhvr>
                                      <p:tavLst>
                                        <p:tav tm="0">
                                          <p:val>
                                            <p:strVal val="#ppt_x"/>
                                          </p:val>
                                        </p:tav>
                                        <p:tav tm="100000">
                                          <p:val>
                                            <p:strVal val="#ppt_x"/>
                                          </p:val>
                                        </p:tav>
                                      </p:tavLst>
                                    </p:anim>
                                    <p:anim calcmode="lin" valueType="num">
                                      <p:cBhvr additive="base">
                                        <p:cTn id="76" dur="50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6" name="suction.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280002">
                                            <p:txEl>
                                              <p:pRg st="1" end="1"/>
                                            </p:txEl>
                                          </p:spTgt>
                                        </p:tgtEl>
                                        <p:attrNameLst>
                                          <p:attrName>style.visibility</p:attrName>
                                        </p:attrNameLst>
                                      </p:cBhvr>
                                      <p:to>
                                        <p:strVal val="visible"/>
                                      </p:to>
                                    </p:set>
                                    <p:anim calcmode="lin" valueType="num">
                                      <p:cBhvr additive="base">
                                        <p:cTn id="81" dur="500" fill="hold"/>
                                        <p:tgtEl>
                                          <p:spTgt spid="1280002">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280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15762"/>
                                        </p:tgtEl>
                                        <p:attrNameLst>
                                          <p:attrName>style.visibility</p:attrName>
                                        </p:attrNameLst>
                                      </p:cBhvr>
                                      <p:to>
                                        <p:strVal val="visible"/>
                                      </p:to>
                                    </p:set>
                                    <p:animEffect transition="in" filter="wipe(down)">
                                      <p:cBhvr>
                                        <p:cTn id="87" dur="2000"/>
                                        <p:tgtEl>
                                          <p:spTgt spid="115762"/>
                                        </p:tgtEl>
                                      </p:cBhvr>
                                    </p:animEffect>
                                  </p:childTnLst>
                                  <p:subTnLst>
                                    <p:audio>
                                      <p:cMediaNode>
                                        <p:cTn display="0" masterRel="sameClick">
                                          <p:stCondLst>
                                            <p:cond evt="begin" delay="0">
                                              <p:tn val="85"/>
                                            </p:cond>
                                          </p:stCondLst>
                                          <p:endCondLst>
                                            <p:cond evt="onStopAudio" delay="0">
                                              <p:tgtEl>
                                                <p:sldTgt/>
                                              </p:tgtEl>
                                            </p:cond>
                                          </p:endCondLst>
                                        </p:cTn>
                                        <p:tgtEl>
                                          <p:sndTgt r:embed="rId7" name="drumroll.wav"/>
                                        </p:tgtEl>
                                      </p:cMediaNode>
                                    </p:audio>
                                  </p:subTnLst>
                                </p:cTn>
                              </p:par>
                              <p:par>
                                <p:cTn id="88" presetID="22" presetClass="entr" presetSubtype="4" fill="hold" grpId="0" nodeType="withEffect">
                                  <p:stCondLst>
                                    <p:cond delay="0"/>
                                  </p:stCondLst>
                                  <p:childTnLst>
                                    <p:set>
                                      <p:cBhvr>
                                        <p:cTn id="89" dur="1" fill="hold">
                                          <p:stCondLst>
                                            <p:cond delay="0"/>
                                          </p:stCondLst>
                                        </p:cTn>
                                        <p:tgtEl>
                                          <p:spTgt spid="115764"/>
                                        </p:tgtEl>
                                        <p:attrNameLst>
                                          <p:attrName>style.visibility</p:attrName>
                                        </p:attrNameLst>
                                      </p:cBhvr>
                                      <p:to>
                                        <p:strVal val="visible"/>
                                      </p:to>
                                    </p:set>
                                    <p:animEffect transition="in" filter="wipe(down)">
                                      <p:cBhvr>
                                        <p:cTn id="90" dur="2000"/>
                                        <p:tgtEl>
                                          <p:spTgt spid="115764"/>
                                        </p:tgtEl>
                                      </p:cBhvr>
                                    </p:animEffect>
                                  </p:childTnLst>
                                  <p:subTnLst>
                                    <p:audio>
                                      <p:cMediaNode>
                                        <p:cTn display="0" masterRel="sameClick">
                                          <p:stCondLst>
                                            <p:cond evt="begin" delay="0">
                                              <p:tn val="88"/>
                                            </p:cond>
                                          </p:stCondLst>
                                          <p:endCondLst>
                                            <p:cond evt="onStopAudio" delay="0">
                                              <p:tgtEl>
                                                <p:sldTgt/>
                                              </p:tgtEl>
                                            </p:cond>
                                          </p:endCondLst>
                                        </p:cTn>
                                        <p:tgtEl>
                                          <p:sndTgt r:embed="rId7" name="drumroll.wav"/>
                                        </p:tgtEl>
                                      </p:cMediaNode>
                                    </p:audio>
                                  </p:subTnLst>
                                </p:cTn>
                              </p:par>
                              <p:par>
                                <p:cTn id="91" presetID="22" presetClass="entr" presetSubtype="4" fill="hold" grpId="0" nodeType="withEffect">
                                  <p:stCondLst>
                                    <p:cond delay="0"/>
                                  </p:stCondLst>
                                  <p:childTnLst>
                                    <p:set>
                                      <p:cBhvr>
                                        <p:cTn id="92" dur="1" fill="hold">
                                          <p:stCondLst>
                                            <p:cond delay="0"/>
                                          </p:stCondLst>
                                        </p:cTn>
                                        <p:tgtEl>
                                          <p:spTgt spid="115765"/>
                                        </p:tgtEl>
                                        <p:attrNameLst>
                                          <p:attrName>style.visibility</p:attrName>
                                        </p:attrNameLst>
                                      </p:cBhvr>
                                      <p:to>
                                        <p:strVal val="visible"/>
                                      </p:to>
                                    </p:set>
                                    <p:animEffect transition="in" filter="wipe(down)">
                                      <p:cBhvr>
                                        <p:cTn id="93" dur="2000"/>
                                        <p:tgtEl>
                                          <p:spTgt spid="115765"/>
                                        </p:tgtEl>
                                      </p:cBhvr>
                                    </p:animEffect>
                                  </p:childTnLst>
                                  <p:subTnLst>
                                    <p:audio>
                                      <p:cMediaNode>
                                        <p:cTn display="0" masterRel="sameClick">
                                          <p:stCondLst>
                                            <p:cond evt="begin" delay="0">
                                              <p:tn val="91"/>
                                            </p:cond>
                                          </p:stCondLst>
                                          <p:endCondLst>
                                            <p:cond evt="onStopAudio" delay="0">
                                              <p:tgtEl>
                                                <p:sldTgt/>
                                              </p:tgtEl>
                                            </p:cond>
                                          </p:endCondLst>
                                        </p:cTn>
                                        <p:tgtEl>
                                          <p:sndTgt r:embed="rId7" name="drumroll.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15769"/>
                                        </p:tgtEl>
                                        <p:attrNameLst>
                                          <p:attrName>style.visibility</p:attrName>
                                        </p:attrNameLst>
                                      </p:cBhvr>
                                      <p:to>
                                        <p:strVal val="visible"/>
                                      </p:to>
                                    </p:set>
                                    <p:anim calcmode="lin" valueType="num">
                                      <p:cBhvr additive="base">
                                        <p:cTn id="98" dur="500" fill="hold"/>
                                        <p:tgtEl>
                                          <p:spTgt spid="115769"/>
                                        </p:tgtEl>
                                        <p:attrNameLst>
                                          <p:attrName>ppt_x</p:attrName>
                                        </p:attrNameLst>
                                      </p:cBhvr>
                                      <p:tavLst>
                                        <p:tav tm="0">
                                          <p:val>
                                            <p:strVal val="#ppt_x"/>
                                          </p:val>
                                        </p:tav>
                                        <p:tav tm="100000">
                                          <p:val>
                                            <p:strVal val="#ppt_x"/>
                                          </p:val>
                                        </p:tav>
                                      </p:tavLst>
                                    </p:anim>
                                    <p:anim calcmode="lin" valueType="num">
                                      <p:cBhvr additive="base">
                                        <p:cTn id="99" dur="500" fill="hold"/>
                                        <p:tgtEl>
                                          <p:spTgt spid="115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6" name="suction.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115763"/>
                                        </p:tgtEl>
                                        <p:attrNameLst>
                                          <p:attrName>style.visibility</p:attrName>
                                        </p:attrNameLst>
                                      </p:cBhvr>
                                      <p:to>
                                        <p:strVal val="visible"/>
                                      </p:to>
                                    </p:set>
                                    <p:anim calcmode="lin" valueType="num">
                                      <p:cBhvr additive="base">
                                        <p:cTn id="104" dur="500" fill="hold"/>
                                        <p:tgtEl>
                                          <p:spTgt spid="115763"/>
                                        </p:tgtEl>
                                        <p:attrNameLst>
                                          <p:attrName>ppt_x</p:attrName>
                                        </p:attrNameLst>
                                      </p:cBhvr>
                                      <p:tavLst>
                                        <p:tav tm="0">
                                          <p:val>
                                            <p:strVal val="#ppt_x"/>
                                          </p:val>
                                        </p:tav>
                                        <p:tav tm="100000">
                                          <p:val>
                                            <p:strVal val="#ppt_x"/>
                                          </p:val>
                                        </p:tav>
                                      </p:tavLst>
                                    </p:anim>
                                    <p:anim calcmode="lin" valueType="num">
                                      <p:cBhvr additive="base">
                                        <p:cTn id="105" dur="500" fill="hold"/>
                                        <p:tgtEl>
                                          <p:spTgt spid="115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suction.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4" fill="hold" nodeType="clickEffect">
                                  <p:stCondLst>
                                    <p:cond delay="0"/>
                                  </p:stCondLst>
                                  <p:childTnLst>
                                    <p:set>
                                      <p:cBhvr>
                                        <p:cTn id="109" dur="1" fill="hold">
                                          <p:stCondLst>
                                            <p:cond delay="0"/>
                                          </p:stCondLst>
                                        </p:cTn>
                                        <p:tgtEl>
                                          <p:spTgt spid="1280002">
                                            <p:txEl>
                                              <p:pRg st="2" end="2"/>
                                            </p:txEl>
                                          </p:spTgt>
                                        </p:tgtEl>
                                        <p:attrNameLst>
                                          <p:attrName>style.visibility</p:attrName>
                                        </p:attrNameLst>
                                      </p:cBhvr>
                                      <p:to>
                                        <p:strVal val="visible"/>
                                      </p:to>
                                    </p:set>
                                    <p:anim calcmode="lin" valueType="num">
                                      <p:cBhvr additive="base">
                                        <p:cTn id="110" dur="500" fill="hold"/>
                                        <p:tgtEl>
                                          <p:spTgt spid="1280002">
                                            <p:txEl>
                                              <p:pRg st="2" end="2"/>
                                            </p:txEl>
                                          </p:spTgt>
                                        </p:tgtEl>
                                        <p:attrNameLst>
                                          <p:attrName>ppt_x</p:attrName>
                                        </p:attrNameLst>
                                      </p:cBhvr>
                                      <p:tavLst>
                                        <p:tav tm="0">
                                          <p:val>
                                            <p:strVal val="#ppt_x"/>
                                          </p:val>
                                        </p:tav>
                                        <p:tav tm="100000">
                                          <p:val>
                                            <p:strVal val="#ppt_x"/>
                                          </p:val>
                                        </p:tav>
                                      </p:tavLst>
                                    </p:anim>
                                    <p:anim calcmode="lin" valueType="num">
                                      <p:cBhvr additive="base">
                                        <p:cTn id="111" dur="500" fill="hold"/>
                                        <p:tgtEl>
                                          <p:spTgt spid="12800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4" name="arrow.wav"/>
                                        </p:tgtEl>
                                      </p:cMediaNode>
                                    </p:audio>
                                  </p:sub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115766"/>
                                        </p:tgtEl>
                                        <p:attrNameLst>
                                          <p:attrName>style.visibility</p:attrName>
                                        </p:attrNameLst>
                                      </p:cBhvr>
                                      <p:to>
                                        <p:strVal val="visible"/>
                                      </p:to>
                                    </p:set>
                                    <p:animEffect transition="in" filter="wipe(left)">
                                      <p:cBhvr>
                                        <p:cTn id="116" dur="2000"/>
                                        <p:tgtEl>
                                          <p:spTgt spid="115766"/>
                                        </p:tgtEl>
                                      </p:cBhvr>
                                    </p:animEffect>
                                  </p:childTnLst>
                                  <p:subTnLst>
                                    <p:audio>
                                      <p:cMediaNode>
                                        <p:cTn display="0" masterRel="sameClick">
                                          <p:stCondLst>
                                            <p:cond evt="begin" delay="0">
                                              <p:tn val="114"/>
                                            </p:cond>
                                          </p:stCondLst>
                                          <p:endCondLst>
                                            <p:cond evt="onStopAudio" delay="0">
                                              <p:tgtEl>
                                                <p:sldTgt/>
                                              </p:tgtEl>
                                            </p:cond>
                                          </p:endCondLst>
                                        </p:cTn>
                                        <p:tgtEl>
                                          <p:sndTgt r:embed="rId7" name="drumroll.wav"/>
                                        </p:tgtEl>
                                      </p:cMediaNode>
                                    </p:audio>
                                  </p:subTnLst>
                                </p:cTn>
                              </p:par>
                              <p:par>
                                <p:cTn id="117" presetID="22" presetClass="entr" presetSubtype="8" fill="hold" grpId="0" nodeType="withEffect">
                                  <p:stCondLst>
                                    <p:cond delay="0"/>
                                  </p:stCondLst>
                                  <p:childTnLst>
                                    <p:set>
                                      <p:cBhvr>
                                        <p:cTn id="118" dur="1" fill="hold">
                                          <p:stCondLst>
                                            <p:cond delay="0"/>
                                          </p:stCondLst>
                                        </p:cTn>
                                        <p:tgtEl>
                                          <p:spTgt spid="115767"/>
                                        </p:tgtEl>
                                        <p:attrNameLst>
                                          <p:attrName>style.visibility</p:attrName>
                                        </p:attrNameLst>
                                      </p:cBhvr>
                                      <p:to>
                                        <p:strVal val="visible"/>
                                      </p:to>
                                    </p:set>
                                    <p:animEffect transition="in" filter="wipe(left)">
                                      <p:cBhvr>
                                        <p:cTn id="119" dur="2000"/>
                                        <p:tgtEl>
                                          <p:spTgt spid="115767"/>
                                        </p:tgtEl>
                                      </p:cBhvr>
                                    </p:animEffect>
                                  </p:childTnLst>
                                  <p:subTnLst>
                                    <p:audio>
                                      <p:cMediaNode>
                                        <p:cTn display="0" masterRel="sameClick">
                                          <p:stCondLst>
                                            <p:cond evt="begin" delay="0">
                                              <p:tn val="117"/>
                                            </p:cond>
                                          </p:stCondLst>
                                          <p:endCondLst>
                                            <p:cond evt="onStopAudio" delay="0">
                                              <p:tgtEl>
                                                <p:sldTgt/>
                                              </p:tgtEl>
                                            </p:cond>
                                          </p:endCondLst>
                                        </p:cTn>
                                        <p:tgtEl>
                                          <p:sndTgt r:embed="rId7" name="drumroll.wav"/>
                                        </p:tgtEl>
                                      </p:cMediaNode>
                                    </p:audio>
                                  </p:subTnLst>
                                </p:cTn>
                              </p:par>
                              <p:par>
                                <p:cTn id="120" presetID="22" presetClass="entr" presetSubtype="8" fill="hold" grpId="0" nodeType="withEffect">
                                  <p:stCondLst>
                                    <p:cond delay="0"/>
                                  </p:stCondLst>
                                  <p:childTnLst>
                                    <p:set>
                                      <p:cBhvr>
                                        <p:cTn id="121" dur="1" fill="hold">
                                          <p:stCondLst>
                                            <p:cond delay="0"/>
                                          </p:stCondLst>
                                        </p:cTn>
                                        <p:tgtEl>
                                          <p:spTgt spid="115768"/>
                                        </p:tgtEl>
                                        <p:attrNameLst>
                                          <p:attrName>style.visibility</p:attrName>
                                        </p:attrNameLst>
                                      </p:cBhvr>
                                      <p:to>
                                        <p:strVal val="visible"/>
                                      </p:to>
                                    </p:set>
                                    <p:animEffect transition="in" filter="wipe(left)">
                                      <p:cBhvr>
                                        <p:cTn id="122" dur="2000"/>
                                        <p:tgtEl>
                                          <p:spTgt spid="115768"/>
                                        </p:tgtEl>
                                      </p:cBhvr>
                                    </p:animEffect>
                                  </p:childTnLst>
                                  <p:subTnLst>
                                    <p:audio>
                                      <p:cMediaNode>
                                        <p:cTn display="0" masterRel="sameClick">
                                          <p:stCondLst>
                                            <p:cond evt="begin" delay="0">
                                              <p:tn val="120"/>
                                            </p:cond>
                                          </p:stCondLst>
                                          <p:endCondLst>
                                            <p:cond evt="onStopAudio" delay="0">
                                              <p:tgtEl>
                                                <p:sldTgt/>
                                              </p:tgtEl>
                                            </p:cond>
                                          </p:endCondLst>
                                        </p:cTn>
                                        <p:tgtEl>
                                          <p:sndTgt r:embed="rId7" name="drumroll.wav"/>
                                        </p:tgtEl>
                                      </p:cMediaNode>
                                    </p:audio>
                                  </p:sub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115776"/>
                                        </p:tgtEl>
                                        <p:attrNameLst>
                                          <p:attrName>style.visibility</p:attrName>
                                        </p:attrNameLst>
                                      </p:cBhvr>
                                      <p:to>
                                        <p:strVal val="visible"/>
                                      </p:to>
                                    </p:set>
                                    <p:anim calcmode="lin" valueType="num">
                                      <p:cBhvr additive="base">
                                        <p:cTn id="127" dur="500" fill="hold"/>
                                        <p:tgtEl>
                                          <p:spTgt spid="115776"/>
                                        </p:tgtEl>
                                        <p:attrNameLst>
                                          <p:attrName>ppt_x</p:attrName>
                                        </p:attrNameLst>
                                      </p:cBhvr>
                                      <p:tavLst>
                                        <p:tav tm="0">
                                          <p:val>
                                            <p:strVal val="#ppt_x"/>
                                          </p:val>
                                        </p:tav>
                                        <p:tav tm="100000">
                                          <p:val>
                                            <p:strVal val="#ppt_x"/>
                                          </p:val>
                                        </p:tav>
                                      </p:tavLst>
                                    </p:anim>
                                    <p:anim calcmode="lin" valueType="num">
                                      <p:cBhvr additive="base">
                                        <p:cTn id="128" dur="500" fill="hold"/>
                                        <p:tgtEl>
                                          <p:spTgt spid="11577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5"/>
                                            </p:cond>
                                          </p:stCondLst>
                                          <p:endCondLst>
                                            <p:cond evt="onStopAudio" delay="0">
                                              <p:tgtEl>
                                                <p:sldTgt/>
                                              </p:tgtEl>
                                            </p:cond>
                                          </p:endCondLst>
                                        </p:cTn>
                                        <p:tgtEl>
                                          <p:sndTgt r:embed="rId6" name="suction.wav"/>
                                        </p:tgtEl>
                                      </p:cMediaNode>
                                    </p:audio>
                                  </p:subTnLst>
                                </p:cTn>
                              </p:par>
                            </p:childTnLst>
                          </p:cTn>
                        </p:par>
                      </p:childTnLst>
                    </p:cTn>
                  </p:par>
                  <p:par>
                    <p:cTn id="129" fill="hold">
                      <p:stCondLst>
                        <p:cond delay="indefinite"/>
                      </p:stCondLst>
                      <p:childTnLst>
                        <p:par>
                          <p:cTn id="130" fill="hold">
                            <p:stCondLst>
                              <p:cond delay="0"/>
                            </p:stCondLst>
                            <p:childTnLst>
                              <p:par>
                                <p:cTn id="131" presetID="22" presetClass="entr" presetSubtype="1" fill="hold" grpId="0" nodeType="clickEffect">
                                  <p:stCondLst>
                                    <p:cond delay="0"/>
                                  </p:stCondLst>
                                  <p:childTnLst>
                                    <p:set>
                                      <p:cBhvr>
                                        <p:cTn id="132" dur="1" fill="hold">
                                          <p:stCondLst>
                                            <p:cond delay="0"/>
                                          </p:stCondLst>
                                        </p:cTn>
                                        <p:tgtEl>
                                          <p:spTgt spid="115773"/>
                                        </p:tgtEl>
                                        <p:attrNameLst>
                                          <p:attrName>style.visibility</p:attrName>
                                        </p:attrNameLst>
                                      </p:cBhvr>
                                      <p:to>
                                        <p:strVal val="visible"/>
                                      </p:to>
                                    </p:set>
                                    <p:animEffect transition="in" filter="wipe(up)">
                                      <p:cBhvr>
                                        <p:cTn id="133" dur="2000"/>
                                        <p:tgtEl>
                                          <p:spTgt spid="115773"/>
                                        </p:tgtEl>
                                      </p:cBhvr>
                                    </p:animEffect>
                                  </p:childTnLst>
                                  <p:subTnLst>
                                    <p:audio>
                                      <p:cMediaNode>
                                        <p:cTn display="0" masterRel="sameClick">
                                          <p:stCondLst>
                                            <p:cond evt="begin" delay="0">
                                              <p:tn val="131"/>
                                            </p:cond>
                                          </p:stCondLst>
                                          <p:endCondLst>
                                            <p:cond evt="onStopAudio" delay="0">
                                              <p:tgtEl>
                                                <p:sldTgt/>
                                              </p:tgtEl>
                                            </p:cond>
                                          </p:endCondLst>
                                        </p:cTn>
                                        <p:tgtEl>
                                          <p:sndTgt r:embed="rId7" name="drumroll.wav"/>
                                        </p:tgtEl>
                                      </p:cMediaNode>
                                    </p:audio>
                                  </p:subTnLst>
                                </p:cTn>
                              </p:par>
                              <p:par>
                                <p:cTn id="134" presetID="22" presetClass="entr" presetSubtype="1" fill="hold" grpId="0" nodeType="withEffect">
                                  <p:stCondLst>
                                    <p:cond delay="0"/>
                                  </p:stCondLst>
                                  <p:childTnLst>
                                    <p:set>
                                      <p:cBhvr>
                                        <p:cTn id="135" dur="1" fill="hold">
                                          <p:stCondLst>
                                            <p:cond delay="0"/>
                                          </p:stCondLst>
                                        </p:cTn>
                                        <p:tgtEl>
                                          <p:spTgt spid="115774"/>
                                        </p:tgtEl>
                                        <p:attrNameLst>
                                          <p:attrName>style.visibility</p:attrName>
                                        </p:attrNameLst>
                                      </p:cBhvr>
                                      <p:to>
                                        <p:strVal val="visible"/>
                                      </p:to>
                                    </p:set>
                                    <p:animEffect transition="in" filter="wipe(up)">
                                      <p:cBhvr>
                                        <p:cTn id="136" dur="2000"/>
                                        <p:tgtEl>
                                          <p:spTgt spid="115774"/>
                                        </p:tgtEl>
                                      </p:cBhvr>
                                    </p:animEffect>
                                  </p:childTnLst>
                                  <p:subTnLst>
                                    <p:audio>
                                      <p:cMediaNode>
                                        <p:cTn display="0" masterRel="sameClick">
                                          <p:stCondLst>
                                            <p:cond evt="begin" delay="0">
                                              <p:tn val="134"/>
                                            </p:cond>
                                          </p:stCondLst>
                                          <p:endCondLst>
                                            <p:cond evt="onStopAudio" delay="0">
                                              <p:tgtEl>
                                                <p:sldTgt/>
                                              </p:tgtEl>
                                            </p:cond>
                                          </p:endCondLst>
                                        </p:cTn>
                                        <p:tgtEl>
                                          <p:sndTgt r:embed="rId7" name="drumroll.wav"/>
                                        </p:tgtEl>
                                      </p:cMediaNode>
                                    </p:audio>
                                  </p:subTnLst>
                                </p:cTn>
                              </p:par>
                              <p:par>
                                <p:cTn id="137" presetID="22" presetClass="entr" presetSubtype="1" fill="hold" grpId="0" nodeType="withEffect">
                                  <p:stCondLst>
                                    <p:cond delay="0"/>
                                  </p:stCondLst>
                                  <p:childTnLst>
                                    <p:set>
                                      <p:cBhvr>
                                        <p:cTn id="138" dur="1" fill="hold">
                                          <p:stCondLst>
                                            <p:cond delay="0"/>
                                          </p:stCondLst>
                                        </p:cTn>
                                        <p:tgtEl>
                                          <p:spTgt spid="115775"/>
                                        </p:tgtEl>
                                        <p:attrNameLst>
                                          <p:attrName>style.visibility</p:attrName>
                                        </p:attrNameLst>
                                      </p:cBhvr>
                                      <p:to>
                                        <p:strVal val="visible"/>
                                      </p:to>
                                    </p:set>
                                    <p:animEffect transition="in" filter="wipe(up)">
                                      <p:cBhvr>
                                        <p:cTn id="139" dur="2000"/>
                                        <p:tgtEl>
                                          <p:spTgt spid="115775"/>
                                        </p:tgtEl>
                                      </p:cBhvr>
                                    </p:animEffect>
                                  </p:childTnLst>
                                  <p:subTnLst>
                                    <p:audio>
                                      <p:cMediaNode>
                                        <p:cTn display="0" masterRel="sameClick">
                                          <p:stCondLst>
                                            <p:cond evt="begin" delay="0">
                                              <p:tn val="137"/>
                                            </p:cond>
                                          </p:stCondLst>
                                          <p:endCondLst>
                                            <p:cond evt="onStopAudio" delay="0">
                                              <p:tgtEl>
                                                <p:sldTgt/>
                                              </p:tgtEl>
                                            </p:cond>
                                          </p:endCondLst>
                                        </p:cTn>
                                        <p:tgtEl>
                                          <p:sndTgt r:embed="rId7" name="drumroll.wav"/>
                                        </p:tgtEl>
                                      </p:cMediaNode>
                                    </p:audio>
                                  </p:sub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115777"/>
                                        </p:tgtEl>
                                        <p:attrNameLst>
                                          <p:attrName>style.visibility</p:attrName>
                                        </p:attrNameLst>
                                      </p:cBhvr>
                                      <p:to>
                                        <p:strVal val="visible"/>
                                      </p:to>
                                    </p:set>
                                    <p:anim calcmode="lin" valueType="num">
                                      <p:cBhvr additive="base">
                                        <p:cTn id="144" dur="500" fill="hold"/>
                                        <p:tgtEl>
                                          <p:spTgt spid="115777"/>
                                        </p:tgtEl>
                                        <p:attrNameLst>
                                          <p:attrName>ppt_x</p:attrName>
                                        </p:attrNameLst>
                                      </p:cBhvr>
                                      <p:tavLst>
                                        <p:tav tm="0">
                                          <p:val>
                                            <p:strVal val="#ppt_x"/>
                                          </p:val>
                                        </p:tav>
                                        <p:tav tm="100000">
                                          <p:val>
                                            <p:strVal val="#ppt_x"/>
                                          </p:val>
                                        </p:tav>
                                      </p:tavLst>
                                    </p:anim>
                                    <p:anim calcmode="lin" valueType="num">
                                      <p:cBhvr additive="base">
                                        <p:cTn id="145" dur="500" fill="hold"/>
                                        <p:tgtEl>
                                          <p:spTgt spid="1157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2"/>
                                            </p:cond>
                                          </p:stCondLst>
                                          <p:endCondLst>
                                            <p:cond evt="onStopAudio" delay="0">
                                              <p:tgtEl>
                                                <p:sldTgt/>
                                              </p:tgtEl>
                                            </p:cond>
                                          </p:endCondLst>
                                        </p:cTn>
                                        <p:tgtEl>
                                          <p:sndTgt r:embed="rId6" name="suction.wav"/>
                                        </p:tgtEl>
                                      </p:cMediaNode>
                                    </p:audio>
                                  </p:sub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115770"/>
                                        </p:tgtEl>
                                        <p:attrNameLst>
                                          <p:attrName>style.visibility</p:attrName>
                                        </p:attrNameLst>
                                      </p:cBhvr>
                                      <p:to>
                                        <p:strVal val="visible"/>
                                      </p:to>
                                    </p:set>
                                    <p:animEffect transition="in" filter="wipe(right)">
                                      <p:cBhvr>
                                        <p:cTn id="150" dur="2000"/>
                                        <p:tgtEl>
                                          <p:spTgt spid="115770"/>
                                        </p:tgtEl>
                                      </p:cBhvr>
                                    </p:animEffect>
                                  </p:childTnLst>
                                  <p:subTnLst>
                                    <p:audio>
                                      <p:cMediaNode>
                                        <p:cTn display="0" masterRel="sameClick">
                                          <p:stCondLst>
                                            <p:cond evt="begin" delay="0">
                                              <p:tn val="148"/>
                                            </p:cond>
                                          </p:stCondLst>
                                          <p:endCondLst>
                                            <p:cond evt="onStopAudio" delay="0">
                                              <p:tgtEl>
                                                <p:sldTgt/>
                                              </p:tgtEl>
                                            </p:cond>
                                          </p:endCondLst>
                                        </p:cTn>
                                        <p:tgtEl>
                                          <p:sndTgt r:embed="rId7" name="drumroll.wav"/>
                                        </p:tgtEl>
                                      </p:cMediaNode>
                                    </p:audio>
                                  </p:subTnLst>
                                </p:cTn>
                              </p:par>
                              <p:par>
                                <p:cTn id="151" presetID="22" presetClass="entr" presetSubtype="2" fill="hold" grpId="0" nodeType="withEffect">
                                  <p:stCondLst>
                                    <p:cond delay="0"/>
                                  </p:stCondLst>
                                  <p:childTnLst>
                                    <p:set>
                                      <p:cBhvr>
                                        <p:cTn id="152" dur="1" fill="hold">
                                          <p:stCondLst>
                                            <p:cond delay="0"/>
                                          </p:stCondLst>
                                        </p:cTn>
                                        <p:tgtEl>
                                          <p:spTgt spid="115771"/>
                                        </p:tgtEl>
                                        <p:attrNameLst>
                                          <p:attrName>style.visibility</p:attrName>
                                        </p:attrNameLst>
                                      </p:cBhvr>
                                      <p:to>
                                        <p:strVal val="visible"/>
                                      </p:to>
                                    </p:set>
                                    <p:animEffect transition="in" filter="wipe(right)">
                                      <p:cBhvr>
                                        <p:cTn id="153" dur="2000"/>
                                        <p:tgtEl>
                                          <p:spTgt spid="115771"/>
                                        </p:tgtEl>
                                      </p:cBhvr>
                                    </p:animEffect>
                                  </p:childTnLst>
                                  <p:subTnLst>
                                    <p:audio>
                                      <p:cMediaNode>
                                        <p:cTn display="0" masterRel="sameClick">
                                          <p:stCondLst>
                                            <p:cond evt="begin" delay="0">
                                              <p:tn val="151"/>
                                            </p:cond>
                                          </p:stCondLst>
                                          <p:endCondLst>
                                            <p:cond evt="onStopAudio" delay="0">
                                              <p:tgtEl>
                                                <p:sldTgt/>
                                              </p:tgtEl>
                                            </p:cond>
                                          </p:endCondLst>
                                        </p:cTn>
                                        <p:tgtEl>
                                          <p:sndTgt r:embed="rId7" name="drumroll.wav"/>
                                        </p:tgtEl>
                                      </p:cMediaNode>
                                    </p:audio>
                                  </p:subTnLst>
                                </p:cTn>
                              </p:par>
                              <p:par>
                                <p:cTn id="154" presetID="22" presetClass="entr" presetSubtype="2" fill="hold" grpId="0" nodeType="withEffect">
                                  <p:stCondLst>
                                    <p:cond delay="0"/>
                                  </p:stCondLst>
                                  <p:childTnLst>
                                    <p:set>
                                      <p:cBhvr>
                                        <p:cTn id="155" dur="1" fill="hold">
                                          <p:stCondLst>
                                            <p:cond delay="0"/>
                                          </p:stCondLst>
                                        </p:cTn>
                                        <p:tgtEl>
                                          <p:spTgt spid="115772"/>
                                        </p:tgtEl>
                                        <p:attrNameLst>
                                          <p:attrName>style.visibility</p:attrName>
                                        </p:attrNameLst>
                                      </p:cBhvr>
                                      <p:to>
                                        <p:strVal val="visible"/>
                                      </p:to>
                                    </p:set>
                                    <p:animEffect transition="in" filter="wipe(right)">
                                      <p:cBhvr>
                                        <p:cTn id="156" dur="2000"/>
                                        <p:tgtEl>
                                          <p:spTgt spid="115772"/>
                                        </p:tgtEl>
                                      </p:cBhvr>
                                    </p:animEffect>
                                  </p:childTnLst>
                                  <p:subTnLst>
                                    <p:audio>
                                      <p:cMediaNode>
                                        <p:cTn display="0" masterRel="sameClick">
                                          <p:stCondLst>
                                            <p:cond evt="begin" delay="0">
                                              <p:tn val="154"/>
                                            </p:cond>
                                          </p:stCondLst>
                                          <p:endCondLst>
                                            <p:cond evt="onStopAudio" delay="0">
                                              <p:tgtEl>
                                                <p:sldTgt/>
                                              </p:tgtEl>
                                            </p:cond>
                                          </p:endCondLst>
                                        </p:cTn>
                                        <p:tgtEl>
                                          <p:sndTgt r:embed="rId7" name="drumroll.wav"/>
                                        </p:tgtEl>
                                      </p:cMediaNode>
                                    </p:audio>
                                  </p:sub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115778"/>
                                        </p:tgtEl>
                                        <p:attrNameLst>
                                          <p:attrName>style.visibility</p:attrName>
                                        </p:attrNameLst>
                                      </p:cBhvr>
                                      <p:to>
                                        <p:strVal val="visible"/>
                                      </p:to>
                                    </p:set>
                                    <p:animEffect transition="in" filter="fade">
                                      <p:cBhvr>
                                        <p:cTn id="161" dur="3000"/>
                                        <p:tgtEl>
                                          <p:spTgt spid="115778"/>
                                        </p:tgtEl>
                                      </p:cBhvr>
                                    </p:animEffect>
                                  </p:childTnLst>
                                  <p:subTnLst>
                                    <p:audio>
                                      <p:cMediaNode>
                                        <p:cTn display="0" masterRel="sameClick">
                                          <p:stCondLst>
                                            <p:cond evt="begin" delay="0">
                                              <p:tn val="159"/>
                                            </p:cond>
                                          </p:stCondLst>
                                          <p:endCondLst>
                                            <p:cond evt="onStopAudio" delay="0">
                                              <p:tgtEl>
                                                <p:sldTgt/>
                                              </p:tgtEl>
                                            </p:cond>
                                          </p:endCondLst>
                                        </p:cTn>
                                        <p:tgtEl>
                                          <p:sndTgt r:embed="rId8" name="applause.wav"/>
                                        </p:tgtEl>
                                      </p:cMediaNode>
                                    </p:audio>
                                  </p:sub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1280002">
                                            <p:txEl>
                                              <p:pRg st="3" end="3"/>
                                            </p:txEl>
                                          </p:spTgt>
                                        </p:tgtEl>
                                        <p:attrNameLst>
                                          <p:attrName>style.visibility</p:attrName>
                                        </p:attrNameLst>
                                      </p:cBhvr>
                                      <p:to>
                                        <p:strVal val="visible"/>
                                      </p:to>
                                    </p:set>
                                    <p:anim calcmode="lin" valueType="num">
                                      <p:cBhvr additive="base">
                                        <p:cTn id="166" dur="500" fill="hold"/>
                                        <p:tgtEl>
                                          <p:spTgt spid="1280002">
                                            <p:txEl>
                                              <p:pRg st="3" end="3"/>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1280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4" name="arrow.wav"/>
                                        </p:tgtEl>
                                      </p:cMediaNode>
                                    </p:audio>
                                  </p:subTnLst>
                                </p:cTn>
                              </p:par>
                            </p:childTnLst>
                          </p:cTn>
                        </p:par>
                      </p:childTnLst>
                    </p:cTn>
                  </p:par>
                  <p:par>
                    <p:cTn id="168" fill="hold">
                      <p:stCondLst>
                        <p:cond delay="indefinite"/>
                      </p:stCondLst>
                      <p:childTnLst>
                        <p:par>
                          <p:cTn id="169" fill="hold">
                            <p:stCondLst>
                              <p:cond delay="0"/>
                            </p:stCondLst>
                            <p:childTnLst>
                              <p:par>
                                <p:cTn id="170" presetID="2" presetClass="entr" presetSubtype="4" fill="hold" grpId="0" nodeType="clickEffect">
                                  <p:stCondLst>
                                    <p:cond delay="0"/>
                                  </p:stCondLst>
                                  <p:childTnLst>
                                    <p:set>
                                      <p:cBhvr>
                                        <p:cTn id="171" dur="1" fill="hold">
                                          <p:stCondLst>
                                            <p:cond delay="0"/>
                                          </p:stCondLst>
                                        </p:cTn>
                                        <p:tgtEl>
                                          <p:spTgt spid="115779"/>
                                        </p:tgtEl>
                                        <p:attrNameLst>
                                          <p:attrName>style.visibility</p:attrName>
                                        </p:attrNameLst>
                                      </p:cBhvr>
                                      <p:to>
                                        <p:strVal val="visible"/>
                                      </p:to>
                                    </p:set>
                                    <p:anim calcmode="lin" valueType="num">
                                      <p:cBhvr additive="base">
                                        <p:cTn id="172" dur="500" fill="hold"/>
                                        <p:tgtEl>
                                          <p:spTgt spid="115779"/>
                                        </p:tgtEl>
                                        <p:attrNameLst>
                                          <p:attrName>ppt_x</p:attrName>
                                        </p:attrNameLst>
                                      </p:cBhvr>
                                      <p:tavLst>
                                        <p:tav tm="0">
                                          <p:val>
                                            <p:strVal val="#ppt_x"/>
                                          </p:val>
                                        </p:tav>
                                        <p:tav tm="100000">
                                          <p:val>
                                            <p:strVal val="#ppt_x"/>
                                          </p:val>
                                        </p:tav>
                                      </p:tavLst>
                                    </p:anim>
                                    <p:anim calcmode="lin" valueType="num">
                                      <p:cBhvr additive="base">
                                        <p:cTn id="173" dur="500" fill="hold"/>
                                        <p:tgtEl>
                                          <p:spTgt spid="1157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6" name="suction.wav"/>
                                        </p:tgtEl>
                                      </p:cMediaNode>
                                    </p:audio>
                                  </p:subTnLst>
                                </p:cTn>
                              </p:par>
                            </p:childTnLst>
                          </p:cTn>
                        </p:par>
                      </p:childTnLst>
                    </p:cTn>
                  </p:par>
                  <p:par>
                    <p:cTn id="174" fill="hold">
                      <p:stCondLst>
                        <p:cond delay="indefinite"/>
                      </p:stCondLst>
                      <p:childTnLst>
                        <p:par>
                          <p:cTn id="175" fill="hold">
                            <p:stCondLst>
                              <p:cond delay="0"/>
                            </p:stCondLst>
                            <p:childTnLst>
                              <p:par>
                                <p:cTn id="176" presetID="2" presetClass="entr" presetSubtype="4" fill="hold" nodeType="clickEffect">
                                  <p:stCondLst>
                                    <p:cond delay="0"/>
                                  </p:stCondLst>
                                  <p:childTnLst>
                                    <p:set>
                                      <p:cBhvr>
                                        <p:cTn id="177" dur="1" fill="hold">
                                          <p:stCondLst>
                                            <p:cond delay="0"/>
                                          </p:stCondLst>
                                        </p:cTn>
                                        <p:tgtEl>
                                          <p:spTgt spid="1280002">
                                            <p:txEl>
                                              <p:pRg st="4" end="4"/>
                                            </p:txEl>
                                          </p:spTgt>
                                        </p:tgtEl>
                                        <p:attrNameLst>
                                          <p:attrName>style.visibility</p:attrName>
                                        </p:attrNameLst>
                                      </p:cBhvr>
                                      <p:to>
                                        <p:strVal val="visible"/>
                                      </p:to>
                                    </p:set>
                                    <p:anim calcmode="lin" valueType="num">
                                      <p:cBhvr additive="base">
                                        <p:cTn id="178" dur="500" fill="hold"/>
                                        <p:tgtEl>
                                          <p:spTgt spid="1280002">
                                            <p:txEl>
                                              <p:pRg st="4" end="4"/>
                                            </p:txEl>
                                          </p:spTgt>
                                        </p:tgtEl>
                                        <p:attrNameLst>
                                          <p:attrName>ppt_x</p:attrName>
                                        </p:attrNameLst>
                                      </p:cBhvr>
                                      <p:tavLst>
                                        <p:tav tm="0">
                                          <p:val>
                                            <p:strVal val="#ppt_x"/>
                                          </p:val>
                                        </p:tav>
                                        <p:tav tm="100000">
                                          <p:val>
                                            <p:strVal val="#ppt_x"/>
                                          </p:val>
                                        </p:tav>
                                      </p:tavLst>
                                    </p:anim>
                                    <p:anim calcmode="lin" valueType="num">
                                      <p:cBhvr additive="base">
                                        <p:cTn id="179" dur="500" fill="hold"/>
                                        <p:tgtEl>
                                          <p:spTgt spid="12800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6"/>
                                            </p:cond>
                                          </p:stCondLst>
                                          <p:endCondLst>
                                            <p:cond evt="onStopAudio" delay="0">
                                              <p:tgtEl>
                                                <p:sldTgt/>
                                              </p:tgtEl>
                                            </p:cond>
                                          </p:endCondLst>
                                        </p:cTn>
                                        <p:tgtEl>
                                          <p:sndTgt r:embed="rId4" name="arrow.wav"/>
                                        </p:tgtEl>
                                      </p:cMediaNode>
                                    </p:audio>
                                  </p:sub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1280042"/>
                                        </p:tgtEl>
                                        <p:attrNameLst>
                                          <p:attrName>style.visibility</p:attrName>
                                        </p:attrNameLst>
                                      </p:cBhvr>
                                      <p:to>
                                        <p:strVal val="visible"/>
                                      </p:to>
                                    </p:set>
                                    <p:animEffect transition="in" filter="fade">
                                      <p:cBhvr>
                                        <p:cTn id="184" dur="500"/>
                                        <p:tgtEl>
                                          <p:spTgt spid="1280042"/>
                                        </p:tgtEl>
                                      </p:cBhvr>
                                    </p:animEffect>
                                  </p:childTnLst>
                                  <p:subTnLst>
                                    <p:audio>
                                      <p:cMediaNode>
                                        <p:cTn display="0" masterRel="sameClick">
                                          <p:stCondLst>
                                            <p:cond evt="begin" delay="0">
                                              <p:tn val="182"/>
                                            </p:cond>
                                          </p:stCondLst>
                                          <p:endCondLst>
                                            <p:cond evt="onStopAudio" delay="0">
                                              <p:tgtEl>
                                                <p:sldTgt/>
                                              </p:tgtEl>
                                            </p:cond>
                                          </p:endCondLst>
                                        </p:cTn>
                                        <p:tgtEl>
                                          <p:sndTgt r:embed="rId3" name="camera.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15787"/>
                                        </p:tgtEl>
                                        <p:attrNameLst>
                                          <p:attrName>style.visibility</p:attrName>
                                        </p:attrNameLst>
                                      </p:cBhvr>
                                      <p:to>
                                        <p:strVal val="visible"/>
                                      </p:to>
                                    </p:set>
                                    <p:anim calcmode="lin" valueType="num">
                                      <p:cBhvr additive="base">
                                        <p:cTn id="189" dur="500" fill="hold"/>
                                        <p:tgtEl>
                                          <p:spTgt spid="115787"/>
                                        </p:tgtEl>
                                        <p:attrNameLst>
                                          <p:attrName>ppt_x</p:attrName>
                                        </p:attrNameLst>
                                      </p:cBhvr>
                                      <p:tavLst>
                                        <p:tav tm="0">
                                          <p:val>
                                            <p:strVal val="#ppt_x"/>
                                          </p:val>
                                        </p:tav>
                                        <p:tav tm="100000">
                                          <p:val>
                                            <p:strVal val="#ppt_x"/>
                                          </p:val>
                                        </p:tav>
                                      </p:tavLst>
                                    </p:anim>
                                    <p:anim calcmode="lin" valueType="num">
                                      <p:cBhvr additive="base">
                                        <p:cTn id="190" dur="500" fill="hold"/>
                                        <p:tgtEl>
                                          <p:spTgt spid="1157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3" grpId="0" animBg="1"/>
      <p:bldP spid="115746" grpId="0"/>
      <p:bldP spid="115747" grpId="0"/>
      <p:bldP spid="115749" grpId="0" animBg="1"/>
      <p:bldP spid="115750" grpId="0" animBg="1"/>
      <p:bldP spid="115751" grpId="0" animBg="1"/>
      <p:bldP spid="115752" grpId="0" animBg="1"/>
      <p:bldP spid="115753" grpId="0" animBg="1"/>
      <p:bldP spid="115754" grpId="0" animBg="1"/>
      <p:bldP spid="115755" grpId="0" animBg="1"/>
      <p:bldP spid="115756" grpId="0" animBg="1"/>
      <p:bldP spid="115757" grpId="0" animBg="1"/>
      <p:bldP spid="115758" grpId="0" animBg="1"/>
      <p:bldP spid="115759" grpId="0" animBg="1"/>
      <p:bldP spid="115760" grpId="0" animBg="1"/>
      <p:bldP spid="115762" grpId="0" animBg="1"/>
      <p:bldP spid="115763" grpId="0"/>
      <p:bldP spid="115764" grpId="0" animBg="1"/>
      <p:bldP spid="115765" grpId="0" animBg="1"/>
      <p:bldP spid="115766" grpId="0" animBg="1"/>
      <p:bldP spid="115767" grpId="0" animBg="1"/>
      <p:bldP spid="115768" grpId="0" animBg="1"/>
      <p:bldP spid="115769" grpId="0"/>
      <p:bldP spid="115770" grpId="0" animBg="1"/>
      <p:bldP spid="115771" grpId="0" animBg="1"/>
      <p:bldP spid="115772" grpId="0" animBg="1"/>
      <p:bldP spid="115773" grpId="0" animBg="1"/>
      <p:bldP spid="115774" grpId="0" animBg="1"/>
      <p:bldP spid="115775" grpId="0" animBg="1"/>
      <p:bldP spid="115776" grpId="0"/>
      <p:bldP spid="115777" grpId="0"/>
      <p:bldP spid="115778" grpId="0" animBg="1"/>
      <p:bldP spid="115779" grpId="0"/>
      <p:bldP spid="115787" grpId="0"/>
      <p:bldP spid="3" grpId="0"/>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wind generators</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most obvious features of a wind generator are the rotor blades.</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The nacelle contains a gearbox, and a generator.</a:t>
            </a:r>
          </a:p>
        </p:txBody>
      </p:sp>
      <p:sp>
        <p:nvSpPr>
          <p:cNvPr id="6656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2052" name="Picture 4" descr="diagram_2_resize"/>
          <p:cNvPicPr>
            <a:picLocks noChangeAspect="1" noChangeArrowheads="1"/>
          </p:cNvPicPr>
          <p:nvPr/>
        </p:nvPicPr>
        <p:blipFill>
          <a:blip r:embed="rId5" cstate="print"/>
          <a:srcRect t="10915" b="12125"/>
          <a:stretch>
            <a:fillRect/>
          </a:stretch>
        </p:blipFill>
        <p:spPr bwMode="auto">
          <a:xfrm>
            <a:off x="407988" y="3195638"/>
            <a:ext cx="5053012" cy="3294062"/>
          </a:xfrm>
          <a:prstGeom prst="rect">
            <a:avLst/>
          </a:prstGeom>
          <a:ln>
            <a:noFill/>
          </a:ln>
          <a:effectLst>
            <a:outerShdw blurRad="292100" dist="139700" dir="2700000" algn="tl" rotWithShape="0">
              <a:srgbClr val="333333">
                <a:alpha val="65000"/>
              </a:srgbClr>
            </a:outerShdw>
          </a:effectLst>
        </p:spPr>
      </p:pic>
      <p:pic>
        <p:nvPicPr>
          <p:cNvPr id="1282053" name="Picture 5" descr="wind_en_1370"/>
          <p:cNvPicPr>
            <a:picLocks noChangeAspect="1" noChangeArrowheads="1"/>
          </p:cNvPicPr>
          <p:nvPr/>
        </p:nvPicPr>
        <p:blipFill>
          <a:blip r:embed="rId6" cstate="print"/>
          <a:srcRect l="3566" r="3841" b="10725"/>
          <a:stretch>
            <a:fillRect/>
          </a:stretch>
        </p:blipFill>
        <p:spPr bwMode="auto">
          <a:xfrm>
            <a:off x="5661025" y="3186113"/>
            <a:ext cx="3262313" cy="32988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2050">
                                            <p:txEl>
                                              <p:pRg st="1" end="1"/>
                                            </p:txEl>
                                          </p:spTgt>
                                        </p:tgtEl>
                                        <p:attrNameLst>
                                          <p:attrName>style.visibility</p:attrName>
                                        </p:attrNameLst>
                                      </p:cBhvr>
                                      <p:to>
                                        <p:strVal val="visible"/>
                                      </p:to>
                                    </p:set>
                                    <p:anim calcmode="lin" valueType="num">
                                      <p:cBhvr additive="base">
                                        <p:cTn id="7" dur="500" fill="hold"/>
                                        <p:tgtEl>
                                          <p:spTgt spid="1282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2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82053"/>
                                        </p:tgtEl>
                                        <p:attrNameLst>
                                          <p:attrName>style.visibility</p:attrName>
                                        </p:attrNameLst>
                                      </p:cBhvr>
                                      <p:to>
                                        <p:strVal val="visible"/>
                                      </p:to>
                                    </p:set>
                                    <p:anim calcmode="lin" valueType="num">
                                      <p:cBhvr>
                                        <p:cTn id="11" dur="500" fill="hold"/>
                                        <p:tgtEl>
                                          <p:spTgt spid="1282053"/>
                                        </p:tgtEl>
                                        <p:attrNameLst>
                                          <p:attrName>ppt_w</p:attrName>
                                        </p:attrNameLst>
                                      </p:cBhvr>
                                      <p:tavLst>
                                        <p:tav tm="0">
                                          <p:val>
                                            <p:fltVal val="0"/>
                                          </p:val>
                                        </p:tav>
                                        <p:tav tm="100000">
                                          <p:val>
                                            <p:strVal val="#ppt_w"/>
                                          </p:val>
                                        </p:tav>
                                      </p:tavLst>
                                    </p:anim>
                                    <p:anim calcmode="lin" valueType="num">
                                      <p:cBhvr>
                                        <p:cTn id="12" dur="500" fill="hold"/>
                                        <p:tgtEl>
                                          <p:spTgt spid="1282053"/>
                                        </p:tgtEl>
                                        <p:attrNameLst>
                                          <p:attrName>ppt_h</p:attrName>
                                        </p:attrNameLst>
                                      </p:cBhvr>
                                      <p:tavLst>
                                        <p:tav tm="0">
                                          <p:val>
                                            <p:fltVal val="0"/>
                                          </p:val>
                                        </p:tav>
                                        <p:tav tm="100000">
                                          <p:val>
                                            <p:strVal val="#ppt_h"/>
                                          </p:val>
                                        </p:tav>
                                      </p:tavLst>
                                    </p:anim>
                                    <p:animEffect transition="in" filter="fade">
                                      <p:cBhvr>
                                        <p:cTn id="13" dur="500"/>
                                        <p:tgtEl>
                                          <p:spTgt spid="128205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282050">
                                            <p:txEl>
                                              <p:pRg st="2" end="2"/>
                                            </p:txEl>
                                          </p:spTgt>
                                        </p:tgtEl>
                                        <p:attrNameLst>
                                          <p:attrName>style.visibility</p:attrName>
                                        </p:attrNameLst>
                                      </p:cBhvr>
                                      <p:to>
                                        <p:strVal val="visible"/>
                                      </p:to>
                                    </p:set>
                                    <p:anim calcmode="lin" valueType="num">
                                      <p:cBhvr additive="base">
                                        <p:cTn id="18" dur="500" fill="hold"/>
                                        <p:tgtEl>
                                          <p:spTgt spid="128205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282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53" presetClass="entr" presetSubtype="0" fill="hold" nodeType="withEffect">
                                  <p:stCondLst>
                                    <p:cond delay="0"/>
                                  </p:stCondLst>
                                  <p:childTnLst>
                                    <p:set>
                                      <p:cBhvr>
                                        <p:cTn id="21" dur="1" fill="hold">
                                          <p:stCondLst>
                                            <p:cond delay="0"/>
                                          </p:stCondLst>
                                        </p:cTn>
                                        <p:tgtEl>
                                          <p:spTgt spid="1282052"/>
                                        </p:tgtEl>
                                        <p:attrNameLst>
                                          <p:attrName>style.visibility</p:attrName>
                                        </p:attrNameLst>
                                      </p:cBhvr>
                                      <p:to>
                                        <p:strVal val="visible"/>
                                      </p:to>
                                    </p:set>
                                    <p:anim calcmode="lin" valueType="num">
                                      <p:cBhvr>
                                        <p:cTn id="22" dur="500" fill="hold"/>
                                        <p:tgtEl>
                                          <p:spTgt spid="1282052"/>
                                        </p:tgtEl>
                                        <p:attrNameLst>
                                          <p:attrName>ppt_w</p:attrName>
                                        </p:attrNameLst>
                                      </p:cBhvr>
                                      <p:tavLst>
                                        <p:tav tm="0">
                                          <p:val>
                                            <p:fltVal val="0"/>
                                          </p:val>
                                        </p:tav>
                                        <p:tav tm="100000">
                                          <p:val>
                                            <p:strVal val="#ppt_w"/>
                                          </p:val>
                                        </p:tav>
                                      </p:tavLst>
                                    </p:anim>
                                    <p:anim calcmode="lin" valueType="num">
                                      <p:cBhvr>
                                        <p:cTn id="23" dur="500" fill="hold"/>
                                        <p:tgtEl>
                                          <p:spTgt spid="1282052"/>
                                        </p:tgtEl>
                                        <p:attrNameLst>
                                          <p:attrName>ppt_h</p:attrName>
                                        </p:attrNameLst>
                                      </p:cBhvr>
                                      <p:tavLst>
                                        <p:tav tm="0">
                                          <p:val>
                                            <p:fltVal val="0"/>
                                          </p:val>
                                        </p:tav>
                                        <p:tav tm="100000">
                                          <p:val>
                                            <p:strVal val="#ppt_h"/>
                                          </p:val>
                                        </p:tav>
                                      </p:tavLst>
                                    </p:anim>
                                    <p:animEffect transition="in" filter="fade">
                                      <p:cBhvr>
                                        <p:cTn id="24" dur="500"/>
                                        <p:tgtEl>
                                          <p:spTgt spid="128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84118" name="Rectangle 22"/>
              <p:cNvSpPr>
                <a:spLocks noChangeArrowheads="1"/>
              </p:cNvSpPr>
              <p:nvPr/>
            </p:nvSpPr>
            <p:spPr bwMode="auto">
              <a:xfrm>
                <a:off x="674688" y="1836738"/>
                <a:ext cx="7772400" cy="5021262"/>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rPr>
                  <a:t>Determine the power that may be delivered by a wind generator, assuming that the wind kinetic energy is completely converted into mechanical energy.</a:t>
                </a:r>
              </a:p>
              <a:p>
                <a:pPr>
                  <a:spcBef>
                    <a:spcPct val="20000"/>
                  </a:spcBef>
                </a:pPr>
                <a:r>
                  <a:rPr lang="en-US" sz="2400" dirty="0" err="1">
                    <a:solidFill>
                      <a:srgbClr val="000000"/>
                    </a:solidFill>
                    <a:latin typeface="Arial" charset="0"/>
                    <a:cs typeface="Times New Roman" pitchFamily="18" charset="0"/>
                  </a:rPr>
                  <a:t>SOLUTION:Assume</a:t>
                </a:r>
                <a:r>
                  <a:rPr lang="en-US" sz="2400" dirty="0">
                    <a:solidFill>
                      <a:srgbClr val="000000"/>
                    </a:solidFill>
                    <a:latin typeface="Arial" charset="0"/>
                    <a:cs typeface="Times New Roman" pitchFamily="18" charset="0"/>
                  </a:rPr>
                  <a:t> a rotor blade radius of </a:t>
                </a:r>
                <a:r>
                  <a:rPr lang="en-US" sz="2400" i="1" dirty="0">
                    <a:solidFill>
                      <a:srgbClr val="000000"/>
                    </a:solidFill>
                    <a:latin typeface="Arial" charset="0"/>
                    <a:cs typeface="Times New Roman" pitchFamily="18" charset="0"/>
                  </a:rPr>
                  <a:t>r</a:t>
                </a:r>
                <a:r>
                  <a:rPr lang="en-US" sz="2400" dirty="0">
                    <a:solidFill>
                      <a:srgbClr val="000000"/>
                    </a:solidFill>
                    <a:latin typeface="Arial" charset="0"/>
                    <a:cs typeface="Times New Roman" pitchFamily="18" charset="0"/>
                  </a:rPr>
                  <a:t>.</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volume of air that moves through                               the blades in a time </a:t>
                </a:r>
                <a:r>
                  <a:rPr lang="en-US" sz="2400" i="1" dirty="0">
                    <a:solidFill>
                      <a:srgbClr val="000000"/>
                    </a:solidFill>
                    <a:latin typeface="Arial" charset="0"/>
                    <a:cs typeface="Times New Roman" pitchFamily="18" charset="0"/>
                  </a:rPr>
                  <a:t>t</a:t>
                </a:r>
                <a:r>
                  <a:rPr lang="en-US" sz="2400" dirty="0">
                    <a:solidFill>
                      <a:srgbClr val="000000"/>
                    </a:solidFill>
                    <a:latin typeface="Arial" charset="0"/>
                    <a:cs typeface="Times New Roman" pitchFamily="18" charset="0"/>
                  </a:rPr>
                  <a:t>  is given by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𝑉</m:t>
                    </m:r>
                    <m:r>
                      <a:rPr lang="en-US" sz="2400" b="0" i="1" dirty="0" smtClean="0">
                        <a:solidFill>
                          <a:srgbClr val="000000"/>
                        </a:solidFill>
                        <a:latin typeface="Cambria Math" panose="02040503050406030204" pitchFamily="18" charset="0"/>
                        <a:cs typeface="Times New Roman" pitchFamily="18" charset="0"/>
                      </a:rPr>
                      <m:t>=</m:t>
                    </m:r>
                    <m:r>
                      <a:rPr lang="en-US" sz="2400" i="1" dirty="0" smtClean="0">
                        <a:solidFill>
                          <a:srgbClr val="000000"/>
                        </a:solidFill>
                        <a:latin typeface="Cambria Math" panose="02040503050406030204" pitchFamily="18" charset="0"/>
                        <a:cs typeface="Times New Roman" pitchFamily="18" charset="0"/>
                      </a:rPr>
                      <m:t>𝐴</m:t>
                    </m:r>
                    <m:r>
                      <a:rPr lang="en-US" sz="2400" i="1" dirty="0">
                        <a:solidFill>
                          <a:srgbClr val="000000"/>
                        </a:solidFill>
                        <a:latin typeface="Cambria Math" panose="02040503050406030204" pitchFamily="18" charset="0"/>
                        <a:cs typeface="Times New Roman" pitchFamily="18" charset="0"/>
                        <a:sym typeface="Symbol" pitchFamily="18" charset="2"/>
                      </a:rPr>
                      <m:t>𝑑</m:t>
                    </m:r>
                    <m:r>
                      <a:rPr lang="en-US" sz="2400" i="1" dirty="0">
                        <a:solidFill>
                          <a:srgbClr val="000000"/>
                        </a:solidFill>
                        <a:latin typeface="Cambria Math" panose="02040503050406030204" pitchFamily="18" charset="0"/>
                        <a:cs typeface="Times New Roman" pitchFamily="18" charset="0"/>
                        <a:sym typeface="Symbol" pitchFamily="18" charset="2"/>
                      </a:rPr>
                      <m:t>=____</m:t>
                    </m:r>
                    <m:r>
                      <a:rPr lang="en-US" sz="2400" b="0" i="1" dirty="0" smtClean="0">
                        <a:solidFill>
                          <a:srgbClr val="000000"/>
                        </a:solidFill>
                        <a:latin typeface="Cambria Math" panose="02040503050406030204" pitchFamily="18" charset="0"/>
                        <a:cs typeface="Times New Roman" pitchFamily="18" charset="0"/>
                        <a:sym typeface="Symbol" pitchFamily="18" charset="2"/>
                      </a:rPr>
                      <m:t>___</m:t>
                    </m:r>
                  </m:oMath>
                </a14:m>
                <a:r>
                  <a:rPr lang="en-US" sz="2400" dirty="0">
                    <a:solidFill>
                      <a:srgbClr val="000000"/>
                    </a:solidFill>
                    <a:latin typeface="Arial" charset="0"/>
                    <a:cs typeface="Times New Roman" pitchFamily="18" charset="0"/>
                    <a:sym typeface="Symbol" pitchFamily="18" charset="2"/>
                  </a:rPr>
                  <a:t>, where </a:t>
                </a:r>
                <a:r>
                  <a:rPr lang="en-US" sz="2400" i="1" dirty="0">
                    <a:solidFill>
                      <a:srgbClr val="000000"/>
                    </a:solidFill>
                    <a:latin typeface="Arial" charset="0"/>
                    <a:cs typeface="Times New Roman" pitchFamily="18" charset="0"/>
                    <a:sym typeface="Symbol" pitchFamily="18" charset="2"/>
                  </a:rPr>
                  <a:t>v</a:t>
                </a:r>
                <a:r>
                  <a:rPr lang="en-US" sz="2400" dirty="0">
                    <a:solidFill>
                      <a:srgbClr val="000000"/>
                    </a:solidFill>
                    <a:latin typeface="Arial" charset="0"/>
                    <a:cs typeface="Times New Roman" pitchFamily="18" charset="0"/>
                    <a:sym typeface="Symbol" pitchFamily="18" charset="2"/>
                  </a:rPr>
                  <a:t> is the speed of                                the air and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cs typeface="Times New Roman" pitchFamily="18" charset="0"/>
                        <a:sym typeface="Symbol" pitchFamily="18" charset="2"/>
                      </a:rPr>
                      <m:t>=____</m:t>
                    </m:r>
                    <m: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____</m:t>
                    </m:r>
                  </m:oMath>
                </a14:m>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The mass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𝑚</m:t>
                    </m:r>
                  </m:oMath>
                </a14:m>
                <a:r>
                  <a:rPr lang="en-US" sz="2400" dirty="0">
                    <a:solidFill>
                      <a:srgbClr val="000000"/>
                    </a:solidFill>
                    <a:latin typeface="Arial" charset="0"/>
                    <a:cs typeface="Times New Roman" pitchFamily="18" charset="0"/>
                  </a:rPr>
                  <a:t> is 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rPr>
                      <m:t>𝑚</m:t>
                    </m:r>
                    <m:r>
                      <a:rPr lang="en-US" sz="2400" i="1" dirty="0" smtClean="0">
                        <a:solidFill>
                          <a:srgbClr val="000000"/>
                        </a:solidFill>
                        <a:latin typeface="Cambria Math" panose="02040503050406030204" pitchFamily="18" charset="0"/>
                        <a:cs typeface="Times New Roman" pitchFamily="18" charset="0"/>
                      </a:rPr>
                      <m:t>=</m:t>
                    </m:r>
                    <m:r>
                      <a:rPr lang="en-US" sz="2400" i="1" dirty="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𝜌</m:t>
                    </m:r>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b="0" i="1" dirty="0" smtClean="0">
                        <a:solidFill>
                          <a:srgbClr val="000000"/>
                        </a:solidFill>
                        <a:latin typeface="Cambria Math" panose="02040503050406030204" pitchFamily="18" charset="0"/>
                        <a:ea typeface="Cambria Math" panose="02040503050406030204" pitchFamily="18" charset="0"/>
                        <a:cs typeface="Times New Roman" pitchFamily="18" charset="0"/>
                        <a:sym typeface="Symbol" pitchFamily="18" charset="2"/>
                      </a:rPr>
                      <m:t>_________</m:t>
                    </m:r>
                  </m:oMath>
                </a14:m>
                <a:endParaRPr lang="en-US" sz="2400" dirty="0">
                  <a:solidFill>
                    <a:srgbClr val="000000"/>
                  </a:solidFill>
                  <a:latin typeface="Arial" charset="0"/>
                  <a:cs typeface="Times New Roman" pitchFamily="18" charset="0"/>
                  <a:sym typeface="Symbol" pitchFamily="18" charset="2"/>
                </a:endParaRPr>
              </a:p>
              <a:p>
                <a:pPr>
                  <a:spcBef>
                    <a:spcPct val="20000"/>
                  </a:spcBef>
                </a:pPr>
                <a:r>
                  <a:rPr lang="en-US" sz="2400" dirty="0">
                    <a:solidFill>
                      <a:srgbClr val="000000"/>
                    </a:solidFill>
                    <a:latin typeface="Arial" charset="0"/>
                    <a:cs typeface="Times New Roman" pitchFamily="18" charset="0"/>
                    <a:sym typeface="Symbol" pitchFamily="18" charset="2"/>
                  </a:rPr>
                  <a:t></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𝐸</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𝐾</m:t>
                        </m:r>
                      </m:sub>
                    </m:sSub>
                    <m:r>
                      <a:rPr lang="en-US" sz="2400" i="1" dirty="0">
                        <a:solidFill>
                          <a:srgbClr val="000000"/>
                        </a:solidFill>
                        <a:latin typeface="Cambria Math" panose="02040503050406030204" pitchFamily="18" charset="0"/>
                        <a:cs typeface="Times New Roman" pitchFamily="18" charset="0"/>
                        <a:sym typeface="Symbol" pitchFamily="18" charset="2"/>
                      </a:rPr>
                      <m:t>=</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½</m:t>
                        </m:r>
                      </m:e>
                    </m:d>
                    <m:r>
                      <a:rPr lang="en-US" sz="2400" i="1" dirty="0" smtClean="0">
                        <a:solidFill>
                          <a:srgbClr val="000000"/>
                        </a:solidFill>
                        <a:latin typeface="Cambria Math" panose="02040503050406030204" pitchFamily="18" charset="0"/>
                        <a:cs typeface="Times New Roman" pitchFamily="18" charset="0"/>
                        <a:sym typeface="Symbol" pitchFamily="18" charset="2"/>
                      </a:rPr>
                      <m:t>𝑚</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𝑣</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b="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sz="2400" dirty="0">
                  <a:solidFill>
                    <a:srgbClr val="000000"/>
                  </a:solidFill>
                  <a:latin typeface="Arial" charset="0"/>
                  <a:cs typeface="Times New Roman" pitchFamily="18" charset="0"/>
                  <a:sym typeface="Symbol" pitchFamily="18" charset="2"/>
                </a:endParaRPr>
              </a:p>
              <a:p>
                <a:pPr>
                  <a:spcBef>
                    <a:spcPct val="20000"/>
                  </a:spcBef>
                </a:pPr>
                <a:r>
                  <a:rPr lang="en-US" sz="2400" dirty="0">
                    <a:solidFill>
                      <a:srgbClr val="000000"/>
                    </a:solidFill>
                    <a:latin typeface="Arial" charset="0"/>
                    <a:cs typeface="Times New Roman" pitchFamily="18" charset="0"/>
                    <a:sym typeface="Symbol" pitchFamily="18" charset="2"/>
                  </a:rPr>
                  <a:t></a:t>
                </a:r>
                <a:r>
                  <a:rPr lang="en-US" sz="2400" dirty="0">
                    <a:solidFill>
                      <a:srgbClr val="000000"/>
                    </a:solidFill>
                    <a:latin typeface="Arial" charset="0"/>
                    <a:cs typeface="Times New Roman" pitchFamily="18" charset="0"/>
                  </a:rPr>
                  <a:t>Power is </a:t>
                </a:r>
                <a14:m>
                  <m:oMath xmlns:m="http://schemas.openxmlformats.org/officeDocument/2006/math">
                    <m:f>
                      <m:fPr>
                        <m:ctrlPr>
                          <a:rPr lang="en-US" b="0" i="1" dirty="0">
                            <a:solidFill>
                              <a:srgbClr val="000000"/>
                            </a:solidFill>
                            <a:latin typeface="Cambria Math" panose="02040503050406030204" pitchFamily="18" charset="0"/>
                            <a:cs typeface="Times New Roman" pitchFamily="18" charset="0"/>
                          </a:rPr>
                        </m:ctrlPr>
                      </m:fPr>
                      <m:num>
                        <m:sSub>
                          <m:sSubPr>
                            <m:ctrlPr>
                              <a:rPr lang="en-US" b="0" i="1" dirty="0" smtClean="0">
                                <a:solidFill>
                                  <a:srgbClr val="000000"/>
                                </a:solidFill>
                                <a:latin typeface="Cambria Math" panose="02040503050406030204" pitchFamily="18" charset="0"/>
                                <a:cs typeface="Times New Roman" pitchFamily="18" charset="0"/>
                              </a:rPr>
                            </m:ctrlPr>
                          </m:sSubPr>
                          <m:e>
                            <m:r>
                              <a:rPr lang="en-US" i="1" dirty="0" smtClean="0">
                                <a:solidFill>
                                  <a:srgbClr val="000000"/>
                                </a:solidFill>
                                <a:latin typeface="Cambria Math" panose="02040503050406030204" pitchFamily="18" charset="0"/>
                                <a:cs typeface="Times New Roman" pitchFamily="18" charset="0"/>
                              </a:rPr>
                              <m:t>𝐸</m:t>
                            </m:r>
                          </m:e>
                          <m:sub>
                            <m:r>
                              <a:rPr lang="en-US" b="0" i="1" dirty="0" smtClean="0">
                                <a:solidFill>
                                  <a:srgbClr val="000000"/>
                                </a:solidFill>
                                <a:latin typeface="Cambria Math" panose="02040503050406030204" pitchFamily="18" charset="0"/>
                                <a:cs typeface="Times New Roman" pitchFamily="18" charset="0"/>
                              </a:rPr>
                              <m:t>𝐾</m:t>
                            </m:r>
                          </m:sub>
                        </m:sSub>
                      </m:num>
                      <m:den>
                        <m:r>
                          <a:rPr lang="en-US" i="1" dirty="0">
                            <a:solidFill>
                              <a:srgbClr val="000000"/>
                            </a:solidFill>
                            <a:latin typeface="Cambria Math" panose="02040503050406030204" pitchFamily="18" charset="0"/>
                            <a:cs typeface="Times New Roman" pitchFamily="18" charset="0"/>
                          </a:rPr>
                          <m:t>𝑡</m:t>
                        </m:r>
                      </m:den>
                    </m:f>
                    <m:r>
                      <a:rPr lang="en-US" i="1" dirty="0">
                        <a:solidFill>
                          <a:srgbClr val="000000"/>
                        </a:solidFill>
                        <a:latin typeface="Cambria Math" panose="02040503050406030204" pitchFamily="18" charset="0"/>
                        <a:cs typeface="Times New Roman" pitchFamily="18" charset="0"/>
                      </a:rPr>
                      <m:t>  </m:t>
                    </m:r>
                  </m:oMath>
                </a14:m>
                <a:r>
                  <a:rPr lang="en-US" sz="2400" dirty="0">
                    <a:solidFill>
                      <a:srgbClr val="000000"/>
                    </a:solidFill>
                    <a:latin typeface="Arial" charset="0"/>
                    <a:cs typeface="Times New Roman" pitchFamily="18" charset="0"/>
                  </a:rPr>
                  <a:t>so that</a:t>
                </a:r>
                <a:r>
                  <a:rPr lang="en-US" sz="2400" dirty="0">
                    <a:solidFill>
                      <a:srgbClr val="000000"/>
                    </a:solidFill>
                    <a:latin typeface="Arial" charset="0"/>
                    <a:cs typeface="Times New Roman" pitchFamily="18" charset="0"/>
                    <a:sym typeface="Symbol" pitchFamily="18" charset="2"/>
                  </a:rPr>
                  <a:t> </a:t>
                </a:r>
              </a:p>
            </p:txBody>
          </p:sp>
        </mc:Choice>
        <mc:Fallback>
          <p:sp>
            <p:nvSpPr>
              <p:cNvPr id="1284118" name="Rectangle 22"/>
              <p:cNvSpPr>
                <a:spLocks noRot="1" noChangeAspect="1" noMove="1" noResize="1" noEditPoints="1" noAdjustHandles="1" noChangeArrowheads="1" noChangeShapeType="1" noTextEdit="1"/>
              </p:cNvSpPr>
              <p:nvPr/>
            </p:nvSpPr>
            <p:spPr bwMode="auto">
              <a:xfrm>
                <a:off x="674688" y="1836738"/>
                <a:ext cx="7772400" cy="5021262"/>
              </a:xfrm>
              <a:prstGeom prst="rect">
                <a:avLst/>
              </a:prstGeom>
              <a:blipFill>
                <a:blip r:embed="rId6"/>
                <a:stretch>
                  <a:fillRect l="-1255" t="-850" r="-8549"/>
                </a:stretch>
              </a:blipFill>
              <a:ln w="9525">
                <a:noFill/>
                <a:miter lim="800000"/>
                <a:headEnd/>
                <a:tailEnd/>
              </a:ln>
            </p:spPr>
            <p:txBody>
              <a:bodyPr/>
              <a:lstStyle/>
              <a:p>
                <a:r>
                  <a:rPr lang="en-US">
                    <a:noFill/>
                  </a:rPr>
                  <a:t> </a:t>
                </a:r>
              </a:p>
            </p:txBody>
          </p:sp>
        </mc:Fallback>
      </mc:AlternateContent>
      <p:sp>
        <p:nvSpPr>
          <p:cNvPr id="1284098" name="Rectangle 2"/>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6758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84100" name="Picture 4"/>
          <p:cNvPicPr>
            <a:picLocks noChangeAspect="1" noChangeArrowheads="1"/>
          </p:cNvPicPr>
          <p:nvPr/>
        </p:nvPicPr>
        <p:blipFill>
          <a:blip r:embed="rId7" cstate="print">
            <a:clrChange>
              <a:clrFrom>
                <a:srgbClr val="FFFFFF"/>
              </a:clrFrom>
              <a:clrTo>
                <a:srgbClr val="FFFFFF">
                  <a:alpha val="0"/>
                </a:srgbClr>
              </a:clrTo>
            </a:clrChange>
            <a:lum contrast="-32000"/>
          </a:blip>
          <a:srcRect/>
          <a:stretch>
            <a:fillRect/>
          </a:stretch>
        </p:blipFill>
        <p:spPr bwMode="auto">
          <a:xfrm>
            <a:off x="6494463" y="3171825"/>
            <a:ext cx="1571625" cy="3724275"/>
          </a:xfrm>
          <a:prstGeom prst="rect">
            <a:avLst/>
          </a:prstGeom>
          <a:noFill/>
          <a:ln w="9525">
            <a:noFill/>
            <a:miter lim="800000"/>
            <a:headEnd/>
            <a:tailEnd/>
          </a:ln>
        </p:spPr>
      </p:pic>
      <p:sp>
        <p:nvSpPr>
          <p:cNvPr id="1284101" name="Oval 5"/>
          <p:cNvSpPr>
            <a:spLocks noChangeArrowheads="1"/>
          </p:cNvSpPr>
          <p:nvPr/>
        </p:nvSpPr>
        <p:spPr bwMode="auto">
          <a:xfrm>
            <a:off x="6545263" y="3140075"/>
            <a:ext cx="1577975" cy="1949450"/>
          </a:xfrm>
          <a:prstGeom prst="ellipse">
            <a:avLst/>
          </a:prstGeom>
          <a:solidFill>
            <a:schemeClr val="accent1">
              <a:alpha val="38823"/>
            </a:schemeClr>
          </a:solidFill>
          <a:ln w="9525">
            <a:solidFill>
              <a:schemeClr val="tx1"/>
            </a:solidFill>
            <a:round/>
            <a:headEnd/>
            <a:tailEnd/>
          </a:ln>
        </p:spPr>
        <p:txBody>
          <a:bodyPr wrap="none" anchor="ctr"/>
          <a:lstStyle/>
          <a:p>
            <a:endParaRPr lang="en-US"/>
          </a:p>
        </p:txBody>
      </p:sp>
      <p:grpSp>
        <p:nvGrpSpPr>
          <p:cNvPr id="2" name="Group 6"/>
          <p:cNvGrpSpPr>
            <a:grpSpLocks/>
          </p:cNvGrpSpPr>
          <p:nvPr/>
        </p:nvGrpSpPr>
        <p:grpSpPr bwMode="auto">
          <a:xfrm>
            <a:off x="7270750" y="3141663"/>
            <a:ext cx="1804988" cy="2084387"/>
            <a:chOff x="3852" y="1955"/>
            <a:chExt cx="1137" cy="1313"/>
          </a:xfrm>
        </p:grpSpPr>
        <p:sp>
          <p:nvSpPr>
            <p:cNvPr id="67604" name="Oval 7"/>
            <p:cNvSpPr>
              <a:spLocks noChangeArrowheads="1"/>
            </p:cNvSpPr>
            <p:nvPr/>
          </p:nvSpPr>
          <p:spPr bwMode="auto">
            <a:xfrm>
              <a:off x="3995" y="2039"/>
              <a:ext cx="994" cy="1228"/>
            </a:xfrm>
            <a:prstGeom prst="ellipse">
              <a:avLst/>
            </a:prstGeom>
            <a:noFill/>
            <a:ln w="28575">
              <a:solidFill>
                <a:schemeClr val="tx1"/>
              </a:solidFill>
              <a:round/>
              <a:headEnd/>
              <a:tailEnd/>
            </a:ln>
          </p:spPr>
          <p:txBody>
            <a:bodyPr wrap="none" anchor="ctr"/>
            <a:lstStyle/>
            <a:p>
              <a:endParaRPr lang="en-US"/>
            </a:p>
          </p:txBody>
        </p:sp>
        <p:sp>
          <p:nvSpPr>
            <p:cNvPr id="67605" name="Line 8"/>
            <p:cNvSpPr>
              <a:spLocks noChangeShapeType="1"/>
            </p:cNvSpPr>
            <p:nvPr/>
          </p:nvSpPr>
          <p:spPr bwMode="auto">
            <a:xfrm>
              <a:off x="3911" y="1955"/>
              <a:ext cx="591" cy="84"/>
            </a:xfrm>
            <a:prstGeom prst="line">
              <a:avLst/>
            </a:prstGeom>
            <a:noFill/>
            <a:ln w="28575">
              <a:solidFill>
                <a:schemeClr val="tx1"/>
              </a:solidFill>
              <a:round/>
              <a:headEnd/>
              <a:tailEnd/>
            </a:ln>
          </p:spPr>
          <p:txBody>
            <a:bodyPr/>
            <a:lstStyle/>
            <a:p>
              <a:endParaRPr lang="en-US"/>
            </a:p>
          </p:txBody>
        </p:sp>
        <p:sp>
          <p:nvSpPr>
            <p:cNvPr id="67606" name="Line 9"/>
            <p:cNvSpPr>
              <a:spLocks noChangeShapeType="1"/>
            </p:cNvSpPr>
            <p:nvPr/>
          </p:nvSpPr>
          <p:spPr bwMode="auto">
            <a:xfrm>
              <a:off x="3852" y="3184"/>
              <a:ext cx="591" cy="84"/>
            </a:xfrm>
            <a:prstGeom prst="line">
              <a:avLst/>
            </a:prstGeom>
            <a:noFill/>
            <a:ln w="28575">
              <a:solidFill>
                <a:schemeClr val="tx1"/>
              </a:solidFill>
              <a:round/>
              <a:headEnd/>
              <a:tailEnd/>
            </a:ln>
          </p:spPr>
          <p:txBody>
            <a:bodyPr/>
            <a:lstStyle/>
            <a:p>
              <a:endParaRPr lang="en-US"/>
            </a:p>
          </p:txBody>
        </p:sp>
      </p:grpSp>
      <p:grpSp>
        <p:nvGrpSpPr>
          <p:cNvPr id="3" name="Group 10"/>
          <p:cNvGrpSpPr>
            <a:grpSpLocks/>
          </p:cNvGrpSpPr>
          <p:nvPr/>
        </p:nvGrpSpPr>
        <p:grpSpPr bwMode="auto">
          <a:xfrm>
            <a:off x="6853238" y="3103563"/>
            <a:ext cx="612775" cy="1003300"/>
            <a:chOff x="4093" y="1955"/>
            <a:chExt cx="386" cy="632"/>
          </a:xfrm>
        </p:grpSpPr>
        <p:sp>
          <p:nvSpPr>
            <p:cNvPr id="67599" name="Text Box 11"/>
            <p:cNvSpPr txBox="1">
              <a:spLocks noChangeArrowheads="1"/>
            </p:cNvSpPr>
            <p:nvPr/>
          </p:nvSpPr>
          <p:spPr bwMode="auto">
            <a:xfrm>
              <a:off x="4163" y="2141"/>
              <a:ext cx="212" cy="250"/>
            </a:xfrm>
            <a:prstGeom prst="rect">
              <a:avLst/>
            </a:prstGeom>
            <a:noFill/>
            <a:ln w="9525">
              <a:noFill/>
              <a:miter lim="800000"/>
              <a:headEnd/>
              <a:tailEnd/>
            </a:ln>
          </p:spPr>
          <p:txBody>
            <a:bodyPr wrap="none">
              <a:spAutoFit/>
            </a:bodyPr>
            <a:lstStyle/>
            <a:p>
              <a:r>
                <a:rPr lang="en-US" b="1" i="1"/>
                <a:t>r</a:t>
              </a:r>
            </a:p>
          </p:txBody>
        </p:sp>
        <p:sp>
          <p:nvSpPr>
            <p:cNvPr id="67600" name="Line 12"/>
            <p:cNvSpPr>
              <a:spLocks noChangeShapeType="1"/>
            </p:cNvSpPr>
            <p:nvPr/>
          </p:nvSpPr>
          <p:spPr bwMode="auto">
            <a:xfrm flipH="1" flipV="1">
              <a:off x="4221" y="1955"/>
              <a:ext cx="258" cy="31"/>
            </a:xfrm>
            <a:prstGeom prst="line">
              <a:avLst/>
            </a:prstGeom>
            <a:noFill/>
            <a:ln w="9525">
              <a:solidFill>
                <a:schemeClr val="tx1"/>
              </a:solidFill>
              <a:prstDash val="dash"/>
              <a:round/>
              <a:headEnd/>
              <a:tailEnd/>
            </a:ln>
          </p:spPr>
          <p:txBody>
            <a:bodyPr/>
            <a:lstStyle/>
            <a:p>
              <a:endParaRPr lang="en-US"/>
            </a:p>
          </p:txBody>
        </p:sp>
        <p:sp>
          <p:nvSpPr>
            <p:cNvPr id="67601" name="Line 13"/>
            <p:cNvSpPr>
              <a:spLocks noChangeShapeType="1"/>
            </p:cNvSpPr>
            <p:nvPr/>
          </p:nvSpPr>
          <p:spPr bwMode="auto">
            <a:xfrm flipH="1" flipV="1">
              <a:off x="4093" y="2556"/>
              <a:ext cx="258" cy="31"/>
            </a:xfrm>
            <a:prstGeom prst="line">
              <a:avLst/>
            </a:prstGeom>
            <a:noFill/>
            <a:ln w="9525">
              <a:solidFill>
                <a:schemeClr val="tx1"/>
              </a:solidFill>
              <a:prstDash val="dash"/>
              <a:round/>
              <a:headEnd/>
              <a:tailEnd/>
            </a:ln>
          </p:spPr>
          <p:txBody>
            <a:bodyPr/>
            <a:lstStyle/>
            <a:p>
              <a:endParaRPr lang="en-US"/>
            </a:p>
          </p:txBody>
        </p:sp>
        <p:sp>
          <p:nvSpPr>
            <p:cNvPr id="67602" name="Line 14"/>
            <p:cNvSpPr>
              <a:spLocks noChangeShapeType="1"/>
            </p:cNvSpPr>
            <p:nvPr/>
          </p:nvSpPr>
          <p:spPr bwMode="auto">
            <a:xfrm flipH="1">
              <a:off x="4213" y="2349"/>
              <a:ext cx="47" cy="220"/>
            </a:xfrm>
            <a:prstGeom prst="line">
              <a:avLst/>
            </a:prstGeom>
            <a:noFill/>
            <a:ln w="19050">
              <a:solidFill>
                <a:schemeClr val="tx1"/>
              </a:solidFill>
              <a:round/>
              <a:headEnd/>
              <a:tailEnd type="arrow" w="med" len="med"/>
            </a:ln>
          </p:spPr>
          <p:txBody>
            <a:bodyPr/>
            <a:lstStyle/>
            <a:p>
              <a:endParaRPr lang="en-US"/>
            </a:p>
          </p:txBody>
        </p:sp>
        <p:sp>
          <p:nvSpPr>
            <p:cNvPr id="67603" name="Line 15"/>
            <p:cNvSpPr>
              <a:spLocks noChangeShapeType="1"/>
            </p:cNvSpPr>
            <p:nvPr/>
          </p:nvSpPr>
          <p:spPr bwMode="auto">
            <a:xfrm flipH="1">
              <a:off x="4296" y="1979"/>
              <a:ext cx="46" cy="228"/>
            </a:xfrm>
            <a:prstGeom prst="line">
              <a:avLst/>
            </a:prstGeom>
            <a:noFill/>
            <a:ln w="19050">
              <a:solidFill>
                <a:schemeClr val="tx1"/>
              </a:solidFill>
              <a:round/>
              <a:headEnd type="arrow" w="med" len="med"/>
              <a:tailEnd/>
            </a:ln>
          </p:spPr>
          <p:txBody>
            <a:bodyPr/>
            <a:lstStyle/>
            <a:p>
              <a:endParaRPr lang="en-US"/>
            </a:p>
          </p:txBody>
        </p:sp>
      </p:grpSp>
      <p:sp>
        <p:nvSpPr>
          <p:cNvPr id="1284112" name="Text Box 16"/>
          <p:cNvSpPr txBox="1">
            <a:spLocks noChangeArrowheads="1"/>
          </p:cNvSpPr>
          <p:nvPr/>
        </p:nvSpPr>
        <p:spPr bwMode="auto">
          <a:xfrm rot="497571">
            <a:off x="7321550" y="2894013"/>
            <a:ext cx="1098550" cy="396875"/>
          </a:xfrm>
          <a:prstGeom prst="rect">
            <a:avLst/>
          </a:prstGeom>
          <a:noFill/>
          <a:ln w="9525">
            <a:noFill/>
            <a:miter lim="800000"/>
            <a:headEnd/>
            <a:tailEnd/>
          </a:ln>
        </p:spPr>
        <p:txBody>
          <a:bodyPr wrap="none">
            <a:spAutoFit/>
          </a:bodyPr>
          <a:lstStyle/>
          <a:p>
            <a:r>
              <a:rPr lang="en-US" b="1" i="1"/>
              <a:t>d</a:t>
            </a:r>
            <a:r>
              <a:rPr lang="en-US" b="1"/>
              <a:t> = </a:t>
            </a:r>
            <a:r>
              <a:rPr lang="en-US" b="1" i="1"/>
              <a:t>vt</a:t>
            </a:r>
          </a:p>
        </p:txBody>
      </p:sp>
      <p:grpSp>
        <p:nvGrpSpPr>
          <p:cNvPr id="4" name="Group 23"/>
          <p:cNvGrpSpPr>
            <a:grpSpLocks/>
          </p:cNvGrpSpPr>
          <p:nvPr/>
        </p:nvGrpSpPr>
        <p:grpSpPr bwMode="auto">
          <a:xfrm>
            <a:off x="744537" y="6365874"/>
            <a:ext cx="7464425" cy="457200"/>
            <a:chOff x="510" y="3943"/>
            <a:chExt cx="4702" cy="288"/>
          </a:xfrm>
        </p:grpSpPr>
        <p:sp>
          <p:nvSpPr>
            <p:cNvPr id="67596" name="Text Box 19"/>
            <p:cNvSpPr txBox="1">
              <a:spLocks noChangeArrowheads="1"/>
            </p:cNvSpPr>
            <p:nvPr/>
          </p:nvSpPr>
          <p:spPr bwMode="auto">
            <a:xfrm>
              <a:off x="3808" y="3943"/>
              <a:ext cx="1404" cy="288"/>
            </a:xfrm>
            <a:prstGeom prst="rect">
              <a:avLst/>
            </a:prstGeom>
            <a:solidFill>
              <a:srgbClr val="FF0000"/>
            </a:solidFill>
            <a:ln w="9525">
              <a:noFill/>
              <a:miter lim="800000"/>
              <a:headEnd/>
              <a:tailEnd/>
            </a:ln>
          </p:spPr>
          <p:txBody>
            <a:bodyPr>
              <a:spAutoFit/>
            </a:bodyPr>
            <a:lstStyle/>
            <a:p>
              <a:pPr algn="ctr">
                <a:spcBef>
                  <a:spcPct val="50000"/>
                </a:spcBef>
              </a:pPr>
              <a:r>
                <a:rPr lang="en-US" sz="2400" dirty="0">
                  <a:solidFill>
                    <a:schemeClr val="bg1"/>
                  </a:solidFill>
                  <a:latin typeface="Arial" charset="0"/>
                </a:rPr>
                <a:t>wind generator</a:t>
              </a:r>
            </a:p>
          </p:txBody>
        </p:sp>
        <p:sp>
          <p:nvSpPr>
            <p:cNvPr id="67597" name="Rectangle 20"/>
            <p:cNvSpPr>
              <a:spLocks noChangeArrowheads="1"/>
            </p:cNvSpPr>
            <p:nvPr/>
          </p:nvSpPr>
          <p:spPr bwMode="auto">
            <a:xfrm>
              <a:off x="510" y="3945"/>
              <a:ext cx="4701" cy="277"/>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284100"/>
                                        </p:tgtEl>
                                        <p:attrNameLst>
                                          <p:attrName>style.visibility</p:attrName>
                                        </p:attrNameLst>
                                      </p:cBhvr>
                                      <p:to>
                                        <p:strVal val="visible"/>
                                      </p:to>
                                    </p:set>
                                    <p:anim calcmode="lin" valueType="num">
                                      <p:cBhvr>
                                        <p:cTn id="7" dur="500" fill="hold"/>
                                        <p:tgtEl>
                                          <p:spTgt spid="1284100"/>
                                        </p:tgtEl>
                                        <p:attrNameLst>
                                          <p:attrName>ppt_w</p:attrName>
                                        </p:attrNameLst>
                                      </p:cBhvr>
                                      <p:tavLst>
                                        <p:tav tm="0">
                                          <p:val>
                                            <p:fltVal val="0"/>
                                          </p:val>
                                        </p:tav>
                                        <p:tav tm="100000">
                                          <p:val>
                                            <p:strVal val="#ppt_w"/>
                                          </p:val>
                                        </p:tav>
                                      </p:tavLst>
                                    </p:anim>
                                    <p:anim calcmode="lin" valueType="num">
                                      <p:cBhvr>
                                        <p:cTn id="8" dur="500" fill="hold"/>
                                        <p:tgtEl>
                                          <p:spTgt spid="1284100"/>
                                        </p:tgtEl>
                                        <p:attrNameLst>
                                          <p:attrName>ppt_h</p:attrName>
                                        </p:attrNameLst>
                                      </p:cBhvr>
                                      <p:tavLst>
                                        <p:tav tm="0">
                                          <p:val>
                                            <p:fltVal val="0"/>
                                          </p:val>
                                        </p:tav>
                                        <p:tav tm="100000">
                                          <p:val>
                                            <p:strVal val="#ppt_h"/>
                                          </p:val>
                                        </p:tav>
                                      </p:tavLst>
                                    </p:anim>
                                    <p:animEffect transition="in" filter="fade">
                                      <p:cBhvr>
                                        <p:cTn id="9" dur="500"/>
                                        <p:tgtEl>
                                          <p:spTgt spid="128410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subTnLst>
                                    <p:audio>
                                      <p:cMediaNode>
                                        <p:cTn display="0" masterRel="sameClick">
                                          <p:stCondLst>
                                            <p:cond evt="begin" delay="0">
                                              <p:tn val="12"/>
                                            </p:cond>
                                          </p:stCondLst>
                                          <p:endCondLst>
                                            <p:cond evt="onStopAudio" delay="0">
                                              <p:tgtEl>
                                                <p:sldTgt/>
                                              </p:tgtEl>
                                            </p:cond>
                                          </p:endCondLst>
                                        </p:cTn>
                                        <p:tgtEl>
                                          <p:sndTgt r:embed="rId4" name="cashreg.wav"/>
                                        </p:tgtEl>
                                      </p:cMediaNode>
                                    </p:audio>
                                  </p:sub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84101"/>
                                        </p:tgtEl>
                                        <p:attrNameLst>
                                          <p:attrName>style.visibility</p:attrName>
                                        </p:attrNameLst>
                                      </p:cBhvr>
                                      <p:to>
                                        <p:strVal val="visible"/>
                                      </p:to>
                                    </p:set>
                                    <p:anim calcmode="lin" valueType="num">
                                      <p:cBhvr>
                                        <p:cTn id="21" dur="500" fill="hold"/>
                                        <p:tgtEl>
                                          <p:spTgt spid="1284101"/>
                                        </p:tgtEl>
                                        <p:attrNameLst>
                                          <p:attrName>ppt_w</p:attrName>
                                        </p:attrNameLst>
                                      </p:cBhvr>
                                      <p:tavLst>
                                        <p:tav tm="0">
                                          <p:val>
                                            <p:fltVal val="0"/>
                                          </p:val>
                                        </p:tav>
                                        <p:tav tm="100000">
                                          <p:val>
                                            <p:strVal val="#ppt_w"/>
                                          </p:val>
                                        </p:tav>
                                      </p:tavLst>
                                    </p:anim>
                                    <p:anim calcmode="lin" valueType="num">
                                      <p:cBhvr>
                                        <p:cTn id="22" dur="500" fill="hold"/>
                                        <p:tgtEl>
                                          <p:spTgt spid="1284101"/>
                                        </p:tgtEl>
                                        <p:attrNameLst>
                                          <p:attrName>ppt_h</p:attrName>
                                        </p:attrNameLst>
                                      </p:cBhvr>
                                      <p:tavLst>
                                        <p:tav tm="0">
                                          <p:val>
                                            <p:fltVal val="0"/>
                                          </p:val>
                                        </p:tav>
                                        <p:tav tm="100000">
                                          <p:val>
                                            <p:strVal val="#ppt_h"/>
                                          </p:val>
                                        </p:tav>
                                      </p:tavLst>
                                    </p:anim>
                                    <p:animEffect transition="in" filter="fade">
                                      <p:cBhvr>
                                        <p:cTn id="23" dur="500"/>
                                        <p:tgtEl>
                                          <p:spTgt spid="1284101"/>
                                        </p:tgtEl>
                                      </p:cBhvr>
                                    </p:animEffec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subTnLst>
                                    <p:audio>
                                      <p:cMediaNode>
                                        <p:cTn display="0" masterRel="sameClick">
                                          <p:stCondLst>
                                            <p:cond evt="begin" delay="0">
                                              <p:tn val="26"/>
                                            </p:cond>
                                          </p:stCondLst>
                                          <p:endCondLst>
                                            <p:cond evt="onStopAudio" delay="0">
                                              <p:tgtEl>
                                                <p:sldTgt/>
                                              </p:tgtEl>
                                            </p:cond>
                                          </p:endCondLst>
                                        </p:cTn>
                                        <p:tgtEl>
                                          <p:sndTgt r:embed="rId4" name="cashreg.wav"/>
                                        </p:tgtEl>
                                      </p:cMediaNode>
                                    </p:audio>
                                  </p:sub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284112"/>
                                        </p:tgtEl>
                                        <p:attrNameLst>
                                          <p:attrName>style.visibility</p:attrName>
                                        </p:attrNameLst>
                                      </p:cBhvr>
                                      <p:to>
                                        <p:strVal val="visible"/>
                                      </p:to>
                                    </p:set>
                                    <p:anim calcmode="lin" valueType="num">
                                      <p:cBhvr>
                                        <p:cTn id="33" dur="500" fill="hold"/>
                                        <p:tgtEl>
                                          <p:spTgt spid="1284112"/>
                                        </p:tgtEl>
                                        <p:attrNameLst>
                                          <p:attrName>ppt_w</p:attrName>
                                        </p:attrNameLst>
                                      </p:cBhvr>
                                      <p:tavLst>
                                        <p:tav tm="0">
                                          <p:val>
                                            <p:fltVal val="0"/>
                                          </p:val>
                                        </p:tav>
                                        <p:tav tm="100000">
                                          <p:val>
                                            <p:strVal val="#ppt_w"/>
                                          </p:val>
                                        </p:tav>
                                      </p:tavLst>
                                    </p:anim>
                                    <p:anim calcmode="lin" valueType="num">
                                      <p:cBhvr>
                                        <p:cTn id="34" dur="500" fill="hold"/>
                                        <p:tgtEl>
                                          <p:spTgt spid="1284112"/>
                                        </p:tgtEl>
                                        <p:attrNameLst>
                                          <p:attrName>ppt_h</p:attrName>
                                        </p:attrNameLst>
                                      </p:cBhvr>
                                      <p:tavLst>
                                        <p:tav tm="0">
                                          <p:val>
                                            <p:fltVal val="0"/>
                                          </p:val>
                                        </p:tav>
                                        <p:tav tm="100000">
                                          <p:val>
                                            <p:strVal val="#ppt_h"/>
                                          </p:val>
                                        </p:tav>
                                      </p:tavLst>
                                    </p:anim>
                                    <p:animEffect transition="in" filter="fade">
                                      <p:cBhvr>
                                        <p:cTn id="35" dur="500"/>
                                        <p:tgtEl>
                                          <p:spTgt spid="1284112"/>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84118">
                                            <p:txEl>
                                              <p:pRg st="0" end="0"/>
                                            </p:txEl>
                                          </p:spTgt>
                                        </p:tgtEl>
                                        <p:attrNameLst>
                                          <p:attrName>style.visibility</p:attrName>
                                        </p:attrNameLst>
                                      </p:cBhvr>
                                      <p:to>
                                        <p:strVal val="visible"/>
                                      </p:to>
                                    </p:set>
                                    <p:anim calcmode="lin" valueType="num">
                                      <p:cBhvr additive="base">
                                        <p:cTn id="40" dur="500" fill="hold"/>
                                        <p:tgtEl>
                                          <p:spTgt spid="1284118">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2841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284118">
                                            <p:txEl>
                                              <p:pRg st="1" end="1"/>
                                            </p:txEl>
                                          </p:spTgt>
                                        </p:tgtEl>
                                        <p:attrNameLst>
                                          <p:attrName>style.visibility</p:attrName>
                                        </p:attrNameLst>
                                      </p:cBhvr>
                                      <p:to>
                                        <p:strVal val="visible"/>
                                      </p:to>
                                    </p:set>
                                    <p:anim calcmode="lin" valueType="num">
                                      <p:cBhvr additive="base">
                                        <p:cTn id="46" dur="500" fill="hold"/>
                                        <p:tgtEl>
                                          <p:spTgt spid="1284118">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2841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84118">
                                            <p:txEl>
                                              <p:pRg st="2" end="2"/>
                                            </p:txEl>
                                          </p:spTgt>
                                        </p:tgtEl>
                                        <p:attrNameLst>
                                          <p:attrName>style.visibility</p:attrName>
                                        </p:attrNameLst>
                                      </p:cBhvr>
                                      <p:to>
                                        <p:strVal val="visible"/>
                                      </p:to>
                                    </p:set>
                                    <p:anim calcmode="lin" valueType="num">
                                      <p:cBhvr additive="base">
                                        <p:cTn id="52" dur="500" fill="hold"/>
                                        <p:tgtEl>
                                          <p:spTgt spid="1284118">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2841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5"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284118">
                                            <p:txEl>
                                              <p:pRg st="3" end="3"/>
                                            </p:txEl>
                                          </p:spTgt>
                                        </p:tgtEl>
                                        <p:attrNameLst>
                                          <p:attrName>style.visibility</p:attrName>
                                        </p:attrNameLst>
                                      </p:cBhvr>
                                      <p:to>
                                        <p:strVal val="visible"/>
                                      </p:to>
                                    </p:set>
                                    <p:anim calcmode="lin" valueType="num">
                                      <p:cBhvr additive="base">
                                        <p:cTn id="58" dur="500" fill="hold"/>
                                        <p:tgtEl>
                                          <p:spTgt spid="1284118">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2841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284118">
                                            <p:txEl>
                                              <p:pRg st="4" end="4"/>
                                            </p:txEl>
                                          </p:spTgt>
                                        </p:tgtEl>
                                        <p:attrNameLst>
                                          <p:attrName>style.visibility</p:attrName>
                                        </p:attrNameLst>
                                      </p:cBhvr>
                                      <p:to>
                                        <p:strVal val="visible"/>
                                      </p:to>
                                    </p:set>
                                    <p:anim calcmode="lin" valueType="num">
                                      <p:cBhvr additive="base">
                                        <p:cTn id="64" dur="500" fill="hold"/>
                                        <p:tgtEl>
                                          <p:spTgt spid="1284118">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2841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5"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84118">
                                            <p:txEl>
                                              <p:pRg st="5" end="5"/>
                                            </p:txEl>
                                          </p:spTgt>
                                        </p:tgtEl>
                                        <p:attrNameLst>
                                          <p:attrName>style.visibility</p:attrName>
                                        </p:attrNameLst>
                                      </p:cBhvr>
                                      <p:to>
                                        <p:strVal val="visible"/>
                                      </p:to>
                                    </p:set>
                                    <p:anim calcmode="lin" valueType="num">
                                      <p:cBhvr additive="base">
                                        <p:cTn id="70" dur="500" fill="hold"/>
                                        <p:tgtEl>
                                          <p:spTgt spid="1284118">
                                            <p:txEl>
                                              <p:pRg st="5" end="5"/>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2841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arrow.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 calcmode="lin" valueType="num">
                                      <p:cBhvr>
                                        <p:cTn id="76" dur="500" fill="hold"/>
                                        <p:tgtEl>
                                          <p:spTgt spid="4"/>
                                        </p:tgtEl>
                                        <p:attrNameLst>
                                          <p:attrName>ppt_w</p:attrName>
                                        </p:attrNameLst>
                                      </p:cBhvr>
                                      <p:tavLst>
                                        <p:tav tm="0">
                                          <p:val>
                                            <p:fltVal val="0"/>
                                          </p:val>
                                        </p:tav>
                                        <p:tav tm="100000">
                                          <p:val>
                                            <p:strVal val="#ppt_w"/>
                                          </p:val>
                                        </p:tav>
                                      </p:tavLst>
                                    </p:anim>
                                    <p:anim calcmode="lin" valueType="num">
                                      <p:cBhvr>
                                        <p:cTn id="77" dur="500" fill="hold"/>
                                        <p:tgtEl>
                                          <p:spTgt spid="4"/>
                                        </p:tgtEl>
                                        <p:attrNameLst>
                                          <p:attrName>ppt_h</p:attrName>
                                        </p:attrNameLst>
                                      </p:cBhvr>
                                      <p:tavLst>
                                        <p:tav tm="0">
                                          <p:val>
                                            <p:fltVal val="0"/>
                                          </p:val>
                                        </p:tav>
                                        <p:tav tm="100000">
                                          <p:val>
                                            <p:strVal val="#ppt_h"/>
                                          </p:val>
                                        </p:tav>
                                      </p:tavLst>
                                    </p:anim>
                                    <p:animEffect transition="in" filter="fade">
                                      <p:cBhvr>
                                        <p:cTn id="78" dur="500"/>
                                        <p:tgtEl>
                                          <p:spTgt spid="4"/>
                                        </p:tgtEl>
                                      </p:cBhvr>
                                    </p:animEffect>
                                  </p:childTnLst>
                                  <p:subTnLst>
                                    <p:audio>
                                      <p:cMediaNode>
                                        <p:cTn display="0" masterRel="sameClick">
                                          <p:stCondLst>
                                            <p:cond evt="begin" delay="0">
                                              <p:tn val="74"/>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4101" grpId="0" animBg="1"/>
      <p:bldP spid="128411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86148" name="Rectangle 4"/>
          <p:cNvSpPr>
            <a:spLocks noChangeArrowheads="1"/>
          </p:cNvSpPr>
          <p:nvPr/>
        </p:nvSpPr>
        <p:spPr bwMode="auto">
          <a:xfrm>
            <a:off x="685800" y="1835150"/>
            <a:ext cx="7772400" cy="5022850"/>
          </a:xfrm>
          <a:prstGeom prst="rect">
            <a:avLst/>
          </a:prstGeom>
          <a:solidFill>
            <a:srgbClr val="CCFFCC"/>
          </a:solidFill>
          <a:ln w="9525">
            <a:noFill/>
            <a:miter lim="800000"/>
            <a:headEnd/>
            <a:tailEnd/>
          </a:ln>
        </p:spPr>
        <p:txBody>
          <a:bodyPr/>
          <a:lstStyle/>
          <a:p>
            <a:r>
              <a:rPr lang="en-US" sz="2400" dirty="0" smtClean="0">
                <a:latin typeface="Arial" charset="0"/>
              </a:rPr>
              <a:t>PRACTICE: Since the air is still moving after passing through the rotor area, obviously not all of the kinetic energy can be used. The maximum theoretical efficiency of a wind turbine is about 60%.                   Given a turbine having a blade length of 12 m, a wind speed of 15 ms</a:t>
            </a:r>
            <a:r>
              <a:rPr lang="en-US" sz="2400" baseline="30000" dirty="0">
                <a:latin typeface="Arial" charset="0"/>
              </a:rPr>
              <a:t>-1</a:t>
            </a:r>
            <a:r>
              <a:rPr lang="en-US" sz="2400" dirty="0">
                <a:latin typeface="Arial" charset="0"/>
              </a:rPr>
              <a:t> and an efficiency of 45%, find the power output. The density of air is </a:t>
            </a:r>
            <a:r>
              <a:rPr lang="en-US" sz="2400" dirty="0">
                <a:solidFill>
                  <a:srgbClr val="000000"/>
                </a:solidFill>
                <a:latin typeface="Arial" charset="0"/>
                <a:sym typeface="Symbol" pitchFamily="18" charset="2"/>
              </a:rPr>
              <a:t></a:t>
            </a:r>
            <a:r>
              <a:rPr lang="en-US" sz="2400" dirty="0">
                <a:latin typeface="Arial" charset="0"/>
              </a:rPr>
              <a:t> = 1.2 kg</a:t>
            </a:r>
            <a:r>
              <a:rPr lang="en-US" sz="2400" baseline="-25000" dirty="0">
                <a:latin typeface="Arial" charset="0"/>
              </a:rPr>
              <a:t> </a:t>
            </a:r>
            <a:r>
              <a:rPr lang="en-US" sz="2400" dirty="0">
                <a:latin typeface="Arial" charset="0"/>
              </a:rPr>
              <a:t>m</a:t>
            </a:r>
            <a:r>
              <a:rPr lang="en-US" sz="2400" baseline="30000" dirty="0">
                <a:latin typeface="Arial" charset="0"/>
              </a:rPr>
              <a:t>-3</a:t>
            </a:r>
            <a:r>
              <a:rPr lang="en-US" sz="2400" dirty="0">
                <a:latin typeface="Arial" charset="0"/>
              </a:rPr>
              <a:t>.</a:t>
            </a:r>
          </a:p>
          <a:p>
            <a:r>
              <a:rPr lang="en-US" sz="2400" dirty="0">
                <a:latin typeface="Arial" charset="0"/>
              </a:rPr>
              <a:t>SOLUTION:</a:t>
            </a:r>
          </a:p>
          <a:p>
            <a:r>
              <a:rPr lang="en-US" sz="2400" dirty="0">
                <a:latin typeface="Arial" charset="0"/>
                <a:sym typeface="Symbol" pitchFamily="18" charset="2"/>
              </a:rPr>
              <a:t>       </a:t>
            </a:r>
            <a:r>
              <a:rPr lang="en-US" sz="2400" dirty="0" smtClean="0">
                <a:latin typeface="Arial" charset="0"/>
                <a:sym typeface="Symbol" pitchFamily="18" charset="2"/>
              </a:rPr>
              <a:t>  </a:t>
            </a:r>
            <a:endParaRPr lang="en-US" sz="2400" dirty="0">
              <a:solidFill>
                <a:srgbClr val="000000"/>
              </a:solidFill>
              <a:latin typeface="Arial" charset="0"/>
              <a:cs typeface="Times New Roman" pitchFamily="18" charset="0"/>
              <a:sym typeface="Symbol" pitchFamily="18" charset="2"/>
            </a:endParaRPr>
          </a:p>
        </p:txBody>
      </p:sp>
      <p:pic>
        <p:nvPicPr>
          <p:cNvPr id="1286149" name="Picture 5" descr="wind-farm"/>
          <p:cNvPicPr>
            <a:picLocks noChangeAspect="1" noChangeArrowheads="1"/>
          </p:cNvPicPr>
          <p:nvPr/>
        </p:nvPicPr>
        <p:blipFill>
          <a:blip r:embed="rId5" cstate="print"/>
          <a:srcRect/>
          <a:stretch>
            <a:fillRect/>
          </a:stretch>
        </p:blipFill>
        <p:spPr bwMode="auto">
          <a:xfrm>
            <a:off x="6188075" y="4570413"/>
            <a:ext cx="2790825" cy="2092325"/>
          </a:xfrm>
          <a:prstGeom prst="rect">
            <a:avLst/>
          </a:prstGeom>
          <a:ln>
            <a:noFill/>
          </a:ln>
          <a:effectLst>
            <a:outerShdw blurRad="292100" dist="139700" dir="2700000" algn="tl" rotWithShape="0">
              <a:srgbClr val="333333">
                <a:alpha val="65000"/>
              </a:srgbClr>
            </a:outerShdw>
          </a:effectLst>
        </p:spPr>
      </p:pic>
      <p:sp>
        <p:nvSpPr>
          <p:cNvPr id="68613" name="Rectangle 6"/>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6148">
                                            <p:txEl>
                                              <p:pRg st="0" end="0"/>
                                            </p:txEl>
                                          </p:spTgt>
                                        </p:tgtEl>
                                        <p:attrNameLst>
                                          <p:attrName>style.visibility</p:attrName>
                                        </p:attrNameLst>
                                      </p:cBhvr>
                                      <p:to>
                                        <p:strVal val="visible"/>
                                      </p:to>
                                    </p:set>
                                    <p:anim calcmode="lin" valueType="num">
                                      <p:cBhvr additive="base">
                                        <p:cTn id="7" dur="500" fill="hold"/>
                                        <p:tgtEl>
                                          <p:spTgt spid="12861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61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6148">
                                            <p:txEl>
                                              <p:pRg st="1" end="1"/>
                                            </p:txEl>
                                          </p:spTgt>
                                        </p:tgtEl>
                                        <p:attrNameLst>
                                          <p:attrName>style.visibility</p:attrName>
                                        </p:attrNameLst>
                                      </p:cBhvr>
                                      <p:to>
                                        <p:strVal val="visible"/>
                                      </p:to>
                                    </p:set>
                                    <p:anim calcmode="lin" valueType="num">
                                      <p:cBhvr additive="base">
                                        <p:cTn id="13" dur="500" fill="hold"/>
                                        <p:tgtEl>
                                          <p:spTgt spid="12861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61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6148">
                                            <p:txEl>
                                              <p:pRg st="2" end="2"/>
                                            </p:txEl>
                                          </p:spTgt>
                                        </p:tgtEl>
                                        <p:attrNameLst>
                                          <p:attrName>style.visibility</p:attrName>
                                        </p:attrNameLst>
                                      </p:cBhvr>
                                      <p:to>
                                        <p:strVal val="visible"/>
                                      </p:to>
                                    </p:set>
                                    <p:anim calcmode="lin" valueType="num">
                                      <p:cBhvr additive="base">
                                        <p:cTn id="19" dur="500" fill="hold"/>
                                        <p:tgtEl>
                                          <p:spTgt spid="128614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61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1286149"/>
                                        </p:tgtEl>
                                        <p:attrNameLst>
                                          <p:attrName>style.visibility</p:attrName>
                                        </p:attrNameLst>
                                      </p:cBhvr>
                                      <p:to>
                                        <p:strVal val="visible"/>
                                      </p:to>
                                    </p:set>
                                    <p:anim calcmode="lin" valueType="num">
                                      <p:cBhvr>
                                        <p:cTn id="23" dur="500" fill="hold"/>
                                        <p:tgtEl>
                                          <p:spTgt spid="1286149"/>
                                        </p:tgtEl>
                                        <p:attrNameLst>
                                          <p:attrName>ppt_w</p:attrName>
                                        </p:attrNameLst>
                                      </p:cBhvr>
                                      <p:tavLst>
                                        <p:tav tm="0">
                                          <p:val>
                                            <p:fltVal val="0"/>
                                          </p:val>
                                        </p:tav>
                                        <p:tav tm="100000">
                                          <p:val>
                                            <p:strVal val="#ppt_w"/>
                                          </p:val>
                                        </p:tav>
                                      </p:tavLst>
                                    </p:anim>
                                    <p:anim calcmode="lin" valueType="num">
                                      <p:cBhvr>
                                        <p:cTn id="24" dur="500" fill="hold"/>
                                        <p:tgtEl>
                                          <p:spTgt spid="1286149"/>
                                        </p:tgtEl>
                                        <p:attrNameLst>
                                          <p:attrName>ppt_h</p:attrName>
                                        </p:attrNameLst>
                                      </p:cBhvr>
                                      <p:tavLst>
                                        <p:tav tm="0">
                                          <p:val>
                                            <p:fltVal val="0"/>
                                          </p:val>
                                        </p:tav>
                                        <p:tav tm="100000">
                                          <p:val>
                                            <p:strVal val="#ppt_h"/>
                                          </p:val>
                                        </p:tav>
                                      </p:tavLst>
                                    </p:anim>
                                    <p:animEffect transition="in" filter="fade">
                                      <p:cBhvr>
                                        <p:cTn id="25" dur="500"/>
                                        <p:tgtEl>
                                          <p:spTgt spid="128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69635" name="Rectangle 4"/>
          <p:cNvSpPr>
            <a:spLocks noChangeArrowheads="1"/>
          </p:cNvSpPr>
          <p:nvPr/>
        </p:nvSpPr>
        <p:spPr bwMode="auto">
          <a:xfrm>
            <a:off x="685800" y="1824038"/>
            <a:ext cx="7772400" cy="5033962"/>
          </a:xfrm>
          <a:prstGeom prst="rect">
            <a:avLst/>
          </a:prstGeom>
          <a:solidFill>
            <a:srgbClr val="CCFFCC"/>
          </a:solidFill>
          <a:ln w="9525">
            <a:noFill/>
            <a:miter lim="800000"/>
            <a:headEnd/>
            <a:tailEnd/>
          </a:ln>
        </p:spPr>
        <p:txBody>
          <a:bodyPr/>
          <a:lstStyle/>
          <a:p>
            <a:endParaRPr lang="en-US"/>
          </a:p>
        </p:txBody>
      </p:sp>
      <p:pic>
        <p:nvPicPr>
          <p:cNvPr id="128819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1288198"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pic>
        <p:nvPicPr>
          <p:cNvPr id="1288199"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47700" y="3894138"/>
            <a:ext cx="7742238" cy="2444750"/>
          </a:xfrm>
          <a:prstGeom prst="rect">
            <a:avLst/>
          </a:prstGeom>
          <a:noFill/>
          <a:ln w="9525">
            <a:noFill/>
            <a:miter lim="800000"/>
            <a:headEnd/>
            <a:tailEnd/>
          </a:ln>
        </p:spPr>
      </p:pic>
      <p:sp>
        <p:nvSpPr>
          <p:cNvPr id="69644"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8197"/>
                                        </p:tgtEl>
                                        <p:attrNameLst>
                                          <p:attrName>style.visibility</p:attrName>
                                        </p:attrNameLst>
                                      </p:cBhvr>
                                      <p:to>
                                        <p:strVal val="visible"/>
                                      </p:to>
                                    </p:set>
                                    <p:anim calcmode="lin" valueType="num">
                                      <p:cBhvr additive="base">
                                        <p:cTn id="7" dur="500" fill="hold"/>
                                        <p:tgtEl>
                                          <p:spTgt spid="1288197"/>
                                        </p:tgtEl>
                                        <p:attrNameLst>
                                          <p:attrName>ppt_x</p:attrName>
                                        </p:attrNameLst>
                                      </p:cBhvr>
                                      <p:tavLst>
                                        <p:tav tm="0">
                                          <p:val>
                                            <p:strVal val="#ppt_x"/>
                                          </p:val>
                                        </p:tav>
                                        <p:tav tm="100000">
                                          <p:val>
                                            <p:strVal val="#ppt_x"/>
                                          </p:val>
                                        </p:tav>
                                      </p:tavLst>
                                    </p:anim>
                                    <p:anim calcmode="lin" valueType="num">
                                      <p:cBhvr additive="base">
                                        <p:cTn id="8" dur="500" fill="hold"/>
                                        <p:tgtEl>
                                          <p:spTgt spid="12881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8198"/>
                                        </p:tgtEl>
                                        <p:attrNameLst>
                                          <p:attrName>style.visibility</p:attrName>
                                        </p:attrNameLst>
                                      </p:cBhvr>
                                      <p:to>
                                        <p:strVal val="visible"/>
                                      </p:to>
                                    </p:set>
                                    <p:anim calcmode="lin" valueType="num">
                                      <p:cBhvr additive="base">
                                        <p:cTn id="13" dur="500" fill="hold"/>
                                        <p:tgtEl>
                                          <p:spTgt spid="1288198"/>
                                        </p:tgtEl>
                                        <p:attrNameLst>
                                          <p:attrName>ppt_x</p:attrName>
                                        </p:attrNameLst>
                                      </p:cBhvr>
                                      <p:tavLst>
                                        <p:tav tm="0">
                                          <p:val>
                                            <p:strVal val="#ppt_x"/>
                                          </p:val>
                                        </p:tav>
                                        <p:tav tm="100000">
                                          <p:val>
                                            <p:strVal val="#ppt_x"/>
                                          </p:val>
                                        </p:tav>
                                      </p:tavLst>
                                    </p:anim>
                                    <p:anim calcmode="lin" valueType="num">
                                      <p:cBhvr additive="base">
                                        <p:cTn id="14" dur="500" fill="hold"/>
                                        <p:tgtEl>
                                          <p:spTgt spid="12881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8199"/>
                                        </p:tgtEl>
                                        <p:attrNameLst>
                                          <p:attrName>style.visibility</p:attrName>
                                        </p:attrNameLst>
                                      </p:cBhvr>
                                      <p:to>
                                        <p:strVal val="visible"/>
                                      </p:to>
                                    </p:set>
                                    <p:anim calcmode="lin" valueType="num">
                                      <p:cBhvr additive="base">
                                        <p:cTn id="19" dur="500" fill="hold"/>
                                        <p:tgtEl>
                                          <p:spTgt spid="1288199"/>
                                        </p:tgtEl>
                                        <p:attrNameLst>
                                          <p:attrName>ppt_x</p:attrName>
                                        </p:attrNameLst>
                                      </p:cBhvr>
                                      <p:tavLst>
                                        <p:tav tm="0">
                                          <p:val>
                                            <p:strVal val="#ppt_x"/>
                                          </p:val>
                                        </p:tav>
                                        <p:tav tm="100000">
                                          <p:val>
                                            <p:strVal val="#ppt_x"/>
                                          </p:val>
                                        </p:tav>
                                      </p:tavLst>
                                    </p:anim>
                                    <p:anim calcmode="lin" valueType="num">
                                      <p:cBhvr additive="base">
                                        <p:cTn id="20" dur="500" fill="hold"/>
                                        <p:tgtEl>
                                          <p:spTgt spid="1288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
          <p:cNvSpPr>
            <a:spLocks noChangeArrowheads="1"/>
          </p:cNvSpPr>
          <p:nvPr/>
        </p:nvSpPr>
        <p:spPr bwMode="auto">
          <a:xfrm>
            <a:off x="685800" y="1824038"/>
            <a:ext cx="7772400" cy="3819525"/>
          </a:xfrm>
          <a:prstGeom prst="rect">
            <a:avLst/>
          </a:prstGeom>
          <a:solidFill>
            <a:srgbClr val="CCFFCC"/>
          </a:solidFill>
          <a:ln w="9525">
            <a:noFill/>
            <a:miter lim="800000"/>
            <a:headEnd/>
            <a:tailEnd/>
          </a:ln>
        </p:spPr>
        <p:txBody>
          <a:bodyPr/>
          <a:lstStyle/>
          <a:p>
            <a:endParaRPr lang="en-US"/>
          </a:p>
        </p:txBody>
      </p:sp>
      <p:pic>
        <p:nvPicPr>
          <p:cNvPr id="7065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58963"/>
            <a:ext cx="7800975" cy="1214437"/>
          </a:xfrm>
          <a:prstGeom prst="rect">
            <a:avLst/>
          </a:prstGeom>
          <a:noFill/>
          <a:ln w="9525">
            <a:noFill/>
            <a:miter lim="800000"/>
            <a:headEnd/>
            <a:tailEnd/>
          </a:ln>
        </p:spPr>
      </p:pic>
      <p:pic>
        <p:nvPicPr>
          <p:cNvPr id="70660" name="Picture 1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9925" y="3082925"/>
            <a:ext cx="7802563" cy="666750"/>
          </a:xfrm>
          <a:prstGeom prst="rect">
            <a:avLst/>
          </a:prstGeom>
          <a:noFill/>
          <a:ln w="9525">
            <a:noFill/>
            <a:miter lim="800000"/>
            <a:headEnd/>
            <a:tailEnd/>
          </a:ln>
        </p:spPr>
      </p:pic>
      <p:sp>
        <p:nvSpPr>
          <p:cNvPr id="70661" name="Rectangle 13"/>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
        <p:nvSpPr>
          <p:cNvPr id="706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90247" name="Picture 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55638" y="3717925"/>
            <a:ext cx="7735887" cy="1462088"/>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47"/>
                                        </p:tgtEl>
                                        <p:attrNameLst>
                                          <p:attrName>style.visibility</p:attrName>
                                        </p:attrNameLst>
                                      </p:cBhvr>
                                      <p:to>
                                        <p:strVal val="visible"/>
                                      </p:to>
                                    </p:set>
                                    <p:anim calcmode="lin" valueType="num">
                                      <p:cBhvr additive="base">
                                        <p:cTn id="7" dur="500" fill="hold"/>
                                        <p:tgtEl>
                                          <p:spTgt spid="1290247"/>
                                        </p:tgtEl>
                                        <p:attrNameLst>
                                          <p:attrName>ppt_x</p:attrName>
                                        </p:attrNameLst>
                                      </p:cBhvr>
                                      <p:tavLst>
                                        <p:tav tm="0">
                                          <p:val>
                                            <p:strVal val="#ppt_x"/>
                                          </p:val>
                                        </p:tav>
                                        <p:tav tm="100000">
                                          <p:val>
                                            <p:strVal val="#ppt_x"/>
                                          </p:val>
                                        </p:tav>
                                      </p:tavLst>
                                    </p:anim>
                                    <p:anim calcmode="lin" valueType="num">
                                      <p:cBhvr additive="base">
                                        <p:cTn id="8" dur="500" fill="hold"/>
                                        <p:tgtEl>
                                          <p:spTgt spid="1290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71683" name="Rectangle 4"/>
          <p:cNvSpPr>
            <a:spLocks noChangeArrowheads="1"/>
          </p:cNvSpPr>
          <p:nvPr/>
        </p:nvSpPr>
        <p:spPr bwMode="auto">
          <a:xfrm>
            <a:off x="685800" y="1847850"/>
            <a:ext cx="7772400" cy="3770313"/>
          </a:xfrm>
          <a:prstGeom prst="rect">
            <a:avLst/>
          </a:prstGeom>
          <a:solidFill>
            <a:srgbClr val="CCFFCC"/>
          </a:solidFill>
          <a:ln w="9525">
            <a:noFill/>
            <a:miter lim="800000"/>
            <a:headEnd/>
            <a:tailEnd/>
          </a:ln>
        </p:spPr>
        <p:txBody>
          <a:bodyPr/>
          <a:lstStyle/>
          <a:p>
            <a:endParaRPr lang="en-US"/>
          </a:p>
        </p:txBody>
      </p:sp>
      <p:pic>
        <p:nvPicPr>
          <p:cNvPr id="1292294"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8188" y="1890713"/>
            <a:ext cx="7694612" cy="1527175"/>
          </a:xfrm>
          <a:prstGeom prst="rect">
            <a:avLst/>
          </a:prstGeom>
          <a:noFill/>
          <a:ln w="9525">
            <a:noFill/>
            <a:miter lim="800000"/>
            <a:headEnd/>
            <a:tailEnd/>
          </a:ln>
        </p:spPr>
      </p:pic>
      <p:sp>
        <p:nvSpPr>
          <p:cNvPr id="71690" name="Rectangle 11"/>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2294"/>
                                        </p:tgtEl>
                                        <p:attrNameLst>
                                          <p:attrName>style.visibility</p:attrName>
                                        </p:attrNameLst>
                                      </p:cBhvr>
                                      <p:to>
                                        <p:strVal val="visible"/>
                                      </p:to>
                                    </p:set>
                                    <p:anim calcmode="lin" valueType="num">
                                      <p:cBhvr additive="base">
                                        <p:cTn id="7" dur="500" fill="hold"/>
                                        <p:tgtEl>
                                          <p:spTgt spid="1292294"/>
                                        </p:tgtEl>
                                        <p:attrNameLst>
                                          <p:attrName>ppt_x</p:attrName>
                                        </p:attrNameLst>
                                      </p:cBhvr>
                                      <p:tavLst>
                                        <p:tav tm="0">
                                          <p:val>
                                            <p:strVal val="#ppt_x"/>
                                          </p:val>
                                        </p:tav>
                                        <p:tav tm="100000">
                                          <p:val>
                                            <p:strVal val="#ppt_x"/>
                                          </p:val>
                                        </p:tav>
                                      </p:tavLst>
                                    </p:anim>
                                    <p:anim calcmode="lin" valueType="num">
                                      <p:cBhvr additive="base">
                                        <p:cTn id="8" dur="500" fill="hold"/>
                                        <p:tgtEl>
                                          <p:spTgt spid="12922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2" name="Rectangle 2"/>
          <p:cNvSpPr>
            <a:spLocks noChangeArrowheads="1"/>
          </p:cNvSpPr>
          <p:nvPr/>
        </p:nvSpPr>
        <p:spPr bwMode="auto">
          <a:xfrm>
            <a:off x="685800" y="1401763"/>
            <a:ext cx="7772400" cy="2449512"/>
          </a:xfrm>
          <a:prstGeom prst="rect">
            <a:avLst/>
          </a:prstGeom>
          <a:solidFill>
            <a:srgbClr val="EAEAEA"/>
          </a:solidFill>
          <a:ln w="9525">
            <a:noFill/>
            <a:miter lim="800000"/>
            <a:headEnd/>
            <a:tailEnd/>
          </a:ln>
        </p:spPr>
        <p:txBody>
          <a:bodyPr/>
          <a:lstStyle/>
          <a:p>
            <a:pPr marL="609600" indent="-609600">
              <a:spcBef>
                <a:spcPct val="20000"/>
              </a:spcBef>
            </a:pPr>
            <a:r>
              <a:rPr lang="en-US" sz="2400" b="1" dirty="0">
                <a:solidFill>
                  <a:srgbClr val="000000"/>
                </a:solidFill>
                <a:latin typeface="Arial" charset="0"/>
                <a:ea typeface="Calibri" pitchFamily="34" charset="0"/>
                <a:cs typeface="Arial" charset="0"/>
              </a:rPr>
              <a:t>Aims: </a:t>
            </a:r>
            <a:endParaRPr lang="en-US" sz="2400" dirty="0">
              <a:solidFill>
                <a:srgbClr val="000000"/>
              </a:solidFill>
              <a:latin typeface="Arial" charset="0"/>
              <a:ea typeface="Calibri" pitchFamily="34" charset="0"/>
              <a:cs typeface="Arial" charset="0"/>
            </a:endParaRPr>
          </a:p>
          <a:p>
            <a:pPr marL="609600" indent="-609600">
              <a:spcBef>
                <a:spcPct val="20000"/>
              </a:spcBef>
            </a:pPr>
            <a:r>
              <a:rPr lang="en-US" sz="2400" dirty="0">
                <a:solidFill>
                  <a:srgbClr val="000000"/>
                </a:solidFill>
                <a:latin typeface="Arial" charset="0"/>
                <a:ea typeface="Calibri" pitchFamily="34" charset="0"/>
                <a:cs typeface="Arial" charset="0"/>
              </a:rPr>
              <a:t>• </a:t>
            </a:r>
            <a:r>
              <a:rPr lang="en-US" sz="2400" b="1" dirty="0">
                <a:solidFill>
                  <a:srgbClr val="000000"/>
                </a:solidFill>
                <a:latin typeface="Arial" charset="0"/>
                <a:ea typeface="Calibri" pitchFamily="34" charset="0"/>
                <a:cs typeface="Arial" charset="0"/>
              </a:rPr>
              <a:t>Aim 4: </a:t>
            </a:r>
            <a:r>
              <a:rPr lang="en-US" sz="2400" dirty="0">
                <a:solidFill>
                  <a:srgbClr val="000000"/>
                </a:solidFill>
                <a:latin typeface="Arial" charset="0"/>
                <a:ea typeface="Calibri" pitchFamily="34" charset="0"/>
                <a:cs typeface="Arial" charset="0"/>
              </a:rPr>
              <a:t>the production of power involves many different scientific disciplines and requires the evaluation and synthesis of scientific information </a:t>
            </a:r>
          </a:p>
          <a:p>
            <a:pPr marL="609600" indent="-609600">
              <a:spcBef>
                <a:spcPct val="20000"/>
              </a:spcBef>
            </a:pPr>
            <a:r>
              <a:rPr lang="en-US" sz="2400" dirty="0">
                <a:solidFill>
                  <a:srgbClr val="000000"/>
                </a:solidFill>
                <a:latin typeface="Arial" charset="0"/>
                <a:ea typeface="Calibri" pitchFamily="34" charset="0"/>
                <a:cs typeface="Arial" charset="0"/>
              </a:rPr>
              <a:t>• </a:t>
            </a:r>
            <a:r>
              <a:rPr lang="en-US" sz="2400" b="1" dirty="0">
                <a:solidFill>
                  <a:srgbClr val="000000"/>
                </a:solidFill>
                <a:latin typeface="Arial" charset="0"/>
                <a:ea typeface="Calibri" pitchFamily="34" charset="0"/>
                <a:cs typeface="Arial" charset="0"/>
              </a:rPr>
              <a:t>Aim 8: </a:t>
            </a:r>
            <a:r>
              <a:rPr lang="en-US" sz="2400" dirty="0">
                <a:solidFill>
                  <a:srgbClr val="000000"/>
                </a:solidFill>
                <a:latin typeface="Arial" charset="0"/>
                <a:ea typeface="Calibri" pitchFamily="34" charset="0"/>
                <a:cs typeface="Arial" charset="0"/>
              </a:rPr>
              <a:t>the production of energy has wide economic, environmental, moral and ethical dimensions</a:t>
            </a:r>
            <a:r>
              <a:rPr lang="en-US" sz="2400" dirty="0">
                <a:solidFill>
                  <a:srgbClr val="000000"/>
                </a:solidFill>
                <a:latin typeface="Arial" charset="0"/>
                <a:ea typeface="Calibri" pitchFamily="34" charset="0"/>
                <a:cs typeface="Times New Roman" pitchFamily="18" charset="0"/>
              </a:rPr>
              <a:t> </a:t>
            </a:r>
          </a:p>
        </p:txBody>
      </p:sp>
      <p:sp>
        <p:nvSpPr>
          <p:cNvPr id="819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482">
                                            <p:txEl>
                                              <p:pRg st="0" end="0"/>
                                            </p:txEl>
                                          </p:spTgt>
                                        </p:tgtEl>
                                        <p:attrNameLst>
                                          <p:attrName>style.visibility</p:attrName>
                                        </p:attrNameLst>
                                      </p:cBhvr>
                                      <p:to>
                                        <p:strVal val="visible"/>
                                      </p:to>
                                    </p:set>
                                    <p:anim calcmode="lin" valueType="num">
                                      <p:cBhvr additive="base">
                                        <p:cTn id="7" dur="500" fill="hold"/>
                                        <p:tgtEl>
                                          <p:spTgt spid="10444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4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482">
                                            <p:txEl>
                                              <p:pRg st="1" end="1"/>
                                            </p:txEl>
                                          </p:spTgt>
                                        </p:tgtEl>
                                        <p:attrNameLst>
                                          <p:attrName>style.visibility</p:attrName>
                                        </p:attrNameLst>
                                      </p:cBhvr>
                                      <p:to>
                                        <p:strVal val="visible"/>
                                      </p:to>
                                    </p:set>
                                    <p:anim calcmode="lin" valueType="num">
                                      <p:cBhvr additive="base">
                                        <p:cTn id="13" dur="500" fill="hold"/>
                                        <p:tgtEl>
                                          <p:spTgt spid="10444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482">
                                            <p:txEl>
                                              <p:pRg st="2" end="2"/>
                                            </p:txEl>
                                          </p:spTgt>
                                        </p:tgtEl>
                                        <p:attrNameLst>
                                          <p:attrName>style.visibility</p:attrName>
                                        </p:attrNameLst>
                                      </p:cBhvr>
                                      <p:to>
                                        <p:strVal val="visible"/>
                                      </p:to>
                                    </p:set>
                                    <p:anim calcmode="lin" valueType="num">
                                      <p:cBhvr additive="base">
                                        <p:cTn id="19" dur="500" fill="hold"/>
                                        <p:tgtEl>
                                          <p:spTgt spid="10444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685800" y="1846263"/>
            <a:ext cx="7772400" cy="4541837"/>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37355"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8" y="1890713"/>
            <a:ext cx="7739062" cy="4256087"/>
          </a:xfrm>
          <a:prstGeom prst="rect">
            <a:avLst/>
          </a:prstGeom>
          <a:noFill/>
          <a:ln w="9525">
            <a:noFill/>
            <a:miter lim="800000"/>
            <a:headEnd/>
            <a:tailEnd/>
          </a:ln>
        </p:spPr>
      </p:pic>
      <p:sp>
        <p:nvSpPr>
          <p:cNvPr id="72708"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72713" name="Rectangle 10"/>
          <p:cNvSpPr>
            <a:spLocks noChangeArrowheads="1"/>
          </p:cNvSpPr>
          <p:nvPr/>
        </p:nvSpPr>
        <p:spPr bwMode="auto">
          <a:xfrm>
            <a:off x="685800" y="1401763"/>
            <a:ext cx="7772400" cy="474662"/>
          </a:xfrm>
          <a:prstGeom prst="rect">
            <a:avLst/>
          </a:prstGeom>
          <a:solidFill>
            <a:srgbClr val="EAEAEA"/>
          </a:solidFill>
          <a:ln w="9525">
            <a:noFill/>
            <a:miter lim="800000"/>
            <a:headEnd/>
            <a:tailEnd/>
          </a:ln>
        </p:spPr>
        <p:txBody>
          <a:bodyPr/>
          <a:lstStyle/>
          <a:p>
            <a:pPr>
              <a:spcBef>
                <a:spcPct val="20000"/>
              </a:spcBef>
            </a:pPr>
            <a:r>
              <a:rPr lang="en-US" sz="2400" i="1">
                <a:solidFill>
                  <a:schemeClr val="accent2"/>
                </a:solidFill>
                <a:latin typeface="Arial" charset="0"/>
                <a:ea typeface="Calibri" pitchFamily="34" charset="0"/>
                <a:cs typeface="Arial" charset="0"/>
              </a:rPr>
              <a:t>Solving problems relevant to energy transformations</a:t>
            </a:r>
            <a:endParaRPr lang="en-US" i="1">
              <a:solidFill>
                <a:srgbClr val="000000"/>
              </a:solidFill>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7355"/>
                                        </p:tgtEl>
                                        <p:attrNameLst>
                                          <p:attrName>style.visibility</p:attrName>
                                        </p:attrNameLst>
                                      </p:cBhvr>
                                      <p:to>
                                        <p:strVal val="visible"/>
                                      </p:to>
                                    </p:set>
                                    <p:anim calcmode="lin" valueType="num">
                                      <p:cBhvr additive="base">
                                        <p:cTn id="7" dur="500" fill="hold"/>
                                        <p:tgtEl>
                                          <p:spTgt spid="1337355"/>
                                        </p:tgtEl>
                                        <p:attrNameLst>
                                          <p:attrName>ppt_x</p:attrName>
                                        </p:attrNameLst>
                                      </p:cBhvr>
                                      <p:tavLst>
                                        <p:tav tm="0">
                                          <p:val>
                                            <p:strVal val="#ppt_x"/>
                                          </p:val>
                                        </p:tav>
                                        <p:tav tm="100000">
                                          <p:val>
                                            <p:strVal val="#ppt_x"/>
                                          </p:val>
                                        </p:tav>
                                      </p:tavLst>
                                    </p:anim>
                                    <p:anim calcmode="lin" valueType="num">
                                      <p:cBhvr additive="base">
                                        <p:cTn id="8" dur="500" fill="hold"/>
                                        <p:tgtEl>
                                          <p:spTgt spid="133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5" name="Rectangle 5"/>
          <p:cNvSpPr>
            <a:spLocks noChangeArrowheads="1"/>
          </p:cNvSpPr>
          <p:nvPr/>
        </p:nvSpPr>
        <p:spPr bwMode="auto">
          <a:xfrm>
            <a:off x="682625" y="5724525"/>
            <a:ext cx="7764463" cy="1133475"/>
          </a:xfrm>
          <a:prstGeom prst="rect">
            <a:avLst/>
          </a:prstGeom>
          <a:solidFill>
            <a:srgbClr val="FFCCCC"/>
          </a:solidFill>
          <a:ln w="9525">
            <a:noFill/>
            <a:miter lim="800000"/>
            <a:headEnd/>
            <a:tailEnd/>
          </a:ln>
        </p:spPr>
        <p:txBody>
          <a:bodyPr/>
          <a:lstStyle/>
          <a:p>
            <a:r>
              <a:rPr lang="en-US" sz="2400" b="1" i="1" dirty="0">
                <a:latin typeface="Arial" charset="0"/>
              </a:rPr>
              <a:t>FYI</a:t>
            </a:r>
          </a:p>
          <a:p>
            <a:r>
              <a:rPr lang="en-US" sz="2400" b="1" dirty="0">
                <a:latin typeface="Arial" charset="0"/>
                <a:sym typeface="Symbol" pitchFamily="18" charset="2"/>
              </a:rPr>
              <a:t></a:t>
            </a:r>
            <a:r>
              <a:rPr lang="en-US" sz="2400" dirty="0">
                <a:latin typeface="Arial" charset="0"/>
                <a:sym typeface="Symbol" pitchFamily="18" charset="2"/>
              </a:rPr>
              <a:t>If electrical supply and demand </a:t>
            </a:r>
            <a:r>
              <a:rPr lang="en-US" sz="2400" dirty="0" smtClean="0">
                <a:latin typeface="Arial" charset="0"/>
                <a:sym typeface="Symbol" pitchFamily="18" charset="2"/>
              </a:rPr>
              <a:t>________________, a </a:t>
            </a:r>
            <a:r>
              <a:rPr lang="en-US" sz="2400" b="1" dirty="0" smtClean="0">
                <a:latin typeface="Arial" charset="0"/>
                <a:sym typeface="Symbol" pitchFamily="18" charset="2"/>
              </a:rPr>
              <a:t>____________</a:t>
            </a:r>
            <a:r>
              <a:rPr lang="en-US" sz="2400" dirty="0" smtClean="0">
                <a:latin typeface="Arial" charset="0"/>
                <a:sym typeface="Symbol" pitchFamily="18" charset="2"/>
              </a:rPr>
              <a:t> </a:t>
            </a:r>
            <a:r>
              <a:rPr lang="en-US" sz="2400" dirty="0">
                <a:latin typeface="Arial" charset="0"/>
                <a:sym typeface="Symbol" pitchFamily="18" charset="2"/>
              </a:rPr>
              <a:t>occurs. </a:t>
            </a:r>
            <a:r>
              <a:rPr lang="en-US" sz="2400" dirty="0" smtClean="0">
                <a:latin typeface="Arial" charset="0"/>
                <a:sym typeface="Symbol" pitchFamily="18" charset="2"/>
              </a:rPr>
              <a:t>_________________________.</a:t>
            </a:r>
            <a:endParaRPr lang="en-US" sz="2400" dirty="0">
              <a:latin typeface="Arial" charset="0"/>
              <a:sym typeface="Symbol" pitchFamily="18" charset="2"/>
            </a:endParaRPr>
          </a:p>
        </p:txBody>
      </p:sp>
      <p:sp>
        <p:nvSpPr>
          <p:cNvPr id="1239042" name="Rectangle 2"/>
          <p:cNvSpPr>
            <a:spLocks noChangeArrowheads="1"/>
          </p:cNvSpPr>
          <p:nvPr/>
        </p:nvSpPr>
        <p:spPr bwMode="auto">
          <a:xfrm>
            <a:off x="685800" y="1401763"/>
            <a:ext cx="7772400" cy="4397375"/>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hydroelectric systems</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i="1" dirty="0">
                <a:solidFill>
                  <a:schemeClr val="accent2"/>
                </a:solidFill>
                <a:latin typeface="Arial" charset="0"/>
                <a:ea typeface="Calibri" pitchFamily="34" charset="0"/>
                <a:cs typeface="Times New Roman" pitchFamily="18" charset="0"/>
                <a:sym typeface="Symbol" pitchFamily="18" charset="2"/>
              </a:rPr>
              <a:t>– sun-driven</a:t>
            </a:r>
            <a:endParaRPr lang="en-US" i="1" dirty="0">
              <a:solidFill>
                <a:schemeClr val="accent2"/>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 </a:t>
            </a:r>
            <a:r>
              <a:rPr lang="en-US" sz="2400" dirty="0">
                <a:solidFill>
                  <a:srgbClr val="000000"/>
                </a:solidFill>
                <a:latin typeface="Arial" charset="0"/>
                <a:ea typeface="Calibri" pitchFamily="34" charset="0"/>
                <a:cs typeface="Times New Roman" pitchFamily="18" charset="0"/>
              </a:rPr>
              <a:t>typical </a:t>
            </a:r>
            <a:r>
              <a:rPr lang="en-US" sz="2400" b="1" dirty="0" smtClean="0">
                <a:solidFill>
                  <a:srgbClr val="000000"/>
                </a:solidFill>
                <a:latin typeface="Arial" charset="0"/>
                <a:ea typeface="Calibri" pitchFamily="34" charset="0"/>
                <a:cs typeface="Times New Roman" pitchFamily="18" charset="0"/>
              </a:rPr>
              <a:t>____________                                                   __________</a:t>
            </a:r>
            <a:r>
              <a:rPr lang="en-US" sz="2400" dirty="0" smtClean="0">
                <a:solidFill>
                  <a:srgbClr val="000000"/>
                </a:solidFill>
                <a:latin typeface="Arial" charset="0"/>
                <a:ea typeface="Calibri" pitchFamily="34" charset="0"/>
                <a:cs typeface="Times New Roman" pitchFamily="18" charset="0"/>
              </a:rPr>
              <a:t>:</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Sun-driven </a:t>
            </a:r>
            <a:r>
              <a:rPr lang="en-US" sz="2400" dirty="0" smtClean="0">
                <a:solidFill>
                  <a:srgbClr val="000000"/>
                </a:solidFill>
                <a:latin typeface="Arial" charset="0"/>
                <a:ea typeface="Calibri" pitchFamily="34" charset="0"/>
                <a:cs typeface="Times New Roman" pitchFamily="18" charset="0"/>
              </a:rPr>
              <a:t>___________                                                     _____________________                                                        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smtClean="0">
                <a:solidFill>
                  <a:srgbClr val="000000"/>
                </a:solidFill>
                <a:latin typeface="Arial" charset="0"/>
                <a:ea typeface="Calibri" pitchFamily="34" charset="0"/>
                <a:cs typeface="Times New Roman" pitchFamily="18" charset="0"/>
                <a:sym typeface="Symbol" pitchFamily="18" charset="2"/>
              </a:rPr>
              <a:t></a:t>
            </a:r>
            <a:r>
              <a:rPr lang="en-US" sz="2400" dirty="0" smtClean="0">
                <a:solidFill>
                  <a:srgbClr val="000000"/>
                </a:solidFill>
                <a:latin typeface="Arial" charset="0"/>
                <a:ea typeface="Calibri" pitchFamily="34" charset="0"/>
                <a:cs typeface="Times New Roman" pitchFamily="18" charset="0"/>
              </a:rPr>
              <a:t>____________________                                                      _____________________                                                _____________________________________________________________________________________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This is called the </a:t>
            </a:r>
            <a:r>
              <a:rPr lang="en-US" sz="2400" b="1" dirty="0" smtClean="0">
                <a:solidFill>
                  <a:srgbClr val="000000"/>
                </a:solidFill>
                <a:latin typeface="Arial" charset="0"/>
                <a:ea typeface="Calibri" pitchFamily="34" charset="0"/>
                <a:cs typeface="Times New Roman" pitchFamily="18" charset="0"/>
              </a:rPr>
              <a:t>____________________________</a:t>
            </a:r>
            <a:r>
              <a:rPr lang="en-US" sz="2400" dirty="0" smtClean="0">
                <a:solidFill>
                  <a:srgbClr val="000000"/>
                </a:solidFill>
                <a:latin typeface="Arial" charset="0"/>
                <a:ea typeface="Calibri" pitchFamily="34" charset="0"/>
                <a:cs typeface="Times New Roman" pitchFamily="18" charset="0"/>
              </a:rPr>
              <a:t>.</a:t>
            </a:r>
            <a:endParaRPr lang="en-US" sz="2400" dirty="0">
              <a:solidFill>
                <a:srgbClr val="000000"/>
              </a:solidFill>
              <a:latin typeface="Arial" charset="0"/>
              <a:ea typeface="Calibri" pitchFamily="34" charset="0"/>
              <a:cs typeface="Times New Roman" pitchFamily="18" charset="0"/>
            </a:endParaRPr>
          </a:p>
        </p:txBody>
      </p:sp>
      <p:sp>
        <p:nvSpPr>
          <p:cNvPr id="74756"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39044" name="Picture 4" descr="exhibit19-1"/>
          <p:cNvPicPr>
            <a:picLocks noChangeAspect="1" noChangeArrowheads="1"/>
          </p:cNvPicPr>
          <p:nvPr/>
        </p:nvPicPr>
        <p:blipFill>
          <a:blip r:embed="rId5" cstate="print"/>
          <a:srcRect l="2469" t="11511" r="1920" b="7607"/>
          <a:stretch>
            <a:fillRect/>
          </a:stretch>
        </p:blipFill>
        <p:spPr bwMode="auto">
          <a:xfrm>
            <a:off x="4362450" y="1936750"/>
            <a:ext cx="4584700" cy="2586038"/>
          </a:xfrm>
          <a:prstGeom prst="rect">
            <a:avLst/>
          </a:prstGeom>
          <a:ln>
            <a:noFill/>
          </a:ln>
          <a:effectLst>
            <a:outerShdw blurRad="292100" dist="139700" dir="2700000" algn="tl" rotWithShape="0">
              <a:srgbClr val="333333">
                <a:alpha val="65000"/>
              </a:srgbClr>
            </a:outerShdw>
          </a:effectLst>
        </p:spPr>
      </p:pic>
      <p:pic>
        <p:nvPicPr>
          <p:cNvPr id="1239046" name="Picture 6" descr="hoover_dam"/>
          <p:cNvPicPr>
            <a:picLocks noChangeAspect="1" noChangeArrowheads="1"/>
          </p:cNvPicPr>
          <p:nvPr/>
        </p:nvPicPr>
        <p:blipFill>
          <a:blip r:embed="rId6" cstate="print"/>
          <a:srcRect b="3290"/>
          <a:stretch>
            <a:fillRect/>
          </a:stretch>
        </p:blipFill>
        <p:spPr bwMode="auto">
          <a:xfrm>
            <a:off x="6972300" y="76200"/>
            <a:ext cx="2032000" cy="1403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42">
                                            <p:txEl>
                                              <p:pRg st="1" end="1"/>
                                            </p:txEl>
                                          </p:spTgt>
                                        </p:tgtEl>
                                        <p:attrNameLst>
                                          <p:attrName>style.visibility</p:attrName>
                                        </p:attrNameLst>
                                      </p:cBhvr>
                                      <p:to>
                                        <p:strVal val="visible"/>
                                      </p:to>
                                    </p:set>
                                    <p:anim calcmode="lin" valueType="num">
                                      <p:cBhvr additive="base">
                                        <p:cTn id="7" dur="500" fill="hold"/>
                                        <p:tgtEl>
                                          <p:spTgt spid="12390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390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239044"/>
                                        </p:tgtEl>
                                        <p:attrNameLst>
                                          <p:attrName>style.visibility</p:attrName>
                                        </p:attrNameLst>
                                      </p:cBhvr>
                                      <p:to>
                                        <p:strVal val="visible"/>
                                      </p:to>
                                    </p:set>
                                    <p:anim calcmode="lin" valueType="num">
                                      <p:cBhvr>
                                        <p:cTn id="11" dur="500" fill="hold"/>
                                        <p:tgtEl>
                                          <p:spTgt spid="1239044"/>
                                        </p:tgtEl>
                                        <p:attrNameLst>
                                          <p:attrName>ppt_w</p:attrName>
                                        </p:attrNameLst>
                                      </p:cBhvr>
                                      <p:tavLst>
                                        <p:tav tm="0">
                                          <p:val>
                                            <p:fltVal val="0"/>
                                          </p:val>
                                        </p:tav>
                                        <p:tav tm="100000">
                                          <p:val>
                                            <p:strVal val="#ppt_w"/>
                                          </p:val>
                                        </p:tav>
                                      </p:tavLst>
                                    </p:anim>
                                    <p:anim calcmode="lin" valueType="num">
                                      <p:cBhvr>
                                        <p:cTn id="12" dur="500" fill="hold"/>
                                        <p:tgtEl>
                                          <p:spTgt spid="1239044"/>
                                        </p:tgtEl>
                                        <p:attrNameLst>
                                          <p:attrName>ppt_h</p:attrName>
                                        </p:attrNameLst>
                                      </p:cBhvr>
                                      <p:tavLst>
                                        <p:tav tm="0">
                                          <p:val>
                                            <p:fltVal val="0"/>
                                          </p:val>
                                        </p:tav>
                                        <p:tav tm="100000">
                                          <p:val>
                                            <p:strVal val="#ppt_h"/>
                                          </p:val>
                                        </p:tav>
                                      </p:tavLst>
                                    </p:anim>
                                    <p:animEffect transition="in" filter="fade">
                                      <p:cBhvr>
                                        <p:cTn id="13" dur="500"/>
                                        <p:tgtEl>
                                          <p:spTgt spid="1239044"/>
                                        </p:tgtEl>
                                      </p:cBhvr>
                                    </p:animEffect>
                                  </p:childTnLst>
                                </p:cTn>
                              </p:par>
                              <p:par>
                                <p:cTn id="14" presetID="53" presetClass="entr" presetSubtype="0" fill="hold" nodeType="withEffect">
                                  <p:stCondLst>
                                    <p:cond delay="0"/>
                                  </p:stCondLst>
                                  <p:childTnLst>
                                    <p:set>
                                      <p:cBhvr>
                                        <p:cTn id="15" dur="1" fill="hold">
                                          <p:stCondLst>
                                            <p:cond delay="0"/>
                                          </p:stCondLst>
                                        </p:cTn>
                                        <p:tgtEl>
                                          <p:spTgt spid="1239046"/>
                                        </p:tgtEl>
                                        <p:attrNameLst>
                                          <p:attrName>style.visibility</p:attrName>
                                        </p:attrNameLst>
                                      </p:cBhvr>
                                      <p:to>
                                        <p:strVal val="visible"/>
                                      </p:to>
                                    </p:set>
                                    <p:anim calcmode="lin" valueType="num">
                                      <p:cBhvr>
                                        <p:cTn id="16" dur="500" fill="hold"/>
                                        <p:tgtEl>
                                          <p:spTgt spid="1239046"/>
                                        </p:tgtEl>
                                        <p:attrNameLst>
                                          <p:attrName>ppt_w</p:attrName>
                                        </p:attrNameLst>
                                      </p:cBhvr>
                                      <p:tavLst>
                                        <p:tav tm="0">
                                          <p:val>
                                            <p:fltVal val="0"/>
                                          </p:val>
                                        </p:tav>
                                        <p:tav tm="100000">
                                          <p:val>
                                            <p:strVal val="#ppt_w"/>
                                          </p:val>
                                        </p:tav>
                                      </p:tavLst>
                                    </p:anim>
                                    <p:anim calcmode="lin" valueType="num">
                                      <p:cBhvr>
                                        <p:cTn id="17" dur="500" fill="hold"/>
                                        <p:tgtEl>
                                          <p:spTgt spid="1239046"/>
                                        </p:tgtEl>
                                        <p:attrNameLst>
                                          <p:attrName>ppt_h</p:attrName>
                                        </p:attrNameLst>
                                      </p:cBhvr>
                                      <p:tavLst>
                                        <p:tav tm="0">
                                          <p:val>
                                            <p:fltVal val="0"/>
                                          </p:val>
                                        </p:tav>
                                        <p:tav tm="100000">
                                          <p:val>
                                            <p:strVal val="#ppt_h"/>
                                          </p:val>
                                        </p:tav>
                                      </p:tavLst>
                                    </p:anim>
                                    <p:animEffect transition="in" filter="fade">
                                      <p:cBhvr>
                                        <p:cTn id="18" dur="500"/>
                                        <p:tgtEl>
                                          <p:spTgt spid="123904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39042">
                                            <p:txEl>
                                              <p:pRg st="2" end="2"/>
                                            </p:txEl>
                                          </p:spTgt>
                                        </p:tgtEl>
                                        <p:attrNameLst>
                                          <p:attrName>style.visibility</p:attrName>
                                        </p:attrNameLst>
                                      </p:cBhvr>
                                      <p:to>
                                        <p:strVal val="visible"/>
                                      </p:to>
                                    </p:set>
                                    <p:anim calcmode="lin" valueType="num">
                                      <p:cBhvr additive="base">
                                        <p:cTn id="23" dur="500" fill="hold"/>
                                        <p:tgtEl>
                                          <p:spTgt spid="123904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390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39042">
                                            <p:txEl>
                                              <p:pRg st="3" end="3"/>
                                            </p:txEl>
                                          </p:spTgt>
                                        </p:tgtEl>
                                        <p:attrNameLst>
                                          <p:attrName>style.visibility</p:attrName>
                                        </p:attrNameLst>
                                      </p:cBhvr>
                                      <p:to>
                                        <p:strVal val="visible"/>
                                      </p:to>
                                    </p:set>
                                    <p:anim calcmode="lin" valueType="num">
                                      <p:cBhvr additive="base">
                                        <p:cTn id="29" dur="500" fill="hold"/>
                                        <p:tgtEl>
                                          <p:spTgt spid="1239042">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390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39042">
                                            <p:txEl>
                                              <p:pRg st="4" end="4"/>
                                            </p:txEl>
                                          </p:spTgt>
                                        </p:tgtEl>
                                        <p:attrNameLst>
                                          <p:attrName>style.visibility</p:attrName>
                                        </p:attrNameLst>
                                      </p:cBhvr>
                                      <p:to>
                                        <p:strVal val="visible"/>
                                      </p:to>
                                    </p:set>
                                    <p:anim calcmode="lin" valueType="num">
                                      <p:cBhvr additive="base">
                                        <p:cTn id="35" dur="500" fill="hold"/>
                                        <p:tgtEl>
                                          <p:spTgt spid="123904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390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39045">
                                            <p:txEl>
                                              <p:pRg st="1" end="1"/>
                                            </p:txEl>
                                          </p:spTgt>
                                        </p:tgtEl>
                                        <p:attrNameLst>
                                          <p:attrName>style.visibility</p:attrName>
                                        </p:attrNameLst>
                                      </p:cBhvr>
                                      <p:to>
                                        <p:strVal val="visible"/>
                                      </p:to>
                                    </p:set>
                                    <p:anim calcmode="lin" valueType="num">
                                      <p:cBhvr additive="base">
                                        <p:cTn id="41" dur="500" fill="hold"/>
                                        <p:tgtEl>
                                          <p:spTgt spid="1239045">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3904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ChangeArrowheads="1"/>
          </p:cNvSpPr>
          <p:nvPr/>
        </p:nvSpPr>
        <p:spPr bwMode="auto">
          <a:xfrm>
            <a:off x="661988" y="3092450"/>
            <a:ext cx="7781925" cy="2081213"/>
          </a:xfrm>
          <a:prstGeom prst="rect">
            <a:avLst/>
          </a:prstGeom>
          <a:solidFill>
            <a:schemeClr val="accent1"/>
          </a:solidFill>
          <a:ln w="9525">
            <a:noFill/>
            <a:miter lim="800000"/>
            <a:headEnd/>
            <a:tailEnd/>
          </a:ln>
        </p:spPr>
        <p:txBody>
          <a:bodyPr wrap="none" anchor="ctr"/>
          <a:lstStyle/>
          <a:p>
            <a:endParaRPr lang="en-US"/>
          </a:p>
        </p:txBody>
      </p:sp>
      <p:sp>
        <p:nvSpPr>
          <p:cNvPr id="1241091" name="Rectangle 3"/>
          <p:cNvSpPr>
            <a:spLocks noChangeArrowheads="1"/>
          </p:cNvSpPr>
          <p:nvPr/>
        </p:nvSpPr>
        <p:spPr bwMode="auto">
          <a:xfrm>
            <a:off x="665163" y="5141913"/>
            <a:ext cx="7773987" cy="1335087"/>
          </a:xfrm>
          <a:prstGeom prst="rect">
            <a:avLst/>
          </a:prstGeom>
          <a:solidFill>
            <a:srgbClr val="0000FF"/>
          </a:solidFill>
          <a:ln w="9525">
            <a:noFill/>
            <a:miter lim="800000"/>
            <a:headEnd/>
            <a:tailEnd/>
          </a:ln>
        </p:spPr>
        <p:txBody>
          <a:bodyPr wrap="none" anchor="ctr"/>
          <a:lstStyle/>
          <a:p>
            <a:endParaRPr lang="en-US"/>
          </a:p>
        </p:txBody>
      </p:sp>
      <p:sp>
        <p:nvSpPr>
          <p:cNvPr id="1241092" name="Rectangle 4"/>
          <p:cNvSpPr>
            <a:spLocks noChangeArrowheads="1"/>
          </p:cNvSpPr>
          <p:nvPr/>
        </p:nvSpPr>
        <p:spPr bwMode="auto">
          <a:xfrm>
            <a:off x="661988" y="4211638"/>
            <a:ext cx="1876425" cy="987425"/>
          </a:xfrm>
          <a:prstGeom prst="rect">
            <a:avLst/>
          </a:prstGeom>
          <a:solidFill>
            <a:srgbClr val="0000FF"/>
          </a:solidFill>
          <a:ln w="9525">
            <a:noFill/>
            <a:miter lim="800000"/>
            <a:headEnd/>
            <a:tailEnd/>
          </a:ln>
        </p:spPr>
        <p:txBody>
          <a:bodyPr wrap="none" anchor="ctr"/>
          <a:lstStyle/>
          <a:p>
            <a:endParaRPr lang="en-US"/>
          </a:p>
        </p:txBody>
      </p:sp>
      <p:sp>
        <p:nvSpPr>
          <p:cNvPr id="1241093" name="Rectangle 5"/>
          <p:cNvSpPr>
            <a:spLocks noChangeArrowheads="1"/>
          </p:cNvSpPr>
          <p:nvPr/>
        </p:nvSpPr>
        <p:spPr bwMode="auto">
          <a:xfrm>
            <a:off x="3983038" y="4211638"/>
            <a:ext cx="4451350" cy="1000125"/>
          </a:xfrm>
          <a:prstGeom prst="rect">
            <a:avLst/>
          </a:prstGeom>
          <a:solidFill>
            <a:srgbClr val="0000FF"/>
          </a:solidFill>
          <a:ln w="9525">
            <a:noFill/>
            <a:miter lim="800000"/>
            <a:headEnd/>
            <a:tailEnd/>
          </a:ln>
        </p:spPr>
        <p:txBody>
          <a:bodyPr wrap="none" anchor="ctr"/>
          <a:lstStyle/>
          <a:p>
            <a:endParaRPr lang="en-US"/>
          </a:p>
        </p:txBody>
      </p:sp>
      <p:sp>
        <p:nvSpPr>
          <p:cNvPr id="1241094" name="Rectangle 6"/>
          <p:cNvSpPr>
            <a:spLocks noChangeArrowheads="1"/>
          </p:cNvSpPr>
          <p:nvPr/>
        </p:nvSpPr>
        <p:spPr bwMode="auto">
          <a:xfrm>
            <a:off x="2128838" y="4992688"/>
            <a:ext cx="385762" cy="1360487"/>
          </a:xfrm>
          <a:prstGeom prst="rect">
            <a:avLst/>
          </a:prstGeom>
          <a:solidFill>
            <a:schemeClr val="bg2"/>
          </a:solidFill>
          <a:ln w="9525">
            <a:noFill/>
            <a:miter lim="800000"/>
            <a:headEnd/>
            <a:tailEnd/>
          </a:ln>
        </p:spPr>
        <p:txBody>
          <a:bodyPr wrap="none" anchor="ctr"/>
          <a:lstStyle/>
          <a:p>
            <a:endParaRPr lang="en-US"/>
          </a:p>
        </p:txBody>
      </p:sp>
      <p:sp>
        <p:nvSpPr>
          <p:cNvPr id="1241095" name="Rectangle 7"/>
          <p:cNvSpPr>
            <a:spLocks noChangeArrowheads="1"/>
          </p:cNvSpPr>
          <p:nvPr/>
        </p:nvSpPr>
        <p:spPr bwMode="auto">
          <a:xfrm>
            <a:off x="3995738" y="5006975"/>
            <a:ext cx="373062" cy="1360488"/>
          </a:xfrm>
          <a:prstGeom prst="rect">
            <a:avLst/>
          </a:prstGeom>
          <a:solidFill>
            <a:schemeClr val="bg2"/>
          </a:solidFill>
          <a:ln w="9525">
            <a:noFill/>
            <a:miter lim="800000"/>
            <a:headEnd/>
            <a:tailEnd/>
          </a:ln>
        </p:spPr>
        <p:txBody>
          <a:bodyPr wrap="none" anchor="ctr"/>
          <a:lstStyle/>
          <a:p>
            <a:endParaRPr lang="en-US"/>
          </a:p>
        </p:txBody>
      </p:sp>
      <p:pic>
        <p:nvPicPr>
          <p:cNvPr id="1241096" name="Picture 8"/>
          <p:cNvPicPr>
            <a:picLocks noChangeAspect="1" noChangeArrowheads="1"/>
          </p:cNvPicPr>
          <p:nvPr/>
        </p:nvPicPr>
        <p:blipFill>
          <a:blip r:embed="rId5" cstate="print">
            <a:clrChange>
              <a:clrFrom>
                <a:srgbClr val="FFFFFF"/>
              </a:clrFrom>
              <a:clrTo>
                <a:srgbClr val="FFFFFF">
                  <a:alpha val="0"/>
                </a:srgbClr>
              </a:clrTo>
            </a:clrChange>
          </a:blip>
          <a:srcRect r="1666"/>
          <a:stretch>
            <a:fillRect/>
          </a:stretch>
        </p:blipFill>
        <p:spPr bwMode="auto">
          <a:xfrm>
            <a:off x="663575" y="4130675"/>
            <a:ext cx="7772400" cy="2727325"/>
          </a:xfrm>
          <a:prstGeom prst="rect">
            <a:avLst/>
          </a:prstGeom>
          <a:noFill/>
          <a:ln w="9525">
            <a:noFill/>
            <a:miter lim="800000"/>
            <a:headEnd/>
            <a:tailEnd/>
          </a:ln>
        </p:spPr>
      </p:pic>
      <p:sp>
        <p:nvSpPr>
          <p:cNvPr id="1241097" name="Rectangle 9"/>
          <p:cNvSpPr>
            <a:spLocks noChangeArrowheads="1"/>
          </p:cNvSpPr>
          <p:nvPr/>
        </p:nvSpPr>
        <p:spPr bwMode="auto">
          <a:xfrm>
            <a:off x="685800" y="1401763"/>
            <a:ext cx="7772400" cy="1698625"/>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hydroelectric systems</a:t>
            </a:r>
            <a:r>
              <a:rPr lang="en-US" sz="2400" dirty="0">
                <a:solidFill>
                  <a:srgbClr val="000000"/>
                </a:solidFill>
                <a:latin typeface="Arial" charset="0"/>
                <a:ea typeface="Calibri" pitchFamily="34" charset="0"/>
                <a:cs typeface="Times New Roman" pitchFamily="18" charset="0"/>
                <a:sym typeface="Symbol" pitchFamily="18" charset="2"/>
              </a:rPr>
              <a:t> </a:t>
            </a:r>
            <a:r>
              <a:rPr lang="en-US" sz="2400" i="1" dirty="0">
                <a:solidFill>
                  <a:schemeClr val="accent2"/>
                </a:solidFill>
                <a:latin typeface="Arial" charset="0"/>
                <a:ea typeface="Calibri" pitchFamily="34" charset="0"/>
                <a:cs typeface="Times New Roman" pitchFamily="18" charset="0"/>
                <a:sym typeface="Symbol" pitchFamily="18" charset="2"/>
              </a:rPr>
              <a:t>– tide-driven</a:t>
            </a:r>
            <a:endParaRPr lang="en-US" i="1" dirty="0">
              <a:solidFill>
                <a:schemeClr val="accent2"/>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 </a:t>
            </a:r>
            <a:r>
              <a:rPr lang="en-US" sz="2400" dirty="0">
                <a:solidFill>
                  <a:srgbClr val="000000"/>
                </a:solidFill>
                <a:latin typeface="Arial" charset="0"/>
                <a:ea typeface="Calibri" pitchFamily="34" charset="0"/>
                <a:cs typeface="Times New Roman" pitchFamily="18" charset="0"/>
              </a:rPr>
              <a:t>typical </a:t>
            </a:r>
            <a:r>
              <a:rPr lang="en-US" sz="2400" b="1" dirty="0" smtClean="0">
                <a:solidFill>
                  <a:srgbClr val="000000"/>
                </a:solidFill>
                <a:latin typeface="Arial" charset="0"/>
                <a:ea typeface="Calibri" pitchFamily="34" charset="0"/>
                <a:cs typeface="Times New Roman" pitchFamily="18" charset="0"/>
              </a:rPr>
              <a:t>___________________________</a:t>
            </a:r>
            <a:r>
              <a:rPr lang="en-US" sz="2400" dirty="0" smtClean="0">
                <a:solidFill>
                  <a:srgbClr val="000000"/>
                </a:solidFill>
                <a:latin typeface="Arial" charset="0"/>
                <a:ea typeface="Calibri" pitchFamily="34" charset="0"/>
                <a:cs typeface="Times New Roman" pitchFamily="18" charset="0"/>
              </a:rPr>
              <a:t>:</a:t>
            </a:r>
            <a:r>
              <a:rPr lang="en-US" sz="2400" dirty="0">
                <a:solidFill>
                  <a:srgbClr val="000000"/>
                </a:solidFill>
                <a:latin typeface="Arial" charset="0"/>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dirty="0" smtClean="0">
                <a:solidFill>
                  <a:srgbClr val="000000"/>
                </a:solidFill>
                <a:latin typeface="Arial" charset="0"/>
                <a:ea typeface="Calibri" pitchFamily="34" charset="0"/>
                <a:cs typeface="Times New Roman" pitchFamily="18" charset="0"/>
              </a:rPr>
              <a:t>_____________________________________ during </a:t>
            </a:r>
            <a:r>
              <a:rPr lang="en-US" sz="2400" dirty="0">
                <a:solidFill>
                  <a:srgbClr val="000000"/>
                </a:solidFill>
                <a:latin typeface="Arial" charset="0"/>
                <a:ea typeface="Calibri" pitchFamily="34" charset="0"/>
                <a:cs typeface="Times New Roman" pitchFamily="18" charset="0"/>
              </a:rPr>
              <a:t>a tidal cycle.</a:t>
            </a:r>
          </a:p>
        </p:txBody>
      </p:sp>
      <p:sp>
        <p:nvSpPr>
          <p:cNvPr id="75786" name="Rectangle 10"/>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1099" name="AutoShape 11"/>
          <p:cNvSpPr>
            <a:spLocks noChangeArrowheads="1"/>
          </p:cNvSpPr>
          <p:nvPr/>
        </p:nvSpPr>
        <p:spPr bwMode="auto">
          <a:xfrm>
            <a:off x="2876550" y="5497513"/>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0" name="AutoShape 12"/>
          <p:cNvSpPr>
            <a:spLocks noChangeArrowheads="1"/>
          </p:cNvSpPr>
          <p:nvPr/>
        </p:nvSpPr>
        <p:spPr bwMode="auto">
          <a:xfrm flipH="1">
            <a:off x="2816225" y="6115050"/>
            <a:ext cx="720725" cy="358775"/>
          </a:xfrm>
          <a:prstGeom prst="rightArrow">
            <a:avLst>
              <a:gd name="adj1" fmla="val 50000"/>
              <a:gd name="adj2" fmla="val 50221"/>
            </a:avLst>
          </a:prstGeom>
          <a:solidFill>
            <a:schemeClr val="accent1"/>
          </a:solidFill>
          <a:ln w="9525">
            <a:solidFill>
              <a:schemeClr val="tx1"/>
            </a:solidFill>
            <a:miter lim="800000"/>
            <a:headEnd/>
            <a:tailEnd/>
          </a:ln>
        </p:spPr>
        <p:txBody>
          <a:bodyPr wrap="none" anchor="ctr"/>
          <a:lstStyle/>
          <a:p>
            <a:endParaRPr lang="en-US"/>
          </a:p>
        </p:txBody>
      </p:sp>
      <p:sp>
        <p:nvSpPr>
          <p:cNvPr id="1241101" name="Text Box 13"/>
          <p:cNvSpPr txBox="1">
            <a:spLocks noChangeArrowheads="1"/>
          </p:cNvSpPr>
          <p:nvPr/>
        </p:nvSpPr>
        <p:spPr bwMode="auto">
          <a:xfrm>
            <a:off x="641350" y="6402388"/>
            <a:ext cx="2311400" cy="519112"/>
          </a:xfrm>
          <a:prstGeom prst="rect">
            <a:avLst/>
          </a:prstGeom>
          <a:noFill/>
          <a:ln w="9525">
            <a:noFill/>
            <a:miter lim="800000"/>
            <a:headEnd/>
            <a:tailEnd/>
          </a:ln>
        </p:spPr>
        <p:txBody>
          <a:bodyPr wrap="none">
            <a:spAutoFit/>
          </a:bodyPr>
          <a:lstStyle/>
          <a:p>
            <a:r>
              <a:rPr lang="en-US" sz="2800" b="1">
                <a:solidFill>
                  <a:schemeClr val="hlink"/>
                </a:solidFill>
              </a:rPr>
              <a:t>Ocean side</a:t>
            </a:r>
          </a:p>
        </p:txBody>
      </p:sp>
      <p:sp>
        <p:nvSpPr>
          <p:cNvPr id="1241102" name="Text Box 14"/>
          <p:cNvSpPr txBox="1">
            <a:spLocks noChangeArrowheads="1"/>
          </p:cNvSpPr>
          <p:nvPr/>
        </p:nvSpPr>
        <p:spPr bwMode="auto">
          <a:xfrm>
            <a:off x="5514975" y="6370638"/>
            <a:ext cx="2736850" cy="519112"/>
          </a:xfrm>
          <a:prstGeom prst="rect">
            <a:avLst/>
          </a:prstGeom>
          <a:noFill/>
          <a:ln w="9525">
            <a:noFill/>
            <a:miter lim="800000"/>
            <a:headEnd/>
            <a:tailEnd/>
          </a:ln>
        </p:spPr>
        <p:txBody>
          <a:bodyPr wrap="none">
            <a:spAutoFit/>
          </a:bodyPr>
          <a:lstStyle/>
          <a:p>
            <a:r>
              <a:rPr lang="en-US" sz="2800" b="1">
                <a:solidFill>
                  <a:schemeClr val="hlink"/>
                </a:solidFill>
              </a:rPr>
              <a:t>Estuary side</a:t>
            </a:r>
          </a:p>
        </p:txBody>
      </p:sp>
      <p:pic>
        <p:nvPicPr>
          <p:cNvPr id="1241103" name="Picture 15" descr="169439"/>
          <p:cNvPicPr>
            <a:picLocks noChangeAspect="1" noChangeArrowheads="1"/>
          </p:cNvPicPr>
          <p:nvPr/>
        </p:nvPicPr>
        <p:blipFill>
          <a:blip r:embed="rId6" cstate="print"/>
          <a:srcRect b="3882"/>
          <a:stretch>
            <a:fillRect/>
          </a:stretch>
        </p:blipFill>
        <p:spPr bwMode="auto">
          <a:xfrm>
            <a:off x="6975475" y="69850"/>
            <a:ext cx="2025650" cy="14605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1097">
                                            <p:txEl>
                                              <p:pRg st="1" end="1"/>
                                            </p:txEl>
                                          </p:spTgt>
                                        </p:tgtEl>
                                        <p:attrNameLst>
                                          <p:attrName>style.visibility</p:attrName>
                                        </p:attrNameLst>
                                      </p:cBhvr>
                                      <p:to>
                                        <p:strVal val="visible"/>
                                      </p:to>
                                    </p:set>
                                    <p:anim calcmode="lin" valueType="num">
                                      <p:cBhvr additive="base">
                                        <p:cTn id="7" dur="500" fill="hold"/>
                                        <p:tgtEl>
                                          <p:spTgt spid="1241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109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2" presetClass="entr" presetSubtype="4" fill="hold" nodeType="withEffect">
                                  <p:stCondLst>
                                    <p:cond delay="0"/>
                                  </p:stCondLst>
                                  <p:childTnLst>
                                    <p:set>
                                      <p:cBhvr>
                                        <p:cTn id="10" dur="1" fill="hold">
                                          <p:stCondLst>
                                            <p:cond delay="0"/>
                                          </p:stCondLst>
                                        </p:cTn>
                                        <p:tgtEl>
                                          <p:spTgt spid="1241096"/>
                                        </p:tgtEl>
                                        <p:attrNameLst>
                                          <p:attrName>style.visibility</p:attrName>
                                        </p:attrNameLst>
                                      </p:cBhvr>
                                      <p:to>
                                        <p:strVal val="visible"/>
                                      </p:to>
                                    </p:set>
                                    <p:animEffect transition="in" filter="wipe(down)">
                                      <p:cBhvr>
                                        <p:cTn id="11" dur="500"/>
                                        <p:tgtEl>
                                          <p:spTgt spid="124109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41090"/>
                                        </p:tgtEl>
                                        <p:attrNameLst>
                                          <p:attrName>style.visibility</p:attrName>
                                        </p:attrNameLst>
                                      </p:cBhvr>
                                      <p:to>
                                        <p:strVal val="visible"/>
                                      </p:to>
                                    </p:set>
                                    <p:animEffect transition="in" filter="fade">
                                      <p:cBhvr>
                                        <p:cTn id="14" dur="500"/>
                                        <p:tgtEl>
                                          <p:spTgt spid="124109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41091"/>
                                        </p:tgtEl>
                                        <p:attrNameLst>
                                          <p:attrName>style.visibility</p:attrName>
                                        </p:attrNameLst>
                                      </p:cBhvr>
                                      <p:to>
                                        <p:strVal val="visible"/>
                                      </p:to>
                                    </p:set>
                                    <p:animEffect transition="in" filter="fade">
                                      <p:cBhvr>
                                        <p:cTn id="17" dur="500"/>
                                        <p:tgtEl>
                                          <p:spTgt spid="124109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41094"/>
                                        </p:tgtEl>
                                        <p:attrNameLst>
                                          <p:attrName>style.visibility</p:attrName>
                                        </p:attrNameLst>
                                      </p:cBhvr>
                                      <p:to>
                                        <p:strVal val="visible"/>
                                      </p:to>
                                    </p:set>
                                    <p:animEffect transition="in" filter="fade">
                                      <p:cBhvr>
                                        <p:cTn id="20" dur="500"/>
                                        <p:tgtEl>
                                          <p:spTgt spid="124109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1095"/>
                                        </p:tgtEl>
                                        <p:attrNameLst>
                                          <p:attrName>style.visibility</p:attrName>
                                        </p:attrNameLst>
                                      </p:cBhvr>
                                      <p:to>
                                        <p:strVal val="visible"/>
                                      </p:to>
                                    </p:set>
                                    <p:animEffect transition="in" filter="fade">
                                      <p:cBhvr>
                                        <p:cTn id="23" dur="500"/>
                                        <p:tgtEl>
                                          <p:spTgt spid="1241095"/>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241101"/>
                                        </p:tgtEl>
                                        <p:attrNameLst>
                                          <p:attrName>style.visibility</p:attrName>
                                        </p:attrNameLst>
                                      </p:cBhvr>
                                      <p:to>
                                        <p:strVal val="visible"/>
                                      </p:to>
                                    </p:set>
                                    <p:anim calcmode="lin" valueType="num">
                                      <p:cBhvr>
                                        <p:cTn id="26" dur="500" fill="hold"/>
                                        <p:tgtEl>
                                          <p:spTgt spid="1241101"/>
                                        </p:tgtEl>
                                        <p:attrNameLst>
                                          <p:attrName>ppt_w</p:attrName>
                                        </p:attrNameLst>
                                      </p:cBhvr>
                                      <p:tavLst>
                                        <p:tav tm="0">
                                          <p:val>
                                            <p:fltVal val="0"/>
                                          </p:val>
                                        </p:tav>
                                        <p:tav tm="100000">
                                          <p:val>
                                            <p:strVal val="#ppt_w"/>
                                          </p:val>
                                        </p:tav>
                                      </p:tavLst>
                                    </p:anim>
                                    <p:anim calcmode="lin" valueType="num">
                                      <p:cBhvr>
                                        <p:cTn id="27" dur="500" fill="hold"/>
                                        <p:tgtEl>
                                          <p:spTgt spid="1241101"/>
                                        </p:tgtEl>
                                        <p:attrNameLst>
                                          <p:attrName>ppt_h</p:attrName>
                                        </p:attrNameLst>
                                      </p:cBhvr>
                                      <p:tavLst>
                                        <p:tav tm="0">
                                          <p:val>
                                            <p:fltVal val="0"/>
                                          </p:val>
                                        </p:tav>
                                        <p:tav tm="100000">
                                          <p:val>
                                            <p:strVal val="#ppt_h"/>
                                          </p:val>
                                        </p:tav>
                                      </p:tavLst>
                                    </p:anim>
                                    <p:animEffect transition="in" filter="fade">
                                      <p:cBhvr>
                                        <p:cTn id="28" dur="500"/>
                                        <p:tgtEl>
                                          <p:spTgt spid="1241101"/>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241102"/>
                                        </p:tgtEl>
                                        <p:attrNameLst>
                                          <p:attrName>style.visibility</p:attrName>
                                        </p:attrNameLst>
                                      </p:cBhvr>
                                      <p:to>
                                        <p:strVal val="visible"/>
                                      </p:to>
                                    </p:set>
                                    <p:anim calcmode="lin" valueType="num">
                                      <p:cBhvr>
                                        <p:cTn id="31" dur="500" fill="hold"/>
                                        <p:tgtEl>
                                          <p:spTgt spid="1241102"/>
                                        </p:tgtEl>
                                        <p:attrNameLst>
                                          <p:attrName>ppt_w</p:attrName>
                                        </p:attrNameLst>
                                      </p:cBhvr>
                                      <p:tavLst>
                                        <p:tav tm="0">
                                          <p:val>
                                            <p:fltVal val="0"/>
                                          </p:val>
                                        </p:tav>
                                        <p:tav tm="100000">
                                          <p:val>
                                            <p:strVal val="#ppt_w"/>
                                          </p:val>
                                        </p:tav>
                                      </p:tavLst>
                                    </p:anim>
                                    <p:anim calcmode="lin" valueType="num">
                                      <p:cBhvr>
                                        <p:cTn id="32" dur="500" fill="hold"/>
                                        <p:tgtEl>
                                          <p:spTgt spid="1241102"/>
                                        </p:tgtEl>
                                        <p:attrNameLst>
                                          <p:attrName>ppt_h</p:attrName>
                                        </p:attrNameLst>
                                      </p:cBhvr>
                                      <p:tavLst>
                                        <p:tav tm="0">
                                          <p:val>
                                            <p:fltVal val="0"/>
                                          </p:val>
                                        </p:tav>
                                        <p:tav tm="100000">
                                          <p:val>
                                            <p:strVal val="#ppt_h"/>
                                          </p:val>
                                        </p:tav>
                                      </p:tavLst>
                                    </p:anim>
                                    <p:animEffect transition="in" filter="fade">
                                      <p:cBhvr>
                                        <p:cTn id="33" dur="500"/>
                                        <p:tgtEl>
                                          <p:spTgt spid="1241102"/>
                                        </p:tgtEl>
                                      </p:cBhvr>
                                    </p:animEffect>
                                  </p:childTnLst>
                                </p:cTn>
                              </p:par>
                              <p:par>
                                <p:cTn id="34" presetID="53" presetClass="entr" presetSubtype="0" fill="hold" nodeType="withEffect">
                                  <p:stCondLst>
                                    <p:cond delay="0"/>
                                  </p:stCondLst>
                                  <p:childTnLst>
                                    <p:set>
                                      <p:cBhvr>
                                        <p:cTn id="35" dur="1" fill="hold">
                                          <p:stCondLst>
                                            <p:cond delay="0"/>
                                          </p:stCondLst>
                                        </p:cTn>
                                        <p:tgtEl>
                                          <p:spTgt spid="1241103"/>
                                        </p:tgtEl>
                                        <p:attrNameLst>
                                          <p:attrName>style.visibility</p:attrName>
                                        </p:attrNameLst>
                                      </p:cBhvr>
                                      <p:to>
                                        <p:strVal val="visible"/>
                                      </p:to>
                                    </p:set>
                                    <p:anim calcmode="lin" valueType="num">
                                      <p:cBhvr>
                                        <p:cTn id="36" dur="500" fill="hold"/>
                                        <p:tgtEl>
                                          <p:spTgt spid="1241103"/>
                                        </p:tgtEl>
                                        <p:attrNameLst>
                                          <p:attrName>ppt_w</p:attrName>
                                        </p:attrNameLst>
                                      </p:cBhvr>
                                      <p:tavLst>
                                        <p:tav tm="0">
                                          <p:val>
                                            <p:fltVal val="0"/>
                                          </p:val>
                                        </p:tav>
                                        <p:tav tm="100000">
                                          <p:val>
                                            <p:strVal val="#ppt_w"/>
                                          </p:val>
                                        </p:tav>
                                      </p:tavLst>
                                    </p:anim>
                                    <p:anim calcmode="lin" valueType="num">
                                      <p:cBhvr>
                                        <p:cTn id="37" dur="500" fill="hold"/>
                                        <p:tgtEl>
                                          <p:spTgt spid="1241103"/>
                                        </p:tgtEl>
                                        <p:attrNameLst>
                                          <p:attrName>ppt_h</p:attrName>
                                        </p:attrNameLst>
                                      </p:cBhvr>
                                      <p:tavLst>
                                        <p:tav tm="0">
                                          <p:val>
                                            <p:fltVal val="0"/>
                                          </p:val>
                                        </p:tav>
                                        <p:tav tm="100000">
                                          <p:val>
                                            <p:strVal val="#ppt_h"/>
                                          </p:val>
                                        </p:tav>
                                      </p:tavLst>
                                    </p:anim>
                                    <p:animEffect transition="in" filter="fade">
                                      <p:cBhvr>
                                        <p:cTn id="38" dur="500"/>
                                        <p:tgtEl>
                                          <p:spTgt spid="124110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241092"/>
                                        </p:tgtEl>
                                        <p:attrNameLst>
                                          <p:attrName>style.visibility</p:attrName>
                                        </p:attrNameLst>
                                      </p:cBhvr>
                                      <p:to>
                                        <p:strVal val="visible"/>
                                      </p:to>
                                    </p:set>
                                    <p:animEffect transition="in" filter="wipe(down)">
                                      <p:cBhvr>
                                        <p:cTn id="43" dur="5000"/>
                                        <p:tgtEl>
                                          <p:spTgt spid="1241092"/>
                                        </p:tgtEl>
                                      </p:cBhvr>
                                    </p:animEffect>
                                  </p:childTnLst>
                                </p:cTn>
                              </p:par>
                            </p:childTnLst>
                          </p:cTn>
                        </p:par>
                        <p:par>
                          <p:cTn id="44" fill="hold">
                            <p:stCondLst>
                              <p:cond delay="5000"/>
                            </p:stCondLst>
                            <p:childTnLst>
                              <p:par>
                                <p:cTn id="45" presetID="64" presetClass="path" presetSubtype="0" accel="50000" decel="50000" fill="hold" grpId="1" nodeType="afterEffect">
                                  <p:stCondLst>
                                    <p:cond delay="0"/>
                                  </p:stCondLst>
                                  <p:childTnLst>
                                    <p:animMotion origin="layout" path="M 5.55556E-7 -3.33333E-6 L 5.55556E-7 -0.11921 " pathEditMode="relative" rAng="0" ptsTypes="AA">
                                      <p:cBhvr>
                                        <p:cTn id="46" dur="2000" fill="hold"/>
                                        <p:tgtEl>
                                          <p:spTgt spid="1241094"/>
                                        </p:tgtEl>
                                        <p:attrNameLst>
                                          <p:attrName>ppt_x</p:attrName>
                                          <p:attrName>ppt_y</p:attrName>
                                        </p:attrNameLst>
                                      </p:cBhvr>
                                      <p:rCtr x="0" y="-60"/>
                                    </p:animMotion>
                                  </p:childTnLst>
                                </p:cTn>
                              </p:par>
                            </p:childTnLst>
                          </p:cTn>
                        </p:par>
                        <p:par>
                          <p:cTn id="47" fill="hold">
                            <p:stCondLst>
                              <p:cond delay="7000"/>
                            </p:stCondLst>
                            <p:childTnLst>
                              <p:par>
                                <p:cTn id="48" presetID="64" presetClass="path" presetSubtype="0" accel="50000" decel="50000" fill="hold" grpId="1" nodeType="afterEffect">
                                  <p:stCondLst>
                                    <p:cond delay="0"/>
                                  </p:stCondLst>
                                  <p:childTnLst>
                                    <p:animMotion origin="layout" path="M 5.55556E-7 -3.33333E-6 L 5.55556E-7 -0.11921 " pathEditMode="relative" rAng="0" ptsTypes="AA">
                                      <p:cBhvr>
                                        <p:cTn id="49" dur="2000" fill="hold"/>
                                        <p:tgtEl>
                                          <p:spTgt spid="1241095"/>
                                        </p:tgtEl>
                                        <p:attrNameLst>
                                          <p:attrName>ppt_x</p:attrName>
                                          <p:attrName>ppt_y</p:attrName>
                                        </p:attrNameLst>
                                      </p:cBhvr>
                                      <p:rCtr x="0" y="-60"/>
                                    </p:animMotion>
                                  </p:childTnLst>
                                </p:cTn>
                              </p:par>
                            </p:childTnLst>
                          </p:cTn>
                        </p:par>
                        <p:par>
                          <p:cTn id="50" fill="hold">
                            <p:stCondLst>
                              <p:cond delay="9000"/>
                            </p:stCondLst>
                            <p:childTnLst>
                              <p:par>
                                <p:cTn id="51" presetID="22" presetClass="entr" presetSubtype="4" fill="hold" grpId="0" nodeType="afterEffect">
                                  <p:stCondLst>
                                    <p:cond delay="0"/>
                                  </p:stCondLst>
                                  <p:childTnLst>
                                    <p:set>
                                      <p:cBhvr>
                                        <p:cTn id="52" dur="1" fill="hold">
                                          <p:stCondLst>
                                            <p:cond delay="0"/>
                                          </p:stCondLst>
                                        </p:cTn>
                                        <p:tgtEl>
                                          <p:spTgt spid="1241093"/>
                                        </p:tgtEl>
                                        <p:attrNameLst>
                                          <p:attrName>style.visibility</p:attrName>
                                        </p:attrNameLst>
                                      </p:cBhvr>
                                      <p:to>
                                        <p:strVal val="visible"/>
                                      </p:to>
                                    </p:set>
                                    <p:animEffect transition="in" filter="wipe(down)">
                                      <p:cBhvr>
                                        <p:cTn id="53" dur="5000"/>
                                        <p:tgtEl>
                                          <p:spTgt spid="12410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41099"/>
                                        </p:tgtEl>
                                        <p:attrNameLst>
                                          <p:attrName>style.visibility</p:attrName>
                                        </p:attrNameLst>
                                      </p:cBhvr>
                                      <p:to>
                                        <p:strVal val="visible"/>
                                      </p:to>
                                    </p:set>
                                    <p:animEffect transition="in" filter="fade">
                                      <p:cBhvr>
                                        <p:cTn id="56" dur="2000"/>
                                        <p:tgtEl>
                                          <p:spTgt spid="1241099"/>
                                        </p:tgtEl>
                                      </p:cBhvr>
                                    </p:animEffect>
                                  </p:childTnLst>
                                </p:cTn>
                              </p:par>
                            </p:childTnLst>
                          </p:cTn>
                        </p:par>
                        <p:par>
                          <p:cTn id="57" fill="hold">
                            <p:stCondLst>
                              <p:cond delay="14000"/>
                            </p:stCondLst>
                            <p:childTnLst>
                              <p:par>
                                <p:cTn id="58" presetID="42" presetClass="path" presetSubtype="0" accel="50000" decel="50000" fill="hold" grpId="2" nodeType="afterEffect">
                                  <p:stCondLst>
                                    <p:cond delay="0"/>
                                  </p:stCondLst>
                                  <p:childTnLst>
                                    <p:animMotion origin="layout" path="M 5.55556E-7 -0.11921 L -0.00139 0.00162 " pathEditMode="relative" rAng="0" ptsTypes="AA">
                                      <p:cBhvr>
                                        <p:cTn id="59" dur="2000" fill="hold"/>
                                        <p:tgtEl>
                                          <p:spTgt spid="1241094"/>
                                        </p:tgtEl>
                                        <p:attrNameLst>
                                          <p:attrName>ppt_x</p:attrName>
                                          <p:attrName>ppt_y</p:attrName>
                                        </p:attrNameLst>
                                      </p:cBhvr>
                                      <p:rCtr x="-1" y="60"/>
                                    </p:animMotion>
                                  </p:childTnLst>
                                </p:cTn>
                              </p:par>
                            </p:childTnLst>
                          </p:cTn>
                        </p:par>
                        <p:par>
                          <p:cTn id="60" fill="hold">
                            <p:stCondLst>
                              <p:cond delay="16000"/>
                            </p:stCondLst>
                            <p:childTnLst>
                              <p:par>
                                <p:cTn id="61" presetID="42" presetClass="path" presetSubtype="0" accel="50000" decel="50000" fill="hold" grpId="2" nodeType="afterEffect">
                                  <p:stCondLst>
                                    <p:cond delay="0"/>
                                  </p:stCondLst>
                                  <p:childTnLst>
                                    <p:animMotion origin="layout" path="M -1.66667E-6 -0.11922 L -0.00121 -0.00371 " pathEditMode="relative" rAng="0" ptsTypes="AA">
                                      <p:cBhvr>
                                        <p:cTn id="62" dur="2000" fill="hold"/>
                                        <p:tgtEl>
                                          <p:spTgt spid="1241095"/>
                                        </p:tgtEl>
                                        <p:attrNameLst>
                                          <p:attrName>ppt_x</p:attrName>
                                          <p:attrName>ppt_y</p:attrName>
                                        </p:attrNameLst>
                                      </p:cBhvr>
                                      <p:rCtr x="-1" y="58"/>
                                    </p:animMotion>
                                  </p:childTnLst>
                                </p:cTn>
                              </p:par>
                              <p:par>
                                <p:cTn id="63" presetID="10" presetClass="exit" presetSubtype="0" fill="hold" grpId="1" nodeType="withEffect">
                                  <p:stCondLst>
                                    <p:cond delay="0"/>
                                  </p:stCondLst>
                                  <p:childTnLst>
                                    <p:animEffect transition="out" filter="fade">
                                      <p:cBhvr>
                                        <p:cTn id="64" dur="500"/>
                                        <p:tgtEl>
                                          <p:spTgt spid="1241099"/>
                                        </p:tgtEl>
                                      </p:cBhvr>
                                    </p:animEffect>
                                    <p:set>
                                      <p:cBhvr>
                                        <p:cTn id="65" dur="1" fill="hold">
                                          <p:stCondLst>
                                            <p:cond delay="499"/>
                                          </p:stCondLst>
                                        </p:cTn>
                                        <p:tgtEl>
                                          <p:spTgt spid="1241099"/>
                                        </p:tgtEl>
                                        <p:attrNameLst>
                                          <p:attrName>style.visibility</p:attrName>
                                        </p:attrNameLst>
                                      </p:cBhvr>
                                      <p:to>
                                        <p:strVal val="hidden"/>
                                      </p:to>
                                    </p:set>
                                  </p:childTnLst>
                                </p:cTn>
                              </p:par>
                            </p:childTnLst>
                          </p:cTn>
                        </p:par>
                        <p:par>
                          <p:cTn id="66" fill="hold">
                            <p:stCondLst>
                              <p:cond delay="18000"/>
                            </p:stCondLst>
                            <p:childTnLst>
                              <p:par>
                                <p:cTn id="67" presetID="22" presetClass="exit" presetSubtype="1" fill="hold" grpId="1" nodeType="afterEffect">
                                  <p:stCondLst>
                                    <p:cond delay="0"/>
                                  </p:stCondLst>
                                  <p:childTnLst>
                                    <p:animEffect transition="out" filter="wipe(up)">
                                      <p:cBhvr>
                                        <p:cTn id="68" dur="5000"/>
                                        <p:tgtEl>
                                          <p:spTgt spid="1241092"/>
                                        </p:tgtEl>
                                      </p:cBhvr>
                                    </p:animEffect>
                                    <p:set>
                                      <p:cBhvr>
                                        <p:cTn id="69" dur="1" fill="hold">
                                          <p:stCondLst>
                                            <p:cond delay="4999"/>
                                          </p:stCondLst>
                                        </p:cTn>
                                        <p:tgtEl>
                                          <p:spTgt spid="1241092"/>
                                        </p:tgtEl>
                                        <p:attrNameLst>
                                          <p:attrName>style.visibility</p:attrName>
                                        </p:attrNameLst>
                                      </p:cBhvr>
                                      <p:to>
                                        <p:strVal val="hidden"/>
                                      </p:to>
                                    </p:set>
                                  </p:childTnLst>
                                </p:cTn>
                              </p:par>
                            </p:childTnLst>
                          </p:cTn>
                        </p:par>
                        <p:par>
                          <p:cTn id="70" fill="hold">
                            <p:stCondLst>
                              <p:cond delay="23000"/>
                            </p:stCondLst>
                            <p:childTnLst>
                              <p:par>
                                <p:cTn id="71" presetID="64" presetClass="path" presetSubtype="0" accel="50000" decel="50000" fill="hold" grpId="3" nodeType="afterEffect">
                                  <p:stCondLst>
                                    <p:cond delay="0"/>
                                  </p:stCondLst>
                                  <p:childTnLst>
                                    <p:animMotion origin="layout" path="M -0.00139 0.00162 L -0.00139 -0.11412 " pathEditMode="relative" rAng="0" ptsTypes="AA">
                                      <p:cBhvr>
                                        <p:cTn id="72" dur="2000" fill="hold"/>
                                        <p:tgtEl>
                                          <p:spTgt spid="1241094"/>
                                        </p:tgtEl>
                                        <p:attrNameLst>
                                          <p:attrName>ppt_x</p:attrName>
                                          <p:attrName>ppt_y</p:attrName>
                                        </p:attrNameLst>
                                      </p:cBhvr>
                                      <p:rCtr x="0" y="-58"/>
                                    </p:animMotion>
                                  </p:childTnLst>
                                </p:cTn>
                              </p:par>
                            </p:childTnLst>
                          </p:cTn>
                        </p:par>
                        <p:par>
                          <p:cTn id="73" fill="hold">
                            <p:stCondLst>
                              <p:cond delay="25000"/>
                            </p:stCondLst>
                            <p:childTnLst>
                              <p:par>
                                <p:cTn id="74" presetID="64" presetClass="path" presetSubtype="0" accel="50000" decel="50000" fill="hold" grpId="3" nodeType="afterEffect">
                                  <p:stCondLst>
                                    <p:cond delay="0"/>
                                  </p:stCondLst>
                                  <p:childTnLst>
                                    <p:animMotion origin="layout" path="M -0.00122 -0.0037 L -0.00122 -0.12477 " pathEditMode="relative" rAng="0" ptsTypes="AA">
                                      <p:cBhvr>
                                        <p:cTn id="75" dur="2000" fill="hold"/>
                                        <p:tgtEl>
                                          <p:spTgt spid="1241095"/>
                                        </p:tgtEl>
                                        <p:attrNameLst>
                                          <p:attrName>ppt_x</p:attrName>
                                          <p:attrName>ppt_y</p:attrName>
                                        </p:attrNameLst>
                                      </p:cBhvr>
                                      <p:rCtr x="0" y="-61"/>
                                    </p:animMotion>
                                  </p:childTnLst>
                                </p:cTn>
                              </p:par>
                            </p:childTnLst>
                          </p:cTn>
                        </p:par>
                        <p:par>
                          <p:cTn id="76" fill="hold">
                            <p:stCondLst>
                              <p:cond delay="27000"/>
                            </p:stCondLst>
                            <p:childTnLst>
                              <p:par>
                                <p:cTn id="77" presetID="22" presetClass="exit" presetSubtype="1" fill="hold" grpId="1" nodeType="afterEffect">
                                  <p:stCondLst>
                                    <p:cond delay="0"/>
                                  </p:stCondLst>
                                  <p:childTnLst>
                                    <p:animEffect transition="out" filter="wipe(up)">
                                      <p:cBhvr>
                                        <p:cTn id="78" dur="5000"/>
                                        <p:tgtEl>
                                          <p:spTgt spid="1241093"/>
                                        </p:tgtEl>
                                      </p:cBhvr>
                                    </p:animEffect>
                                    <p:set>
                                      <p:cBhvr>
                                        <p:cTn id="79" dur="1" fill="hold">
                                          <p:stCondLst>
                                            <p:cond delay="4999"/>
                                          </p:stCondLst>
                                        </p:cTn>
                                        <p:tgtEl>
                                          <p:spTgt spid="1241093"/>
                                        </p:tgtEl>
                                        <p:attrNameLst>
                                          <p:attrName>style.visibility</p:attrName>
                                        </p:attrNameLst>
                                      </p:cBhvr>
                                      <p:to>
                                        <p:strVal val="hidden"/>
                                      </p:to>
                                    </p:set>
                                  </p:childTnLst>
                                </p:cTn>
                              </p:par>
                              <p:par>
                                <p:cTn id="80" presetID="10" presetClass="entr" presetSubtype="0" fill="hold" grpId="0" nodeType="withEffect">
                                  <p:stCondLst>
                                    <p:cond delay="0"/>
                                  </p:stCondLst>
                                  <p:childTnLst>
                                    <p:set>
                                      <p:cBhvr>
                                        <p:cTn id="81" dur="1" fill="hold">
                                          <p:stCondLst>
                                            <p:cond delay="0"/>
                                          </p:stCondLst>
                                        </p:cTn>
                                        <p:tgtEl>
                                          <p:spTgt spid="1241100"/>
                                        </p:tgtEl>
                                        <p:attrNameLst>
                                          <p:attrName>style.visibility</p:attrName>
                                        </p:attrNameLst>
                                      </p:cBhvr>
                                      <p:to>
                                        <p:strVal val="visible"/>
                                      </p:to>
                                    </p:set>
                                    <p:animEffect transition="in" filter="fade">
                                      <p:cBhvr>
                                        <p:cTn id="82" dur="2000"/>
                                        <p:tgtEl>
                                          <p:spTgt spid="1241100"/>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241097">
                                            <p:txEl>
                                              <p:pRg st="2" end="2"/>
                                            </p:txEl>
                                          </p:spTgt>
                                        </p:tgtEl>
                                        <p:attrNameLst>
                                          <p:attrName>style.visibility</p:attrName>
                                        </p:attrNameLst>
                                      </p:cBhvr>
                                      <p:to>
                                        <p:strVal val="visible"/>
                                      </p:to>
                                    </p:set>
                                    <p:anim calcmode="lin" valueType="num">
                                      <p:cBhvr additive="base">
                                        <p:cTn id="87" dur="500" fill="hold"/>
                                        <p:tgtEl>
                                          <p:spTgt spid="1241097">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24109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1090" grpId="0" animBg="1"/>
      <p:bldP spid="1241091" grpId="0" animBg="1"/>
      <p:bldP spid="1241092" grpId="0" animBg="1"/>
      <p:bldP spid="1241092" grpId="1" animBg="1"/>
      <p:bldP spid="1241093" grpId="0" animBg="1"/>
      <p:bldP spid="1241093" grpId="1" animBg="1"/>
      <p:bldP spid="1241094" grpId="0" animBg="1"/>
      <p:bldP spid="1241094" grpId="1" animBg="1"/>
      <p:bldP spid="1241094" grpId="2" animBg="1"/>
      <p:bldP spid="1241094" grpId="3" animBg="1"/>
      <p:bldP spid="1241095" grpId="0" animBg="1"/>
      <p:bldP spid="1241095" grpId="1" animBg="1"/>
      <p:bldP spid="1241095" grpId="2" animBg="1"/>
      <p:bldP spid="1241095" grpId="3" animBg="1"/>
      <p:bldP spid="1241099" grpId="0" animBg="1"/>
      <p:bldP spid="1241099" grpId="1" animBg="1"/>
      <p:bldP spid="1241100" grpId="0" animBg="1"/>
      <p:bldP spid="1241101" grpId="0"/>
      <p:bldP spid="124110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ChangeArrowheads="1"/>
          </p:cNvSpPr>
          <p:nvPr/>
        </p:nvSpPr>
        <p:spPr bwMode="auto">
          <a:xfrm>
            <a:off x="685800" y="1401763"/>
            <a:ext cx="7772400" cy="1662112"/>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r>
              <a:rPr lang="en-US">
                <a:solidFill>
                  <a:srgbClr val="000000"/>
                </a:solidFill>
                <a:ea typeface="Calibri" pitchFamily="34" charset="0"/>
                <a:cs typeface="Times New Roman" pitchFamily="18" charset="0"/>
              </a:rPr>
              <a:t> 	</a:t>
            </a:r>
          </a:p>
          <a:p>
            <a:pPr>
              <a:spcBef>
                <a:spcPct val="20000"/>
              </a:spcBef>
            </a:pPr>
            <a:r>
              <a:rPr lang="en-US" sz="2400">
                <a:solidFill>
                  <a:srgbClr val="000000"/>
                </a:solidFill>
                <a:latin typeface="Arial" charset="0"/>
                <a:ea typeface="Calibri" pitchFamily="34" charset="0"/>
                <a:cs typeface="Times New Roman" pitchFamily="18" charset="0"/>
                <a:sym typeface="Symbol" pitchFamily="18" charset="2"/>
              </a:rPr>
              <a:t></a:t>
            </a:r>
            <a:r>
              <a:rPr lang="en-US" sz="2400">
                <a:solidFill>
                  <a:srgbClr val="000000"/>
                </a:solidFill>
                <a:latin typeface="Arial" charset="0"/>
                <a:ea typeface="Calibri" pitchFamily="34" charset="0"/>
                <a:cs typeface="Times New Roman" pitchFamily="18" charset="0"/>
              </a:rPr>
              <a:t>In the sun- or tide-driven scheme there is a conversion of the potential energy of the water into the kinetic energy of a turbine and thus to electricity.	</a:t>
            </a:r>
          </a:p>
        </p:txBody>
      </p:sp>
      <p:sp>
        <p:nvSpPr>
          <p:cNvPr id="7680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747713" y="3321050"/>
            <a:ext cx="3200400" cy="1298575"/>
            <a:chOff x="819" y="2177"/>
            <a:chExt cx="2206" cy="1355"/>
          </a:xfrm>
        </p:grpSpPr>
        <p:sp>
          <p:nvSpPr>
            <p:cNvPr id="76823" name="AutoShape 5"/>
            <p:cNvSpPr>
              <a:spLocks noChangeArrowheads="1"/>
            </p:cNvSpPr>
            <p:nvPr/>
          </p:nvSpPr>
          <p:spPr bwMode="auto">
            <a:xfrm>
              <a:off x="819" y="2213"/>
              <a:ext cx="2206" cy="1319"/>
            </a:xfrm>
            <a:prstGeom prst="chevron">
              <a:avLst>
                <a:gd name="adj" fmla="val 41812"/>
              </a:avLst>
            </a:prstGeom>
            <a:solidFill>
              <a:srgbClr val="006600"/>
            </a:solidFill>
            <a:ln w="9525">
              <a:solidFill>
                <a:schemeClr val="tx1"/>
              </a:solidFill>
              <a:miter lim="800000"/>
              <a:headEnd/>
              <a:tailEnd/>
            </a:ln>
          </p:spPr>
          <p:txBody>
            <a:bodyPr wrap="none" anchor="ctr"/>
            <a:lstStyle/>
            <a:p>
              <a:endParaRPr lang="en-US"/>
            </a:p>
          </p:txBody>
        </p:sp>
        <p:sp>
          <p:nvSpPr>
            <p:cNvPr id="76824" name="Text Box 6"/>
            <p:cNvSpPr txBox="1">
              <a:spLocks noChangeArrowheads="1"/>
            </p:cNvSpPr>
            <p:nvPr/>
          </p:nvSpPr>
          <p:spPr bwMode="auto">
            <a:xfrm>
              <a:off x="1322" y="2177"/>
              <a:ext cx="1116" cy="1050"/>
            </a:xfrm>
            <a:prstGeom prst="rect">
              <a:avLst/>
            </a:prstGeom>
            <a:noFill/>
            <a:ln w="9525">
              <a:noFill/>
              <a:miter lim="800000"/>
              <a:headEnd/>
              <a:tailEnd/>
            </a:ln>
          </p:spPr>
          <p:txBody>
            <a:bodyPr>
              <a:spAutoFit/>
            </a:bodyPr>
            <a:lstStyle/>
            <a:p>
              <a:r>
                <a:rPr lang="en-US" b="1">
                  <a:solidFill>
                    <a:schemeClr val="bg1"/>
                  </a:solidFill>
                </a:rPr>
                <a:t>ENERGY IN SUNLIGHT /OR TIDE</a:t>
              </a:r>
            </a:p>
          </p:txBody>
        </p:sp>
      </p:grpSp>
      <p:sp>
        <p:nvSpPr>
          <p:cNvPr id="76821" name="AutoShape 8"/>
          <p:cNvSpPr>
            <a:spLocks noChangeArrowheads="1"/>
          </p:cNvSpPr>
          <p:nvPr/>
        </p:nvSpPr>
        <p:spPr bwMode="auto">
          <a:xfrm rot="5400000">
            <a:off x="3176589" y="4333879"/>
            <a:ext cx="769938" cy="881063"/>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grpSp>
        <p:nvGrpSpPr>
          <p:cNvPr id="4" name="Group 10"/>
          <p:cNvGrpSpPr>
            <a:grpSpLocks/>
          </p:cNvGrpSpPr>
          <p:nvPr/>
        </p:nvGrpSpPr>
        <p:grpSpPr bwMode="auto">
          <a:xfrm>
            <a:off x="3105150" y="3328988"/>
            <a:ext cx="2381250" cy="1060450"/>
            <a:chOff x="1956" y="2529"/>
            <a:chExt cx="1500" cy="668"/>
          </a:xfrm>
        </p:grpSpPr>
        <p:sp>
          <p:nvSpPr>
            <p:cNvPr id="76819" name="AutoShape 11"/>
            <p:cNvSpPr>
              <a:spLocks noChangeArrowheads="1"/>
            </p:cNvSpPr>
            <p:nvPr/>
          </p:nvSpPr>
          <p:spPr bwMode="auto">
            <a:xfrm>
              <a:off x="1969" y="2546"/>
              <a:ext cx="1487" cy="651"/>
            </a:xfrm>
            <a:prstGeom prst="homePlate">
              <a:avLst>
                <a:gd name="adj" fmla="val 57104"/>
              </a:avLst>
            </a:prstGeom>
            <a:solidFill>
              <a:srgbClr val="0000FF"/>
            </a:solidFill>
            <a:ln w="9525">
              <a:solidFill>
                <a:schemeClr val="tx1"/>
              </a:solidFill>
              <a:miter lim="800000"/>
              <a:headEnd/>
              <a:tailEnd/>
            </a:ln>
          </p:spPr>
          <p:txBody>
            <a:bodyPr wrap="none" anchor="ctr"/>
            <a:lstStyle/>
            <a:p>
              <a:endParaRPr lang="en-US"/>
            </a:p>
          </p:txBody>
        </p:sp>
        <p:sp>
          <p:nvSpPr>
            <p:cNvPr id="76820" name="Text Box 12"/>
            <p:cNvSpPr txBox="1">
              <a:spLocks noChangeArrowheads="1"/>
            </p:cNvSpPr>
            <p:nvPr/>
          </p:nvSpPr>
          <p:spPr bwMode="auto">
            <a:xfrm>
              <a:off x="1956" y="2529"/>
              <a:ext cx="1020" cy="634"/>
            </a:xfrm>
            <a:prstGeom prst="rect">
              <a:avLst/>
            </a:prstGeom>
            <a:noFill/>
            <a:ln w="9525">
              <a:noFill/>
              <a:miter lim="800000"/>
              <a:headEnd/>
              <a:tailEnd/>
            </a:ln>
          </p:spPr>
          <p:txBody>
            <a:bodyPr>
              <a:spAutoFit/>
            </a:bodyPr>
            <a:lstStyle/>
            <a:p>
              <a:r>
                <a:rPr lang="en-US" b="1">
                  <a:solidFill>
                    <a:schemeClr val="bg1"/>
                  </a:solidFill>
                </a:rPr>
                <a:t>POTENTIAL ENERGY IN RESERVOIR</a:t>
              </a:r>
            </a:p>
          </p:txBody>
        </p:sp>
      </p:grpSp>
      <p:grpSp>
        <p:nvGrpSpPr>
          <p:cNvPr id="5" name="Group 13"/>
          <p:cNvGrpSpPr>
            <a:grpSpLocks/>
          </p:cNvGrpSpPr>
          <p:nvPr/>
        </p:nvGrpSpPr>
        <p:grpSpPr bwMode="auto">
          <a:xfrm>
            <a:off x="4868863" y="3336925"/>
            <a:ext cx="2381250" cy="868363"/>
            <a:chOff x="3396" y="3191"/>
            <a:chExt cx="1500" cy="547"/>
          </a:xfrm>
        </p:grpSpPr>
        <p:sp>
          <p:nvSpPr>
            <p:cNvPr id="76817" name="AutoShape 14"/>
            <p:cNvSpPr>
              <a:spLocks noChangeArrowheads="1"/>
            </p:cNvSpPr>
            <p:nvPr/>
          </p:nvSpPr>
          <p:spPr bwMode="auto">
            <a:xfrm>
              <a:off x="3409" y="3208"/>
              <a:ext cx="1487" cy="501"/>
            </a:xfrm>
            <a:prstGeom prst="homePlate">
              <a:avLst>
                <a:gd name="adj" fmla="val 74202"/>
              </a:avLst>
            </a:prstGeom>
            <a:solidFill>
              <a:srgbClr val="FF00FF"/>
            </a:solidFill>
            <a:ln w="9525">
              <a:solidFill>
                <a:schemeClr val="tx1"/>
              </a:solidFill>
              <a:miter lim="800000"/>
              <a:headEnd/>
              <a:tailEnd/>
            </a:ln>
          </p:spPr>
          <p:txBody>
            <a:bodyPr wrap="none" anchor="ctr"/>
            <a:lstStyle/>
            <a:p>
              <a:endParaRPr lang="en-US"/>
            </a:p>
          </p:txBody>
        </p:sp>
        <p:sp>
          <p:nvSpPr>
            <p:cNvPr id="76818" name="Text Box 15"/>
            <p:cNvSpPr txBox="1">
              <a:spLocks noChangeArrowheads="1"/>
            </p:cNvSpPr>
            <p:nvPr/>
          </p:nvSpPr>
          <p:spPr bwMode="auto">
            <a:xfrm>
              <a:off x="3396" y="3191"/>
              <a:ext cx="1020" cy="547"/>
            </a:xfrm>
            <a:prstGeom prst="rect">
              <a:avLst/>
            </a:prstGeom>
            <a:noFill/>
            <a:ln w="9525">
              <a:noFill/>
              <a:miter lim="800000"/>
              <a:headEnd/>
              <a:tailEnd/>
            </a:ln>
          </p:spPr>
          <p:txBody>
            <a:bodyPr>
              <a:spAutoFit/>
            </a:bodyPr>
            <a:lstStyle/>
            <a:p>
              <a:pPr>
                <a:lnSpc>
                  <a:spcPct val="85000"/>
                </a:lnSpc>
              </a:pPr>
              <a:r>
                <a:rPr lang="en-US" b="1"/>
                <a:t>KINETIC ENERGY OF TURBINE</a:t>
              </a:r>
            </a:p>
          </p:txBody>
        </p:sp>
      </p:grpSp>
      <p:sp>
        <p:nvSpPr>
          <p:cNvPr id="76815" name="AutoShape 17"/>
          <p:cNvSpPr>
            <a:spLocks noChangeArrowheads="1"/>
          </p:cNvSpPr>
          <p:nvPr/>
        </p:nvSpPr>
        <p:spPr bwMode="auto">
          <a:xfrm rot="5400000">
            <a:off x="4949828" y="4103691"/>
            <a:ext cx="769938" cy="881063"/>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grpSp>
        <p:nvGrpSpPr>
          <p:cNvPr id="7" name="Group 19"/>
          <p:cNvGrpSpPr>
            <a:grpSpLocks/>
          </p:cNvGrpSpPr>
          <p:nvPr/>
        </p:nvGrpSpPr>
        <p:grpSpPr bwMode="auto">
          <a:xfrm>
            <a:off x="6632575" y="3316288"/>
            <a:ext cx="2211388" cy="612775"/>
            <a:chOff x="4178" y="2521"/>
            <a:chExt cx="1393" cy="386"/>
          </a:xfrm>
        </p:grpSpPr>
        <p:sp>
          <p:nvSpPr>
            <p:cNvPr id="76813" name="AutoShape 20"/>
            <p:cNvSpPr>
              <a:spLocks noChangeArrowheads="1"/>
            </p:cNvSpPr>
            <p:nvPr/>
          </p:nvSpPr>
          <p:spPr bwMode="auto">
            <a:xfrm>
              <a:off x="4178" y="2550"/>
              <a:ext cx="1393" cy="357"/>
            </a:xfrm>
            <a:prstGeom prst="homePlate">
              <a:avLst>
                <a:gd name="adj" fmla="val 47510"/>
              </a:avLst>
            </a:prstGeom>
            <a:solidFill>
              <a:srgbClr val="FF9933"/>
            </a:solidFill>
            <a:ln w="9525">
              <a:solidFill>
                <a:schemeClr val="tx1"/>
              </a:solidFill>
              <a:miter lim="800000"/>
              <a:headEnd/>
              <a:tailEnd/>
            </a:ln>
          </p:spPr>
          <p:txBody>
            <a:bodyPr wrap="none" anchor="ctr"/>
            <a:lstStyle/>
            <a:p>
              <a:endParaRPr lang="en-US"/>
            </a:p>
          </p:txBody>
        </p:sp>
        <p:sp>
          <p:nvSpPr>
            <p:cNvPr id="76814" name="Text Box 21"/>
            <p:cNvSpPr txBox="1">
              <a:spLocks noChangeArrowheads="1"/>
            </p:cNvSpPr>
            <p:nvPr/>
          </p:nvSpPr>
          <p:spPr bwMode="auto">
            <a:xfrm>
              <a:off x="4188" y="2521"/>
              <a:ext cx="1301" cy="250"/>
            </a:xfrm>
            <a:prstGeom prst="rect">
              <a:avLst/>
            </a:prstGeom>
            <a:noFill/>
            <a:ln w="9525">
              <a:noFill/>
              <a:miter lim="800000"/>
              <a:headEnd/>
              <a:tailEnd/>
            </a:ln>
          </p:spPr>
          <p:txBody>
            <a:bodyPr>
              <a:spAutoFit/>
            </a:bodyPr>
            <a:lstStyle/>
            <a:p>
              <a:r>
                <a:rPr lang="en-US" b="1"/>
                <a:t>ELECTRICITY</a:t>
              </a:r>
            </a:p>
          </p:txBody>
        </p:sp>
      </p:grpSp>
      <p:sp>
        <p:nvSpPr>
          <p:cNvPr id="76811" name="AutoShape 23"/>
          <p:cNvSpPr>
            <a:spLocks noChangeArrowheads="1"/>
          </p:cNvSpPr>
          <p:nvPr/>
        </p:nvSpPr>
        <p:spPr bwMode="auto">
          <a:xfrm rot="5400000">
            <a:off x="6686553" y="3875091"/>
            <a:ext cx="769938" cy="881063"/>
          </a:xfrm>
          <a:custGeom>
            <a:avLst/>
            <a:gdLst>
              <a:gd name="T0" fmla="*/ 340 w 21600"/>
              <a:gd name="T1" fmla="*/ 0 h 21600"/>
              <a:gd name="T2" fmla="*/ 340 w 21600"/>
              <a:gd name="T3" fmla="*/ 312 h 21600"/>
              <a:gd name="T4" fmla="*/ 73 w 21600"/>
              <a:gd name="T5" fmla="*/ 555 h 21600"/>
              <a:gd name="T6" fmla="*/ 485 w 21600"/>
              <a:gd name="T7" fmla="*/ 156 h 21600"/>
              <a:gd name="T8" fmla="*/ 17694720 60000 65536"/>
              <a:gd name="T9" fmla="*/ 5898240 60000 65536"/>
              <a:gd name="T10" fmla="*/ 5898240 60000 65536"/>
              <a:gd name="T11" fmla="*/ 0 60000 65536"/>
              <a:gd name="T12" fmla="*/ 12426 w 21600"/>
              <a:gd name="T13" fmla="*/ 2919 h 21600"/>
              <a:gd name="T14" fmla="*/ 18215 w 21600"/>
              <a:gd name="T15" fmla="*/ 9263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FCC00"/>
          </a:solidFill>
          <a:ln w="9525">
            <a:solidFill>
              <a:schemeClr val="tx1"/>
            </a:solid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3138">
                                            <p:txEl>
                                              <p:pRg st="0" end="0"/>
                                            </p:txEl>
                                          </p:spTgt>
                                        </p:tgtEl>
                                        <p:attrNameLst>
                                          <p:attrName>style.visibility</p:attrName>
                                        </p:attrNameLst>
                                      </p:cBhvr>
                                      <p:to>
                                        <p:strVal val="visible"/>
                                      </p:to>
                                    </p:set>
                                    <p:anim calcmode="lin" valueType="num">
                                      <p:cBhvr additive="base">
                                        <p:cTn id="7" dur="500" fill="hold"/>
                                        <p:tgtEl>
                                          <p:spTgt spid="12431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31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3138">
                                            <p:txEl>
                                              <p:pRg st="1" end="1"/>
                                            </p:txEl>
                                          </p:spTgt>
                                        </p:tgtEl>
                                        <p:attrNameLst>
                                          <p:attrName>style.visibility</p:attrName>
                                        </p:attrNameLst>
                                      </p:cBhvr>
                                      <p:to>
                                        <p:strVal val="visible"/>
                                      </p:to>
                                    </p:set>
                                    <p:anim calcmode="lin" valueType="num">
                                      <p:cBhvr additive="base">
                                        <p:cTn id="13" dur="500" fill="hold"/>
                                        <p:tgtEl>
                                          <p:spTgt spid="12431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31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245186" name="Rectangle 2"/>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smtClean="0">
                    <a:latin typeface="Arial" charset="0"/>
                  </a:rPr>
                  <a:t>PRACTICE: A reservoir                                                        for a hydroelectric dam                                                       is shown.</a:t>
                </a:r>
              </a:p>
              <a:p>
                <a:r>
                  <a:rPr lang="en-US" sz="2400" dirty="0">
                    <a:latin typeface="Arial" charset="0"/>
                    <a:sym typeface="Symbol" pitchFamily="18" charset="2"/>
                  </a:rPr>
                  <a:t>(a) </a:t>
                </a:r>
                <a:r>
                  <a:rPr lang="en-US" sz="2400" dirty="0">
                    <a:latin typeface="Arial" charset="0"/>
                  </a:rPr>
                  <a:t>Calculate the                                                         potential energy yield.</a:t>
                </a:r>
              </a:p>
              <a:p>
                <a:r>
                  <a:rPr lang="en-US" sz="2400" dirty="0">
                    <a:latin typeface="Arial" charset="0"/>
                  </a:rPr>
                  <a:t>SOLUTION:</a:t>
                </a:r>
              </a:p>
              <a:p>
                <a:r>
                  <a:rPr lang="en-US" sz="2400" dirty="0">
                    <a:latin typeface="Arial" charset="0"/>
                    <a:sym typeface="Symbol" pitchFamily="18" charset="2"/>
                  </a:rPr>
                  <a:t>The total volume of water is </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𝑉</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r>
                  <a:rPr lang="en-US" sz="2400" dirty="0">
                    <a:latin typeface="Arial" charset="0"/>
                    <a:sym typeface="Symbol" pitchFamily="18" charset="2"/>
                  </a:rPr>
                  <a:t>The mass of the water is</a:t>
                </a:r>
              </a:p>
              <a:p>
                <a:r>
                  <a:rPr lang="en-US" sz="2400" i="1" dirty="0">
                    <a:latin typeface="Arial" charset="0"/>
                    <a:sym typeface="Symbol" pitchFamily="18" charset="2"/>
                  </a:rPr>
                  <a:t> </a:t>
                </a:r>
                <a14:m>
                  <m:oMath xmlns:m="http://schemas.openxmlformats.org/officeDocument/2006/math">
                    <m:r>
                      <a:rPr lang="en-US" sz="2300" i="1" dirty="0" smtClean="0">
                        <a:latin typeface="Cambria Math" panose="02040503050406030204" pitchFamily="18" charset="0"/>
                        <a:sym typeface="Symbol" pitchFamily="18" charset="2"/>
                      </a:rPr>
                      <m:t>𝑚</m:t>
                    </m:r>
                    <m:r>
                      <a:rPr lang="en-US" sz="2300" i="1" dirty="0" smtClean="0">
                        <a:latin typeface="Cambria Math" panose="02040503050406030204" pitchFamily="18" charset="0"/>
                        <a:sym typeface="Symbol" pitchFamily="18" charset="2"/>
                      </a:rPr>
                      <m:t>=</m:t>
                    </m:r>
                  </m:oMath>
                </a14:m>
                <a:endParaRPr lang="en-US" sz="2400" dirty="0" smtClean="0">
                  <a:latin typeface="Arial" charset="0"/>
                  <a:sym typeface="Symbol" pitchFamily="18" charset="2"/>
                </a:endParaRPr>
              </a:p>
              <a:p>
                <a:pPr>
                  <a:spcBef>
                    <a:spcPts val="600"/>
                  </a:spcBef>
                  <a:spcAft>
                    <a:spcPts val="600"/>
                  </a:spcAft>
                </a:pPr>
                <a:r>
                  <a:rPr lang="en-US" sz="2400" dirty="0">
                    <a:latin typeface="Arial" charset="0"/>
                    <a:sym typeface="Symbol" pitchFamily="18" charset="2"/>
                  </a:rPr>
                  <a:t>The average water height </a:t>
                </a:r>
                <a:r>
                  <a:rPr lang="en-US" sz="2400" dirty="0" smtClean="0">
                    <a:latin typeface="Arial" charset="0"/>
                    <a:sym typeface="Symbol" pitchFamily="18" charset="2"/>
                  </a:rPr>
                  <a:t>is</a:t>
                </a:r>
                <a:endParaRPr lang="en-US" sz="2400" dirty="0">
                  <a:latin typeface="Arial" charset="0"/>
                  <a:sym typeface="Symbol" pitchFamily="18" charset="2"/>
                </a:endParaRPr>
              </a:p>
              <a:p>
                <a:r>
                  <a:rPr lang="en-US" sz="2400" dirty="0">
                    <a:latin typeface="Arial" charset="0"/>
                    <a:sym typeface="Symbol" pitchFamily="18" charset="2"/>
                  </a:rPr>
                  <a:t>The potential energy yield will then be</a:t>
                </a:r>
              </a:p>
              <a:p>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𝐸</m:t>
                    </m:r>
                    <m:r>
                      <a:rPr lang="en-US" sz="2400" i="1" baseline="-25000" dirty="0" smtClean="0">
                        <a:latin typeface="Cambria Math" panose="02040503050406030204" pitchFamily="18" charset="0"/>
                        <a:sym typeface="Symbol" pitchFamily="18" charset="2"/>
                      </a:rPr>
                      <m:t>𝑃</m:t>
                    </m:r>
                    <m:r>
                      <a:rPr lang="en-US" sz="2400" i="1" dirty="0">
                        <a:latin typeface="Cambria Math" panose="02040503050406030204" pitchFamily="18" charset="0"/>
                        <a:sym typeface="Symbol" pitchFamily="18" charset="2"/>
                      </a:rPr>
                      <m:t>=</m:t>
                    </m:r>
                  </m:oMath>
                </a14:m>
                <a:endParaRPr lang="en-US" sz="2400" baseline="30000" dirty="0">
                  <a:latin typeface="Arial" charset="0"/>
                  <a:sym typeface="Symbol" pitchFamily="18" charset="2"/>
                </a:endParaRPr>
              </a:p>
            </p:txBody>
          </p:sp>
        </mc:Choice>
        <mc:Fallback>
          <p:sp>
            <p:nvSpPr>
              <p:cNvPr id="1245186" name="Rectangle 2"/>
              <p:cNvSpPr>
                <a:spLocks noRot="1" noChangeAspect="1" noMove="1" noResize="1" noEditPoints="1" noAdjustHandles="1" noChangeArrowheads="1" noChangeShapeType="1" noTextEdit="1"/>
              </p:cNvSpPr>
              <p:nvPr/>
            </p:nvSpPr>
            <p:spPr bwMode="auto">
              <a:xfrm>
                <a:off x="685800" y="1858963"/>
                <a:ext cx="7772400" cy="4999037"/>
              </a:xfrm>
              <a:prstGeom prst="rect">
                <a:avLst/>
              </a:prstGeom>
              <a:blipFill>
                <a:blip r:embed="rId5"/>
                <a:stretch>
                  <a:fillRect l="-1255" t="-854" r="-4706" b="-610"/>
                </a:stretch>
              </a:blipFill>
              <a:ln w="9525">
                <a:noFill/>
                <a:miter lim="800000"/>
                <a:headEnd/>
                <a:tailEnd/>
              </a:ln>
            </p:spPr>
            <p:txBody>
              <a:bodyPr/>
              <a:lstStyle/>
              <a:p>
                <a:r>
                  <a:rPr lang="en-US">
                    <a:noFill/>
                  </a:rPr>
                  <a:t> </a:t>
                </a:r>
              </a:p>
            </p:txBody>
          </p:sp>
        </mc:Fallback>
      </mc:AlternateContent>
      <p:sp>
        <p:nvSpPr>
          <p:cNvPr id="77827" name="Rectangle 3"/>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77828"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245189"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5186">
                                            <p:txEl>
                                              <p:pRg st="0" end="0"/>
                                            </p:txEl>
                                          </p:spTgt>
                                        </p:tgtEl>
                                        <p:attrNameLst>
                                          <p:attrName>style.visibility</p:attrName>
                                        </p:attrNameLst>
                                      </p:cBhvr>
                                      <p:to>
                                        <p:strVal val="visible"/>
                                      </p:to>
                                    </p:set>
                                    <p:anim calcmode="lin" valueType="num">
                                      <p:cBhvr additive="base">
                                        <p:cTn id="7" dur="500" fill="hold"/>
                                        <p:tgtEl>
                                          <p:spTgt spid="12451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51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5186">
                                            <p:txEl>
                                              <p:pRg st="1" end="1"/>
                                            </p:txEl>
                                          </p:spTgt>
                                        </p:tgtEl>
                                        <p:attrNameLst>
                                          <p:attrName>style.visibility</p:attrName>
                                        </p:attrNameLst>
                                      </p:cBhvr>
                                      <p:to>
                                        <p:strVal val="visible"/>
                                      </p:to>
                                    </p:set>
                                    <p:anim calcmode="lin" valueType="num">
                                      <p:cBhvr additive="base">
                                        <p:cTn id="13" dur="500" fill="hold"/>
                                        <p:tgtEl>
                                          <p:spTgt spid="12451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51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5186">
                                            <p:txEl>
                                              <p:pRg st="2" end="2"/>
                                            </p:txEl>
                                          </p:spTgt>
                                        </p:tgtEl>
                                        <p:attrNameLst>
                                          <p:attrName>style.visibility</p:attrName>
                                        </p:attrNameLst>
                                      </p:cBhvr>
                                      <p:to>
                                        <p:strVal val="visible"/>
                                      </p:to>
                                    </p:set>
                                    <p:anim calcmode="lin" valueType="num">
                                      <p:cBhvr additive="base">
                                        <p:cTn id="19" dur="500" fill="hold"/>
                                        <p:tgtEl>
                                          <p:spTgt spid="12451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51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5186">
                                            <p:txEl>
                                              <p:pRg st="3" end="3"/>
                                            </p:txEl>
                                          </p:spTgt>
                                        </p:tgtEl>
                                        <p:attrNameLst>
                                          <p:attrName>style.visibility</p:attrName>
                                        </p:attrNameLst>
                                      </p:cBhvr>
                                      <p:to>
                                        <p:strVal val="visible"/>
                                      </p:to>
                                    </p:set>
                                    <p:anim calcmode="lin" valueType="num">
                                      <p:cBhvr additive="base">
                                        <p:cTn id="25" dur="500" fill="hold"/>
                                        <p:tgtEl>
                                          <p:spTgt spid="12451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51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5186">
                                            <p:txEl>
                                              <p:pRg st="4" end="4"/>
                                            </p:txEl>
                                          </p:spTgt>
                                        </p:tgtEl>
                                        <p:attrNameLst>
                                          <p:attrName>style.visibility</p:attrName>
                                        </p:attrNameLst>
                                      </p:cBhvr>
                                      <p:to>
                                        <p:strVal val="visible"/>
                                      </p:to>
                                    </p:set>
                                    <p:anim calcmode="lin" valueType="num">
                                      <p:cBhvr additive="base">
                                        <p:cTn id="31" dur="500" fill="hold"/>
                                        <p:tgtEl>
                                          <p:spTgt spid="12451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51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5186">
                                            <p:txEl>
                                              <p:pRg st="5" end="5"/>
                                            </p:txEl>
                                          </p:spTgt>
                                        </p:tgtEl>
                                        <p:attrNameLst>
                                          <p:attrName>style.visibility</p:attrName>
                                        </p:attrNameLst>
                                      </p:cBhvr>
                                      <p:to>
                                        <p:strVal val="visible"/>
                                      </p:to>
                                    </p:set>
                                    <p:anim calcmode="lin" valueType="num">
                                      <p:cBhvr additive="base">
                                        <p:cTn id="37" dur="500" fill="hold"/>
                                        <p:tgtEl>
                                          <p:spTgt spid="12451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51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5186">
                                            <p:txEl>
                                              <p:pRg st="6" end="6"/>
                                            </p:txEl>
                                          </p:spTgt>
                                        </p:tgtEl>
                                        <p:attrNameLst>
                                          <p:attrName>style.visibility</p:attrName>
                                        </p:attrNameLst>
                                      </p:cBhvr>
                                      <p:to>
                                        <p:strVal val="visible"/>
                                      </p:to>
                                    </p:set>
                                    <p:anim calcmode="lin" valueType="num">
                                      <p:cBhvr additive="base">
                                        <p:cTn id="43" dur="500" fill="hold"/>
                                        <p:tgtEl>
                                          <p:spTgt spid="12451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51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5186">
                                            <p:txEl>
                                              <p:pRg st="7" end="7"/>
                                            </p:txEl>
                                          </p:spTgt>
                                        </p:tgtEl>
                                        <p:attrNameLst>
                                          <p:attrName>style.visibility</p:attrName>
                                        </p:attrNameLst>
                                      </p:cBhvr>
                                      <p:to>
                                        <p:strVal val="visible"/>
                                      </p:to>
                                    </p:set>
                                    <p:anim calcmode="lin" valueType="num">
                                      <p:cBhvr additive="base">
                                        <p:cTn id="49" dur="500" fill="hold"/>
                                        <p:tgtEl>
                                          <p:spTgt spid="12451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51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45186">
                                            <p:txEl>
                                              <p:pRg st="8" end="8"/>
                                            </p:txEl>
                                          </p:spTgt>
                                        </p:tgtEl>
                                        <p:attrNameLst>
                                          <p:attrName>style.visibility</p:attrName>
                                        </p:attrNameLst>
                                      </p:cBhvr>
                                      <p:to>
                                        <p:strVal val="visible"/>
                                      </p:to>
                                    </p:set>
                                    <p:anim calcmode="lin" valueType="num">
                                      <p:cBhvr additive="base">
                                        <p:cTn id="55" dur="500" fill="hold"/>
                                        <p:tgtEl>
                                          <p:spTgt spid="124518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4518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45186">
                                            <p:txEl>
                                              <p:pRg st="9" end="9"/>
                                            </p:txEl>
                                          </p:spTgt>
                                        </p:tgtEl>
                                        <p:attrNameLst>
                                          <p:attrName>style.visibility</p:attrName>
                                        </p:attrNameLst>
                                      </p:cBhvr>
                                      <p:to>
                                        <p:strVal val="visible"/>
                                      </p:to>
                                    </p:set>
                                    <p:anim calcmode="lin" valueType="num">
                                      <p:cBhvr additive="base">
                                        <p:cTn id="61" dur="500" fill="hold"/>
                                        <p:tgtEl>
                                          <p:spTgt spid="1245186">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4518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par>
                                <p:cTn id="63" presetID="53" presetClass="entr" presetSubtype="0" fill="hold" nodeType="withEffect">
                                  <p:stCondLst>
                                    <p:cond delay="0"/>
                                  </p:stCondLst>
                                  <p:childTnLst>
                                    <p:set>
                                      <p:cBhvr>
                                        <p:cTn id="64" dur="1" fill="hold">
                                          <p:stCondLst>
                                            <p:cond delay="0"/>
                                          </p:stCondLst>
                                        </p:cTn>
                                        <p:tgtEl>
                                          <p:spTgt spid="1245189"/>
                                        </p:tgtEl>
                                        <p:attrNameLst>
                                          <p:attrName>style.visibility</p:attrName>
                                        </p:attrNameLst>
                                      </p:cBhvr>
                                      <p:to>
                                        <p:strVal val="visible"/>
                                      </p:to>
                                    </p:set>
                                    <p:anim calcmode="lin" valueType="num">
                                      <p:cBhvr>
                                        <p:cTn id="65" dur="500" fill="hold"/>
                                        <p:tgtEl>
                                          <p:spTgt spid="1245189"/>
                                        </p:tgtEl>
                                        <p:attrNameLst>
                                          <p:attrName>ppt_w</p:attrName>
                                        </p:attrNameLst>
                                      </p:cBhvr>
                                      <p:tavLst>
                                        <p:tav tm="0">
                                          <p:val>
                                            <p:fltVal val="0"/>
                                          </p:val>
                                        </p:tav>
                                        <p:tav tm="100000">
                                          <p:val>
                                            <p:strVal val="#ppt_w"/>
                                          </p:val>
                                        </p:tav>
                                      </p:tavLst>
                                    </p:anim>
                                    <p:anim calcmode="lin" valueType="num">
                                      <p:cBhvr>
                                        <p:cTn id="66" dur="500" fill="hold"/>
                                        <p:tgtEl>
                                          <p:spTgt spid="1245189"/>
                                        </p:tgtEl>
                                        <p:attrNameLst>
                                          <p:attrName>ppt_h</p:attrName>
                                        </p:attrNameLst>
                                      </p:cBhvr>
                                      <p:tavLst>
                                        <p:tav tm="0">
                                          <p:val>
                                            <p:fltVal val="0"/>
                                          </p:val>
                                        </p:tav>
                                        <p:tav tm="100000">
                                          <p:val>
                                            <p:strVal val="#ppt_h"/>
                                          </p:val>
                                        </p:tav>
                                      </p:tavLst>
                                    </p:anim>
                                    <p:animEffect transition="in" filter="fade">
                                      <p:cBhvr>
                                        <p:cTn id="67" dur="500"/>
                                        <p:tgtEl>
                                          <p:spTgt spid="1245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40" name="Rectangle 8"/>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a:latin typeface="Arial" charset="0"/>
              </a:rPr>
              <a:t>PRACTICE: A reservoir                                                        for a hydroelectric dam                                                       is shown.</a:t>
            </a:r>
          </a:p>
          <a:p>
            <a:pPr>
              <a:spcBef>
                <a:spcPct val="5000"/>
              </a:spcBef>
            </a:pPr>
            <a:r>
              <a:rPr lang="en-US" sz="2400" dirty="0">
                <a:latin typeface="Arial" charset="0"/>
                <a:sym typeface="Symbol" pitchFamily="18" charset="2"/>
              </a:rPr>
              <a:t>(b) </a:t>
            </a:r>
            <a:r>
              <a:rPr lang="en-US" sz="2400" dirty="0">
                <a:latin typeface="Arial" charset="0"/>
              </a:rPr>
              <a:t>If the water flow rate                                                      is 25 m</a:t>
            </a:r>
            <a:r>
              <a:rPr lang="en-US" sz="2400" baseline="30000" dirty="0">
                <a:latin typeface="Arial" charset="0"/>
              </a:rPr>
              <a:t>3</a:t>
            </a:r>
            <a:r>
              <a:rPr lang="en-US" sz="2400" dirty="0">
                <a:latin typeface="Arial" charset="0"/>
              </a:rPr>
              <a:t> per second, what                                                     is the power provided by the moving water?</a:t>
            </a:r>
          </a:p>
          <a:p>
            <a:pPr>
              <a:spcBef>
                <a:spcPct val="5000"/>
              </a:spcBef>
            </a:pPr>
            <a:r>
              <a:rPr lang="en-US" sz="2400" dirty="0">
                <a:latin typeface="Arial" charset="0"/>
              </a:rPr>
              <a:t>SOLUTION:</a:t>
            </a:r>
          </a:p>
          <a:p>
            <a:pPr>
              <a:spcBef>
                <a:spcPct val="5000"/>
              </a:spcBef>
            </a:pPr>
            <a:r>
              <a:rPr lang="en-US" sz="2400" dirty="0">
                <a:latin typeface="Arial" charset="0"/>
                <a:sym typeface="Symbol" pitchFamily="18" charset="2"/>
              </a:rPr>
              <a:t>Each cubic meter has a mass of 1000 kg</a:t>
            </a:r>
            <a:r>
              <a:rPr lang="en-US" sz="2400" dirty="0" smtClean="0">
                <a:latin typeface="Arial" charset="0"/>
                <a:sym typeface="Symbol" pitchFamily="18" charset="2"/>
              </a:rPr>
              <a:t>.</a:t>
            </a:r>
            <a:endParaRPr lang="en-US" sz="2400" dirty="0">
              <a:latin typeface="Arial" charset="0"/>
              <a:sym typeface="Symbol" pitchFamily="18" charset="2"/>
            </a:endParaRPr>
          </a:p>
        </p:txBody>
      </p:sp>
      <p:sp>
        <p:nvSpPr>
          <p:cNvPr id="78851" name="Rectangle 9"/>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8852"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8853"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247238" name="Text Box 6"/>
          <p:cNvSpPr txBox="1">
            <a:spLocks noChangeArrowheads="1"/>
          </p:cNvSpPr>
          <p:nvPr/>
        </p:nvSpPr>
        <p:spPr bwMode="auto">
          <a:xfrm>
            <a:off x="2470150" y="4100513"/>
            <a:ext cx="3570432" cy="461665"/>
          </a:xfrm>
          <a:prstGeom prst="rect">
            <a:avLst/>
          </a:prstGeom>
          <a:solidFill>
            <a:srgbClr val="FFCC00"/>
          </a:solidFill>
          <a:ln w="9525">
            <a:noFill/>
            <a:miter lim="800000"/>
            <a:headEnd/>
            <a:tailEnd/>
          </a:ln>
        </p:spPr>
        <p:txBody>
          <a:bodyPr wrap="square">
            <a:spAutoFit/>
          </a:bodyPr>
          <a:lstStyle/>
          <a:p>
            <a:r>
              <a:rPr lang="en-US" sz="2400" dirty="0">
                <a:solidFill>
                  <a:srgbClr val="008000"/>
                </a:solidFill>
                <a:latin typeface="Arial" charset="0"/>
              </a:rPr>
              <a:t>Average height </a:t>
            </a:r>
            <a:r>
              <a:rPr lang="en-US" sz="2400" dirty="0" smtClean="0">
                <a:solidFill>
                  <a:srgbClr val="008000"/>
                </a:solidFill>
                <a:latin typeface="Arial" charset="0"/>
              </a:rPr>
              <a:t>is</a:t>
            </a:r>
            <a:endParaRPr lang="en-US" sz="2400" dirty="0">
              <a:solidFill>
                <a:srgbClr val="008000"/>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7240">
                                            <p:txEl>
                                              <p:pRg st="1" end="1"/>
                                            </p:txEl>
                                          </p:spTgt>
                                        </p:tgtEl>
                                        <p:attrNameLst>
                                          <p:attrName>style.visibility</p:attrName>
                                        </p:attrNameLst>
                                      </p:cBhvr>
                                      <p:to>
                                        <p:strVal val="visible"/>
                                      </p:to>
                                    </p:set>
                                    <p:anim calcmode="lin" valueType="num">
                                      <p:cBhvr additive="base">
                                        <p:cTn id="7" dur="500" fill="hold"/>
                                        <p:tgtEl>
                                          <p:spTgt spid="12472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72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7240">
                                            <p:txEl>
                                              <p:pRg st="2" end="2"/>
                                            </p:txEl>
                                          </p:spTgt>
                                        </p:tgtEl>
                                        <p:attrNameLst>
                                          <p:attrName>style.visibility</p:attrName>
                                        </p:attrNameLst>
                                      </p:cBhvr>
                                      <p:to>
                                        <p:strVal val="visible"/>
                                      </p:to>
                                    </p:set>
                                    <p:anim calcmode="lin" valueType="num">
                                      <p:cBhvr additive="base">
                                        <p:cTn id="13" dur="500" fill="hold"/>
                                        <p:tgtEl>
                                          <p:spTgt spid="124724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72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7240">
                                            <p:txEl>
                                              <p:pRg st="3" end="3"/>
                                            </p:txEl>
                                          </p:spTgt>
                                        </p:tgtEl>
                                        <p:attrNameLst>
                                          <p:attrName>style.visibility</p:attrName>
                                        </p:attrNameLst>
                                      </p:cBhvr>
                                      <p:to>
                                        <p:strVal val="visible"/>
                                      </p:to>
                                    </p:set>
                                    <p:anim calcmode="lin" valueType="num">
                                      <p:cBhvr additive="base">
                                        <p:cTn id="19" dur="500" fill="hold"/>
                                        <p:tgtEl>
                                          <p:spTgt spid="124724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72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47238"/>
                                        </p:tgtEl>
                                        <p:attrNameLst>
                                          <p:attrName>style.visibility</p:attrName>
                                        </p:attrNameLst>
                                      </p:cBhvr>
                                      <p:to>
                                        <p:strVal val="visible"/>
                                      </p:to>
                                    </p:set>
                                    <p:anim calcmode="lin" valueType="num">
                                      <p:cBhvr additive="base">
                                        <p:cTn id="25" dur="500" fill="hold"/>
                                        <p:tgtEl>
                                          <p:spTgt spid="1247238"/>
                                        </p:tgtEl>
                                        <p:attrNameLst>
                                          <p:attrName>ppt_x</p:attrName>
                                        </p:attrNameLst>
                                      </p:cBhvr>
                                      <p:tavLst>
                                        <p:tav tm="0">
                                          <p:val>
                                            <p:strVal val="#ppt_x"/>
                                          </p:val>
                                        </p:tav>
                                        <p:tav tm="100000">
                                          <p:val>
                                            <p:strVal val="#ppt_x"/>
                                          </p:val>
                                        </p:tav>
                                      </p:tavLst>
                                    </p:anim>
                                    <p:anim calcmode="lin" valueType="num">
                                      <p:cBhvr additive="base">
                                        <p:cTn id="26" dur="500" fill="hold"/>
                                        <p:tgtEl>
                                          <p:spTgt spid="124723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8"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6" name="Rectangle 6"/>
          <p:cNvSpPr>
            <a:spLocks noChangeArrowheads="1"/>
          </p:cNvSpPr>
          <p:nvPr/>
        </p:nvSpPr>
        <p:spPr bwMode="auto">
          <a:xfrm>
            <a:off x="685800" y="1858963"/>
            <a:ext cx="7772400" cy="4999037"/>
          </a:xfrm>
          <a:prstGeom prst="rect">
            <a:avLst/>
          </a:prstGeom>
          <a:solidFill>
            <a:srgbClr val="CCFFCC"/>
          </a:solidFill>
          <a:ln w="9525">
            <a:noFill/>
            <a:miter lim="800000"/>
            <a:headEnd/>
            <a:tailEnd/>
          </a:ln>
        </p:spPr>
        <p:txBody>
          <a:bodyPr/>
          <a:lstStyle/>
          <a:p>
            <a:r>
              <a:rPr lang="en-US" sz="2400" dirty="0" smtClean="0">
                <a:latin typeface="Arial" charset="0"/>
              </a:rPr>
              <a:t>PRACTICE: A reservoir                                                        for a hydroelectric dam                                                       is shown.</a:t>
            </a:r>
          </a:p>
          <a:p>
            <a:r>
              <a:rPr lang="en-US" sz="2400" dirty="0">
                <a:latin typeface="Arial" charset="0"/>
                <a:sym typeface="Symbol" pitchFamily="18" charset="2"/>
              </a:rPr>
              <a:t>(c) </a:t>
            </a:r>
            <a:r>
              <a:rPr lang="en-US" sz="2400" dirty="0">
                <a:latin typeface="Arial" charset="0"/>
              </a:rPr>
              <a:t>If the water is not                                                replenished, how long                                                            can this reservoir produce power at this rate?</a:t>
            </a:r>
          </a:p>
          <a:p>
            <a:r>
              <a:rPr lang="en-US" sz="2400" dirty="0">
                <a:latin typeface="Arial" charset="0"/>
              </a:rPr>
              <a:t>SOLUTION:</a:t>
            </a:r>
          </a:p>
          <a:p>
            <a:r>
              <a:rPr lang="en-US" sz="2400" i="1" dirty="0" smtClean="0">
                <a:latin typeface="Arial" charset="0"/>
                <a:sym typeface="Symbol" pitchFamily="18" charset="2"/>
              </a:rPr>
              <a:t>              </a:t>
            </a:r>
            <a:endParaRPr lang="en-US" sz="2400" dirty="0">
              <a:latin typeface="Arial" charset="0"/>
              <a:sym typeface="Symbol" pitchFamily="18" charset="2"/>
            </a:endParaRPr>
          </a:p>
        </p:txBody>
      </p:sp>
      <p:sp>
        <p:nvSpPr>
          <p:cNvPr id="79875" name="Rectangle 7"/>
          <p:cNvSpPr>
            <a:spLocks noChangeArrowheads="1"/>
          </p:cNvSpPr>
          <p:nvPr/>
        </p:nvSpPr>
        <p:spPr bwMode="auto">
          <a:xfrm>
            <a:off x="685800" y="1401763"/>
            <a:ext cx="7772400" cy="4841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79876" name="Picture 8"/>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083050" y="1847850"/>
            <a:ext cx="4786313" cy="1806575"/>
          </a:xfrm>
          <a:prstGeom prst="rect">
            <a:avLst/>
          </a:prstGeom>
          <a:noFill/>
          <a:ln w="9525">
            <a:noFill/>
            <a:miter lim="800000"/>
            <a:headEnd/>
            <a:tailEnd/>
          </a:ln>
        </p:spPr>
      </p:pic>
      <p:sp>
        <p:nvSpPr>
          <p:cNvPr id="79877" name="Rectangle 4"/>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ChangeArrowheads="1"/>
          </p:cNvSpPr>
          <p:nvPr/>
        </p:nvSpPr>
        <p:spPr bwMode="auto">
          <a:xfrm>
            <a:off x="685800" y="1401763"/>
            <a:ext cx="8191500" cy="5456237"/>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solar energy systems</a:t>
            </a:r>
            <a:endParaRPr lang="en-US" dirty="0">
              <a:solidFill>
                <a:srgbClr val="000000"/>
              </a:solidFill>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energy of the sun produced                                        the fossil fuels.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Hydroelectric dams operate                                           using sun-lifted water.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Wind turbines use sun-driven                                                wind currents.</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In a sense, all of these energy                                        sources are indirectly due to the sun.</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When we speak of </a:t>
            </a:r>
            <a:r>
              <a:rPr lang="en-US" sz="2400" i="1" dirty="0" smtClean="0">
                <a:solidFill>
                  <a:srgbClr val="000000"/>
                </a:solidFill>
                <a:latin typeface="Arial" charset="0"/>
                <a:ea typeface="Calibri" pitchFamily="34" charset="0"/>
                <a:cs typeface="Times New Roman" pitchFamily="18" charset="0"/>
              </a:rPr>
              <a:t>__________ </a:t>
            </a:r>
            <a:r>
              <a:rPr lang="en-US" sz="2400" dirty="0" smtClean="0">
                <a:solidFill>
                  <a:srgbClr val="000000"/>
                </a:solidFill>
                <a:latin typeface="Arial" charset="0"/>
                <a:ea typeface="Calibri" pitchFamily="34" charset="0"/>
                <a:cs typeface="Times New Roman" pitchFamily="18" charset="0"/>
              </a:rPr>
              <a:t>it </a:t>
            </a:r>
            <a:r>
              <a:rPr lang="en-US" sz="2400" dirty="0">
                <a:solidFill>
                  <a:srgbClr val="000000"/>
                </a:solidFill>
                <a:latin typeface="Arial" charset="0"/>
                <a:ea typeface="Calibri" pitchFamily="34" charset="0"/>
                <a:cs typeface="Times New Roman" pitchFamily="18" charset="0"/>
              </a:rPr>
              <a:t>is in the direct sense, meaning </a:t>
            </a:r>
            <a:r>
              <a:rPr lang="en-US" sz="2400" dirty="0" smtClean="0">
                <a:solidFill>
                  <a:srgbClr val="000000"/>
                </a:solidFill>
                <a:latin typeface="Arial" charset="0"/>
                <a:ea typeface="Calibri" pitchFamily="34" charset="0"/>
                <a:cs typeface="Times New Roman" pitchFamily="18" charset="0"/>
              </a:rPr>
              <a:t>______________________________________. </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two direct solar energy devices we will discuss are </a:t>
            </a:r>
            <a:r>
              <a:rPr lang="en-US" sz="2400" i="1" dirty="0" smtClean="0">
                <a:solidFill>
                  <a:srgbClr val="000000"/>
                </a:solidFill>
                <a:latin typeface="Arial" charset="0"/>
                <a:ea typeface="Calibri" pitchFamily="34" charset="0"/>
                <a:cs typeface="Times New Roman" pitchFamily="18" charset="0"/>
              </a:rPr>
              <a:t>______________________________________________</a:t>
            </a:r>
            <a:r>
              <a:rPr lang="en-US" sz="2400" dirty="0" smtClean="0">
                <a:solidFill>
                  <a:srgbClr val="000000"/>
                </a:solidFill>
                <a:latin typeface="Arial" charset="0"/>
                <a:ea typeface="Calibri" pitchFamily="34" charset="0"/>
                <a:cs typeface="Times New Roman" pitchFamily="18" charset="0"/>
              </a:rPr>
              <a:t>.</a:t>
            </a:r>
            <a:endParaRPr lang="en-US" sz="2400" dirty="0">
              <a:solidFill>
                <a:srgbClr val="000000"/>
              </a:solidFill>
              <a:latin typeface="Arial" charset="0"/>
              <a:ea typeface="Calibri" pitchFamily="34" charset="0"/>
              <a:cs typeface="Times New Roman" pitchFamily="18" charset="0"/>
            </a:endParaRPr>
          </a:p>
        </p:txBody>
      </p:sp>
      <p:sp>
        <p:nvSpPr>
          <p:cNvPr id="8089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39396" name="Picture 4" descr="is-the-sun-setting-on-solar-power-in-spain_1"/>
          <p:cNvPicPr>
            <a:picLocks noChangeAspect="1" noChangeArrowheads="1"/>
          </p:cNvPicPr>
          <p:nvPr/>
        </p:nvPicPr>
        <p:blipFill>
          <a:blip r:embed="rId5" cstate="print"/>
          <a:srcRect/>
          <a:stretch>
            <a:fillRect/>
          </a:stretch>
        </p:blipFill>
        <p:spPr bwMode="auto">
          <a:xfrm>
            <a:off x="5468938" y="1273175"/>
            <a:ext cx="3408362" cy="340836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9394">
                                            <p:txEl>
                                              <p:pRg st="0" end="0"/>
                                            </p:txEl>
                                          </p:spTgt>
                                        </p:tgtEl>
                                        <p:attrNameLst>
                                          <p:attrName>style.visibility</p:attrName>
                                        </p:attrNameLst>
                                      </p:cBhvr>
                                      <p:to>
                                        <p:strVal val="visible"/>
                                      </p:to>
                                    </p:set>
                                    <p:anim calcmode="lin" valueType="num">
                                      <p:cBhvr additive="base">
                                        <p:cTn id="7" dur="500" fill="hold"/>
                                        <p:tgtEl>
                                          <p:spTgt spid="133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9394">
                                            <p:txEl>
                                              <p:pRg st="1" end="1"/>
                                            </p:txEl>
                                          </p:spTgt>
                                        </p:tgtEl>
                                        <p:attrNameLst>
                                          <p:attrName>style.visibility</p:attrName>
                                        </p:attrNameLst>
                                      </p:cBhvr>
                                      <p:to>
                                        <p:strVal val="visible"/>
                                      </p:to>
                                    </p:set>
                                    <p:anim calcmode="lin" valueType="num">
                                      <p:cBhvr additive="base">
                                        <p:cTn id="13" dur="500" fill="hold"/>
                                        <p:tgtEl>
                                          <p:spTgt spid="13393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93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9394">
                                            <p:txEl>
                                              <p:pRg st="2" end="2"/>
                                            </p:txEl>
                                          </p:spTgt>
                                        </p:tgtEl>
                                        <p:attrNameLst>
                                          <p:attrName>style.visibility</p:attrName>
                                        </p:attrNameLst>
                                      </p:cBhvr>
                                      <p:to>
                                        <p:strVal val="visible"/>
                                      </p:to>
                                    </p:set>
                                    <p:anim calcmode="lin" valueType="num">
                                      <p:cBhvr additive="base">
                                        <p:cTn id="19" dur="500" fill="hold"/>
                                        <p:tgtEl>
                                          <p:spTgt spid="13393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93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9394">
                                            <p:txEl>
                                              <p:pRg st="3" end="3"/>
                                            </p:txEl>
                                          </p:spTgt>
                                        </p:tgtEl>
                                        <p:attrNameLst>
                                          <p:attrName>style.visibility</p:attrName>
                                        </p:attrNameLst>
                                      </p:cBhvr>
                                      <p:to>
                                        <p:strVal val="visible"/>
                                      </p:to>
                                    </p:set>
                                    <p:anim calcmode="lin" valueType="num">
                                      <p:cBhvr additive="base">
                                        <p:cTn id="25" dur="500" fill="hold"/>
                                        <p:tgtEl>
                                          <p:spTgt spid="13393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93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9394">
                                            <p:txEl>
                                              <p:pRg st="4" end="4"/>
                                            </p:txEl>
                                          </p:spTgt>
                                        </p:tgtEl>
                                        <p:attrNameLst>
                                          <p:attrName>style.visibility</p:attrName>
                                        </p:attrNameLst>
                                      </p:cBhvr>
                                      <p:to>
                                        <p:strVal val="visible"/>
                                      </p:to>
                                    </p:set>
                                    <p:anim calcmode="lin" valueType="num">
                                      <p:cBhvr additive="base">
                                        <p:cTn id="31" dur="500" fill="hold"/>
                                        <p:tgtEl>
                                          <p:spTgt spid="133939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93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9394">
                                            <p:txEl>
                                              <p:pRg st="5" end="5"/>
                                            </p:txEl>
                                          </p:spTgt>
                                        </p:tgtEl>
                                        <p:attrNameLst>
                                          <p:attrName>style.visibility</p:attrName>
                                        </p:attrNameLst>
                                      </p:cBhvr>
                                      <p:to>
                                        <p:strVal val="visible"/>
                                      </p:to>
                                    </p:set>
                                    <p:anim calcmode="lin" valueType="num">
                                      <p:cBhvr additive="base">
                                        <p:cTn id="37" dur="500" fill="hold"/>
                                        <p:tgtEl>
                                          <p:spTgt spid="133939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939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par>
                                <p:cTn id="39" presetID="53" presetClass="entr" presetSubtype="0" fill="hold" nodeType="withEffect">
                                  <p:stCondLst>
                                    <p:cond delay="0"/>
                                  </p:stCondLst>
                                  <p:childTnLst>
                                    <p:set>
                                      <p:cBhvr>
                                        <p:cTn id="40" dur="1" fill="hold">
                                          <p:stCondLst>
                                            <p:cond delay="0"/>
                                          </p:stCondLst>
                                        </p:cTn>
                                        <p:tgtEl>
                                          <p:spTgt spid="1339396"/>
                                        </p:tgtEl>
                                        <p:attrNameLst>
                                          <p:attrName>style.visibility</p:attrName>
                                        </p:attrNameLst>
                                      </p:cBhvr>
                                      <p:to>
                                        <p:strVal val="visible"/>
                                      </p:to>
                                    </p:set>
                                    <p:anim calcmode="lin" valueType="num">
                                      <p:cBhvr>
                                        <p:cTn id="41" dur="500" fill="hold"/>
                                        <p:tgtEl>
                                          <p:spTgt spid="1339396"/>
                                        </p:tgtEl>
                                        <p:attrNameLst>
                                          <p:attrName>ppt_w</p:attrName>
                                        </p:attrNameLst>
                                      </p:cBhvr>
                                      <p:tavLst>
                                        <p:tav tm="0">
                                          <p:val>
                                            <p:fltVal val="0"/>
                                          </p:val>
                                        </p:tav>
                                        <p:tav tm="100000">
                                          <p:val>
                                            <p:strVal val="#ppt_w"/>
                                          </p:val>
                                        </p:tav>
                                      </p:tavLst>
                                    </p:anim>
                                    <p:anim calcmode="lin" valueType="num">
                                      <p:cBhvr>
                                        <p:cTn id="42" dur="500" fill="hold"/>
                                        <p:tgtEl>
                                          <p:spTgt spid="1339396"/>
                                        </p:tgtEl>
                                        <p:attrNameLst>
                                          <p:attrName>ppt_h</p:attrName>
                                        </p:attrNameLst>
                                      </p:cBhvr>
                                      <p:tavLst>
                                        <p:tav tm="0">
                                          <p:val>
                                            <p:fltVal val="0"/>
                                          </p:val>
                                        </p:tav>
                                        <p:tav tm="100000">
                                          <p:val>
                                            <p:strVal val="#ppt_h"/>
                                          </p:val>
                                        </p:tav>
                                      </p:tavLst>
                                    </p:anim>
                                    <p:animEffect transition="in" filter="fade">
                                      <p:cBhvr>
                                        <p:cTn id="43" dur="500"/>
                                        <p:tgtEl>
                                          <p:spTgt spid="133939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39394">
                                            <p:txEl>
                                              <p:pRg st="6" end="6"/>
                                            </p:txEl>
                                          </p:spTgt>
                                        </p:tgtEl>
                                        <p:attrNameLst>
                                          <p:attrName>style.visibility</p:attrName>
                                        </p:attrNameLst>
                                      </p:cBhvr>
                                      <p:to>
                                        <p:strVal val="visible"/>
                                      </p:to>
                                    </p:set>
                                    <p:anim calcmode="lin" valueType="num">
                                      <p:cBhvr additive="base">
                                        <p:cTn id="48" dur="500" fill="hold"/>
                                        <p:tgtEl>
                                          <p:spTgt spid="1339394">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3939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84452" name="Rectangle 4"/>
              <p:cNvSpPr>
                <a:spLocks noChangeArrowheads="1"/>
              </p:cNvSpPr>
              <p:nvPr/>
            </p:nvSpPr>
            <p:spPr bwMode="auto">
              <a:xfrm>
                <a:off x="685800" y="1831975"/>
                <a:ext cx="7772400" cy="5026025"/>
              </a:xfrm>
              <a:prstGeom prst="rect">
                <a:avLst/>
              </a:prstGeom>
              <a:solidFill>
                <a:srgbClr val="CCFFCC"/>
              </a:solidFill>
              <a:ln w="9525">
                <a:noFill/>
                <a:miter lim="800000"/>
                <a:headEnd/>
                <a:tailEnd/>
              </a:ln>
            </p:spPr>
            <p:txBody>
              <a:bodyPr/>
              <a:lstStyle/>
              <a:p>
                <a:r>
                  <a:rPr lang="en-US" sz="2400" dirty="0" smtClean="0">
                    <a:latin typeface="Arial" charset="0"/>
                  </a:rPr>
                  <a:t>PRACTICE: </a:t>
                </a:r>
              </a:p>
              <a:p>
                <a:r>
                  <a:rPr lang="en-US" sz="2400" dirty="0">
                    <a:latin typeface="Arial" charset="0"/>
                  </a:rPr>
                  <a:t>The sun radiates energy at a rate of                         3.90</a:t>
                </a:r>
                <a:r>
                  <a:rPr lang="en-US" sz="2400" dirty="0">
                    <a:latin typeface="Arial" charset="0"/>
                    <a:sym typeface="Symbol" pitchFamily="18" charset="2"/>
                  </a:rPr>
                  <a:t>10</a:t>
                </a:r>
                <a:r>
                  <a:rPr lang="en-US" sz="2400" baseline="30000" dirty="0">
                    <a:latin typeface="Arial" charset="0"/>
                    <a:sym typeface="Symbol" pitchFamily="18" charset="2"/>
                  </a:rPr>
                  <a:t>26</a:t>
                </a:r>
                <a:r>
                  <a:rPr lang="en-US" sz="2400" baseline="-25000" dirty="0">
                    <a:latin typeface="Arial" charset="0"/>
                    <a:sym typeface="Symbol" pitchFamily="18" charset="2"/>
                  </a:rPr>
                  <a:t> </a:t>
                </a:r>
                <a:r>
                  <a:rPr lang="en-US" sz="2400" dirty="0">
                    <a:latin typeface="Arial" charset="0"/>
                    <a:sym typeface="Symbol" pitchFamily="18" charset="2"/>
                  </a:rPr>
                  <a:t>W.  What is the rate at                                   which energy from the sun reaches                                 earth if our orbital radius is </a:t>
                </a:r>
                <a:r>
                  <a:rPr lang="en-US" sz="2400" dirty="0">
                    <a:latin typeface="Arial" charset="0"/>
                  </a:rPr>
                  <a:t>1.5</a:t>
                </a:r>
                <a:r>
                  <a:rPr lang="en-US" sz="2400" dirty="0">
                    <a:latin typeface="Arial" charset="0"/>
                    <a:sym typeface="Symbol" pitchFamily="18" charset="2"/>
                  </a:rPr>
                  <a:t>10</a:t>
                </a:r>
                <a:r>
                  <a:rPr lang="en-US" sz="2400" baseline="30000" dirty="0">
                    <a:latin typeface="Arial" charset="0"/>
                    <a:sym typeface="Symbol" pitchFamily="18" charset="2"/>
                  </a:rPr>
                  <a:t>11</a:t>
                </a:r>
                <a:r>
                  <a:rPr lang="en-US" sz="2400" baseline="-25000" dirty="0">
                    <a:latin typeface="Arial" charset="0"/>
                    <a:sym typeface="Symbol" pitchFamily="18" charset="2"/>
                  </a:rPr>
                  <a:t> </a:t>
                </a:r>
                <a:r>
                  <a:rPr lang="en-US" sz="2400" dirty="0">
                    <a:latin typeface="Arial" charset="0"/>
                    <a:sym typeface="Symbol" pitchFamily="18" charset="2"/>
                  </a:rPr>
                  <a:t>m? </a:t>
                </a:r>
              </a:p>
              <a:p>
                <a:r>
                  <a:rPr lang="en-US" sz="2400" dirty="0">
                    <a:latin typeface="Arial" charset="0"/>
                    <a:sym typeface="Symbol" pitchFamily="18" charset="2"/>
                  </a:rPr>
                  <a:t>SOLUTION:</a:t>
                </a:r>
              </a:p>
              <a:p>
                <a:r>
                  <a:rPr lang="en-US" sz="2400" dirty="0">
                    <a:latin typeface="Arial" charset="0"/>
                    <a:sym typeface="Symbol" pitchFamily="18" charset="2"/>
                  </a:rPr>
                  <a:t></a:t>
                </a:r>
                <a:r>
                  <a:rPr lang="en-US" sz="2400" dirty="0">
                    <a:latin typeface="Arial" charset="0"/>
                  </a:rPr>
                  <a:t>The surface area of a sphere is </a:t>
                </a:r>
                <a14:m>
                  <m:oMath xmlns:m="http://schemas.openxmlformats.org/officeDocument/2006/math">
                    <m:r>
                      <a:rPr lang="en-US" sz="2400" i="1" dirty="0" smtClean="0">
                        <a:latin typeface="Cambria Math" panose="02040503050406030204" pitchFamily="18" charset="0"/>
                      </a:rPr>
                      <m:t>𝐴</m:t>
                    </m:r>
                    <m:r>
                      <a:rPr lang="en-US" sz="2400" i="1" dirty="0" smtClean="0">
                        <a:latin typeface="Cambria Math" panose="02040503050406030204" pitchFamily="18" charset="0"/>
                      </a:rPr>
                      <m:t>=4</m:t>
                    </m:r>
                    <m:r>
                      <a:rPr lang="en-US" sz="2400" i="1" dirty="0" smtClean="0">
                        <a:latin typeface="Cambria Math" panose="02040503050406030204" pitchFamily="18" charset="0"/>
                        <a:ea typeface="Cambria Math" panose="02040503050406030204" pitchFamily="18" charset="0"/>
                      </a:rPr>
                      <m:t>𝜋</m:t>
                    </m:r>
                    <m:sSup>
                      <m:sSupPr>
                        <m:ctrlPr>
                          <a:rPr lang="en-US" sz="2400" b="0" i="1" dirty="0" smtClean="0">
                            <a:latin typeface="Cambria Math" panose="02040503050406030204" pitchFamily="18" charset="0"/>
                            <a:ea typeface="Cambria Math" panose="02040503050406030204" pitchFamily="18" charset="0"/>
                          </a:rPr>
                        </m:ctrlPr>
                      </m:sSupPr>
                      <m:e>
                        <m:r>
                          <a:rPr lang="en-US" sz="2400" b="0" i="1" dirty="0" smtClean="0">
                            <a:latin typeface="Cambria Math" panose="02040503050406030204" pitchFamily="18" charset="0"/>
                            <a:ea typeface="Cambria Math" panose="02040503050406030204" pitchFamily="18" charset="0"/>
                          </a:rPr>
                          <m:t>𝑟</m:t>
                        </m:r>
                      </m:e>
                      <m:sup>
                        <m:r>
                          <a:rPr lang="en-US" sz="2400" b="0" i="1" dirty="0" smtClean="0">
                            <a:latin typeface="Cambria Math" panose="02040503050406030204" pitchFamily="18" charset="0"/>
                            <a:ea typeface="Cambria Math" panose="02040503050406030204" pitchFamily="18" charset="0"/>
                          </a:rPr>
                          <m:t>2</m:t>
                        </m:r>
                      </m:sup>
                    </m:sSup>
                  </m:oMath>
                </a14:m>
                <a:r>
                  <a:rPr lang="en-US" sz="2400" dirty="0">
                    <a:latin typeface="Arial" charset="0"/>
                    <a:sym typeface="Symbol" pitchFamily="18" charset="2"/>
                  </a:rPr>
                  <a:t>.</a:t>
                </a:r>
              </a:p>
              <a:p>
                <a:r>
                  <a:rPr lang="en-US" sz="2400" dirty="0">
                    <a:latin typeface="Arial" charset="0"/>
                    <a:sym typeface="Symbol" pitchFamily="18" charset="2"/>
                  </a:rPr>
                  <a:t>Recall that intensity is the rate at which energy is being gained per unit area.</a:t>
                </a:r>
                <a:r>
                  <a:rPr lang="en-US" sz="2400" i="1" dirty="0">
                    <a:latin typeface="Arial" charset="0"/>
                    <a:sym typeface="Symbol" pitchFamily="18" charset="2"/>
                  </a:rPr>
                  <a:t> </a:t>
                </a:r>
                <a:r>
                  <a:rPr lang="en-US" sz="2400" dirty="0">
                    <a:latin typeface="Arial" charset="0"/>
                    <a:sym typeface="Symbol" pitchFamily="18" charset="2"/>
                  </a:rPr>
                  <a:t>Thus</a:t>
                </a:r>
              </a:p>
              <a:p>
                <a:endParaRPr lang="en-US" sz="2400" dirty="0">
                  <a:latin typeface="Arial" charset="0"/>
                  <a:sym typeface="Symbol" pitchFamily="18" charset="2"/>
                </a:endParaRPr>
              </a:p>
              <a:p>
                <a:pPr>
                  <a:spcBef>
                    <a:spcPts val="3000"/>
                  </a:spcBef>
                </a:pPr>
                <a:r>
                  <a:rPr lang="en-US" sz="2400" dirty="0">
                    <a:latin typeface="Arial" charset="0"/>
                    <a:sym typeface="Symbol" pitchFamily="18" charset="2"/>
                  </a:rPr>
                  <a:t>or</a:t>
                </a:r>
                <a:r>
                  <a:rPr lang="en-US" sz="2400" i="1" dirty="0">
                    <a:latin typeface="Arial" charset="0"/>
                    <a:sym typeface="Symbol" pitchFamily="18" charset="2"/>
                  </a:rPr>
                  <a:t>    </a:t>
                </a:r>
                <a14:m>
                  <m:oMath xmlns:m="http://schemas.openxmlformats.org/officeDocument/2006/math">
                    <m:r>
                      <a:rPr lang="en-US" sz="2400" i="1" dirty="0" smtClean="0">
                        <a:latin typeface="Cambria Math" panose="02040503050406030204" pitchFamily="18" charset="0"/>
                        <a:sym typeface="Symbol" pitchFamily="18" charset="2"/>
                      </a:rPr>
                      <m:t>𝐼</m:t>
                    </m:r>
                    <m:r>
                      <a:rPr lang="en-US" sz="2400" i="1" dirty="0" smtClean="0">
                        <a:latin typeface="Cambria Math" panose="02040503050406030204" pitchFamily="18" charset="0"/>
                        <a:sym typeface="Symbol" pitchFamily="18" charset="2"/>
                      </a:rPr>
                      <m:t>=</m:t>
                    </m:r>
                  </m:oMath>
                </a14:m>
                <a:endParaRPr lang="en-US" sz="2400" dirty="0">
                  <a:latin typeface="Arial" charset="0"/>
                  <a:sym typeface="Symbol" pitchFamily="18" charset="2"/>
                </a:endParaRPr>
              </a:p>
              <a:p>
                <a:pPr>
                  <a:spcBef>
                    <a:spcPts val="600"/>
                  </a:spcBef>
                </a:pPr>
                <a:endParaRPr lang="en-US" sz="2400" dirty="0">
                  <a:latin typeface="Arial" charset="0"/>
                  <a:sym typeface="Symbol" pitchFamily="18" charset="2"/>
                </a:endParaRPr>
              </a:p>
            </p:txBody>
          </p:sp>
        </mc:Choice>
        <mc:Fallback>
          <p:sp>
            <p:nvSpPr>
              <p:cNvPr id="1384452" name="Rectangle 4"/>
              <p:cNvSpPr>
                <a:spLocks noRot="1" noChangeAspect="1" noMove="1" noResize="1" noEditPoints="1" noAdjustHandles="1" noChangeArrowheads="1" noChangeShapeType="1" noTextEdit="1"/>
              </p:cNvSpPr>
              <p:nvPr/>
            </p:nvSpPr>
            <p:spPr bwMode="auto">
              <a:xfrm>
                <a:off x="685800" y="1831975"/>
                <a:ext cx="7772400" cy="5026025"/>
              </a:xfrm>
              <a:prstGeom prst="rect">
                <a:avLst/>
              </a:prstGeom>
              <a:blipFill>
                <a:blip r:embed="rId5"/>
                <a:stretch>
                  <a:fillRect l="-1255" t="-850" r="-1961"/>
                </a:stretch>
              </a:blipFill>
              <a:ln w="9525">
                <a:noFill/>
                <a:miter lim="800000"/>
                <a:headEnd/>
                <a:tailEnd/>
              </a:ln>
            </p:spPr>
            <p:txBody>
              <a:bodyPr/>
              <a:lstStyle/>
              <a:p>
                <a:r>
                  <a:rPr lang="en-US">
                    <a:noFill/>
                  </a:rPr>
                  <a:t> </a:t>
                </a:r>
              </a:p>
            </p:txBody>
          </p:sp>
        </mc:Fallback>
      </mc:AlternateContent>
      <p:sp>
        <p:nvSpPr>
          <p:cNvPr id="81923" name="Rectangle 2"/>
          <p:cNvSpPr>
            <a:spLocks noChangeArrowheads="1"/>
          </p:cNvSpPr>
          <p:nvPr/>
        </p:nvSpPr>
        <p:spPr bwMode="auto">
          <a:xfrm>
            <a:off x="685800" y="1401763"/>
            <a:ext cx="7772400" cy="47307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
        <p:nvSpPr>
          <p:cNvPr id="8192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9"/>
          <p:cNvGrpSpPr>
            <a:grpSpLocks/>
          </p:cNvGrpSpPr>
          <p:nvPr/>
        </p:nvGrpSpPr>
        <p:grpSpPr bwMode="auto">
          <a:xfrm>
            <a:off x="795130" y="5181595"/>
            <a:ext cx="7547113" cy="589726"/>
            <a:chOff x="510" y="2848"/>
            <a:chExt cx="4701" cy="287"/>
          </a:xfrm>
        </p:grpSpPr>
        <p:sp>
          <p:nvSpPr>
            <p:cNvPr id="81928" name="Text Box 7"/>
            <p:cNvSpPr txBox="1">
              <a:spLocks noChangeArrowheads="1"/>
            </p:cNvSpPr>
            <p:nvPr/>
          </p:nvSpPr>
          <p:spPr bwMode="auto">
            <a:xfrm>
              <a:off x="3843" y="2848"/>
              <a:ext cx="1368" cy="245"/>
            </a:xfrm>
            <a:prstGeom prst="rect">
              <a:avLst/>
            </a:prstGeom>
            <a:solidFill>
              <a:srgbClr val="FF0000"/>
            </a:solidFill>
            <a:ln w="9525">
              <a:noFill/>
              <a:miter lim="800000"/>
              <a:headEnd/>
              <a:tailEnd/>
            </a:ln>
          </p:spPr>
          <p:txBody>
            <a:bodyPr wrap="square">
              <a:spAutoFit/>
            </a:bodyPr>
            <a:lstStyle/>
            <a:p>
              <a:pPr algn="ctr">
                <a:spcBef>
                  <a:spcPct val="50000"/>
                </a:spcBef>
              </a:pPr>
              <a:r>
                <a:rPr lang="en-US" sz="2400" dirty="0">
                  <a:solidFill>
                    <a:schemeClr val="bg1"/>
                  </a:solidFill>
                  <a:latin typeface="Arial" charset="0"/>
                </a:rPr>
                <a:t>intensity</a:t>
              </a:r>
            </a:p>
          </p:txBody>
        </p:sp>
        <p:sp>
          <p:nvSpPr>
            <p:cNvPr id="81929" name="Rectangle 8"/>
            <p:cNvSpPr>
              <a:spLocks noChangeArrowheads="1"/>
            </p:cNvSpPr>
            <p:nvPr/>
          </p:nvSpPr>
          <p:spPr bwMode="auto">
            <a:xfrm>
              <a:off x="510" y="2850"/>
              <a:ext cx="4701" cy="285"/>
            </a:xfrm>
            <a:prstGeom prst="rect">
              <a:avLst/>
            </a:prstGeom>
            <a:noFill/>
            <a:ln w="12700">
              <a:solidFill>
                <a:schemeClr val="tx1"/>
              </a:solidFill>
              <a:miter lim="800000"/>
              <a:headEnd/>
              <a:tailEnd/>
            </a:ln>
          </p:spPr>
          <p:txBody>
            <a:bodyPr wrap="none" anchor="ctr"/>
            <a:lstStyle/>
            <a:p>
              <a:endParaRPr lang="en-US"/>
            </a:p>
          </p:txBody>
        </p:sp>
      </p:grpSp>
      <p:pic>
        <p:nvPicPr>
          <p:cNvPr id="1384459" name="Picture 11" descr="animation of rotating sun"/>
          <p:cNvPicPr>
            <a:picLocks noChangeAspect="1" noChangeArrowheads="1" noCrop="1"/>
          </p:cNvPicPr>
          <p:nvPr/>
        </p:nvPicPr>
        <p:blipFill>
          <a:blip r:embed="rId6" cstate="print"/>
          <a:srcRect/>
          <a:stretch>
            <a:fillRect/>
          </a:stretch>
        </p:blipFill>
        <p:spPr bwMode="auto">
          <a:xfrm>
            <a:off x="5767388" y="157163"/>
            <a:ext cx="3221037" cy="32210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4452">
                                            <p:txEl>
                                              <p:pRg st="0" end="0"/>
                                            </p:txEl>
                                          </p:spTgt>
                                        </p:tgtEl>
                                        <p:attrNameLst>
                                          <p:attrName>style.visibility</p:attrName>
                                        </p:attrNameLst>
                                      </p:cBhvr>
                                      <p:to>
                                        <p:strVal val="visible"/>
                                      </p:to>
                                    </p:set>
                                    <p:anim calcmode="lin" valueType="num">
                                      <p:cBhvr additive="base">
                                        <p:cTn id="7" dur="500" fill="hold"/>
                                        <p:tgtEl>
                                          <p:spTgt spid="13844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445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4452">
                                            <p:txEl>
                                              <p:pRg st="1" end="1"/>
                                            </p:txEl>
                                          </p:spTgt>
                                        </p:tgtEl>
                                        <p:attrNameLst>
                                          <p:attrName>style.visibility</p:attrName>
                                        </p:attrNameLst>
                                      </p:cBhvr>
                                      <p:to>
                                        <p:strVal val="visible"/>
                                      </p:to>
                                    </p:set>
                                    <p:anim calcmode="lin" valueType="num">
                                      <p:cBhvr additive="base">
                                        <p:cTn id="13" dur="500" fill="hold"/>
                                        <p:tgtEl>
                                          <p:spTgt spid="13844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384459"/>
                                        </p:tgtEl>
                                        <p:attrNameLst>
                                          <p:attrName>style.visibility</p:attrName>
                                        </p:attrNameLst>
                                      </p:cBhvr>
                                      <p:to>
                                        <p:strVal val="visible"/>
                                      </p:to>
                                    </p:set>
                                    <p:animEffect transition="in" filter="fade">
                                      <p:cBhvr>
                                        <p:cTn id="17" dur="2000"/>
                                        <p:tgtEl>
                                          <p:spTgt spid="13844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84452">
                                            <p:txEl>
                                              <p:pRg st="2" end="2"/>
                                            </p:txEl>
                                          </p:spTgt>
                                        </p:tgtEl>
                                        <p:attrNameLst>
                                          <p:attrName>style.visibility</p:attrName>
                                        </p:attrNameLst>
                                      </p:cBhvr>
                                      <p:to>
                                        <p:strVal val="visible"/>
                                      </p:to>
                                    </p:set>
                                    <p:anim calcmode="lin" valueType="num">
                                      <p:cBhvr additive="base">
                                        <p:cTn id="22" dur="500" fill="hold"/>
                                        <p:tgtEl>
                                          <p:spTgt spid="138445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84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84452">
                                            <p:txEl>
                                              <p:pRg st="3" end="3"/>
                                            </p:txEl>
                                          </p:spTgt>
                                        </p:tgtEl>
                                        <p:attrNameLst>
                                          <p:attrName>style.visibility</p:attrName>
                                        </p:attrNameLst>
                                      </p:cBhvr>
                                      <p:to>
                                        <p:strVal val="visible"/>
                                      </p:to>
                                    </p:set>
                                    <p:anim calcmode="lin" valueType="num">
                                      <p:cBhvr additive="base">
                                        <p:cTn id="28" dur="500" fill="hold"/>
                                        <p:tgtEl>
                                          <p:spTgt spid="138445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84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84452">
                                            <p:txEl>
                                              <p:pRg st="4" end="4"/>
                                            </p:txEl>
                                          </p:spTgt>
                                        </p:tgtEl>
                                        <p:attrNameLst>
                                          <p:attrName>style.visibility</p:attrName>
                                        </p:attrNameLst>
                                      </p:cBhvr>
                                      <p:to>
                                        <p:strVal val="visible"/>
                                      </p:to>
                                    </p:set>
                                    <p:anim calcmode="lin" valueType="num">
                                      <p:cBhvr additive="base">
                                        <p:cTn id="34" dur="500" fill="hold"/>
                                        <p:tgtEl>
                                          <p:spTgt spid="138445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384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84452">
                                            <p:txEl>
                                              <p:pRg st="6" end="6"/>
                                            </p:txEl>
                                          </p:spTgt>
                                        </p:tgtEl>
                                        <p:attrNameLst>
                                          <p:attrName>style.visibility</p:attrName>
                                        </p:attrNameLst>
                                      </p:cBhvr>
                                      <p:to>
                                        <p:strVal val="visible"/>
                                      </p:to>
                                    </p:set>
                                    <p:anim calcmode="lin" valueType="num">
                                      <p:cBhvr additive="base">
                                        <p:cTn id="47" dur="500" fill="hold"/>
                                        <p:tgtEl>
                                          <p:spTgt spid="1384452">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8445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8307" name="Rectangle 3"/>
          <p:cNvSpPr>
            <a:spLocks noChangeArrowheads="1"/>
          </p:cNvSpPr>
          <p:nvPr/>
        </p:nvSpPr>
        <p:spPr bwMode="auto">
          <a:xfrm>
            <a:off x="685800" y="1849438"/>
            <a:ext cx="7772400" cy="5008562"/>
          </a:xfrm>
          <a:prstGeom prst="rect">
            <a:avLst/>
          </a:prstGeom>
          <a:solidFill>
            <a:srgbClr val="CCFFCC"/>
          </a:solidFill>
          <a:ln w="9525">
            <a:noFill/>
            <a:miter lim="800000"/>
            <a:headEnd/>
            <a:tailEnd/>
          </a:ln>
        </p:spPr>
        <p:txBody>
          <a:bodyPr/>
          <a:lstStyle/>
          <a:p>
            <a:pPr>
              <a:spcBef>
                <a:spcPct val="15000"/>
              </a:spcBef>
            </a:pPr>
            <a:r>
              <a:rPr lang="en-US" sz="2400">
                <a:latin typeface="Arial" charset="0"/>
              </a:rPr>
              <a:t>PRACTICE: </a:t>
            </a:r>
          </a:p>
          <a:p>
            <a:pPr>
              <a:spcBef>
                <a:spcPct val="15000"/>
              </a:spcBef>
            </a:pPr>
            <a:r>
              <a:rPr lang="en-US" sz="2400">
                <a:latin typeface="Arial" charset="0"/>
              </a:rPr>
              <a:t>Explain why the solar intensity is different for different parts of the earth.</a:t>
            </a:r>
            <a:r>
              <a:rPr lang="en-US" sz="2400">
                <a:latin typeface="Arial" charset="0"/>
                <a:sym typeface="Symbol" pitchFamily="18" charset="2"/>
              </a:rPr>
              <a:t> </a:t>
            </a:r>
          </a:p>
          <a:p>
            <a:pPr>
              <a:spcBef>
                <a:spcPct val="15000"/>
              </a:spcBef>
            </a:pPr>
            <a:r>
              <a:rPr lang="en-US" sz="2400">
                <a:latin typeface="Arial" charset="0"/>
                <a:sym typeface="Symbol" pitchFamily="18" charset="2"/>
              </a:rPr>
              <a:t>SOLUTION:</a:t>
            </a:r>
          </a:p>
          <a:p>
            <a:pPr>
              <a:spcBef>
                <a:spcPct val="15000"/>
              </a:spcBef>
            </a:pPr>
            <a:r>
              <a:rPr lang="en-US" sz="2400">
                <a:latin typeface="Arial" charset="0"/>
                <a:sym typeface="Symbol" pitchFamily="18" charset="2"/>
              </a:rPr>
              <a:t>The following diagram shows how the same intensity is spread out over more area the higher the latitude.</a:t>
            </a:r>
          </a:p>
        </p:txBody>
      </p:sp>
      <p:sp>
        <p:nvSpPr>
          <p:cNvPr id="82947"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78308" name="Rectangle 4"/>
          <p:cNvSpPr>
            <a:spLocks noChangeArrowheads="1"/>
          </p:cNvSpPr>
          <p:nvPr/>
        </p:nvSpPr>
        <p:spPr bwMode="auto">
          <a:xfrm>
            <a:off x="5091113" y="592931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09" name="Rectangle 5"/>
          <p:cNvSpPr>
            <a:spLocks noChangeArrowheads="1"/>
          </p:cNvSpPr>
          <p:nvPr/>
        </p:nvSpPr>
        <p:spPr bwMode="auto">
          <a:xfrm>
            <a:off x="5102225" y="5189538"/>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0" name="Rectangle 6"/>
          <p:cNvSpPr>
            <a:spLocks noChangeArrowheads="1"/>
          </p:cNvSpPr>
          <p:nvPr/>
        </p:nvSpPr>
        <p:spPr bwMode="auto">
          <a:xfrm>
            <a:off x="5091113" y="4449763"/>
            <a:ext cx="1990725" cy="490537"/>
          </a:xfrm>
          <a:prstGeom prst="rect">
            <a:avLst/>
          </a:prstGeom>
          <a:solidFill>
            <a:srgbClr val="FFCCCC"/>
          </a:solidFill>
          <a:ln w="9525">
            <a:noFill/>
            <a:miter lim="800000"/>
            <a:headEnd/>
            <a:tailEnd/>
          </a:ln>
        </p:spPr>
        <p:txBody>
          <a:bodyPr wrap="none" anchor="ctr"/>
          <a:lstStyle/>
          <a:p>
            <a:endParaRPr lang="en-US"/>
          </a:p>
        </p:txBody>
      </p:sp>
      <p:sp>
        <p:nvSpPr>
          <p:cNvPr id="1378311" name="AutoShape 7"/>
          <p:cNvSpPr>
            <a:spLocks noChangeArrowheads="1"/>
          </p:cNvSpPr>
          <p:nvPr/>
        </p:nvSpPr>
        <p:spPr bwMode="auto">
          <a:xfrm rot="5400000">
            <a:off x="4723606" y="456644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2" name="AutoShape 8"/>
          <p:cNvSpPr>
            <a:spLocks noChangeArrowheads="1"/>
          </p:cNvSpPr>
          <p:nvPr/>
        </p:nvSpPr>
        <p:spPr bwMode="auto">
          <a:xfrm rot="5400000">
            <a:off x="4723606" y="5307807"/>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378313" name="AutoShape 9"/>
          <p:cNvSpPr>
            <a:spLocks noChangeArrowheads="1"/>
          </p:cNvSpPr>
          <p:nvPr/>
        </p:nvSpPr>
        <p:spPr bwMode="auto">
          <a:xfrm rot="5400000">
            <a:off x="4723606" y="6045995"/>
            <a:ext cx="479425" cy="271462"/>
          </a:xfrm>
          <a:custGeom>
            <a:avLst/>
            <a:gdLst>
              <a:gd name="T0" fmla="*/ 419497 w 21600"/>
              <a:gd name="T1" fmla="*/ 135731 h 21600"/>
              <a:gd name="T2" fmla="*/ 239713 w 21600"/>
              <a:gd name="T3" fmla="*/ 271462 h 21600"/>
              <a:gd name="T4" fmla="*/ 59928 w 21600"/>
              <a:gd name="T5" fmla="*/ 135731 h 21600"/>
              <a:gd name="T6" fmla="*/ 239713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endParaRPr lang="en-US"/>
          </a:p>
        </p:txBody>
      </p:sp>
      <p:pic>
        <p:nvPicPr>
          <p:cNvPr id="1378314" name="Picture 10"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b="24097"/>
          <a:stretch>
            <a:fillRect/>
          </a:stretch>
        </p:blipFill>
        <p:spPr bwMode="auto">
          <a:xfrm>
            <a:off x="5449888" y="4457700"/>
            <a:ext cx="3267075" cy="2400300"/>
          </a:xfrm>
          <a:prstGeom prst="rect">
            <a:avLst/>
          </a:prstGeom>
          <a:ln>
            <a:noFill/>
          </a:ln>
          <a:effectLst>
            <a:outerShdw blurRad="292100" dist="139700" dir="2700000" algn="tl" rotWithShape="0">
              <a:srgbClr val="333333">
                <a:alpha val="65000"/>
              </a:srgbClr>
            </a:outerShdw>
          </a:effectLst>
        </p:spPr>
      </p:pic>
      <p:sp>
        <p:nvSpPr>
          <p:cNvPr id="1378315" name="Line 11"/>
          <p:cNvSpPr>
            <a:spLocks noChangeShapeType="1"/>
          </p:cNvSpPr>
          <p:nvPr/>
        </p:nvSpPr>
        <p:spPr bwMode="auto">
          <a:xfrm>
            <a:off x="976313" y="5456238"/>
            <a:ext cx="4005262" cy="0"/>
          </a:xfrm>
          <a:prstGeom prst="line">
            <a:avLst/>
          </a:prstGeom>
          <a:noFill/>
          <a:ln w="76200">
            <a:solidFill>
              <a:srgbClr val="FF9900"/>
            </a:solidFill>
            <a:round/>
            <a:headEnd/>
            <a:tailEnd type="triangle" w="med" len="med"/>
          </a:ln>
        </p:spPr>
        <p:txBody>
          <a:bodyPr/>
          <a:lstStyle/>
          <a:p>
            <a:endParaRPr lang="en-US"/>
          </a:p>
        </p:txBody>
      </p:sp>
      <p:sp>
        <p:nvSpPr>
          <p:cNvPr id="1378316" name="Line 12"/>
          <p:cNvSpPr>
            <a:spLocks noChangeShapeType="1"/>
          </p:cNvSpPr>
          <p:nvPr/>
        </p:nvSpPr>
        <p:spPr bwMode="auto">
          <a:xfrm>
            <a:off x="976313" y="4684713"/>
            <a:ext cx="4005262" cy="0"/>
          </a:xfrm>
          <a:prstGeom prst="line">
            <a:avLst/>
          </a:prstGeom>
          <a:noFill/>
          <a:ln w="76200">
            <a:solidFill>
              <a:srgbClr val="FF9900"/>
            </a:solidFill>
            <a:round/>
            <a:headEnd/>
            <a:tailEnd type="triangle" w="med" len="med"/>
          </a:ln>
        </p:spPr>
        <p:txBody>
          <a:bodyPr/>
          <a:lstStyle/>
          <a:p>
            <a:endParaRPr lang="en-US"/>
          </a:p>
        </p:txBody>
      </p:sp>
      <p:sp>
        <p:nvSpPr>
          <p:cNvPr id="1378317" name="Line 13"/>
          <p:cNvSpPr>
            <a:spLocks noChangeShapeType="1"/>
          </p:cNvSpPr>
          <p:nvPr/>
        </p:nvSpPr>
        <p:spPr bwMode="auto">
          <a:xfrm>
            <a:off x="965200" y="6181725"/>
            <a:ext cx="4005263" cy="0"/>
          </a:xfrm>
          <a:prstGeom prst="line">
            <a:avLst/>
          </a:prstGeom>
          <a:noFill/>
          <a:ln w="76200">
            <a:solidFill>
              <a:srgbClr val="FF9900"/>
            </a:solidFill>
            <a:round/>
            <a:headEnd/>
            <a:tailEnd type="triangle" w="med" len="med"/>
          </a:ln>
        </p:spPr>
        <p:txBody>
          <a:bodyPr/>
          <a:lstStyle/>
          <a:p>
            <a:endParaRPr lang="en-US"/>
          </a:p>
        </p:txBody>
      </p:sp>
      <p:sp>
        <p:nvSpPr>
          <p:cNvPr id="1378318" name="Arc 14"/>
          <p:cNvSpPr>
            <a:spLocks/>
          </p:cNvSpPr>
          <p:nvPr/>
        </p:nvSpPr>
        <p:spPr bwMode="auto">
          <a:xfrm>
            <a:off x="5919788" y="4452938"/>
            <a:ext cx="1162050" cy="1620837"/>
          </a:xfrm>
          <a:custGeom>
            <a:avLst/>
            <a:gdLst>
              <a:gd name="T0" fmla="*/ 0 w 15481"/>
              <a:gd name="T1" fmla="*/ 489586 h 21582"/>
              <a:gd name="T2" fmla="*/ 1096145 w 15481"/>
              <a:gd name="T3" fmla="*/ 0 h 21582"/>
              <a:gd name="T4" fmla="*/ 1162050 w 15481"/>
              <a:gd name="T5" fmla="*/ 1620837 h 21582"/>
              <a:gd name="T6" fmla="*/ 0 60000 65536"/>
              <a:gd name="T7" fmla="*/ 0 60000 65536"/>
              <a:gd name="T8" fmla="*/ 0 60000 65536"/>
              <a:gd name="T9" fmla="*/ 0 w 15481"/>
              <a:gd name="T10" fmla="*/ 0 h 21582"/>
              <a:gd name="T11" fmla="*/ 15481 w 15481"/>
              <a:gd name="T12" fmla="*/ 21582 h 21582"/>
            </a:gdLst>
            <a:ahLst/>
            <a:cxnLst>
              <a:cxn ang="T6">
                <a:pos x="T0" y="T1"/>
              </a:cxn>
              <a:cxn ang="T7">
                <a:pos x="T2" y="T3"/>
              </a:cxn>
              <a:cxn ang="T8">
                <a:pos x="T4" y="T5"/>
              </a:cxn>
            </a:cxnLst>
            <a:rect l="T9" t="T10" r="T11" b="T12"/>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p:spPr>
        <p:txBody>
          <a:bodyPr wrap="none" anchor="ctr"/>
          <a:lstStyle/>
          <a:p>
            <a:endParaRPr lang="en-US"/>
          </a:p>
        </p:txBody>
      </p:sp>
      <p:sp>
        <p:nvSpPr>
          <p:cNvPr id="1378319" name="Line 15"/>
          <p:cNvSpPr>
            <a:spLocks noChangeShapeType="1"/>
          </p:cNvSpPr>
          <p:nvPr/>
        </p:nvSpPr>
        <p:spPr bwMode="auto">
          <a:xfrm>
            <a:off x="5111750" y="4449763"/>
            <a:ext cx="0" cy="490537"/>
          </a:xfrm>
          <a:prstGeom prst="line">
            <a:avLst/>
          </a:prstGeom>
          <a:noFill/>
          <a:ln w="38100">
            <a:solidFill>
              <a:srgbClr val="FF0000"/>
            </a:solidFill>
            <a:round/>
            <a:headEnd/>
            <a:tailEnd/>
          </a:ln>
        </p:spPr>
        <p:txBody>
          <a:bodyPr/>
          <a:lstStyle/>
          <a:p>
            <a:endParaRPr lang="en-US"/>
          </a:p>
        </p:txBody>
      </p:sp>
      <p:sp>
        <p:nvSpPr>
          <p:cNvPr id="1378320" name="Line 16"/>
          <p:cNvSpPr>
            <a:spLocks noChangeShapeType="1"/>
          </p:cNvSpPr>
          <p:nvPr/>
        </p:nvSpPr>
        <p:spPr bwMode="auto">
          <a:xfrm>
            <a:off x="5100638" y="5189538"/>
            <a:ext cx="0" cy="490537"/>
          </a:xfrm>
          <a:prstGeom prst="line">
            <a:avLst/>
          </a:prstGeom>
          <a:noFill/>
          <a:ln w="38100">
            <a:solidFill>
              <a:srgbClr val="FF0000"/>
            </a:solidFill>
            <a:round/>
            <a:headEnd/>
            <a:tailEnd/>
          </a:ln>
        </p:spPr>
        <p:txBody>
          <a:bodyPr/>
          <a:lstStyle/>
          <a:p>
            <a:endParaRPr lang="en-US"/>
          </a:p>
        </p:txBody>
      </p:sp>
      <p:sp>
        <p:nvSpPr>
          <p:cNvPr id="1378321" name="Line 17"/>
          <p:cNvSpPr>
            <a:spLocks noChangeShapeType="1"/>
          </p:cNvSpPr>
          <p:nvPr/>
        </p:nvSpPr>
        <p:spPr bwMode="auto">
          <a:xfrm>
            <a:off x="5099050" y="5942013"/>
            <a:ext cx="0" cy="490537"/>
          </a:xfrm>
          <a:prstGeom prst="line">
            <a:avLst/>
          </a:prstGeom>
          <a:noFill/>
          <a:ln w="38100">
            <a:solidFill>
              <a:srgbClr val="FF0000"/>
            </a:solidFill>
            <a:round/>
            <a:headEnd/>
            <a:tailEnd/>
          </a:ln>
        </p:spPr>
        <p:txBody>
          <a:bodyPr/>
          <a:lstStyle/>
          <a:p>
            <a:endParaRPr lang="en-US"/>
          </a:p>
        </p:txBody>
      </p:sp>
      <p:sp>
        <p:nvSpPr>
          <p:cNvPr id="1378322" name="Arc 18"/>
          <p:cNvSpPr>
            <a:spLocks/>
          </p:cNvSpPr>
          <p:nvPr/>
        </p:nvSpPr>
        <p:spPr bwMode="auto">
          <a:xfrm>
            <a:off x="5505450" y="5192713"/>
            <a:ext cx="1565275" cy="892175"/>
          </a:xfrm>
          <a:custGeom>
            <a:avLst/>
            <a:gdLst>
              <a:gd name="T0" fmla="*/ 0 w 20855"/>
              <a:gd name="T1" fmla="*/ 469740 h 11882"/>
              <a:gd name="T2" fmla="*/ 211355 w 20855"/>
              <a:gd name="T3" fmla="*/ 0 h 11882"/>
              <a:gd name="T4" fmla="*/ 1565275 w 20855"/>
              <a:gd name="T5" fmla="*/ 892175 h 11882"/>
              <a:gd name="T6" fmla="*/ 0 60000 65536"/>
              <a:gd name="T7" fmla="*/ 0 60000 65536"/>
              <a:gd name="T8" fmla="*/ 0 60000 65536"/>
              <a:gd name="T9" fmla="*/ 0 w 20855"/>
              <a:gd name="T10" fmla="*/ 0 h 11882"/>
              <a:gd name="T11" fmla="*/ 20855 w 20855"/>
              <a:gd name="T12" fmla="*/ 11882 h 11882"/>
            </a:gdLst>
            <a:ahLst/>
            <a:cxnLst>
              <a:cxn ang="T6">
                <a:pos x="T0" y="T1"/>
              </a:cxn>
              <a:cxn ang="T7">
                <a:pos x="T2" y="T3"/>
              </a:cxn>
              <a:cxn ang="T8">
                <a:pos x="T4" y="T5"/>
              </a:cxn>
            </a:cxnLst>
            <a:rect l="T9" t="T10" r="T11" b="T12"/>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p:spPr>
        <p:txBody>
          <a:bodyPr wrap="none" anchor="ctr"/>
          <a:lstStyle/>
          <a:p>
            <a:endParaRPr lang="en-US"/>
          </a:p>
        </p:txBody>
      </p:sp>
      <p:sp>
        <p:nvSpPr>
          <p:cNvPr id="1378323" name="Arc 19"/>
          <p:cNvSpPr>
            <a:spLocks/>
          </p:cNvSpPr>
          <p:nvPr/>
        </p:nvSpPr>
        <p:spPr bwMode="auto">
          <a:xfrm>
            <a:off x="5454650" y="5927725"/>
            <a:ext cx="1620838" cy="504825"/>
          </a:xfrm>
          <a:custGeom>
            <a:avLst/>
            <a:gdLst>
              <a:gd name="T0" fmla="*/ 36244 w 21600"/>
              <a:gd name="T1" fmla="*/ 504825 h 6715"/>
              <a:gd name="T2" fmla="*/ 8254 w 21600"/>
              <a:gd name="T3" fmla="*/ 0 h 6715"/>
              <a:gd name="T4" fmla="*/ 1620838 w 21600"/>
              <a:gd name="T5" fmla="*/ 163439 h 6715"/>
              <a:gd name="T6" fmla="*/ 0 60000 65536"/>
              <a:gd name="T7" fmla="*/ 0 60000 65536"/>
              <a:gd name="T8" fmla="*/ 0 60000 65536"/>
              <a:gd name="T9" fmla="*/ 0 w 21600"/>
              <a:gd name="T10" fmla="*/ 0 h 6715"/>
              <a:gd name="T11" fmla="*/ 21600 w 21600"/>
              <a:gd name="T12" fmla="*/ 6715 h 6715"/>
            </a:gdLst>
            <a:ahLst/>
            <a:cxnLst>
              <a:cxn ang="T6">
                <a:pos x="T0" y="T1"/>
              </a:cxn>
              <a:cxn ang="T7">
                <a:pos x="T2" y="T3"/>
              </a:cxn>
              <a:cxn ang="T8">
                <a:pos x="T4" y="T5"/>
              </a:cxn>
            </a:cxnLst>
            <a:rect l="T9" t="T10" r="T11" b="T12"/>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p:spPr>
        <p:txBody>
          <a:bodyPr wrap="none" anchor="ctr"/>
          <a:lstStyle/>
          <a:p>
            <a:endParaRPr lang="en-US"/>
          </a:p>
        </p:txBody>
      </p:sp>
      <p:sp>
        <p:nvSpPr>
          <p:cNvPr id="1378324" name="Rectangle 20"/>
          <p:cNvSpPr>
            <a:spLocks noChangeArrowheads="1"/>
          </p:cNvSpPr>
          <p:nvPr/>
        </p:nvSpPr>
        <p:spPr bwMode="auto">
          <a:xfrm rot="5400000">
            <a:off x="3440112" y="5272088"/>
            <a:ext cx="1927225" cy="342900"/>
          </a:xfrm>
          <a:prstGeom prst="rect">
            <a:avLst/>
          </a:prstGeom>
          <a:solidFill>
            <a:srgbClr val="FFCC00">
              <a:alpha val="50195"/>
            </a:srgbClr>
          </a:solidFill>
          <a:ln w="9525">
            <a:noFill/>
            <a:prstDash val="dash"/>
            <a:miter lim="800000"/>
            <a:headEnd/>
            <a:tailEnd/>
          </a:ln>
        </p:spPr>
        <p:txBody>
          <a:bodyPr/>
          <a:lstStyle/>
          <a:p>
            <a:pPr algn="ctr">
              <a:lnSpc>
                <a:spcPct val="90000"/>
              </a:lnSpc>
              <a:spcBef>
                <a:spcPct val="20000"/>
              </a:spcBef>
            </a:pPr>
            <a:r>
              <a:rPr lang="en-US" sz="2400" b="1"/>
              <a:t>1380</a:t>
            </a:r>
            <a:r>
              <a:rPr lang="en-US" sz="2400" b="1" baseline="30000">
                <a:sym typeface="Symbol" pitchFamily="18" charset="2"/>
              </a:rPr>
              <a:t> </a:t>
            </a:r>
            <a:r>
              <a:rPr lang="en-US" sz="2400" b="1">
                <a:sym typeface="Symbol" pitchFamily="18" charset="2"/>
              </a:rPr>
              <a:t>W/m</a:t>
            </a:r>
            <a:r>
              <a:rPr lang="en-US" sz="2400" b="1" baseline="30000">
                <a:sym typeface="Symbol" pitchFamily="18" charset="2"/>
              </a:rPr>
              <a:t>2</a:t>
            </a:r>
          </a:p>
        </p:txBody>
      </p:sp>
      <p:sp>
        <p:nvSpPr>
          <p:cNvPr id="82965" name="Rectangle 21"/>
          <p:cNvSpPr>
            <a:spLocks noChangeArrowheads="1"/>
          </p:cNvSpPr>
          <p:nvPr/>
        </p:nvSpPr>
        <p:spPr bwMode="auto">
          <a:xfrm>
            <a:off x="685800" y="1401763"/>
            <a:ext cx="7772400" cy="47148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Describing solar energy systems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8307">
                                            <p:txEl>
                                              <p:pRg st="0" end="0"/>
                                            </p:txEl>
                                          </p:spTgt>
                                        </p:tgtEl>
                                        <p:attrNameLst>
                                          <p:attrName>style.visibility</p:attrName>
                                        </p:attrNameLst>
                                      </p:cBhvr>
                                      <p:to>
                                        <p:strVal val="visible"/>
                                      </p:to>
                                    </p:set>
                                    <p:anim calcmode="lin" valueType="num">
                                      <p:cBhvr additive="base">
                                        <p:cTn id="7" dur="500" fill="hold"/>
                                        <p:tgtEl>
                                          <p:spTgt spid="13783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830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8307">
                                            <p:txEl>
                                              <p:pRg st="1" end="1"/>
                                            </p:txEl>
                                          </p:spTgt>
                                        </p:tgtEl>
                                        <p:attrNameLst>
                                          <p:attrName>style.visibility</p:attrName>
                                        </p:attrNameLst>
                                      </p:cBhvr>
                                      <p:to>
                                        <p:strVal val="visible"/>
                                      </p:to>
                                    </p:set>
                                    <p:anim calcmode="lin" valueType="num">
                                      <p:cBhvr additive="base">
                                        <p:cTn id="13" dur="500" fill="hold"/>
                                        <p:tgtEl>
                                          <p:spTgt spid="13783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83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8307">
                                            <p:txEl>
                                              <p:pRg st="2" end="2"/>
                                            </p:txEl>
                                          </p:spTgt>
                                        </p:tgtEl>
                                        <p:attrNameLst>
                                          <p:attrName>style.visibility</p:attrName>
                                        </p:attrNameLst>
                                      </p:cBhvr>
                                      <p:to>
                                        <p:strVal val="visible"/>
                                      </p:to>
                                    </p:set>
                                    <p:anim calcmode="lin" valueType="num">
                                      <p:cBhvr additive="base">
                                        <p:cTn id="19" dur="500" fill="hold"/>
                                        <p:tgtEl>
                                          <p:spTgt spid="13783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83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8307">
                                            <p:txEl>
                                              <p:pRg st="3" end="3"/>
                                            </p:txEl>
                                          </p:spTgt>
                                        </p:tgtEl>
                                        <p:attrNameLst>
                                          <p:attrName>style.visibility</p:attrName>
                                        </p:attrNameLst>
                                      </p:cBhvr>
                                      <p:to>
                                        <p:strVal val="visible"/>
                                      </p:to>
                                    </p:set>
                                    <p:anim calcmode="lin" valueType="num">
                                      <p:cBhvr additive="base">
                                        <p:cTn id="25" dur="500" fill="hold"/>
                                        <p:tgtEl>
                                          <p:spTgt spid="13783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7830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78314"/>
                                        </p:tgtEl>
                                        <p:attrNameLst>
                                          <p:attrName>style.visibility</p:attrName>
                                        </p:attrNameLst>
                                      </p:cBhvr>
                                      <p:to>
                                        <p:strVal val="visible"/>
                                      </p:to>
                                    </p:set>
                                    <p:animEffect transition="in" filter="fade">
                                      <p:cBhvr>
                                        <p:cTn id="31" dur="1000"/>
                                        <p:tgtEl>
                                          <p:spTgt spid="1378314"/>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78317"/>
                                        </p:tgtEl>
                                        <p:attrNameLst>
                                          <p:attrName>style.visibility</p:attrName>
                                        </p:attrNameLst>
                                      </p:cBhvr>
                                      <p:to>
                                        <p:strVal val="visible"/>
                                      </p:to>
                                    </p:set>
                                    <p:animEffect transition="in" filter="wipe(left)">
                                      <p:cBhvr>
                                        <p:cTn id="36" dur="500"/>
                                        <p:tgtEl>
                                          <p:spTgt spid="1378317"/>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378315"/>
                                        </p:tgtEl>
                                        <p:attrNameLst>
                                          <p:attrName>style.visibility</p:attrName>
                                        </p:attrNameLst>
                                      </p:cBhvr>
                                      <p:to>
                                        <p:strVal val="visible"/>
                                      </p:to>
                                    </p:set>
                                    <p:animEffect transition="in" filter="wipe(left)">
                                      <p:cBhvr>
                                        <p:cTn id="41" dur="500"/>
                                        <p:tgtEl>
                                          <p:spTgt spid="1378315"/>
                                        </p:tgtEl>
                                      </p:cBhvr>
                                    </p:animEffect>
                                  </p:childTnLst>
                                  <p:subTnLst>
                                    <p:audio>
                                      <p:cMediaNode>
                                        <p:cTn display="0" masterRel="sameClick">
                                          <p:stCondLst>
                                            <p:cond evt="begin" delay="0">
                                              <p:tn val="39"/>
                                            </p:cond>
                                          </p:stCondLst>
                                          <p:endCondLst>
                                            <p:cond evt="onStopAudio" delay="0">
                                              <p:tgtEl>
                                                <p:sldTgt/>
                                              </p:tgtEl>
                                            </p:cond>
                                          </p:endCondLst>
                                        </p:cTn>
                                        <p:tgtEl>
                                          <p:sndTgt r:embed="rId5" name="whoosh.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8316"/>
                                        </p:tgtEl>
                                        <p:attrNameLst>
                                          <p:attrName>style.visibility</p:attrName>
                                        </p:attrNameLst>
                                      </p:cBhvr>
                                      <p:to>
                                        <p:strVal val="visible"/>
                                      </p:to>
                                    </p:set>
                                    <p:animEffect transition="in" filter="wipe(left)">
                                      <p:cBhvr>
                                        <p:cTn id="46" dur="500"/>
                                        <p:tgtEl>
                                          <p:spTgt spid="1378316"/>
                                        </p:tgtEl>
                                      </p:cBhvr>
                                    </p:animEffect>
                                  </p:childTnLst>
                                  <p:subTnLst>
                                    <p:audio>
                                      <p:cMediaNode>
                                        <p:cTn display="0" masterRel="sameClick">
                                          <p:stCondLst>
                                            <p:cond evt="begin" delay="0">
                                              <p:tn val="44"/>
                                            </p:cond>
                                          </p:stCondLst>
                                          <p:endCondLst>
                                            <p:cond evt="onStopAudio" delay="0">
                                              <p:tgtEl>
                                                <p:sldTgt/>
                                              </p:tgtEl>
                                            </p:cond>
                                          </p:endCondLst>
                                        </p:cTn>
                                        <p:tgtEl>
                                          <p:sndTgt r:embed="rId5" name="whoosh.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378324"/>
                                        </p:tgtEl>
                                        <p:attrNameLst>
                                          <p:attrName>style.visibility</p:attrName>
                                        </p:attrNameLst>
                                      </p:cBhvr>
                                      <p:to>
                                        <p:strVal val="visible"/>
                                      </p:to>
                                    </p:set>
                                    <p:animEffect transition="in" filter="fade">
                                      <p:cBhvr>
                                        <p:cTn id="51" dur="500"/>
                                        <p:tgtEl>
                                          <p:spTgt spid="1378324"/>
                                        </p:tgtEl>
                                      </p:cBhvr>
                                    </p:animEffect>
                                  </p:childTnLst>
                                  <p:subTnLst>
                                    <p:audio>
                                      <p:cMediaNode>
                                        <p:cTn display="0" masterRel="sameClick">
                                          <p:stCondLst>
                                            <p:cond evt="begin" delay="0">
                                              <p:tn val="49"/>
                                            </p:cond>
                                          </p:stCondLst>
                                          <p:endCondLst>
                                            <p:cond evt="onStopAudio" delay="0">
                                              <p:tgtEl>
                                                <p:sldTgt/>
                                              </p:tgtEl>
                                            </p:cond>
                                          </p:endCondLst>
                                        </p:cTn>
                                        <p:tgtEl>
                                          <p:sndTgt r:embed="rId6"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378313"/>
                                        </p:tgtEl>
                                        <p:attrNameLst>
                                          <p:attrName>style.visibility</p:attrName>
                                        </p:attrNameLst>
                                      </p:cBhvr>
                                      <p:to>
                                        <p:strVal val="visible"/>
                                      </p:to>
                                    </p:set>
                                    <p:animEffect transition="in" filter="wipe(left)">
                                      <p:cBhvr>
                                        <p:cTn id="56" dur="500"/>
                                        <p:tgtEl>
                                          <p:spTgt spid="1378313"/>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378321"/>
                                        </p:tgtEl>
                                        <p:attrNameLst>
                                          <p:attrName>style.visibility</p:attrName>
                                        </p:attrNameLst>
                                      </p:cBhvr>
                                      <p:to>
                                        <p:strVal val="visible"/>
                                      </p:to>
                                    </p:set>
                                    <p:animEffect transition="in" filter="wipe(left)">
                                      <p:cBhvr>
                                        <p:cTn id="61" dur="500"/>
                                        <p:tgtEl>
                                          <p:spTgt spid="1378321"/>
                                        </p:tgtEl>
                                      </p:cBhvr>
                                    </p:animEffect>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378308"/>
                                        </p:tgtEl>
                                        <p:attrNameLst>
                                          <p:attrName>style.visibility</p:attrName>
                                        </p:attrNameLst>
                                      </p:cBhvr>
                                      <p:to>
                                        <p:strVal val="visible"/>
                                      </p:to>
                                    </p:set>
                                    <p:animEffect transition="in" filter="wipe(left)">
                                      <p:cBhvr>
                                        <p:cTn id="66" dur="2000"/>
                                        <p:tgtEl>
                                          <p:spTgt spid="1378308"/>
                                        </p:tgtEl>
                                      </p:cBhvr>
                                    </p:animEffect>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378323"/>
                                        </p:tgtEl>
                                        <p:attrNameLst>
                                          <p:attrName>style.visibility</p:attrName>
                                        </p:attrNameLst>
                                      </p:cBhvr>
                                      <p:to>
                                        <p:strVal val="visible"/>
                                      </p:to>
                                    </p:set>
                                    <p:animEffect transition="in" filter="wipe(left)">
                                      <p:cBhvr>
                                        <p:cTn id="71" dur="500"/>
                                        <p:tgtEl>
                                          <p:spTgt spid="1378323"/>
                                        </p:tgtEl>
                                      </p:cBhvr>
                                    </p:animEffect>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378312"/>
                                        </p:tgtEl>
                                        <p:attrNameLst>
                                          <p:attrName>style.visibility</p:attrName>
                                        </p:attrNameLst>
                                      </p:cBhvr>
                                      <p:to>
                                        <p:strVal val="visible"/>
                                      </p:to>
                                    </p:set>
                                    <p:animEffect transition="in" filter="wipe(left)">
                                      <p:cBhvr>
                                        <p:cTn id="76" dur="500"/>
                                        <p:tgtEl>
                                          <p:spTgt spid="1378312"/>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378320"/>
                                        </p:tgtEl>
                                        <p:attrNameLst>
                                          <p:attrName>style.visibility</p:attrName>
                                        </p:attrNameLst>
                                      </p:cBhvr>
                                      <p:to>
                                        <p:strVal val="visible"/>
                                      </p:to>
                                    </p:set>
                                    <p:animEffect transition="in" filter="wipe(left)">
                                      <p:cBhvr>
                                        <p:cTn id="81" dur="500"/>
                                        <p:tgtEl>
                                          <p:spTgt spid="1378320"/>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378309"/>
                                        </p:tgtEl>
                                        <p:attrNameLst>
                                          <p:attrName>style.visibility</p:attrName>
                                        </p:attrNameLst>
                                      </p:cBhvr>
                                      <p:to>
                                        <p:strVal val="visible"/>
                                      </p:to>
                                    </p:set>
                                    <p:animEffect transition="in" filter="wipe(left)">
                                      <p:cBhvr>
                                        <p:cTn id="86" dur="2000"/>
                                        <p:tgtEl>
                                          <p:spTgt spid="1378309"/>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378322"/>
                                        </p:tgtEl>
                                        <p:attrNameLst>
                                          <p:attrName>style.visibility</p:attrName>
                                        </p:attrNameLst>
                                      </p:cBhvr>
                                      <p:to>
                                        <p:strVal val="visible"/>
                                      </p:to>
                                    </p:set>
                                    <p:animEffect transition="in" filter="wipe(left)">
                                      <p:cBhvr>
                                        <p:cTn id="91" dur="500"/>
                                        <p:tgtEl>
                                          <p:spTgt spid="1378322"/>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378311"/>
                                        </p:tgtEl>
                                        <p:attrNameLst>
                                          <p:attrName>style.visibility</p:attrName>
                                        </p:attrNameLst>
                                      </p:cBhvr>
                                      <p:to>
                                        <p:strVal val="visible"/>
                                      </p:to>
                                    </p:set>
                                    <p:animEffect transition="in" filter="wipe(left)">
                                      <p:cBhvr>
                                        <p:cTn id="96" dur="500"/>
                                        <p:tgtEl>
                                          <p:spTgt spid="1378311"/>
                                        </p:tgtEl>
                                      </p:cBhvr>
                                    </p:animEffect>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1378319"/>
                                        </p:tgtEl>
                                        <p:attrNameLst>
                                          <p:attrName>style.visibility</p:attrName>
                                        </p:attrNameLst>
                                      </p:cBhvr>
                                      <p:to>
                                        <p:strVal val="visible"/>
                                      </p:to>
                                    </p:set>
                                    <p:animEffect transition="in" filter="wipe(left)">
                                      <p:cBhvr>
                                        <p:cTn id="101" dur="500"/>
                                        <p:tgtEl>
                                          <p:spTgt spid="1378319"/>
                                        </p:tgtEl>
                                      </p:cBhvr>
                                    </p:animEffect>
                                  </p:childTnLst>
                                  <p:subTnLst>
                                    <p:audio>
                                      <p:cMediaNode>
                                        <p:cTn display="0" masterRel="sameClick">
                                          <p:stCondLst>
                                            <p:cond evt="begin" delay="0">
                                              <p:tn val="99"/>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1378310"/>
                                        </p:tgtEl>
                                        <p:attrNameLst>
                                          <p:attrName>style.visibility</p:attrName>
                                        </p:attrNameLst>
                                      </p:cBhvr>
                                      <p:to>
                                        <p:strVal val="visible"/>
                                      </p:to>
                                    </p:set>
                                    <p:animEffect transition="in" filter="wipe(left)">
                                      <p:cBhvr>
                                        <p:cTn id="106" dur="2000"/>
                                        <p:tgtEl>
                                          <p:spTgt spid="1378310"/>
                                        </p:tgtEl>
                                      </p:cBhvr>
                                    </p:animEffect>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1378318"/>
                                        </p:tgtEl>
                                        <p:attrNameLst>
                                          <p:attrName>style.visibility</p:attrName>
                                        </p:attrNameLst>
                                      </p:cBhvr>
                                      <p:to>
                                        <p:strVal val="visible"/>
                                      </p:to>
                                    </p:set>
                                    <p:animEffect transition="in" filter="wipe(left)">
                                      <p:cBhvr>
                                        <p:cTn id="111" dur="500"/>
                                        <p:tgtEl>
                                          <p:spTgt spid="1378318"/>
                                        </p:tgtEl>
                                      </p:cBhvr>
                                    </p:animEffect>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8308" grpId="0" animBg="1"/>
      <p:bldP spid="1378309" grpId="0" animBg="1"/>
      <p:bldP spid="1378310" grpId="0" animBg="1"/>
      <p:bldP spid="1378311" grpId="0" animBg="1"/>
      <p:bldP spid="1378312" grpId="0" animBg="1"/>
      <p:bldP spid="1378313" grpId="0" animBg="1"/>
      <p:bldP spid="1378315" grpId="0" animBg="1"/>
      <p:bldP spid="1378316" grpId="0" animBg="1"/>
      <p:bldP spid="1378317" grpId="0" animBg="1"/>
      <p:bldP spid="1378318" grpId="0" animBg="1"/>
      <p:bldP spid="1378319" grpId="0" animBg="1"/>
      <p:bldP spid="1378320" grpId="0" animBg="1"/>
      <p:bldP spid="1378321" grpId="0" animBg="1"/>
      <p:bldP spid="1378322" grpId="0" animBg="1"/>
      <p:bldP spid="1378323" grpId="0" animBg="1"/>
      <p:bldP spid="13783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112" name="Rectangle 40"/>
          <p:cNvSpPr>
            <a:spLocks noChangeArrowheads="1"/>
          </p:cNvSpPr>
          <p:nvPr/>
        </p:nvSpPr>
        <p:spPr bwMode="auto">
          <a:xfrm>
            <a:off x="674688" y="2960688"/>
            <a:ext cx="7772400" cy="3897312"/>
          </a:xfrm>
          <a:prstGeom prst="rect">
            <a:avLst/>
          </a:prstGeom>
          <a:solidFill>
            <a:srgbClr val="FFFFCC"/>
          </a:solidFill>
          <a:ln w="9525">
            <a:noFill/>
            <a:miter lim="800000"/>
            <a:headEnd/>
            <a:tailEnd/>
          </a:ln>
        </p:spPr>
        <p:txBody>
          <a:bodyPr/>
          <a:lstStyle/>
          <a:p>
            <a:pPr>
              <a:spcBef>
                <a:spcPct val="20000"/>
              </a:spcBef>
            </a:pPr>
            <a:r>
              <a:rPr lang="en-US" sz="2400" dirty="0">
                <a:latin typeface="Arial" charset="0"/>
                <a:sym typeface="Symbol" pitchFamily="18" charset="2"/>
              </a:rPr>
              <a:t>EXAMPLE: A wood-burning stove or a                       furnace </a:t>
            </a:r>
            <a:r>
              <a:rPr lang="en-US" sz="2400" dirty="0" smtClean="0">
                <a:latin typeface="Arial" charset="0"/>
                <a:sym typeface="Symbol" pitchFamily="18" charset="2"/>
              </a:rPr>
              <a:t>_________________________                          _________________________, </a:t>
            </a:r>
            <a:r>
              <a:rPr lang="en-US" sz="2400" dirty="0">
                <a:latin typeface="Arial" charset="0"/>
                <a:sym typeface="Symbol" pitchFamily="18" charset="2"/>
              </a:rPr>
              <a:t>through                          burning. The </a:t>
            </a:r>
            <a:r>
              <a:rPr lang="en-US" sz="2400" dirty="0" smtClean="0">
                <a:latin typeface="Arial" charset="0"/>
                <a:sym typeface="Symbol" pitchFamily="18" charset="2"/>
              </a:rPr>
              <a:t>_____________________.</a:t>
            </a:r>
            <a:endParaRPr lang="en-US" sz="2400" dirty="0">
              <a:latin typeface="Arial" charset="0"/>
              <a:sym typeface="Symbol" pitchFamily="18" charset="2"/>
            </a:endParaRPr>
          </a:p>
          <a:p>
            <a:pPr>
              <a:spcBef>
                <a:spcPct val="20000"/>
              </a:spcBef>
            </a:pPr>
            <a:endParaRPr lang="en-US" sz="2400" dirty="0">
              <a:latin typeface="Arial" charset="0"/>
              <a:sym typeface="Symbol" pitchFamily="18" charset="2"/>
            </a:endParaRPr>
          </a:p>
          <a:p>
            <a:pPr>
              <a:spcBef>
                <a:spcPct val="20000"/>
              </a:spcBef>
            </a:pPr>
            <a:r>
              <a:rPr lang="en-US" sz="2400" dirty="0">
                <a:latin typeface="Arial" charset="0"/>
                <a:sym typeface="Symbol" pitchFamily="18" charset="2"/>
              </a:rPr>
              <a:t>EXAMPLE: A windmill or waterwheel can                   directly </a:t>
            </a:r>
            <a:r>
              <a:rPr lang="en-US" sz="2400" dirty="0" smtClean="0">
                <a:latin typeface="Arial" charset="0"/>
                <a:sym typeface="Symbol" pitchFamily="18" charset="2"/>
              </a:rPr>
              <a:t>__________________________                        ______________________________ of                      </a:t>
            </a:r>
            <a:r>
              <a:rPr lang="en-US" sz="2400" dirty="0">
                <a:latin typeface="Arial" charset="0"/>
                <a:sym typeface="Symbol" pitchFamily="18" charset="2"/>
              </a:rPr>
              <a:t>wheels to grind wheat grain into flour.</a:t>
            </a:r>
          </a:p>
        </p:txBody>
      </p:sp>
      <p:sp>
        <p:nvSpPr>
          <p:cNvPr id="1155074" name="Rectangle 2"/>
          <p:cNvSpPr>
            <a:spLocks noChangeArrowheads="1"/>
          </p:cNvSpPr>
          <p:nvPr/>
        </p:nvSpPr>
        <p:spPr bwMode="auto">
          <a:xfrm>
            <a:off x="685800" y="1401763"/>
            <a:ext cx="7772400" cy="1606550"/>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Primary energy sources</a:t>
            </a:r>
            <a:r>
              <a:rPr lang="en-US" sz="2400" dirty="0">
                <a:solidFill>
                  <a:schemeClr val="accent2"/>
                </a:solidFill>
                <a:latin typeface="Arial" charset="0"/>
                <a:ea typeface="Calibri" pitchFamily="34" charset="0"/>
                <a:cs typeface="Arial" charset="0"/>
              </a:rPr>
              <a:t> </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A </a:t>
            </a:r>
            <a:r>
              <a:rPr lang="en-US" sz="2400" b="1" dirty="0" smtClean="0">
                <a:solidFill>
                  <a:srgbClr val="000000"/>
                </a:solidFill>
                <a:latin typeface="Arial" charset="0"/>
                <a:ea typeface="Calibri" pitchFamily="34" charset="0"/>
                <a:cs typeface="Times New Roman" pitchFamily="18" charset="0"/>
              </a:rPr>
              <a:t>_________________________ </a:t>
            </a:r>
            <a:r>
              <a:rPr lang="en-US" sz="2400" dirty="0" smtClean="0">
                <a:solidFill>
                  <a:srgbClr val="000000"/>
                </a:solidFill>
                <a:latin typeface="Arial" charset="0"/>
                <a:ea typeface="Calibri" pitchFamily="34" charset="0"/>
                <a:cs typeface="Times New Roman" pitchFamily="18" charset="0"/>
              </a:rPr>
              <a:t>is </a:t>
            </a:r>
            <a:r>
              <a:rPr lang="en-US" sz="2400" dirty="0">
                <a:solidFill>
                  <a:srgbClr val="000000"/>
                </a:solidFill>
                <a:latin typeface="Arial" charset="0"/>
                <a:ea typeface="Calibri" pitchFamily="34" charset="0"/>
                <a:cs typeface="Times New Roman" pitchFamily="18" charset="0"/>
              </a:rPr>
              <a:t>an energy source, such as coal, wind, oil, gas, or water, which is </a:t>
            </a:r>
            <a:r>
              <a:rPr lang="en-US" sz="2400" dirty="0" smtClean="0">
                <a:solidFill>
                  <a:srgbClr val="000000"/>
                </a:solidFill>
                <a:latin typeface="Arial" charset="0"/>
                <a:ea typeface="Calibri" pitchFamily="34" charset="0"/>
                <a:cs typeface="Times New Roman" pitchFamily="18" charset="0"/>
              </a:rPr>
              <a:t>________ ______________________________.</a:t>
            </a:r>
            <a:r>
              <a:rPr lang="en-US" sz="2400" dirty="0">
                <a:solidFill>
                  <a:srgbClr val="000000"/>
                </a:solidFill>
                <a:latin typeface="Arial" charset="0"/>
                <a:ea typeface="Calibri" pitchFamily="34" charset="0"/>
                <a:cs typeface="Times New Roman" pitchFamily="18" charset="0"/>
              </a:rPr>
              <a:t>	</a:t>
            </a:r>
          </a:p>
        </p:txBody>
      </p:sp>
      <p:sp>
        <p:nvSpPr>
          <p:cNvPr id="92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155113" name="Picture 41"/>
          <p:cNvPicPr>
            <a:picLocks noChangeAspect="1" noChangeArrowheads="1"/>
          </p:cNvPicPr>
          <p:nvPr/>
        </p:nvPicPr>
        <p:blipFill>
          <a:blip r:embed="rId5" cstate="print"/>
          <a:srcRect/>
          <a:stretch>
            <a:fillRect/>
          </a:stretch>
        </p:blipFill>
        <p:spPr bwMode="auto">
          <a:xfrm>
            <a:off x="6397625" y="2698750"/>
            <a:ext cx="2230438" cy="2139950"/>
          </a:xfrm>
          <a:prstGeom prst="rect">
            <a:avLst/>
          </a:prstGeom>
          <a:ln>
            <a:noFill/>
          </a:ln>
          <a:effectLst>
            <a:outerShdw blurRad="292100" dist="139700" dir="2700000" algn="tl" rotWithShape="0">
              <a:srgbClr val="333333">
                <a:alpha val="65000"/>
              </a:srgbClr>
            </a:outerShdw>
          </a:effectLst>
        </p:spPr>
      </p:pic>
      <p:pic>
        <p:nvPicPr>
          <p:cNvPr id="1155114" name="Picture 42"/>
          <p:cNvPicPr>
            <a:picLocks noChangeAspect="1" noChangeArrowheads="1"/>
          </p:cNvPicPr>
          <p:nvPr/>
        </p:nvPicPr>
        <p:blipFill>
          <a:blip r:embed="rId6" cstate="print"/>
          <a:srcRect/>
          <a:stretch>
            <a:fillRect/>
          </a:stretch>
        </p:blipFill>
        <p:spPr bwMode="auto">
          <a:xfrm>
            <a:off x="6407150" y="4999038"/>
            <a:ext cx="2217738" cy="167481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5074">
                                            <p:txEl>
                                              <p:pRg st="0" end="0"/>
                                            </p:txEl>
                                          </p:spTgt>
                                        </p:tgtEl>
                                        <p:attrNameLst>
                                          <p:attrName>style.visibility</p:attrName>
                                        </p:attrNameLst>
                                      </p:cBhvr>
                                      <p:to>
                                        <p:strVal val="visible"/>
                                      </p:to>
                                    </p:set>
                                    <p:anim calcmode="lin" valueType="num">
                                      <p:cBhvr additive="base">
                                        <p:cTn id="7" dur="500" fill="hold"/>
                                        <p:tgtEl>
                                          <p:spTgt spid="11550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50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55074">
                                            <p:txEl>
                                              <p:pRg st="1" end="1"/>
                                            </p:txEl>
                                          </p:spTgt>
                                        </p:tgtEl>
                                        <p:attrNameLst>
                                          <p:attrName>style.visibility</p:attrName>
                                        </p:attrNameLst>
                                      </p:cBhvr>
                                      <p:to>
                                        <p:strVal val="visible"/>
                                      </p:to>
                                    </p:set>
                                    <p:anim calcmode="lin" valueType="num">
                                      <p:cBhvr additive="base">
                                        <p:cTn id="13" dur="500" fill="hold"/>
                                        <p:tgtEl>
                                          <p:spTgt spid="115507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5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55112">
                                            <p:txEl>
                                              <p:pRg st="0" end="0"/>
                                            </p:txEl>
                                          </p:spTgt>
                                        </p:tgtEl>
                                        <p:attrNameLst>
                                          <p:attrName>style.visibility</p:attrName>
                                        </p:attrNameLst>
                                      </p:cBhvr>
                                      <p:to>
                                        <p:strVal val="visible"/>
                                      </p:to>
                                    </p:set>
                                    <p:anim calcmode="lin" valueType="num">
                                      <p:cBhvr additive="base">
                                        <p:cTn id="19" dur="500" fill="hold"/>
                                        <p:tgtEl>
                                          <p:spTgt spid="115511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51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155113"/>
                                        </p:tgtEl>
                                        <p:attrNameLst>
                                          <p:attrName>style.visibility</p:attrName>
                                        </p:attrNameLst>
                                      </p:cBhvr>
                                      <p:to>
                                        <p:strVal val="visible"/>
                                      </p:to>
                                    </p:set>
                                    <p:animEffect transition="in" filter="fade">
                                      <p:cBhvr>
                                        <p:cTn id="23" dur="2000"/>
                                        <p:tgtEl>
                                          <p:spTgt spid="115511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55112">
                                            <p:txEl>
                                              <p:pRg st="2" end="2"/>
                                            </p:txEl>
                                          </p:spTgt>
                                        </p:tgtEl>
                                        <p:attrNameLst>
                                          <p:attrName>style.visibility</p:attrName>
                                        </p:attrNameLst>
                                      </p:cBhvr>
                                      <p:to>
                                        <p:strVal val="visible"/>
                                      </p:to>
                                    </p:set>
                                    <p:anim calcmode="lin" valueType="num">
                                      <p:cBhvr additive="base">
                                        <p:cTn id="28" dur="500" fill="hold"/>
                                        <p:tgtEl>
                                          <p:spTgt spid="115511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1551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1155114"/>
                                        </p:tgtEl>
                                        <p:attrNameLst>
                                          <p:attrName>style.visibility</p:attrName>
                                        </p:attrNameLst>
                                      </p:cBhvr>
                                      <p:to>
                                        <p:strVal val="visible"/>
                                      </p:to>
                                    </p:set>
                                    <p:animEffect transition="in" filter="fade">
                                      <p:cBhvr>
                                        <p:cTn id="32" dur="2000"/>
                                        <p:tgtEl>
                                          <p:spTgt spid="1155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8" name="Rectangle 6"/>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a:p>
            <a:r>
              <a:rPr lang="en-US" sz="2400">
                <a:latin typeface="Arial" charset="0"/>
                <a:ea typeface="Calibri" pitchFamily="34" charset="0"/>
                <a:cs typeface="Arial" charset="0"/>
                <a:sym typeface="Symbol" pitchFamily="18" charset="2"/>
              </a:rPr>
              <a:t>The intensity also varies with the season, which is due to the tilt of Earth.</a:t>
            </a:r>
          </a:p>
        </p:txBody>
      </p:sp>
      <p:sp>
        <p:nvSpPr>
          <p:cNvPr id="83971" name="Rectangle 2"/>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0355" name="Picture 3" descr="800px-North_season"/>
          <p:cNvPicPr>
            <a:picLocks noChangeAspect="1" noChangeArrowheads="1"/>
          </p:cNvPicPr>
          <p:nvPr/>
        </p:nvPicPr>
        <p:blipFill>
          <a:blip r:embed="rId5" cstate="print"/>
          <a:srcRect/>
          <a:stretch>
            <a:fillRect/>
          </a:stretch>
        </p:blipFill>
        <p:spPr bwMode="auto">
          <a:xfrm>
            <a:off x="935038" y="2689225"/>
            <a:ext cx="7258050" cy="3994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0358">
                                            <p:txEl>
                                              <p:pRg st="1" end="1"/>
                                            </p:txEl>
                                          </p:spTgt>
                                        </p:tgtEl>
                                        <p:attrNameLst>
                                          <p:attrName>style.visibility</p:attrName>
                                        </p:attrNameLst>
                                      </p:cBhvr>
                                      <p:to>
                                        <p:strVal val="visible"/>
                                      </p:to>
                                    </p:set>
                                    <p:anim calcmode="lin" valueType="num">
                                      <p:cBhvr additive="base">
                                        <p:cTn id="7" dur="500" fill="hold"/>
                                        <p:tgtEl>
                                          <p:spTgt spid="13803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03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80355"/>
                                        </p:tgtEl>
                                        <p:attrNameLst>
                                          <p:attrName>style.visibility</p:attrName>
                                        </p:attrNameLst>
                                      </p:cBhvr>
                                      <p:to>
                                        <p:strVal val="visible"/>
                                      </p:to>
                                    </p:set>
                                    <p:anim calcmode="lin" valueType="num">
                                      <p:cBhvr>
                                        <p:cTn id="11" dur="500" fill="hold"/>
                                        <p:tgtEl>
                                          <p:spTgt spid="1380355"/>
                                        </p:tgtEl>
                                        <p:attrNameLst>
                                          <p:attrName>ppt_w</p:attrName>
                                        </p:attrNameLst>
                                      </p:cBhvr>
                                      <p:tavLst>
                                        <p:tav tm="0">
                                          <p:val>
                                            <p:fltVal val="0"/>
                                          </p:val>
                                        </p:tav>
                                        <p:tav tm="100000">
                                          <p:val>
                                            <p:strVal val="#ppt_w"/>
                                          </p:val>
                                        </p:tav>
                                      </p:tavLst>
                                    </p:anim>
                                    <p:anim calcmode="lin" valueType="num">
                                      <p:cBhvr>
                                        <p:cTn id="12" dur="500" fill="hold"/>
                                        <p:tgtEl>
                                          <p:spTgt spid="1380355"/>
                                        </p:tgtEl>
                                        <p:attrNameLst>
                                          <p:attrName>ppt_h</p:attrName>
                                        </p:attrNameLst>
                                      </p:cBhvr>
                                      <p:tavLst>
                                        <p:tav tm="0">
                                          <p:val>
                                            <p:fltVal val="0"/>
                                          </p:val>
                                        </p:tav>
                                        <p:tav tm="100000">
                                          <p:val>
                                            <p:strVal val="#ppt_h"/>
                                          </p:val>
                                        </p:tav>
                                      </p:tavLst>
                                    </p:anim>
                                    <p:animEffect transition="in" filter="fade">
                                      <p:cBhvr>
                                        <p:cTn id="13" dur="500"/>
                                        <p:tgtEl>
                                          <p:spTgt spid="1380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41444" name="Picture 4"/>
          <p:cNvPicPr>
            <a:picLocks noChangeAspect="1" noChangeArrowheads="1"/>
          </p:cNvPicPr>
          <p:nvPr/>
        </p:nvPicPr>
        <p:blipFill>
          <a:blip r:embed="rId6" cstate="print"/>
          <a:srcRect/>
          <a:stretch>
            <a:fillRect/>
          </a:stretch>
        </p:blipFill>
        <p:spPr bwMode="auto">
          <a:xfrm>
            <a:off x="0" y="4254500"/>
            <a:ext cx="9144000" cy="2619375"/>
          </a:xfrm>
          <a:prstGeom prst="rect">
            <a:avLst/>
          </a:prstGeom>
          <a:noFill/>
          <a:ln w="9525">
            <a:noFill/>
            <a:miter lim="800000"/>
            <a:headEnd/>
            <a:tailEnd/>
          </a:ln>
        </p:spPr>
      </p:pic>
      <p:sp>
        <p:nvSpPr>
          <p:cNvPr id="1341446" name="Text Box 6"/>
          <p:cNvSpPr txBox="1">
            <a:spLocks noChangeArrowheads="1"/>
          </p:cNvSpPr>
          <p:nvPr/>
        </p:nvSpPr>
        <p:spPr bwMode="auto">
          <a:xfrm>
            <a:off x="207963" y="4506913"/>
            <a:ext cx="2281237"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N-type silicon</a:t>
            </a:r>
          </a:p>
        </p:txBody>
      </p:sp>
      <p:sp>
        <p:nvSpPr>
          <p:cNvPr id="1341447" name="Text Box 7"/>
          <p:cNvSpPr txBox="1">
            <a:spLocks noChangeArrowheads="1"/>
          </p:cNvSpPr>
          <p:nvPr/>
        </p:nvSpPr>
        <p:spPr bwMode="auto">
          <a:xfrm>
            <a:off x="187325" y="6038850"/>
            <a:ext cx="2262188" cy="457200"/>
          </a:xfrm>
          <a:prstGeom prst="rect">
            <a:avLst/>
          </a:prstGeom>
          <a:solidFill>
            <a:srgbClr val="BBE0E3">
              <a:alpha val="50195"/>
            </a:srgbClr>
          </a:solidFill>
          <a:ln w="9525">
            <a:noFill/>
            <a:miter lim="800000"/>
            <a:headEnd/>
            <a:tailEnd/>
          </a:ln>
        </p:spPr>
        <p:txBody>
          <a:bodyPr>
            <a:spAutoFit/>
          </a:bodyPr>
          <a:lstStyle/>
          <a:p>
            <a:r>
              <a:rPr lang="en-US" sz="2400">
                <a:latin typeface="Arial" charset="0"/>
              </a:rPr>
              <a:t>P-type silicon</a:t>
            </a:r>
          </a:p>
        </p:txBody>
      </p:sp>
      <p:sp>
        <p:nvSpPr>
          <p:cNvPr id="1341442" name="Rectangle 2"/>
          <p:cNvSpPr>
            <a:spLocks noChangeArrowheads="1"/>
          </p:cNvSpPr>
          <p:nvPr/>
        </p:nvSpPr>
        <p:spPr bwMode="auto">
          <a:xfrm>
            <a:off x="685800" y="1401763"/>
            <a:ext cx="7772400" cy="2836862"/>
          </a:xfrm>
          <a:prstGeom prst="rect">
            <a:avLst/>
          </a:prstGeom>
          <a:solidFill>
            <a:srgbClr val="EAEAEA"/>
          </a:solidFill>
          <a:ln w="9525">
            <a:noFill/>
            <a:miter lim="800000"/>
            <a:headEnd/>
            <a:tailEnd/>
          </a:ln>
        </p:spPr>
        <p:txBody>
          <a:bodyPr/>
          <a:lstStyle/>
          <a:p>
            <a:pPr>
              <a:spcBef>
                <a:spcPct val="20000"/>
              </a:spcBef>
            </a:pPr>
            <a:r>
              <a:rPr lang="en-US" sz="2400" i="1" dirty="0">
                <a:solidFill>
                  <a:schemeClr val="accent2"/>
                </a:solidFill>
                <a:latin typeface="Arial" charset="0"/>
                <a:ea typeface="Calibri" pitchFamily="34" charset="0"/>
                <a:cs typeface="Arial" charset="0"/>
              </a:rPr>
              <a:t>Describing solar energy systems – photovoltaic cells</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b="1" dirty="0" smtClean="0">
                <a:solidFill>
                  <a:srgbClr val="000000"/>
                </a:solidFill>
                <a:latin typeface="Arial" charset="0"/>
                <a:ea typeface="Calibri" pitchFamily="34" charset="0"/>
                <a:cs typeface="Times New Roman" pitchFamily="18" charset="0"/>
              </a:rPr>
              <a:t>________________________</a:t>
            </a:r>
            <a:r>
              <a:rPr lang="en-US" sz="2400" dirty="0" smtClean="0">
                <a:solidFill>
                  <a:srgbClr val="000000"/>
                </a:solidFill>
                <a:latin typeface="Arial" charset="0"/>
                <a:ea typeface="Calibri" pitchFamily="34" charset="0"/>
                <a:cs typeface="Times New Roman" pitchFamily="18" charset="0"/>
              </a:rPr>
              <a:t>                                  ___________________________.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cell is made of crystalline                                     silicon (a semiconductor) doped                                       with phosphorus and boron                                    impurities.</a:t>
            </a:r>
          </a:p>
        </p:txBody>
      </p:sp>
      <p:pic>
        <p:nvPicPr>
          <p:cNvPr id="1341445" name="Picture 5"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1442">
                                            <p:txEl>
                                              <p:pRg st="0" end="0"/>
                                            </p:txEl>
                                          </p:spTgt>
                                        </p:tgtEl>
                                        <p:attrNameLst>
                                          <p:attrName>style.visibility</p:attrName>
                                        </p:attrNameLst>
                                      </p:cBhvr>
                                      <p:to>
                                        <p:strVal val="visible"/>
                                      </p:to>
                                    </p:set>
                                    <p:anim calcmode="lin" valueType="num">
                                      <p:cBhvr additive="base">
                                        <p:cTn id="7" dur="500" fill="hold"/>
                                        <p:tgtEl>
                                          <p:spTgt spid="1341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1442">
                                            <p:txEl>
                                              <p:pRg st="1" end="1"/>
                                            </p:txEl>
                                          </p:spTgt>
                                        </p:tgtEl>
                                        <p:attrNameLst>
                                          <p:attrName>style.visibility</p:attrName>
                                        </p:attrNameLst>
                                      </p:cBhvr>
                                      <p:to>
                                        <p:strVal val="visible"/>
                                      </p:to>
                                    </p:set>
                                    <p:anim calcmode="lin" valueType="num">
                                      <p:cBhvr additive="base">
                                        <p:cTn id="13" dur="500" fill="hold"/>
                                        <p:tgtEl>
                                          <p:spTgt spid="1341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8" presetClass="entr" presetSubtype="16" fill="hold" nodeType="withEffect">
                                  <p:stCondLst>
                                    <p:cond delay="0"/>
                                  </p:stCondLst>
                                  <p:childTnLst>
                                    <p:set>
                                      <p:cBhvr>
                                        <p:cTn id="16" dur="1" fill="hold">
                                          <p:stCondLst>
                                            <p:cond delay="0"/>
                                          </p:stCondLst>
                                        </p:cTn>
                                        <p:tgtEl>
                                          <p:spTgt spid="1341445"/>
                                        </p:tgtEl>
                                        <p:attrNameLst>
                                          <p:attrName>style.visibility</p:attrName>
                                        </p:attrNameLst>
                                      </p:cBhvr>
                                      <p:to>
                                        <p:strVal val="visible"/>
                                      </p:to>
                                    </p:set>
                                    <p:animEffect transition="in" filter="diamond(in)">
                                      <p:cBhvr>
                                        <p:cTn id="17" dur="2000"/>
                                        <p:tgtEl>
                                          <p:spTgt spid="134144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41442">
                                            <p:txEl>
                                              <p:pRg st="2" end="2"/>
                                            </p:txEl>
                                          </p:spTgt>
                                        </p:tgtEl>
                                        <p:attrNameLst>
                                          <p:attrName>style.visibility</p:attrName>
                                        </p:attrNameLst>
                                      </p:cBhvr>
                                      <p:to>
                                        <p:strVal val="visible"/>
                                      </p:to>
                                    </p:set>
                                    <p:anim calcmode="lin" valueType="num">
                                      <p:cBhvr additive="base">
                                        <p:cTn id="22" dur="500" fill="hold"/>
                                        <p:tgtEl>
                                          <p:spTgt spid="1341442">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41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8" presetClass="entr" presetSubtype="16" fill="hold" nodeType="withEffect">
                                  <p:stCondLst>
                                    <p:cond delay="0"/>
                                  </p:stCondLst>
                                  <p:childTnLst>
                                    <p:set>
                                      <p:cBhvr>
                                        <p:cTn id="25" dur="1" fill="hold">
                                          <p:stCondLst>
                                            <p:cond delay="0"/>
                                          </p:stCondLst>
                                        </p:cTn>
                                        <p:tgtEl>
                                          <p:spTgt spid="1341444"/>
                                        </p:tgtEl>
                                        <p:attrNameLst>
                                          <p:attrName>style.visibility</p:attrName>
                                        </p:attrNameLst>
                                      </p:cBhvr>
                                      <p:to>
                                        <p:strVal val="visible"/>
                                      </p:to>
                                    </p:set>
                                    <p:animEffect transition="in" filter="diamond(in)">
                                      <p:cBhvr>
                                        <p:cTn id="26" dur="2000"/>
                                        <p:tgtEl>
                                          <p:spTgt spid="13414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41447"/>
                                        </p:tgtEl>
                                        <p:attrNameLst>
                                          <p:attrName>style.visibility</p:attrName>
                                        </p:attrNameLst>
                                      </p:cBhvr>
                                      <p:to>
                                        <p:strVal val="visible"/>
                                      </p:to>
                                    </p:set>
                                    <p:animEffect transition="in" filter="wipe(left)">
                                      <p:cBhvr>
                                        <p:cTn id="31" dur="500"/>
                                        <p:tgtEl>
                                          <p:spTgt spid="1341447"/>
                                        </p:tgtEl>
                                      </p:cBhvr>
                                    </p:animEffect>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341446"/>
                                        </p:tgtEl>
                                        <p:attrNameLst>
                                          <p:attrName>style.visibility</p:attrName>
                                        </p:attrNameLst>
                                      </p:cBhvr>
                                      <p:to>
                                        <p:strVal val="visible"/>
                                      </p:to>
                                    </p:set>
                                    <p:animEffect transition="in" filter="wipe(left)">
                                      <p:cBhvr>
                                        <p:cTn id="36" dur="500"/>
                                        <p:tgtEl>
                                          <p:spTgt spid="1341446"/>
                                        </p:tgtEl>
                                      </p:cBhvr>
                                    </p:animEffect>
                                  </p:childTnLst>
                                  <p:subTnLst>
                                    <p:audio>
                                      <p:cMediaNode>
                                        <p:cTn display="0" masterRel="sameClick">
                                          <p:stCondLst>
                                            <p:cond evt="begin" delay="0">
                                              <p:tn val="34"/>
                                            </p:cond>
                                          </p:stCondLst>
                                          <p:endCondLst>
                                            <p:cond evt="onStopAudio" delay="0">
                                              <p:tgtEl>
                                                <p:sldTgt/>
                                              </p:tgtEl>
                                            </p:cond>
                                          </p:endCondLst>
                                        </p:cTn>
                                        <p:tgtEl>
                                          <p:sndTgt r:embed="rId5"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46" grpId="0" animBg="1"/>
      <p:bldP spid="134144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53732" name="Rectangle 4"/>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(a) If the cell is placed in a position                                where the sun's intensity is                                                     </a:t>
                </a:r>
                <a:r>
                  <a:rPr lang="en-US" sz="2400" i="1" dirty="0">
                    <a:solidFill>
                      <a:srgbClr val="000000"/>
                    </a:solidFill>
                    <a:latin typeface="Arial" charset="0"/>
                    <a:cs typeface="Times New Roman" pitchFamily="18" charset="0"/>
                    <a:sym typeface="Symbol" pitchFamily="18" charset="2"/>
                  </a:rPr>
                  <a:t>I</a:t>
                </a:r>
                <a:r>
                  <a:rPr lang="en-US" sz="2400" dirty="0">
                    <a:solidFill>
                      <a:srgbClr val="000000"/>
                    </a:solidFill>
                    <a:latin typeface="Arial" charset="0"/>
                    <a:cs typeface="Times New Roman" pitchFamily="18" charset="0"/>
                    <a:sym typeface="Symbol" pitchFamily="18" charset="2"/>
                  </a:rPr>
                  <a:t> = 1250 W</a:t>
                </a:r>
                <a:r>
                  <a:rPr lang="en-US" sz="2400" baseline="-25000" dirty="0">
                    <a:solidFill>
                      <a:srgbClr val="000000"/>
                    </a:solidFill>
                    <a:latin typeface="Arial" charset="0"/>
                    <a:cs typeface="Times New Roman" pitchFamily="18" charset="0"/>
                    <a:sym typeface="Symbol" pitchFamily="18" charset="2"/>
                  </a:rPr>
                  <a:t> </a:t>
                </a:r>
                <a:r>
                  <a:rPr lang="en-US" sz="2400" dirty="0">
                    <a:solidFill>
                      <a:srgbClr val="000000"/>
                    </a:solidFill>
                    <a:latin typeface="Arial" charset="0"/>
                    <a:cs typeface="Times New Roman" pitchFamily="18" charset="0"/>
                    <a:sym typeface="Symbol" pitchFamily="18" charset="2"/>
                  </a:rPr>
                  <a:t>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what is the power                                output of the cell?</a:t>
                </a:r>
              </a:p>
              <a:p>
                <a:pPr>
                  <a:spcBef>
                    <a:spcPct val="20000"/>
                  </a:spcBef>
                </a:pPr>
                <a:r>
                  <a:rPr lang="en-US" sz="2400" dirty="0">
                    <a:solidFill>
                      <a:srgbClr val="000000"/>
                    </a:solidFill>
                    <a:latin typeface="Arial" charset="0"/>
                    <a:cs typeface="Times New Roman" pitchFamily="18" charset="0"/>
                    <a:sym typeface="Symbol" pitchFamily="18" charset="2"/>
                  </a:rPr>
                  <a:t>SOLUTION: </a:t>
                </a:r>
                <a:r>
                  <a:rPr lang="en-US" sz="2400" i="1" baseline="-250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𝐴</m:t>
                    </m:r>
                    <m:r>
                      <a:rPr lang="en-US" sz="2400" i="1" dirty="0" smtClean="0">
                        <a:solidFill>
                          <a:srgbClr val="000000"/>
                        </a:solidFill>
                        <a:latin typeface="Cambria Math" panose="02040503050406030204" pitchFamily="18" charset="0"/>
                        <a:cs typeface="Times New Roman" pitchFamily="18" charset="0"/>
                        <a:sym typeface="Symbol" pitchFamily="18" charset="2"/>
                      </a:rPr>
                      <m:t>=</m:t>
                    </m:r>
                    <m:d>
                      <m:dPr>
                        <m:ctrlPr>
                          <a:rPr lang="en-US" sz="2400" i="1" dirty="0" smtClean="0">
                            <a:solidFill>
                              <a:srgbClr val="000000"/>
                            </a:solidFill>
                            <a:latin typeface="Cambria Math" panose="02040503050406030204" pitchFamily="18" charset="0"/>
                            <a:cs typeface="Times New Roman" pitchFamily="18" charset="0"/>
                            <a:sym typeface="Symbol" pitchFamily="18" charset="2"/>
                          </a:rPr>
                        </m:ctrlPr>
                      </m:dPr>
                      <m:e>
                        <m:r>
                          <a:rPr lang="en-US" sz="2400" i="1" dirty="0" smtClean="0">
                            <a:solidFill>
                              <a:srgbClr val="000000"/>
                            </a:solidFill>
                            <a:latin typeface="Cambria Math" panose="02040503050406030204" pitchFamily="18" charset="0"/>
                            <a:cs typeface="Times New Roman" pitchFamily="18" charset="0"/>
                            <a:sym typeface="Symbol" pitchFamily="18" charset="2"/>
                          </a:rPr>
                          <m:t>1 </m:t>
                        </m:r>
                        <m:r>
                          <a:rPr lang="en-US" sz="2400" i="1" dirty="0" smtClean="0">
                            <a:solidFill>
                              <a:srgbClr val="000000"/>
                            </a:solidFill>
                            <a:latin typeface="Cambria Math" panose="02040503050406030204" pitchFamily="18" charset="0"/>
                            <a:cs typeface="Times New Roman" pitchFamily="18" charset="0"/>
                            <a:sym typeface="Symbol" pitchFamily="18" charset="2"/>
                          </a:rPr>
                          <m:t>𝑐</m:t>
                        </m:r>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r>
                              <a:rPr lang="en-US" sz="2400" i="1" dirty="0" smtClean="0">
                                <a:solidFill>
                                  <a:srgbClr val="000000"/>
                                </a:solidFill>
                                <a:latin typeface="Cambria Math" panose="02040503050406030204" pitchFamily="18" charset="0"/>
                                <a:cs typeface="Times New Roman" pitchFamily="18" charset="0"/>
                                <a:sym typeface="Symbol" pitchFamily="18" charset="2"/>
                              </a:rPr>
                              <m:t>𝑚</m:t>
                            </m:r>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e>
                    </m:d>
                    <m:sSup>
                      <m:sSup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pPr>
                      <m:e>
                        <m:d>
                          <m:dPr>
                            <m:ctrlPr>
                              <a:rPr lang="en-US" sz="2400" b="0" i="1" dirty="0">
                                <a:solidFill>
                                  <a:srgbClr val="000000"/>
                                </a:solidFill>
                                <a:latin typeface="Cambria Math" panose="02040503050406030204" pitchFamily="18" charset="0"/>
                                <a:cs typeface="Times New Roman" pitchFamily="18" charset="0"/>
                                <a:sym typeface="Symbol" pitchFamily="18" charset="2"/>
                              </a:rPr>
                            </m:ctrlPr>
                          </m:dPr>
                          <m:e>
                            <m:f>
                              <m:fPr>
                                <m:ctrlPr>
                                  <a:rPr lang="en-US" sz="2400" b="0" i="1" dirty="0">
                                    <a:solidFill>
                                      <a:srgbClr val="000000"/>
                                    </a:solidFill>
                                    <a:latin typeface="Cambria Math" panose="02040503050406030204" pitchFamily="18" charset="0"/>
                                    <a:cs typeface="Times New Roman" pitchFamily="18" charset="0"/>
                                    <a:sym typeface="Symbol" pitchFamily="18" charset="2"/>
                                  </a:rPr>
                                </m:ctrlPr>
                              </m:fPr>
                              <m:num>
                                <m:r>
                                  <a:rPr lang="en-US" sz="2400" i="1" dirty="0">
                                    <a:solidFill>
                                      <a:srgbClr val="000000"/>
                                    </a:solidFill>
                                    <a:latin typeface="Cambria Math" panose="02040503050406030204" pitchFamily="18" charset="0"/>
                                    <a:cs typeface="Times New Roman" pitchFamily="18" charset="0"/>
                                    <a:sym typeface="Symbol" pitchFamily="18" charset="2"/>
                                  </a:rPr>
                                  <m:t>1 </m:t>
                                </m:r>
                                <m:r>
                                  <a:rPr lang="en-US" sz="2400" i="1" dirty="0">
                                    <a:solidFill>
                                      <a:srgbClr val="000000"/>
                                    </a:solidFill>
                                    <a:latin typeface="Cambria Math" panose="02040503050406030204" pitchFamily="18" charset="0"/>
                                    <a:cs typeface="Times New Roman" pitchFamily="18" charset="0"/>
                                    <a:sym typeface="Symbol" pitchFamily="18" charset="2"/>
                                  </a:rPr>
                                  <m:t>𝑚</m:t>
                                </m:r>
                              </m:num>
                              <m:den>
                                <m:r>
                                  <a:rPr lang="en-US" sz="2400" i="1" dirty="0">
                                    <a:solidFill>
                                      <a:srgbClr val="000000"/>
                                    </a:solidFill>
                                    <a:latin typeface="Cambria Math" panose="02040503050406030204" pitchFamily="18" charset="0"/>
                                    <a:cs typeface="Times New Roman" pitchFamily="18" charset="0"/>
                                    <a:sym typeface="Symbol" pitchFamily="18" charset="2"/>
                                  </a:rPr>
                                  <m:t>100 </m:t>
                                </m:r>
                                <m:r>
                                  <a:rPr lang="en-US" sz="2400" i="1" dirty="0">
                                    <a:solidFill>
                                      <a:srgbClr val="000000"/>
                                    </a:solidFill>
                                    <a:latin typeface="Cambria Math" panose="02040503050406030204" pitchFamily="18" charset="0"/>
                                    <a:cs typeface="Times New Roman" pitchFamily="18" charset="0"/>
                                    <a:sym typeface="Symbol" pitchFamily="18" charset="2"/>
                                  </a:rPr>
                                  <m:t>𝑐𝑚</m:t>
                                </m:r>
                              </m:den>
                            </m:f>
                          </m:e>
                        </m:d>
                      </m:e>
                      <m:sup>
                        <m:r>
                          <a:rPr lang="en-US" sz="2400" b="0" i="1" dirty="0" smtClean="0">
                            <a:solidFill>
                              <a:srgbClr val="000000"/>
                            </a:solidFill>
                            <a:latin typeface="Cambria Math" panose="02040503050406030204" pitchFamily="18" charset="0"/>
                            <a:cs typeface="Times New Roman" pitchFamily="18" charset="0"/>
                            <a:sym typeface="Symbol" pitchFamily="18" charset="2"/>
                          </a:rPr>
                          <m:t>2</m:t>
                        </m:r>
                      </m:sup>
                    </m:sSup>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b="0" i="1" dirty="0" smtClean="0">
                        <a:solidFill>
                          <a:srgbClr val="000000"/>
                        </a:solidFill>
                        <a:latin typeface="Cambria Math" panose="02040503050406030204" pitchFamily="18" charset="0"/>
                        <a:cs typeface="Times New Roman" pitchFamily="18" charset="0"/>
                        <a:sym typeface="Symbol" pitchFamily="18" charset="2"/>
                      </a:rPr>
                      <m:t>____________</m:t>
                    </m:r>
                    <m:r>
                      <a:rPr lang="en-US" sz="2400" i="1" dirty="0">
                        <a:solidFill>
                          <a:srgbClr val="000000"/>
                        </a:solidFill>
                        <a:latin typeface="Cambria Math" panose="02040503050406030204" pitchFamily="18" charset="0"/>
                        <a:cs typeface="Times New Roman" pitchFamily="18" charset="0"/>
                        <a:sym typeface="Symbol" pitchFamily="18" charset="2"/>
                      </a:rPr>
                      <m:t> </m:t>
                    </m:r>
                  </m:oMath>
                </a14:m>
                <a:r>
                  <a:rPr lang="en-US" sz="2400" dirty="0">
                    <a:solidFill>
                      <a:srgbClr val="000000"/>
                    </a:solidFill>
                    <a:latin typeface="Arial" charset="0"/>
                    <a:cs typeface="Times New Roman" pitchFamily="18" charset="0"/>
                    <a:sym typeface="Symbol" pitchFamily="18" charset="2"/>
                  </a:rPr>
                  <a:t>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a:t>
                </a:r>
              </a:p>
              <a:p>
                <a:pPr>
                  <a:spcBef>
                    <a:spcPct val="20000"/>
                  </a:spcBef>
                </a:pPr>
                <a14:m>
                  <m:oMath xmlns:m="http://schemas.openxmlformats.org/officeDocument/2006/math">
                    <m:f>
                      <m:fPr>
                        <m:ctrlPr>
                          <a:rPr lang="en-US" sz="2400" b="0" i="1" dirty="0">
                            <a:solidFill>
                              <a:srgbClr val="000000"/>
                            </a:solidFill>
                            <a:latin typeface="Cambria Math" panose="02040503050406030204" pitchFamily="18" charset="0"/>
                            <a:cs typeface="Times New Roman" pitchFamily="18" charset="0"/>
                            <a:sym typeface="Symbol" pitchFamily="18" charset="2"/>
                          </a:rPr>
                        </m:ctrlPr>
                      </m:fPr>
                      <m:num>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𝐼𝑁</m:t>
                            </m:r>
                          </m:sub>
                        </m:sSub>
                      </m:num>
                      <m:den>
                        <m:r>
                          <a:rPr lang="en-US" sz="2400" i="1" dirty="0">
                            <a:solidFill>
                              <a:srgbClr val="000000"/>
                            </a:solidFill>
                            <a:latin typeface="Cambria Math" panose="02040503050406030204" pitchFamily="18" charset="0"/>
                            <a:cs typeface="Times New Roman" pitchFamily="18" charset="0"/>
                            <a:sym typeface="Symbol" pitchFamily="18" charset="2"/>
                          </a:rPr>
                          <m:t>𝐴</m:t>
                        </m:r>
                      </m:den>
                    </m:f>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a:solidFill>
                          <a:srgbClr val="000000"/>
                        </a:solidFill>
                        <a:latin typeface="Cambria Math" panose="02040503050406030204" pitchFamily="18" charset="0"/>
                        <a:cs typeface="Times New Roman" pitchFamily="18" charset="0"/>
                        <a:sym typeface="Symbol" pitchFamily="18" charset="2"/>
                      </a:rPr>
                      <m:t>𝐼</m:t>
                    </m:r>
                    <m:r>
                      <a:rPr lang="en-US" sz="2400" i="1" baseline="-25000" dirty="0">
                        <a:solidFill>
                          <a:srgbClr val="000000"/>
                        </a:solidFill>
                        <a:latin typeface="Cambria Math" panose="02040503050406030204" pitchFamily="18" charset="0"/>
                        <a:cs typeface="Times New Roman" pitchFamily="18" charset="0"/>
                        <a:sym typeface="Symbol" pitchFamily="18" charset="2"/>
                      </a:rPr>
                      <m:t> </m:t>
                    </m:r>
                  </m:oMath>
                </a14:m>
                <a:r>
                  <a:rPr lang="en-US" sz="2400" i="0" dirty="0" smtClean="0">
                    <a:solidFill>
                      <a:srgbClr val="000000"/>
                    </a:solidFill>
                    <a:latin typeface="+mj-lt"/>
                    <a:cs typeface="Times New Roman" pitchFamily="18" charset="0"/>
                    <a:sym typeface="Symbol" pitchFamily="18" charset="2"/>
                  </a:rPr>
                  <a:t>so</a:t>
                </a:r>
                <a14:m>
                  <m:oMath xmlns:m="http://schemas.openxmlformats.org/officeDocument/2006/math">
                    <m:r>
                      <a:rPr lang="en-US" sz="2400" i="1" dirty="0">
                        <a:solidFill>
                          <a:srgbClr val="000000"/>
                        </a:solidFill>
                        <a:latin typeface="Cambria Math" panose="02040503050406030204" pitchFamily="18" charset="0"/>
                        <a:cs typeface="Times New Roman" pitchFamily="18" charset="0"/>
                        <a:sym typeface="Symbol" pitchFamily="18" charset="2"/>
                      </a:rPr>
                      <m:t> </m:t>
                    </m:r>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𝐼𝑁</m:t>
                        </m:r>
                      </m:sub>
                    </m:sSub>
                    <m:r>
                      <a:rPr lang="en-US" sz="2400" i="1" dirty="0">
                        <a:solidFill>
                          <a:srgbClr val="000000"/>
                        </a:solidFill>
                        <a:latin typeface="Cambria Math" panose="02040503050406030204" pitchFamily="18" charset="0"/>
                        <a:cs typeface="Times New Roman" pitchFamily="18" charset="0"/>
                        <a:sym typeface="Symbol" pitchFamily="18" charset="2"/>
                      </a:rPr>
                      <m:t>=</m:t>
                    </m:r>
                    <m:r>
                      <a:rPr lang="en-US" sz="2400" i="1" dirty="0">
                        <a:solidFill>
                          <a:srgbClr val="000000"/>
                        </a:solidFill>
                        <a:latin typeface="Cambria Math" panose="02040503050406030204" pitchFamily="18" charset="0"/>
                        <a:cs typeface="Times New Roman" pitchFamily="18" charset="0"/>
                        <a:sym typeface="Symbol" pitchFamily="18" charset="2"/>
                      </a:rPr>
                      <m:t>𝐼𝐴</m:t>
                    </m:r>
                    <m:r>
                      <a:rPr lang="en-US" sz="2400" b="0" i="0" dirty="0" smtClean="0">
                        <a:solidFill>
                          <a:srgbClr val="000000"/>
                        </a:solidFill>
                        <a:latin typeface="Cambria Math" panose="02040503050406030204" pitchFamily="18" charset="0"/>
                        <a:cs typeface="Times New Roman" pitchFamily="18" charset="0"/>
                        <a:sym typeface="Symbol" pitchFamily="18" charset="2"/>
                      </a:rPr>
                      <m:t>=</m:t>
                    </m:r>
                  </m:oMath>
                </a14:m>
                <a:endParaRPr lang="en-US" sz="2400" dirty="0">
                  <a:solidFill>
                    <a:srgbClr val="000000"/>
                  </a:solidFill>
                  <a:latin typeface="Arial" charset="0"/>
                  <a:cs typeface="Times New Roman" pitchFamily="18" charset="0"/>
                  <a:sym typeface="Symbol" pitchFamily="18" charset="2"/>
                </a:endParaRPr>
              </a:p>
              <a:p>
                <a:pPr>
                  <a:spcBef>
                    <a:spcPct val="20000"/>
                  </a:spcBef>
                </a:pPr>
                <a:r>
                  <a:rPr lang="en-US" sz="2400" dirty="0">
                    <a:solidFill>
                      <a:srgbClr val="000000"/>
                    </a:solidFill>
                    <a:latin typeface="Arial" charset="0"/>
                    <a:cs typeface="Times New Roman" pitchFamily="18" charset="0"/>
                    <a:sym typeface="Symbol" pitchFamily="18" charset="2"/>
                  </a:rPr>
                  <a:t>The cell is only 10.5% efficient so that</a:t>
                </a:r>
              </a:p>
              <a:p>
                <a:pPr>
                  <a:spcBef>
                    <a:spcPct val="20000"/>
                  </a:spcBef>
                </a:pPr>
                <a:r>
                  <a:rPr lang="en-US" sz="2400" i="1" dirty="0">
                    <a:solidFill>
                      <a:srgbClr val="000000"/>
                    </a:solidFill>
                    <a:latin typeface="Arial" charset="0"/>
                    <a:cs typeface="Times New Roman" pitchFamily="18" charset="0"/>
                    <a:sym typeface="Symbol" pitchFamily="18" charset="2"/>
                  </a:rPr>
                  <a:t>          </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𝑂𝑈𝑇</m:t>
                        </m:r>
                      </m:sub>
                    </m:sSub>
                    <m:r>
                      <a:rPr lang="en-US" sz="2400" i="1" dirty="0">
                        <a:solidFill>
                          <a:srgbClr val="000000"/>
                        </a:solidFill>
                        <a:latin typeface="Cambria Math" panose="02040503050406030204" pitchFamily="18" charset="0"/>
                        <a:cs typeface="Times New Roman" pitchFamily="18" charset="0"/>
                        <a:sym typeface="Symbol" pitchFamily="18" charset="2"/>
                      </a:rPr>
                      <m:t>=</m:t>
                    </m:r>
                  </m:oMath>
                </a14:m>
                <a:endParaRPr lang="en-US" sz="2400" i="1" dirty="0">
                  <a:solidFill>
                    <a:srgbClr val="000000"/>
                  </a:solidFill>
                  <a:latin typeface="Arial" charset="0"/>
                  <a:cs typeface="Times New Roman" pitchFamily="18" charset="0"/>
                  <a:sym typeface="Symbol" pitchFamily="18" charset="2"/>
                </a:endParaRPr>
              </a:p>
            </p:txBody>
          </p:sp>
        </mc:Choice>
        <mc:Fallback>
          <p:sp>
            <p:nvSpPr>
              <p:cNvPr id="1353732" name="Rectangle 4"/>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5"/>
                <a:stretch>
                  <a:fillRect l="-1255" t="-854" r="-7686"/>
                </a:stretch>
              </a:blipFill>
              <a:ln w="9525">
                <a:noFill/>
                <a:miter lim="800000"/>
                <a:headEnd/>
                <a:tailEnd/>
              </a:ln>
            </p:spPr>
            <p:txBody>
              <a:bodyPr/>
              <a:lstStyle/>
              <a:p>
                <a:r>
                  <a:rPr lang="en-US">
                    <a:noFill/>
                  </a:rPr>
                  <a:t> </a:t>
                </a:r>
              </a:p>
            </p:txBody>
          </p:sp>
        </mc:Fallback>
      </mc:AlternateContent>
      <p:sp>
        <p:nvSpPr>
          <p:cNvPr id="1353730" name="Rectangle 2"/>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
        <p:nvSpPr>
          <p:cNvPr id="8602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86021" name="Picture 5" descr="Panasonic HIT Photovoltaic Cells Demonstrate High PID Resistance">
            <a:hlinkClick r:id="rId6"/>
          </p:cNvPr>
          <p:cNvPicPr>
            <a:picLocks noChangeAspect="1" noChangeArrowheads="1"/>
          </p:cNvPicPr>
          <p:nvPr/>
        </p:nvPicPr>
        <p:blipFill>
          <a:blip r:embed="rId7"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3732">
                                            <p:txEl>
                                              <p:pRg st="0" end="0"/>
                                            </p:txEl>
                                          </p:spTgt>
                                        </p:tgtEl>
                                        <p:attrNameLst>
                                          <p:attrName>style.visibility</p:attrName>
                                        </p:attrNameLst>
                                      </p:cBhvr>
                                      <p:to>
                                        <p:strVal val="visible"/>
                                      </p:to>
                                    </p:set>
                                    <p:anim calcmode="lin" valueType="num">
                                      <p:cBhvr additive="base">
                                        <p:cTn id="7" dur="500" fill="hold"/>
                                        <p:tgtEl>
                                          <p:spTgt spid="13537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37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3732">
                                            <p:txEl>
                                              <p:pRg st="1" end="1"/>
                                            </p:txEl>
                                          </p:spTgt>
                                        </p:tgtEl>
                                        <p:attrNameLst>
                                          <p:attrName>style.visibility</p:attrName>
                                        </p:attrNameLst>
                                      </p:cBhvr>
                                      <p:to>
                                        <p:strVal val="visible"/>
                                      </p:to>
                                    </p:set>
                                    <p:anim calcmode="lin" valueType="num">
                                      <p:cBhvr additive="base">
                                        <p:cTn id="13" dur="500" fill="hold"/>
                                        <p:tgtEl>
                                          <p:spTgt spid="135373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537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53732">
                                            <p:txEl>
                                              <p:pRg st="2" end="2"/>
                                            </p:txEl>
                                          </p:spTgt>
                                        </p:tgtEl>
                                        <p:attrNameLst>
                                          <p:attrName>style.visibility</p:attrName>
                                        </p:attrNameLst>
                                      </p:cBhvr>
                                      <p:to>
                                        <p:strVal val="visible"/>
                                      </p:to>
                                    </p:set>
                                    <p:anim calcmode="lin" valueType="num">
                                      <p:cBhvr additive="base">
                                        <p:cTn id="19" dur="500" fill="hold"/>
                                        <p:tgtEl>
                                          <p:spTgt spid="135373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537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53732">
                                            <p:txEl>
                                              <p:pRg st="3" end="3"/>
                                            </p:txEl>
                                          </p:spTgt>
                                        </p:tgtEl>
                                        <p:attrNameLst>
                                          <p:attrName>style.visibility</p:attrName>
                                        </p:attrNameLst>
                                      </p:cBhvr>
                                      <p:to>
                                        <p:strVal val="visible"/>
                                      </p:to>
                                    </p:set>
                                    <p:anim calcmode="lin" valueType="num">
                                      <p:cBhvr additive="base">
                                        <p:cTn id="25" dur="500" fill="hold"/>
                                        <p:tgtEl>
                                          <p:spTgt spid="135373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537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53732">
                                            <p:txEl>
                                              <p:pRg st="4" end="4"/>
                                            </p:txEl>
                                          </p:spTgt>
                                        </p:tgtEl>
                                        <p:attrNameLst>
                                          <p:attrName>style.visibility</p:attrName>
                                        </p:attrNameLst>
                                      </p:cBhvr>
                                      <p:to>
                                        <p:strVal val="visible"/>
                                      </p:to>
                                    </p:set>
                                    <p:anim calcmode="lin" valueType="num">
                                      <p:cBhvr additive="base">
                                        <p:cTn id="31" dur="500" fill="hold"/>
                                        <p:tgtEl>
                                          <p:spTgt spid="135373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537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53732">
                                            <p:txEl>
                                              <p:pRg st="5" end="5"/>
                                            </p:txEl>
                                          </p:spTgt>
                                        </p:tgtEl>
                                        <p:attrNameLst>
                                          <p:attrName>style.visibility</p:attrName>
                                        </p:attrNameLst>
                                      </p:cBhvr>
                                      <p:to>
                                        <p:strVal val="visible"/>
                                      </p:to>
                                    </p:set>
                                    <p:anim calcmode="lin" valueType="num">
                                      <p:cBhvr additive="base">
                                        <p:cTn id="37" dur="500" fill="hold"/>
                                        <p:tgtEl>
                                          <p:spTgt spid="135373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537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55781"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(b) If the cell is rated at 0.500 V,                                      what is its current output?</a:t>
                </a:r>
              </a:p>
              <a:p>
                <a:pPr>
                  <a:spcBef>
                    <a:spcPct val="20000"/>
                  </a:spcBef>
                </a:pPr>
                <a:r>
                  <a:rPr lang="en-US" sz="2400" dirty="0">
                    <a:solidFill>
                      <a:srgbClr val="000000"/>
                    </a:solidFill>
                    <a:latin typeface="Arial" charset="0"/>
                    <a:cs typeface="Times New Roman" pitchFamily="18" charset="0"/>
                    <a:sym typeface="Symbol" pitchFamily="18" charset="2"/>
                  </a:rPr>
                  <a:t>(c) If ten of these cells are placed in series,                     what will the voltage and the current be?</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ts val="0"/>
                  </a:spcBef>
                </a:pPr>
                <a:r>
                  <a:rPr lang="en-US" sz="2400" dirty="0">
                    <a:solidFill>
                      <a:srgbClr val="000000"/>
                    </a:solidFill>
                    <a:latin typeface="Arial" charset="0"/>
                    <a:cs typeface="Times New Roman" pitchFamily="18" charset="0"/>
                    <a:sym typeface="Symbol" pitchFamily="18" charset="2"/>
                  </a:rPr>
                  <a:t>(b)</a:t>
                </a:r>
                <a:r>
                  <a:rPr lang="en-US" sz="2400" i="1" dirty="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𝑃</m:t>
                    </m:r>
                    <m:r>
                      <a:rPr lang="en-US" sz="2400" i="1" dirty="0" smtClean="0">
                        <a:solidFill>
                          <a:srgbClr val="000000"/>
                        </a:solidFill>
                        <a:latin typeface="Cambria Math" panose="02040503050406030204" pitchFamily="18" charset="0"/>
                        <a:cs typeface="Times New Roman" pitchFamily="18" charset="0"/>
                        <a:sym typeface="Symbol" pitchFamily="18" charset="2"/>
                      </a:rPr>
                      <m:t>=</m:t>
                    </m:r>
                    <m:r>
                      <a:rPr lang="en-US" sz="2400" i="1" dirty="0" smtClean="0">
                        <a:solidFill>
                          <a:srgbClr val="000000"/>
                        </a:solidFill>
                        <a:latin typeface="Cambria Math" panose="02040503050406030204" pitchFamily="18" charset="0"/>
                        <a:cs typeface="Times New Roman" pitchFamily="18" charset="0"/>
                        <a:sym typeface="Symbol" pitchFamily="18" charset="2"/>
                      </a:rPr>
                      <m:t>𝐼𝑉</m:t>
                    </m:r>
                    <m:r>
                      <a:rPr lang="en-US" sz="2400" i="1" dirty="0" smtClean="0">
                        <a:solidFill>
                          <a:srgbClr val="000000"/>
                        </a:solidFill>
                        <a:latin typeface="Cambria Math" panose="02040503050406030204" pitchFamily="18" charset="0"/>
                        <a:cs typeface="Times New Roman" pitchFamily="18" charset="0"/>
                        <a:sym typeface="Symbol" pitchFamily="18" charset="2"/>
                      </a:rPr>
                      <m:t> </m:t>
                    </m:r>
                  </m:oMath>
                </a14:m>
                <a:r>
                  <a:rPr lang="en-US" sz="2400" dirty="0">
                    <a:solidFill>
                      <a:srgbClr val="000000"/>
                    </a:solidFill>
                    <a:latin typeface="Arial" charset="0"/>
                    <a:cs typeface="Times New Roman" pitchFamily="18" charset="0"/>
                    <a:sym typeface="Symbol" pitchFamily="18" charset="2"/>
                  </a:rPr>
                  <a:t>so </a:t>
                </a:r>
                <a:r>
                  <a:rPr lang="en-US" sz="2400" dirty="0" smtClean="0">
                    <a:solidFill>
                      <a:srgbClr val="000000"/>
                    </a:solidFill>
                    <a:latin typeface="Arial" charset="0"/>
                    <a:cs typeface="Times New Roman" pitchFamily="18" charset="0"/>
                    <a:sym typeface="Symbol" pitchFamily="18" charset="2"/>
                  </a:rPr>
                  <a:t>that.</a:t>
                </a:r>
                <a:endParaRPr lang="en-US" sz="2400" dirty="0">
                  <a:solidFill>
                    <a:srgbClr val="000000"/>
                  </a:solidFill>
                  <a:latin typeface="Arial" charset="0"/>
                  <a:cs typeface="Times New Roman" pitchFamily="18" charset="0"/>
                  <a:sym typeface="Symbol" pitchFamily="18" charset="2"/>
                </a:endParaRPr>
              </a:p>
              <a:p>
                <a:pPr>
                  <a:spcBef>
                    <a:spcPct val="20000"/>
                  </a:spcBef>
                </a:pPr>
                <a:r>
                  <a:rPr lang="en-US" sz="2400" dirty="0">
                    <a:solidFill>
                      <a:srgbClr val="000000"/>
                    </a:solidFill>
                    <a:latin typeface="Arial" charset="0"/>
                    <a:cs typeface="Times New Roman" pitchFamily="18" charset="0"/>
                    <a:sym typeface="Symbol" pitchFamily="18" charset="2"/>
                  </a:rPr>
                  <a:t>(c)</a:t>
                </a: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series the voltage increases</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series the current stays the same</a:t>
                </a:r>
                <a:r>
                  <a:rPr lang="en-US" sz="2400" dirty="0">
                    <a:solidFill>
                      <a:srgbClr val="000000"/>
                    </a:solidFill>
                    <a:latin typeface="Arial" charset="0"/>
                    <a:cs typeface="Times New Roman" pitchFamily="18" charset="0"/>
                    <a:sym typeface="Symbol" pitchFamily="18" charset="2"/>
                  </a:rPr>
                  <a:t>.</a:t>
                </a:r>
              </a:p>
              <a:p>
                <a:pPr>
                  <a:spcBef>
                    <a:spcPts val="300"/>
                  </a:spcBef>
                </a:pPr>
                <a:r>
                  <a:rPr lang="en-US" sz="2400" dirty="0">
                    <a:solidFill>
                      <a:srgbClr val="000000"/>
                    </a:solidFill>
                    <a:latin typeface="Arial" charset="0"/>
                    <a:cs typeface="Times New Roman" pitchFamily="18" charset="0"/>
                    <a:sym typeface="Symbol" pitchFamily="18" charset="2"/>
                  </a:rPr>
                  <a:t>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smtClean="0">
                        <a:solidFill>
                          <a:srgbClr val="000000"/>
                        </a:solidFill>
                        <a:latin typeface="Cambria Math" panose="02040503050406030204" pitchFamily="18" charset="0"/>
                        <a:cs typeface="Times New Roman" pitchFamily="18" charset="0"/>
                        <a:sym typeface="Symbol" pitchFamily="18" charset="2"/>
                      </a:rPr>
                      <m:t>=    </m:t>
                    </m:r>
                    <m:r>
                      <a:rPr lang="en-US" sz="2400" b="0" i="1" dirty="0" smtClean="0">
                        <a:solidFill>
                          <a:srgbClr val="000000"/>
                        </a:solidFill>
                        <a:latin typeface="Cambria Math" panose="02040503050406030204" pitchFamily="18" charset="0"/>
                        <a:cs typeface="Times New Roman" pitchFamily="18" charset="0"/>
                        <a:sym typeface="Symbol" pitchFamily="18" charset="2"/>
                      </a:rPr>
                      <m:t>                            </m:t>
                    </m:r>
                  </m:oMath>
                </a14:m>
                <a:r>
                  <a:rPr lang="en-US" sz="2400" dirty="0" smtClean="0">
                    <a:solidFill>
                      <a:srgbClr val="000000"/>
                    </a:solidFill>
                    <a:latin typeface="Arial" charset="0"/>
                    <a:cs typeface="Times New Roman" pitchFamily="18" charset="0"/>
                    <a:sym typeface="Symbol" pitchFamily="18" charset="2"/>
                  </a:rPr>
                  <a:t> </a:t>
                </a:r>
                <a:r>
                  <a:rPr lang="en-US" sz="2400" dirty="0">
                    <a:solidFill>
                      <a:srgbClr val="000000"/>
                    </a:solidFill>
                    <a:latin typeface="Arial" charset="0"/>
                    <a:cs typeface="Times New Roman" pitchFamily="18" charset="0"/>
                    <a:sym typeface="Symbol" pitchFamily="18" charset="2"/>
                  </a:rPr>
                  <a:t>and </a:t>
                </a:r>
                <a:r>
                  <a:rPr lang="en-US" sz="24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sz="2400" i="1" dirty="0" smtClean="0">
                        <a:solidFill>
                          <a:srgbClr val="000000"/>
                        </a:solidFill>
                        <a:latin typeface="Cambria Math" panose="02040503050406030204" pitchFamily="18" charset="0"/>
                        <a:cs typeface="Times New Roman" pitchFamily="18" charset="0"/>
                        <a:sym typeface="Symbol" pitchFamily="18" charset="2"/>
                      </a:rPr>
                      <m:t>=    </m:t>
                    </m:r>
                    <m:r>
                      <a:rPr lang="en-US" sz="2400" b="0" i="1" dirty="0" smtClean="0">
                        <a:solidFill>
                          <a:srgbClr val="000000"/>
                        </a:solidFill>
                        <a:latin typeface="Cambria Math" panose="02040503050406030204" pitchFamily="18" charset="0"/>
                        <a:cs typeface="Times New Roman" pitchFamily="18" charset="0"/>
                        <a:sym typeface="Symbol" pitchFamily="18" charset="2"/>
                      </a:rPr>
                      <m:t>        </m:t>
                    </m:r>
                  </m:oMath>
                </a14:m>
                <a:endParaRPr lang="en-US" sz="2400" dirty="0">
                  <a:solidFill>
                    <a:srgbClr val="000000"/>
                  </a:solidFill>
                  <a:latin typeface="Arial" charset="0"/>
                  <a:cs typeface="Times New Roman" pitchFamily="18" charset="0"/>
                  <a:sym typeface="Symbol" pitchFamily="18" charset="2"/>
                </a:endParaRPr>
              </a:p>
            </p:txBody>
          </p:sp>
        </mc:Choice>
        <mc:Fallback>
          <p:sp>
            <p:nvSpPr>
              <p:cNvPr id="1355781" name="Rectangle 5"/>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4"/>
                <a:stretch>
                  <a:fillRect l="-1255" t="-854" r="-2902" b="-610"/>
                </a:stretch>
              </a:blipFill>
              <a:ln w="9525">
                <a:noFill/>
                <a:miter lim="800000"/>
                <a:headEnd/>
                <a:tailEnd/>
              </a:ln>
            </p:spPr>
            <p:txBody>
              <a:bodyPr/>
              <a:lstStyle/>
              <a:p>
                <a:r>
                  <a:rPr lang="en-US">
                    <a:noFill/>
                  </a:rPr>
                  <a:t> </a:t>
                </a:r>
              </a:p>
            </p:txBody>
          </p:sp>
        </mc:Fallback>
      </mc:AlternateContent>
      <p:sp>
        <p:nvSpPr>
          <p:cNvPr id="87043"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7044"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7045"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357829" name="Rectangle 5"/>
              <p:cNvSpPr>
                <a:spLocks noChangeArrowheads="1"/>
              </p:cNvSpPr>
              <p:nvPr/>
            </p:nvSpPr>
            <p:spPr bwMode="auto">
              <a:xfrm>
                <a:off x="674688" y="1860550"/>
                <a:ext cx="7772400" cy="499745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(d) If ten of these cells are placed                                      in parallel, what will the voltage and                                 the current be?</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ct val="20000"/>
                  </a:spcBef>
                </a:pPr>
                <a:r>
                  <a:rPr lang="en-US" sz="2400" dirty="0">
                    <a:solidFill>
                      <a:srgbClr val="000000"/>
                    </a:solidFill>
                    <a:latin typeface="Arial" charset="0"/>
                    <a:cs typeface="Times New Roman" pitchFamily="18" charset="0"/>
                    <a:sym typeface="Symbol" pitchFamily="18" charset="2"/>
                  </a:rPr>
                  <a:t>(d)</a:t>
                </a: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parallel the voltage stays the same</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i="1" dirty="0">
                    <a:solidFill>
                      <a:srgbClr val="000000"/>
                    </a:solidFill>
                    <a:latin typeface="Arial" charset="0"/>
                    <a:cs typeface="Times New Roman" pitchFamily="18" charset="0"/>
                    <a:sym typeface="Symbol" pitchFamily="18" charset="2"/>
                  </a:rPr>
                  <a:t>     </a:t>
                </a:r>
                <a:r>
                  <a:rPr lang="en-US" sz="2400" i="1" dirty="0">
                    <a:solidFill>
                      <a:schemeClr val="accent2"/>
                    </a:solidFill>
                    <a:latin typeface="Arial" charset="0"/>
                    <a:cs typeface="Times New Roman" pitchFamily="18" charset="0"/>
                    <a:sym typeface="Symbol" pitchFamily="18" charset="2"/>
                  </a:rPr>
                  <a:t>In parallel the current increases</a:t>
                </a:r>
                <a:r>
                  <a:rPr lang="en-US" sz="2400" dirty="0">
                    <a:solidFill>
                      <a:srgbClr val="000000"/>
                    </a:solidFill>
                    <a:latin typeface="Arial" charset="0"/>
                    <a:cs typeface="Times New Roman" pitchFamily="18" charset="0"/>
                    <a:sym typeface="Symbol" pitchFamily="18" charset="2"/>
                  </a:rPr>
                  <a:t>.</a:t>
                </a:r>
              </a:p>
              <a:p>
                <a:pPr>
                  <a:spcBef>
                    <a:spcPct val="20000"/>
                  </a:spcBef>
                </a:pPr>
                <a:r>
                  <a:rPr lang="en-US" sz="2400" dirty="0">
                    <a:solidFill>
                      <a:srgbClr val="000000"/>
                    </a:solidFill>
                    <a:latin typeface="Arial" charset="0"/>
                    <a:cs typeface="Times New Roman" pitchFamily="18" charset="0"/>
                    <a:sym typeface="Symbol" pitchFamily="18" charset="2"/>
                  </a:rPr>
                  <a:t>Thus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𝑉</m:t>
                    </m:r>
                    <m:r>
                      <a:rPr lang="en-US" sz="2400" i="1" dirty="0" smtClean="0">
                        <a:solidFill>
                          <a:srgbClr val="000000"/>
                        </a:solidFill>
                        <a:latin typeface="Cambria Math" panose="02040503050406030204" pitchFamily="18" charset="0"/>
                        <a:cs typeface="Times New Roman" pitchFamily="18" charset="0"/>
                        <a:sym typeface="Symbol" pitchFamily="18" charset="2"/>
                      </a:rPr>
                      <m:t>=    </m:t>
                    </m:r>
                    <m:r>
                      <a:rPr lang="en-US" sz="2400" b="0" i="1" dirty="0" smtClean="0">
                        <a:solidFill>
                          <a:srgbClr val="000000"/>
                        </a:solidFill>
                        <a:latin typeface="Cambria Math" panose="02040503050406030204" pitchFamily="18" charset="0"/>
                        <a:cs typeface="Times New Roman" pitchFamily="18" charset="0"/>
                        <a:sym typeface="Symbol" pitchFamily="18" charset="2"/>
                      </a:rPr>
                      <m:t>               </m:t>
                    </m:r>
                  </m:oMath>
                </a14:m>
                <a:r>
                  <a:rPr lang="en-US" sz="2400" dirty="0">
                    <a:solidFill>
                      <a:srgbClr val="000000"/>
                    </a:solidFill>
                    <a:latin typeface="Arial" charset="0"/>
                    <a:cs typeface="Times New Roman" pitchFamily="18" charset="0"/>
                    <a:sym typeface="Symbol" pitchFamily="18" charset="2"/>
                  </a:rPr>
                  <a:t>and </a:t>
                </a:r>
                <a:r>
                  <a:rPr lang="en-US" sz="2400" dirty="0" smtClean="0">
                    <a:solidFill>
                      <a:srgbClr val="000000"/>
                    </a:solidFill>
                    <a:latin typeface="Arial" charset="0"/>
                    <a:cs typeface="Times New Roman" pitchFamily="18" charset="0"/>
                    <a:sym typeface="Symbol" pitchFamily="18" charset="2"/>
                  </a:rPr>
                  <a:t> </a:t>
                </a:r>
                <a14:m>
                  <m:oMath xmlns:m="http://schemas.openxmlformats.org/officeDocument/2006/math">
                    <m:r>
                      <a:rPr lang="en-US" sz="2400" i="1" dirty="0" smtClean="0">
                        <a:solidFill>
                          <a:srgbClr val="000000"/>
                        </a:solidFill>
                        <a:latin typeface="Cambria Math" panose="02040503050406030204" pitchFamily="18" charset="0"/>
                        <a:cs typeface="Times New Roman" pitchFamily="18" charset="0"/>
                        <a:sym typeface="Symbol" pitchFamily="18" charset="2"/>
                      </a:rPr>
                      <m:t>𝐼</m:t>
                    </m:r>
                    <m:r>
                      <a:rPr lang="en-US" sz="2400" b="0" i="1" dirty="0" smtClean="0">
                        <a:solidFill>
                          <a:srgbClr val="000000"/>
                        </a:solidFill>
                        <a:latin typeface="Cambria Math" panose="02040503050406030204" pitchFamily="18" charset="0"/>
                        <a:cs typeface="Times New Roman" pitchFamily="18" charset="0"/>
                        <a:sym typeface="Symbol" pitchFamily="18" charset="2"/>
                      </a:rPr>
                      <m:t>=                </m:t>
                    </m:r>
                  </m:oMath>
                </a14:m>
                <a:endParaRPr lang="en-US" sz="2400" dirty="0">
                  <a:solidFill>
                    <a:srgbClr val="000000"/>
                  </a:solidFill>
                  <a:latin typeface="Arial" charset="0"/>
                  <a:cs typeface="Times New Roman" pitchFamily="18" charset="0"/>
                  <a:sym typeface="Symbol" pitchFamily="18" charset="2"/>
                </a:endParaRPr>
              </a:p>
            </p:txBody>
          </p:sp>
        </mc:Choice>
        <mc:Fallback>
          <p:sp>
            <p:nvSpPr>
              <p:cNvPr id="1357829" name="Rectangle 5"/>
              <p:cNvSpPr>
                <a:spLocks noRot="1" noChangeAspect="1" noMove="1" noResize="1" noEditPoints="1" noAdjustHandles="1" noChangeArrowheads="1" noChangeShapeType="1" noTextEdit="1"/>
              </p:cNvSpPr>
              <p:nvPr/>
            </p:nvSpPr>
            <p:spPr bwMode="auto">
              <a:xfrm>
                <a:off x="674688" y="1860550"/>
                <a:ext cx="7772400" cy="4997450"/>
              </a:xfrm>
              <a:prstGeom prst="rect">
                <a:avLst/>
              </a:prstGeom>
              <a:blipFill>
                <a:blip r:embed="rId4"/>
                <a:stretch>
                  <a:fillRect l="-1255" t="-854" r="-2902"/>
                </a:stretch>
              </a:blipFill>
              <a:ln w="9525">
                <a:noFill/>
                <a:miter lim="800000"/>
                <a:headEnd/>
                <a:tailEnd/>
              </a:ln>
            </p:spPr>
            <p:txBody>
              <a:bodyPr/>
              <a:lstStyle/>
              <a:p>
                <a:r>
                  <a:rPr lang="en-US">
                    <a:noFill/>
                  </a:rPr>
                  <a:t> </a:t>
                </a:r>
              </a:p>
            </p:txBody>
          </p:sp>
        </mc:Fallback>
      </mc:AlternateContent>
      <p:sp>
        <p:nvSpPr>
          <p:cNvPr id="88067" name="Rectangle 6"/>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8068" name="Picture 7" descr="Panasonic HIT Photovoltaic Cells Demonstrate High PID Resistance">
            <a:hlinkClick r:id="rId5"/>
          </p:cNvPr>
          <p:cNvPicPr>
            <a:picLocks noChangeAspect="1" noChangeArrowheads="1"/>
          </p:cNvPicPr>
          <p:nvPr/>
        </p:nvPicPr>
        <p:blipFill>
          <a:blip r:embed="rId6"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806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Tree>
  </p:cSld>
  <p:clrMapOvr>
    <a:masterClrMapping/>
  </p:clrMapOvr>
  <p:transition>
    <p:sndAc>
      <p:stSnd>
        <p:snd r:embed="rId3" name="camera.wav"/>
      </p:stSnd>
    </p:sndAc>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6" name="Rectangle 6"/>
          <p:cNvSpPr>
            <a:spLocks noChangeArrowheads="1"/>
          </p:cNvSpPr>
          <p:nvPr/>
        </p:nvSpPr>
        <p:spPr bwMode="auto">
          <a:xfrm>
            <a:off x="682625" y="5302250"/>
            <a:ext cx="7764463" cy="1555750"/>
          </a:xfrm>
          <a:prstGeom prst="rect">
            <a:avLst/>
          </a:prstGeom>
          <a:solidFill>
            <a:srgbClr val="FFCCCC"/>
          </a:solidFill>
          <a:ln w="9525">
            <a:noFill/>
            <a:miter lim="800000"/>
            <a:headEnd/>
            <a:tailEnd/>
          </a:ln>
        </p:spPr>
        <p:txBody>
          <a:bodyPr/>
          <a:lstStyle/>
          <a:p>
            <a:r>
              <a:rPr lang="en-US" sz="2400" b="1" i="1">
                <a:latin typeface="Arial" charset="0"/>
              </a:rPr>
              <a:t>FYI</a:t>
            </a:r>
          </a:p>
          <a:p>
            <a:r>
              <a:rPr lang="en-US" sz="2400" b="1">
                <a:latin typeface="Arial" charset="0"/>
                <a:sym typeface="Symbol" pitchFamily="18" charset="2"/>
              </a:rPr>
              <a:t></a:t>
            </a:r>
            <a:r>
              <a:rPr lang="en-US" sz="2400">
                <a:latin typeface="Arial" charset="0"/>
                <a:sym typeface="Symbol" pitchFamily="18" charset="2"/>
              </a:rPr>
              <a:t>Obviously, a solar-powered calculator                         doesn’t need as much power to                                 operate!</a:t>
            </a:r>
          </a:p>
        </p:txBody>
      </p:sp>
      <mc:AlternateContent xmlns:mc="http://schemas.openxmlformats.org/markup-compatibility/2006">
        <mc:Choice xmlns:a14="http://schemas.microsoft.com/office/drawing/2010/main" Requires="a14">
          <p:sp>
            <p:nvSpPr>
              <p:cNvPr id="1382402" name="Rectangle 2"/>
              <p:cNvSpPr>
                <a:spLocks noChangeArrowheads="1"/>
              </p:cNvSpPr>
              <p:nvPr/>
            </p:nvSpPr>
            <p:spPr bwMode="auto">
              <a:xfrm>
                <a:off x="674688" y="1860550"/>
                <a:ext cx="7772400" cy="3505200"/>
              </a:xfrm>
              <a:prstGeom prst="rect">
                <a:avLst/>
              </a:prstGeom>
              <a:solidFill>
                <a:srgbClr val="FFFFCC"/>
              </a:solidFill>
              <a:ln w="9525">
                <a:noFill/>
                <a:miter lim="800000"/>
                <a:headEnd/>
                <a:tailEnd/>
              </a:ln>
            </p:spPr>
            <p:txBody>
              <a:bodyPr/>
              <a:lstStyle/>
              <a:p>
                <a:pPr>
                  <a:spcBef>
                    <a:spcPct val="20000"/>
                  </a:spcBef>
                </a:pPr>
                <a:r>
                  <a:rPr lang="en-US" sz="2400" dirty="0" smtClean="0">
                    <a:latin typeface="Arial" charset="0"/>
                    <a:sym typeface="Symbol" pitchFamily="18" charset="2"/>
                  </a:rPr>
                  <a:t>EXAMPLE: </a:t>
                </a:r>
                <a:r>
                  <a:rPr lang="en-US" sz="2400" dirty="0">
                    <a:solidFill>
                      <a:srgbClr val="000000"/>
                    </a:solidFill>
                    <a:latin typeface="Arial" charset="0"/>
                    <a:cs typeface="Times New Roman" pitchFamily="18" charset="0"/>
                    <a:sym typeface="Symbol" pitchFamily="18" charset="2"/>
                  </a:rPr>
                  <a:t>A photovoltaic cell has                                     an area of 1.00 cm</a:t>
                </a:r>
                <a:r>
                  <a:rPr lang="en-US" sz="2400" baseline="30000" dirty="0">
                    <a:solidFill>
                      <a:srgbClr val="000000"/>
                    </a:solidFill>
                    <a:latin typeface="Arial" charset="0"/>
                    <a:cs typeface="Times New Roman" pitchFamily="18" charset="0"/>
                    <a:sym typeface="Symbol" pitchFamily="18" charset="2"/>
                  </a:rPr>
                  <a:t>2</a:t>
                </a:r>
                <a:r>
                  <a:rPr lang="en-US" sz="2400" dirty="0">
                    <a:solidFill>
                      <a:srgbClr val="000000"/>
                    </a:solidFill>
                    <a:latin typeface="Arial" charset="0"/>
                    <a:cs typeface="Times New Roman" pitchFamily="18" charset="0"/>
                    <a:sym typeface="Symbol" pitchFamily="18" charset="2"/>
                  </a:rPr>
                  <a:t> and an                                       efficiency of 10.5%.</a:t>
                </a:r>
              </a:p>
              <a:p>
                <a:pPr>
                  <a:spcBef>
                    <a:spcPct val="20000"/>
                  </a:spcBef>
                </a:pPr>
                <a:r>
                  <a:rPr lang="en-US" sz="2400" dirty="0">
                    <a:solidFill>
                      <a:srgbClr val="000000"/>
                    </a:solidFill>
                    <a:latin typeface="Arial" charset="0"/>
                    <a:cs typeface="Times New Roman" pitchFamily="18" charset="0"/>
                    <a:sym typeface="Symbol" pitchFamily="18" charset="2"/>
                  </a:rPr>
                  <a:t>(e) How many cells would you                                          need to operate a 100 W circuit?</a:t>
                </a:r>
              </a:p>
              <a:p>
                <a:pPr>
                  <a:spcBef>
                    <a:spcPct val="20000"/>
                  </a:spcBef>
                </a:pPr>
                <a:r>
                  <a:rPr lang="en-US" sz="2400" dirty="0">
                    <a:solidFill>
                      <a:srgbClr val="000000"/>
                    </a:solidFill>
                    <a:latin typeface="Arial" charset="0"/>
                    <a:cs typeface="Times New Roman" pitchFamily="18" charset="0"/>
                    <a:sym typeface="Symbol" pitchFamily="18" charset="2"/>
                  </a:rPr>
                  <a:t>SOLUTION: </a:t>
                </a:r>
              </a:p>
              <a:p>
                <a:pPr>
                  <a:spcBef>
                    <a:spcPts val="200"/>
                  </a:spcBef>
                </a:pPr>
                <a:r>
                  <a:rPr lang="en-US" sz="2400" dirty="0">
                    <a:solidFill>
                      <a:srgbClr val="000000"/>
                    </a:solidFill>
                    <a:latin typeface="Arial" charset="0"/>
                    <a:cs typeface="Times New Roman" pitchFamily="18" charset="0"/>
                    <a:sym typeface="Symbol" pitchFamily="18" charset="2"/>
                  </a:rPr>
                  <a:t>(e) </a:t>
                </a:r>
                <a14:m>
                  <m:oMath xmlns:m="http://schemas.openxmlformats.org/officeDocument/2006/math">
                    <m:sSub>
                      <m:sSubPr>
                        <m:ctrlPr>
                          <a:rPr 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sz="2400" i="1" dirty="0" smtClean="0">
                            <a:solidFill>
                              <a:srgbClr val="000000"/>
                            </a:solidFill>
                            <a:latin typeface="Cambria Math" panose="02040503050406030204" pitchFamily="18" charset="0"/>
                            <a:cs typeface="Times New Roman" pitchFamily="18" charset="0"/>
                            <a:sym typeface="Symbol" pitchFamily="18" charset="2"/>
                          </a:rPr>
                          <m:t>𝑃</m:t>
                        </m:r>
                      </m:e>
                      <m:sub>
                        <m:r>
                          <a:rPr lang="en-US" sz="2400" b="0" i="1" dirty="0" smtClean="0">
                            <a:solidFill>
                              <a:srgbClr val="000000"/>
                            </a:solidFill>
                            <a:latin typeface="Cambria Math" panose="02040503050406030204" pitchFamily="18" charset="0"/>
                            <a:cs typeface="Times New Roman" pitchFamily="18" charset="0"/>
                            <a:sym typeface="Symbol" pitchFamily="18" charset="2"/>
                          </a:rPr>
                          <m:t>𝑂𝑈𝑇</m:t>
                        </m:r>
                      </m:sub>
                    </m:sSub>
                    <m:r>
                      <a:rPr lang="en-US" sz="2400" i="1" dirty="0">
                        <a:solidFill>
                          <a:srgbClr val="000000"/>
                        </a:solidFill>
                        <a:latin typeface="Cambria Math" panose="02040503050406030204" pitchFamily="18" charset="0"/>
                        <a:cs typeface="Times New Roman" pitchFamily="18" charset="0"/>
                        <a:sym typeface="Symbol" pitchFamily="18" charset="2"/>
                      </a:rPr>
                      <m:t>=</m:t>
                    </m:r>
                  </m:oMath>
                </a14:m>
                <a:endParaRPr lang="en-US" sz="2400" dirty="0">
                  <a:solidFill>
                    <a:srgbClr val="000000"/>
                  </a:solidFill>
                  <a:latin typeface="Arial" charset="0"/>
                  <a:cs typeface="Times New Roman" pitchFamily="18" charset="0"/>
                  <a:sym typeface="Symbol" pitchFamily="18" charset="2"/>
                </a:endParaRPr>
              </a:p>
            </p:txBody>
          </p:sp>
        </mc:Choice>
        <mc:Fallback>
          <p:sp>
            <p:nvSpPr>
              <p:cNvPr id="1382402" name="Rectangle 2"/>
              <p:cNvSpPr>
                <a:spLocks noRot="1" noChangeAspect="1" noMove="1" noResize="1" noEditPoints="1" noAdjustHandles="1" noChangeArrowheads="1" noChangeShapeType="1" noTextEdit="1"/>
              </p:cNvSpPr>
              <p:nvPr/>
            </p:nvSpPr>
            <p:spPr bwMode="auto">
              <a:xfrm>
                <a:off x="674688" y="1860550"/>
                <a:ext cx="7772400" cy="3505200"/>
              </a:xfrm>
              <a:prstGeom prst="rect">
                <a:avLst/>
              </a:prstGeom>
              <a:blipFill>
                <a:blip r:embed="rId6"/>
                <a:stretch>
                  <a:fillRect l="-1255" t="-1217" r="-2902"/>
                </a:stretch>
              </a:blipFill>
              <a:ln w="9525">
                <a:noFill/>
                <a:miter lim="800000"/>
                <a:headEnd/>
                <a:tailEnd/>
              </a:ln>
            </p:spPr>
            <p:txBody>
              <a:bodyPr/>
              <a:lstStyle/>
              <a:p>
                <a:r>
                  <a:rPr lang="en-US">
                    <a:noFill/>
                  </a:rPr>
                  <a:t> </a:t>
                </a:r>
              </a:p>
            </p:txBody>
          </p:sp>
        </mc:Fallback>
      </mc:AlternateContent>
      <p:sp>
        <p:nvSpPr>
          <p:cNvPr id="89092" name="Rectangle 3"/>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89093" name="Picture 4" descr="Panasonic HIT Photovoltaic Cells Demonstrate High PID Resistance">
            <a:hlinkClick r:id="rId7"/>
          </p:cNvPr>
          <p:cNvPicPr>
            <a:picLocks noChangeAspect="1" noChangeArrowheads="1"/>
          </p:cNvPicPr>
          <p:nvPr/>
        </p:nvPicPr>
        <p:blipFill>
          <a:blip r:embed="rId8" cstate="print">
            <a:clrChange>
              <a:clrFrom>
                <a:srgbClr val="FBFDFA"/>
              </a:clrFrom>
              <a:clrTo>
                <a:srgbClr val="FBFDFA">
                  <a:alpha val="0"/>
                </a:srgbClr>
              </a:clrTo>
            </a:clrChange>
          </a:blip>
          <a:srcRect/>
          <a:stretch>
            <a:fillRect/>
          </a:stretch>
        </p:blipFill>
        <p:spPr bwMode="auto">
          <a:xfrm>
            <a:off x="5430838" y="1646238"/>
            <a:ext cx="3394075" cy="2952750"/>
          </a:xfrm>
          <a:prstGeom prst="rect">
            <a:avLst/>
          </a:prstGeom>
          <a:noFill/>
          <a:ln w="9525">
            <a:noFill/>
            <a:miter lim="800000"/>
            <a:headEnd/>
            <a:tailEnd/>
          </a:ln>
        </p:spPr>
      </p:pic>
      <p:sp>
        <p:nvSpPr>
          <p:cNvPr id="89094" name="Rectangle 5"/>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pic>
        <p:nvPicPr>
          <p:cNvPr id="1382408"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rot="983372">
            <a:off x="6599238" y="3213100"/>
            <a:ext cx="1914525" cy="34861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82402">
                                            <p:txEl>
                                              <p:pRg st="1" end="1"/>
                                            </p:txEl>
                                          </p:spTgt>
                                        </p:tgtEl>
                                        <p:attrNameLst>
                                          <p:attrName>style.visibility</p:attrName>
                                        </p:attrNameLst>
                                      </p:cBhvr>
                                      <p:to>
                                        <p:strVal val="visible"/>
                                      </p:to>
                                    </p:set>
                                    <p:anim calcmode="lin" valueType="num">
                                      <p:cBhvr additive="base">
                                        <p:cTn id="7" dur="500" fill="hold"/>
                                        <p:tgtEl>
                                          <p:spTgt spid="138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82402">
                                            <p:txEl>
                                              <p:pRg st="2" end="2"/>
                                            </p:txEl>
                                          </p:spTgt>
                                        </p:tgtEl>
                                        <p:attrNameLst>
                                          <p:attrName>style.visibility</p:attrName>
                                        </p:attrNameLst>
                                      </p:cBhvr>
                                      <p:to>
                                        <p:strVal val="visible"/>
                                      </p:to>
                                    </p:set>
                                    <p:anim calcmode="lin" valueType="num">
                                      <p:cBhvr additive="base">
                                        <p:cTn id="13" dur="500" fill="hold"/>
                                        <p:tgtEl>
                                          <p:spTgt spid="13824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8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82402">
                                            <p:txEl>
                                              <p:pRg st="3" end="3"/>
                                            </p:txEl>
                                          </p:spTgt>
                                        </p:tgtEl>
                                        <p:attrNameLst>
                                          <p:attrName>style.visibility</p:attrName>
                                        </p:attrNameLst>
                                      </p:cBhvr>
                                      <p:to>
                                        <p:strVal val="visible"/>
                                      </p:to>
                                    </p:set>
                                    <p:anim calcmode="lin" valueType="num">
                                      <p:cBhvr additive="base">
                                        <p:cTn id="19" dur="500" fill="hold"/>
                                        <p:tgtEl>
                                          <p:spTgt spid="13824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8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82406">
                                            <p:txEl>
                                              <p:pRg st="1" end="1"/>
                                            </p:txEl>
                                          </p:spTgt>
                                        </p:tgtEl>
                                        <p:attrNameLst>
                                          <p:attrName>style.visibility</p:attrName>
                                        </p:attrNameLst>
                                      </p:cBhvr>
                                      <p:to>
                                        <p:strVal val="visible"/>
                                      </p:to>
                                    </p:set>
                                    <p:anim calcmode="lin" valueType="num">
                                      <p:cBhvr additive="base">
                                        <p:cTn id="25" dur="500" fill="hold"/>
                                        <p:tgtEl>
                                          <p:spTgt spid="138240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824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9" fill="hold" nodeType="clickEffect">
                                  <p:stCondLst>
                                    <p:cond delay="0"/>
                                  </p:stCondLst>
                                  <p:childTnLst>
                                    <p:set>
                                      <p:cBhvr>
                                        <p:cTn id="30" dur="1" fill="hold">
                                          <p:stCondLst>
                                            <p:cond delay="0"/>
                                          </p:stCondLst>
                                        </p:cTn>
                                        <p:tgtEl>
                                          <p:spTgt spid="1382408"/>
                                        </p:tgtEl>
                                        <p:attrNameLst>
                                          <p:attrName>style.visibility</p:attrName>
                                        </p:attrNameLst>
                                      </p:cBhvr>
                                      <p:to>
                                        <p:strVal val="visible"/>
                                      </p:to>
                                    </p:set>
                                    <p:anim calcmode="lin" valueType="num">
                                      <p:cBhvr additive="base">
                                        <p:cTn id="31" dur="500" fill="hold"/>
                                        <p:tgtEl>
                                          <p:spTgt spid="1382408"/>
                                        </p:tgtEl>
                                        <p:attrNameLst>
                                          <p:attrName>ppt_x</p:attrName>
                                        </p:attrNameLst>
                                      </p:cBhvr>
                                      <p:tavLst>
                                        <p:tav tm="0">
                                          <p:val>
                                            <p:strVal val="0-#ppt_w/2"/>
                                          </p:val>
                                        </p:tav>
                                        <p:tav tm="100000">
                                          <p:val>
                                            <p:strVal val="#ppt_x"/>
                                          </p:val>
                                        </p:tav>
                                      </p:tavLst>
                                    </p:anim>
                                    <p:anim calcmode="lin" valueType="num">
                                      <p:cBhvr additive="base">
                                        <p:cTn id="32" dur="500" fill="hold"/>
                                        <p:tgtEl>
                                          <p:spTgt spid="138240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par>
                                <p:cTn id="33" presetID="8" presetClass="emph" presetSubtype="0" fill="hold" nodeType="withEffect">
                                  <p:stCondLst>
                                    <p:cond delay="0"/>
                                  </p:stCondLst>
                                  <p:childTnLst>
                                    <p:animRot by="21600000">
                                      <p:cBhvr>
                                        <p:cTn id="34" dur="500" fill="hold"/>
                                        <p:tgtEl>
                                          <p:spTgt spid="138240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011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59877"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4213" y="1984375"/>
            <a:ext cx="7866062" cy="3038475"/>
          </a:xfrm>
          <a:prstGeom prst="rect">
            <a:avLst/>
          </a:prstGeom>
          <a:noFill/>
          <a:ln w="9525">
            <a:noFill/>
            <a:miter lim="800000"/>
            <a:headEnd/>
            <a:tailEnd/>
          </a:ln>
        </p:spPr>
      </p:pic>
      <p:sp>
        <p:nvSpPr>
          <p:cNvPr id="90121"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9877"/>
                                        </p:tgtEl>
                                        <p:attrNameLst>
                                          <p:attrName>style.visibility</p:attrName>
                                        </p:attrNameLst>
                                      </p:cBhvr>
                                      <p:to>
                                        <p:strVal val="visible"/>
                                      </p:to>
                                    </p:set>
                                    <p:anim calcmode="lin" valueType="num">
                                      <p:cBhvr additive="base">
                                        <p:cTn id="7" dur="500" fill="hold"/>
                                        <p:tgtEl>
                                          <p:spTgt spid="1359877"/>
                                        </p:tgtEl>
                                        <p:attrNameLst>
                                          <p:attrName>ppt_x</p:attrName>
                                        </p:attrNameLst>
                                      </p:cBhvr>
                                      <p:tavLst>
                                        <p:tav tm="0">
                                          <p:val>
                                            <p:strVal val="#ppt_x"/>
                                          </p:val>
                                        </p:tav>
                                        <p:tav tm="100000">
                                          <p:val>
                                            <p:strVal val="#ppt_x"/>
                                          </p:val>
                                        </p:tav>
                                      </p:tavLst>
                                    </p:anim>
                                    <p:anim calcmode="lin" valueType="num">
                                      <p:cBhvr additive="base">
                                        <p:cTn id="8" dur="500" fill="hold"/>
                                        <p:tgtEl>
                                          <p:spTgt spid="13598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8" name="Rectangle 8"/>
          <p:cNvSpPr>
            <a:spLocks noChangeArrowheads="1"/>
          </p:cNvSpPr>
          <p:nvPr/>
        </p:nvSpPr>
        <p:spPr bwMode="auto">
          <a:xfrm>
            <a:off x="685800" y="4776788"/>
            <a:ext cx="7766050" cy="2081212"/>
          </a:xfrm>
          <a:prstGeom prst="rect">
            <a:avLst/>
          </a:prstGeom>
          <a:solidFill>
            <a:srgbClr val="FFCCCC"/>
          </a:solidFill>
          <a:ln w="9525">
            <a:noFill/>
            <a:miter lim="800000"/>
            <a:headEnd/>
            <a:tailEnd/>
          </a:ln>
        </p:spPr>
        <p:txBody>
          <a:bodyPr/>
          <a:lstStyle/>
          <a:p>
            <a:pPr>
              <a:spcBef>
                <a:spcPct val="20000"/>
              </a:spcBef>
            </a:pPr>
            <a:r>
              <a:rPr lang="en-US" sz="2400" b="1" i="1" dirty="0">
                <a:latin typeface="Arial" charset="0"/>
              </a:rPr>
              <a:t>FYI</a:t>
            </a:r>
          </a:p>
          <a:p>
            <a:pPr>
              <a:spcBef>
                <a:spcPct val="20000"/>
              </a:spcBef>
            </a:pPr>
            <a:r>
              <a:rPr lang="en-US" sz="2400" b="1" dirty="0">
                <a:latin typeface="Arial" charset="0"/>
                <a:sym typeface="Symbol" pitchFamily="18" charset="2"/>
              </a:rPr>
              <a:t></a:t>
            </a:r>
            <a:r>
              <a:rPr lang="en-US" sz="2400" dirty="0">
                <a:latin typeface="Arial" charset="0"/>
                <a:sym typeface="Symbol" pitchFamily="18" charset="2"/>
              </a:rPr>
              <a:t>Do NOT use </a:t>
            </a:r>
            <a:r>
              <a:rPr lang="en-US" sz="2400" dirty="0" smtClean="0">
                <a:latin typeface="Arial" charset="0"/>
                <a:sym typeface="Symbol" pitchFamily="18" charset="2"/>
              </a:rPr>
              <a:t>________________________________.</a:t>
            </a:r>
            <a:endParaRPr lang="en-US" sz="2400" dirty="0">
              <a:latin typeface="Arial" charset="0"/>
              <a:sym typeface="Symbol" pitchFamily="18" charset="2"/>
            </a:endParaRPr>
          </a:p>
          <a:p>
            <a:pPr>
              <a:spcBef>
                <a:spcPct val="20000"/>
              </a:spcBef>
            </a:pPr>
            <a:r>
              <a:rPr lang="en-US" sz="2400" b="1" dirty="0">
                <a:latin typeface="Arial" charset="0"/>
                <a:sym typeface="Symbol" pitchFamily="18" charset="2"/>
              </a:rPr>
              <a:t></a:t>
            </a:r>
            <a:r>
              <a:rPr lang="en-US" sz="2400" dirty="0">
                <a:latin typeface="Arial" charset="0"/>
                <a:sym typeface="Symbol" pitchFamily="18" charset="2"/>
              </a:rPr>
              <a:t>The question specifically states that it is concerned with only a </a:t>
            </a:r>
            <a:r>
              <a:rPr lang="en-US" sz="2400" i="1" dirty="0" smtClean="0">
                <a:latin typeface="Arial" charset="0"/>
                <a:sym typeface="Symbol" pitchFamily="18" charset="2"/>
              </a:rPr>
              <a:t>___________________ </a:t>
            </a:r>
            <a:r>
              <a:rPr lang="en-US" sz="2400" dirty="0" smtClean="0">
                <a:latin typeface="Arial" charset="0"/>
                <a:sym typeface="Symbol" pitchFamily="18" charset="2"/>
              </a:rPr>
              <a:t>having </a:t>
            </a:r>
            <a:r>
              <a:rPr lang="en-US" sz="2400" dirty="0">
                <a:latin typeface="Arial" charset="0"/>
                <a:sym typeface="Symbol" pitchFamily="18" charset="2"/>
              </a:rPr>
              <a:t>a variation, so its </a:t>
            </a:r>
            <a:r>
              <a:rPr lang="en-US" sz="2400" dirty="0" smtClean="0">
                <a:latin typeface="Arial" charset="0"/>
                <a:sym typeface="Symbol" pitchFamily="18" charset="2"/>
              </a:rPr>
              <a:t>_____________________________.</a:t>
            </a:r>
            <a:endParaRPr lang="en-US" sz="2400" dirty="0">
              <a:latin typeface="Arial" charset="0"/>
              <a:sym typeface="Symbol" pitchFamily="18" charset="2"/>
            </a:endParaRPr>
          </a:p>
        </p:txBody>
      </p:sp>
      <p:sp>
        <p:nvSpPr>
          <p:cNvPr id="91139"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1140" name="Rectangle 4"/>
          <p:cNvSpPr>
            <a:spLocks noChangeArrowheads="1"/>
          </p:cNvSpPr>
          <p:nvPr/>
        </p:nvSpPr>
        <p:spPr bwMode="auto">
          <a:xfrm>
            <a:off x="685800" y="1860550"/>
            <a:ext cx="7772400" cy="2965450"/>
          </a:xfrm>
          <a:prstGeom prst="rect">
            <a:avLst/>
          </a:prstGeom>
          <a:solidFill>
            <a:srgbClr val="CCFFCC"/>
          </a:solidFill>
          <a:ln w="9525">
            <a:noFill/>
            <a:miter lim="800000"/>
            <a:headEnd/>
            <a:tailEnd/>
          </a:ln>
        </p:spPr>
        <p:txBody>
          <a:bodyPr/>
          <a:lstStyle/>
          <a:p>
            <a:endParaRPr lang="en-US">
              <a:sym typeface="Symbol" pitchFamily="18" charset="2"/>
            </a:endParaRPr>
          </a:p>
        </p:txBody>
      </p:sp>
      <p:pic>
        <p:nvPicPr>
          <p:cNvPr id="136192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98488" y="1895475"/>
            <a:ext cx="8010525" cy="1631950"/>
          </a:xfrm>
          <a:prstGeom prst="rect">
            <a:avLst/>
          </a:prstGeom>
          <a:noFill/>
          <a:ln w="9525">
            <a:noFill/>
            <a:miter lim="800000"/>
            <a:headEnd/>
            <a:tailEnd/>
          </a:ln>
        </p:spPr>
      </p:pic>
      <p:sp>
        <p:nvSpPr>
          <p:cNvPr id="91145" name="Rectangle 10"/>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pic>
        <p:nvPicPr>
          <p:cNvPr id="1361931" name="Picture 11" descr="800px-North_season"/>
          <p:cNvPicPr>
            <a:picLocks noChangeAspect="1" noChangeArrowheads="1"/>
          </p:cNvPicPr>
          <p:nvPr/>
        </p:nvPicPr>
        <p:blipFill>
          <a:blip r:embed="rId6" cstate="print"/>
          <a:srcRect/>
          <a:stretch>
            <a:fillRect/>
          </a:stretch>
        </p:blipFill>
        <p:spPr bwMode="auto">
          <a:xfrm>
            <a:off x="5387975" y="3194050"/>
            <a:ext cx="3214688" cy="1768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1925"/>
                                        </p:tgtEl>
                                        <p:attrNameLst>
                                          <p:attrName>style.visibility</p:attrName>
                                        </p:attrNameLst>
                                      </p:cBhvr>
                                      <p:to>
                                        <p:strVal val="visible"/>
                                      </p:to>
                                    </p:set>
                                    <p:anim calcmode="lin" valueType="num">
                                      <p:cBhvr additive="base">
                                        <p:cTn id="7" dur="500" fill="hold"/>
                                        <p:tgtEl>
                                          <p:spTgt spid="1361925"/>
                                        </p:tgtEl>
                                        <p:attrNameLst>
                                          <p:attrName>ppt_x</p:attrName>
                                        </p:attrNameLst>
                                      </p:cBhvr>
                                      <p:tavLst>
                                        <p:tav tm="0">
                                          <p:val>
                                            <p:strVal val="#ppt_x"/>
                                          </p:val>
                                        </p:tav>
                                        <p:tav tm="100000">
                                          <p:val>
                                            <p:strVal val="#ppt_x"/>
                                          </p:val>
                                        </p:tav>
                                      </p:tavLst>
                                    </p:anim>
                                    <p:anim calcmode="lin" valueType="num">
                                      <p:cBhvr additive="base">
                                        <p:cTn id="8" dur="500" fill="hold"/>
                                        <p:tgtEl>
                                          <p:spTgt spid="13619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361931"/>
                                        </p:tgtEl>
                                        <p:attrNameLst>
                                          <p:attrName>style.visibility</p:attrName>
                                        </p:attrNameLst>
                                      </p:cBhvr>
                                      <p:to>
                                        <p:strVal val="visible"/>
                                      </p:to>
                                    </p:set>
                                    <p:anim calcmode="lin" valueType="num">
                                      <p:cBhvr>
                                        <p:cTn id="11" dur="500" fill="hold"/>
                                        <p:tgtEl>
                                          <p:spTgt spid="1361931"/>
                                        </p:tgtEl>
                                        <p:attrNameLst>
                                          <p:attrName>ppt_w</p:attrName>
                                        </p:attrNameLst>
                                      </p:cBhvr>
                                      <p:tavLst>
                                        <p:tav tm="0">
                                          <p:val>
                                            <p:fltVal val="0"/>
                                          </p:val>
                                        </p:tav>
                                        <p:tav tm="100000">
                                          <p:val>
                                            <p:strVal val="#ppt_w"/>
                                          </p:val>
                                        </p:tav>
                                      </p:tavLst>
                                    </p:anim>
                                    <p:anim calcmode="lin" valueType="num">
                                      <p:cBhvr>
                                        <p:cTn id="12" dur="500" fill="hold"/>
                                        <p:tgtEl>
                                          <p:spTgt spid="1361931"/>
                                        </p:tgtEl>
                                        <p:attrNameLst>
                                          <p:attrName>ppt_h</p:attrName>
                                        </p:attrNameLst>
                                      </p:cBhvr>
                                      <p:tavLst>
                                        <p:tav tm="0">
                                          <p:val>
                                            <p:fltVal val="0"/>
                                          </p:val>
                                        </p:tav>
                                        <p:tav tm="100000">
                                          <p:val>
                                            <p:strVal val="#ppt_h"/>
                                          </p:val>
                                        </p:tav>
                                      </p:tavLst>
                                    </p:anim>
                                    <p:animEffect transition="in" filter="fade">
                                      <p:cBhvr>
                                        <p:cTn id="13" dur="500"/>
                                        <p:tgtEl>
                                          <p:spTgt spid="13619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61928">
                                            <p:txEl>
                                              <p:pRg st="1" end="1"/>
                                            </p:txEl>
                                          </p:spTgt>
                                        </p:tgtEl>
                                        <p:attrNameLst>
                                          <p:attrName>style.visibility</p:attrName>
                                        </p:attrNameLst>
                                      </p:cBhvr>
                                      <p:to>
                                        <p:strVal val="visible"/>
                                      </p:to>
                                    </p:set>
                                    <p:anim calcmode="lin" valueType="num">
                                      <p:cBhvr additive="base">
                                        <p:cTn id="18" dur="500" fill="hold"/>
                                        <p:tgtEl>
                                          <p:spTgt spid="136192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619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61928">
                                            <p:txEl>
                                              <p:pRg st="2" end="2"/>
                                            </p:txEl>
                                          </p:spTgt>
                                        </p:tgtEl>
                                        <p:attrNameLst>
                                          <p:attrName>style.visibility</p:attrName>
                                        </p:attrNameLst>
                                      </p:cBhvr>
                                      <p:to>
                                        <p:strVal val="visible"/>
                                      </p:to>
                                    </p:set>
                                    <p:anim calcmode="lin" valueType="num">
                                      <p:cBhvr additive="base">
                                        <p:cTn id="24" dur="500" fill="hold"/>
                                        <p:tgtEl>
                                          <p:spTgt spid="136192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619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1363972" name="Rectangle 4"/>
          <p:cNvSpPr>
            <a:spLocks noChangeArrowheads="1"/>
          </p:cNvSpPr>
          <p:nvPr/>
        </p:nvSpPr>
        <p:spPr bwMode="auto">
          <a:xfrm>
            <a:off x="685800" y="1871663"/>
            <a:ext cx="7772400" cy="4986337"/>
          </a:xfrm>
          <a:prstGeom prst="rect">
            <a:avLst/>
          </a:prstGeom>
          <a:solidFill>
            <a:srgbClr val="CCFFCC"/>
          </a:solidFill>
          <a:ln w="9525">
            <a:noFill/>
            <a:miter lim="800000"/>
            <a:headEnd/>
            <a:tailEnd/>
          </a:ln>
        </p:spPr>
        <p:txBody>
          <a:bodyPr/>
          <a:lstStyle/>
          <a:p>
            <a:r>
              <a:rPr lang="en-US" sz="2400" dirty="0">
                <a:latin typeface="Arial" charset="0"/>
              </a:rPr>
              <a:t>PRACTICE: Draw a Sankey diagram for a photovoltaic cell having an efficiency of 18%.</a:t>
            </a:r>
          </a:p>
          <a:p>
            <a:endParaRPr lang="en-US" sz="2400" dirty="0">
              <a:latin typeface="Arial" charset="0"/>
            </a:endParaRPr>
          </a:p>
          <a:p>
            <a:endParaRPr lang="en-US" sz="2400" dirty="0">
              <a:latin typeface="Arial" charset="0"/>
            </a:endParaRPr>
          </a:p>
          <a:p>
            <a:endParaRPr lang="en-US" sz="2400" dirty="0">
              <a:latin typeface="Arial" charset="0"/>
            </a:endParaRPr>
          </a:p>
        </p:txBody>
      </p:sp>
      <p:sp>
        <p:nvSpPr>
          <p:cNvPr id="92167" name="Rectangle 14"/>
          <p:cNvSpPr>
            <a:spLocks noChangeArrowheads="1"/>
          </p:cNvSpPr>
          <p:nvPr/>
        </p:nvSpPr>
        <p:spPr bwMode="auto">
          <a:xfrm>
            <a:off x="685800" y="1401763"/>
            <a:ext cx="7772400" cy="515937"/>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3972">
                                            <p:txEl>
                                              <p:pRg st="0" end="0"/>
                                            </p:txEl>
                                          </p:spTgt>
                                        </p:tgtEl>
                                        <p:attrNameLst>
                                          <p:attrName>style.visibility</p:attrName>
                                        </p:attrNameLst>
                                      </p:cBhvr>
                                      <p:to>
                                        <p:strVal val="visible"/>
                                      </p:to>
                                    </p:set>
                                    <p:anim calcmode="lin" valueType="num">
                                      <p:cBhvr additive="base">
                                        <p:cTn id="7" dur="500" fill="hold"/>
                                        <p:tgtEl>
                                          <p:spTgt spid="13639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39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Describing solar energy systems – heating panels</a:t>
            </a:r>
            <a:r>
              <a:rPr lang="en-US" dirty="0">
                <a:solidFill>
                  <a:srgbClr val="000000"/>
                </a:solidFill>
                <a:ea typeface="Calibri" pitchFamily="34" charset="0"/>
                <a:cs typeface="Times New Roman" pitchFamily="18" charset="0"/>
              </a:rPr>
              <a:t> 	</a:t>
            </a: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a:t>
            </a:r>
            <a:r>
              <a:rPr lang="en-US" sz="2400" b="1" dirty="0" smtClean="0">
                <a:solidFill>
                  <a:srgbClr val="000000"/>
                </a:solidFill>
                <a:latin typeface="Arial" charset="0"/>
                <a:ea typeface="Calibri" pitchFamily="34" charset="0"/>
                <a:cs typeface="Times New Roman" pitchFamily="18" charset="0"/>
              </a:rPr>
              <a:t>_________________</a:t>
            </a:r>
            <a:r>
              <a:rPr lang="en-US" sz="2400" dirty="0" smtClean="0">
                <a:solidFill>
                  <a:srgbClr val="000000"/>
                </a:solidFill>
                <a:latin typeface="Arial" charset="0"/>
                <a:ea typeface="Calibri" pitchFamily="34" charset="0"/>
                <a:cs typeface="Times New Roman" pitchFamily="18" charset="0"/>
              </a:rPr>
              <a:t>                                                   ____________________                                                          ____________________.</a:t>
            </a:r>
            <a:endParaRPr lang="en-US" sz="2400" dirty="0">
              <a:solidFill>
                <a:srgbClr val="000000"/>
              </a:solidFill>
              <a:latin typeface="Arial" charset="0"/>
              <a:ea typeface="Calibri" pitchFamily="34" charset="0"/>
              <a:cs typeface="Times New Roman" pitchFamily="18" charset="0"/>
            </a:endParaRPr>
          </a:p>
          <a:p>
            <a:pPr>
              <a:spcBef>
                <a:spcPct val="20000"/>
              </a:spcBef>
            </a:pPr>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The slower the water                                                         is circulated, the                                                             hotter it can get.</a:t>
            </a:r>
          </a:p>
        </p:txBody>
      </p:sp>
      <p:sp>
        <p:nvSpPr>
          <p:cNvPr id="93187"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grpSp>
        <p:nvGrpSpPr>
          <p:cNvPr id="2" name="Group 4"/>
          <p:cNvGrpSpPr>
            <a:grpSpLocks/>
          </p:cNvGrpSpPr>
          <p:nvPr/>
        </p:nvGrpSpPr>
        <p:grpSpPr bwMode="auto">
          <a:xfrm>
            <a:off x="2746375" y="3797300"/>
            <a:ext cx="5137150" cy="1219200"/>
            <a:chOff x="1775" y="2802"/>
            <a:chExt cx="3236" cy="768"/>
          </a:xfrm>
        </p:grpSpPr>
        <p:sp>
          <p:nvSpPr>
            <p:cNvPr id="93217" name="Freeform 5"/>
            <p:cNvSpPr>
              <a:spLocks/>
            </p:cNvSpPr>
            <p:nvPr/>
          </p:nvSpPr>
          <p:spPr bwMode="auto">
            <a:xfrm>
              <a:off x="1775" y="2823"/>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hlink"/>
            </a:solidFill>
            <a:ln w="76200" cmpd="sng">
              <a:solidFill>
                <a:schemeClr val="hlink"/>
              </a:solidFill>
              <a:round/>
              <a:headEnd/>
              <a:tailEnd/>
            </a:ln>
          </p:spPr>
          <p:txBody>
            <a:bodyPr/>
            <a:lstStyle/>
            <a:p>
              <a:endParaRPr lang="en-US"/>
            </a:p>
          </p:txBody>
        </p:sp>
        <p:sp>
          <p:nvSpPr>
            <p:cNvPr id="93218" name="Freeform 6"/>
            <p:cNvSpPr>
              <a:spLocks/>
            </p:cNvSpPr>
            <p:nvPr/>
          </p:nvSpPr>
          <p:spPr bwMode="auto">
            <a:xfrm>
              <a:off x="1775" y="2802"/>
              <a:ext cx="3236" cy="747"/>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noFill/>
            <a:ln w="9525">
              <a:solidFill>
                <a:schemeClr val="tx1"/>
              </a:solidFill>
              <a:round/>
              <a:headEnd/>
              <a:tailEnd/>
            </a:ln>
          </p:spPr>
          <p:txBody>
            <a:bodyPr/>
            <a:lstStyle/>
            <a:p>
              <a:endParaRPr lang="en-US"/>
            </a:p>
          </p:txBody>
        </p:sp>
      </p:grpSp>
      <p:sp>
        <p:nvSpPr>
          <p:cNvPr id="1370119" name="Freeform 7"/>
          <p:cNvSpPr>
            <a:spLocks/>
          </p:cNvSpPr>
          <p:nvPr/>
        </p:nvSpPr>
        <p:spPr bwMode="auto">
          <a:xfrm>
            <a:off x="2760663" y="3789363"/>
            <a:ext cx="5137150" cy="1185862"/>
          </a:xfrm>
          <a:custGeom>
            <a:avLst/>
            <a:gdLst>
              <a:gd name="T0" fmla="*/ 1282 w 3236"/>
              <a:gd name="T1" fmla="*/ 7 h 747"/>
              <a:gd name="T2" fmla="*/ 3236 w 3236"/>
              <a:gd name="T3" fmla="*/ 7 h 747"/>
              <a:gd name="T4" fmla="*/ 1954 w 3236"/>
              <a:gd name="T5" fmla="*/ 747 h 747"/>
              <a:gd name="T6" fmla="*/ 0 w 3236"/>
              <a:gd name="T7" fmla="*/ 747 h 747"/>
              <a:gd name="T8" fmla="*/ 1293 w 3236"/>
              <a:gd name="T9" fmla="*/ 0 h 747"/>
              <a:gd name="T10" fmla="*/ 0 60000 65536"/>
              <a:gd name="T11" fmla="*/ 0 60000 65536"/>
              <a:gd name="T12" fmla="*/ 0 60000 65536"/>
              <a:gd name="T13" fmla="*/ 0 60000 65536"/>
              <a:gd name="T14" fmla="*/ 0 60000 65536"/>
              <a:gd name="T15" fmla="*/ 0 w 3236"/>
              <a:gd name="T16" fmla="*/ 0 h 747"/>
              <a:gd name="T17" fmla="*/ 3236 w 3236"/>
              <a:gd name="T18" fmla="*/ 747 h 747"/>
            </a:gdLst>
            <a:ahLst/>
            <a:cxnLst>
              <a:cxn ang="T10">
                <a:pos x="T0" y="T1"/>
              </a:cxn>
              <a:cxn ang="T11">
                <a:pos x="T2" y="T3"/>
              </a:cxn>
              <a:cxn ang="T12">
                <a:pos x="T4" y="T5"/>
              </a:cxn>
              <a:cxn ang="T13">
                <a:pos x="T6" y="T7"/>
              </a:cxn>
              <a:cxn ang="T14">
                <a:pos x="T8" y="T9"/>
              </a:cxn>
            </a:cxnLst>
            <a:rect l="T15" t="T16" r="T17" b="T18"/>
            <a:pathLst>
              <a:path w="3236" h="747">
                <a:moveTo>
                  <a:pt x="1282" y="7"/>
                </a:moveTo>
                <a:lnTo>
                  <a:pt x="3236" y="7"/>
                </a:lnTo>
                <a:lnTo>
                  <a:pt x="1954" y="747"/>
                </a:lnTo>
                <a:lnTo>
                  <a:pt x="0" y="747"/>
                </a:lnTo>
                <a:lnTo>
                  <a:pt x="1293" y="0"/>
                </a:lnTo>
              </a:path>
            </a:pathLst>
          </a:custGeom>
          <a:solidFill>
            <a:schemeClr val="tx1"/>
          </a:solidFill>
          <a:ln w="9525">
            <a:solidFill>
              <a:schemeClr val="tx1"/>
            </a:solidFill>
            <a:round/>
            <a:headEnd/>
            <a:tailEnd/>
          </a:ln>
        </p:spPr>
        <p:txBody>
          <a:bodyPr/>
          <a:lstStyle/>
          <a:p>
            <a:endParaRPr lang="en-US"/>
          </a:p>
        </p:txBody>
      </p:sp>
      <p:sp>
        <p:nvSpPr>
          <p:cNvPr id="1370120" name="Freeform 8"/>
          <p:cNvSpPr>
            <a:spLocks/>
          </p:cNvSpPr>
          <p:nvPr/>
        </p:nvSpPr>
        <p:spPr bwMode="auto">
          <a:xfrm>
            <a:off x="1876425" y="4006850"/>
            <a:ext cx="5291138" cy="1752600"/>
          </a:xfrm>
          <a:custGeom>
            <a:avLst/>
            <a:gdLst>
              <a:gd name="T0" fmla="*/ 0 w 3333"/>
              <a:gd name="T1" fmla="*/ 1023 h 1104"/>
              <a:gd name="T2" fmla="*/ 1769 w 3333"/>
              <a:gd name="T3" fmla="*/ 3 h 1104"/>
              <a:gd name="T4" fmla="*/ 1968 w 3333"/>
              <a:gd name="T5" fmla="*/ 3 h 1104"/>
              <a:gd name="T6" fmla="*/ 1125 w 3333"/>
              <a:gd name="T7" fmla="*/ 490 h 1104"/>
              <a:gd name="T8" fmla="*/ 1358 w 3333"/>
              <a:gd name="T9" fmla="*/ 490 h 1104"/>
              <a:gd name="T10" fmla="*/ 2206 w 3333"/>
              <a:gd name="T11" fmla="*/ 0 h 1104"/>
              <a:gd name="T12" fmla="*/ 2400 w 3333"/>
              <a:gd name="T13" fmla="*/ 0 h 1104"/>
              <a:gd name="T14" fmla="*/ 1584 w 3333"/>
              <a:gd name="T15" fmla="*/ 471 h 1104"/>
              <a:gd name="T16" fmla="*/ 1824 w 3333"/>
              <a:gd name="T17" fmla="*/ 471 h 1104"/>
              <a:gd name="T18" fmla="*/ 2640 w 3333"/>
              <a:gd name="T19" fmla="*/ 0 h 1104"/>
              <a:gd name="T20" fmla="*/ 2846 w 3333"/>
              <a:gd name="T21" fmla="*/ 0 h 1104"/>
              <a:gd name="T22" fmla="*/ 1996 w 3333"/>
              <a:gd name="T23" fmla="*/ 491 h 1104"/>
              <a:gd name="T24" fmla="*/ 2270 w 3333"/>
              <a:gd name="T25" fmla="*/ 491 h 1104"/>
              <a:gd name="T26" fmla="*/ 3120 w 3333"/>
              <a:gd name="T27" fmla="*/ 0 h 1104"/>
              <a:gd name="T28" fmla="*/ 3333 w 3333"/>
              <a:gd name="T29" fmla="*/ 0 h 1104"/>
              <a:gd name="T30" fmla="*/ 2112 w 3333"/>
              <a:gd name="T31" fmla="*/ 705 h 1104"/>
              <a:gd name="T32" fmla="*/ 2112 w 3333"/>
              <a:gd name="T33" fmla="*/ 1104 h 1104"/>
              <a:gd name="T34" fmla="*/ 2585 w 3333"/>
              <a:gd name="T35" fmla="*/ 1104 h 1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33"/>
              <a:gd name="T55" fmla="*/ 0 h 1104"/>
              <a:gd name="T56" fmla="*/ 3333 w 3333"/>
              <a:gd name="T57" fmla="*/ 1104 h 1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33" h="1104">
                <a:moveTo>
                  <a:pt x="0" y="1023"/>
                </a:moveTo>
                <a:lnTo>
                  <a:pt x="1769" y="3"/>
                </a:lnTo>
                <a:lnTo>
                  <a:pt x="1968" y="3"/>
                </a:lnTo>
                <a:lnTo>
                  <a:pt x="1125" y="490"/>
                </a:lnTo>
                <a:lnTo>
                  <a:pt x="1358" y="490"/>
                </a:lnTo>
                <a:lnTo>
                  <a:pt x="2206" y="0"/>
                </a:lnTo>
                <a:lnTo>
                  <a:pt x="2400" y="0"/>
                </a:lnTo>
                <a:lnTo>
                  <a:pt x="1584" y="471"/>
                </a:lnTo>
                <a:lnTo>
                  <a:pt x="1824" y="471"/>
                </a:lnTo>
                <a:lnTo>
                  <a:pt x="2640" y="0"/>
                </a:lnTo>
                <a:lnTo>
                  <a:pt x="2846" y="0"/>
                </a:lnTo>
                <a:lnTo>
                  <a:pt x="1996" y="491"/>
                </a:lnTo>
                <a:lnTo>
                  <a:pt x="2270" y="491"/>
                </a:lnTo>
                <a:lnTo>
                  <a:pt x="3120" y="0"/>
                </a:lnTo>
                <a:lnTo>
                  <a:pt x="3333" y="0"/>
                </a:lnTo>
                <a:lnTo>
                  <a:pt x="2112" y="705"/>
                </a:lnTo>
                <a:lnTo>
                  <a:pt x="2112" y="1104"/>
                </a:lnTo>
                <a:lnTo>
                  <a:pt x="2585" y="1104"/>
                </a:lnTo>
              </a:path>
            </a:pathLst>
          </a:custGeom>
          <a:noFill/>
          <a:ln w="76200" cmpd="sng">
            <a:solidFill>
              <a:srgbClr val="FF9900">
                <a:alpha val="50195"/>
              </a:srgbClr>
            </a:solidFill>
            <a:round/>
            <a:headEnd/>
            <a:tailEnd/>
          </a:ln>
        </p:spPr>
        <p:txBody>
          <a:bodyPr/>
          <a:lstStyle/>
          <a:p>
            <a:endParaRPr lang="en-US"/>
          </a:p>
        </p:txBody>
      </p:sp>
      <p:sp>
        <p:nvSpPr>
          <p:cNvPr id="1370121" name="Rectangle 9"/>
          <p:cNvSpPr>
            <a:spLocks noChangeArrowheads="1"/>
          </p:cNvSpPr>
          <p:nvPr/>
        </p:nvSpPr>
        <p:spPr bwMode="auto">
          <a:xfrm rot="-1833094">
            <a:off x="6199188" y="4316413"/>
            <a:ext cx="1773237" cy="439737"/>
          </a:xfrm>
          <a:prstGeom prst="rect">
            <a:avLst/>
          </a:prstGeom>
          <a:noFill/>
          <a:ln w="9525">
            <a:noFill/>
            <a:miter lim="800000"/>
            <a:headEnd/>
            <a:tailEnd/>
          </a:ln>
        </p:spPr>
        <p:txBody>
          <a:bodyPr/>
          <a:lstStyle/>
          <a:p>
            <a:pPr>
              <a:lnSpc>
                <a:spcPct val="90000"/>
              </a:lnSpc>
              <a:spcBef>
                <a:spcPct val="20000"/>
              </a:spcBef>
            </a:pPr>
            <a:r>
              <a:rPr lang="en-US" sz="2400">
                <a:solidFill>
                  <a:schemeClr val="hlink"/>
                </a:solidFill>
                <a:latin typeface="Arial" charset="0"/>
              </a:rPr>
              <a:t>insulation</a:t>
            </a:r>
          </a:p>
        </p:txBody>
      </p:sp>
      <p:sp>
        <p:nvSpPr>
          <p:cNvPr id="1370122" name="Rectangle 10"/>
          <p:cNvSpPr>
            <a:spLocks noChangeArrowheads="1"/>
          </p:cNvSpPr>
          <p:nvPr/>
        </p:nvSpPr>
        <p:spPr bwMode="auto">
          <a:xfrm>
            <a:off x="3327400" y="4997450"/>
            <a:ext cx="1471613" cy="752475"/>
          </a:xfrm>
          <a:prstGeom prst="rect">
            <a:avLst/>
          </a:prstGeom>
          <a:noFill/>
          <a:ln w="9525">
            <a:noFill/>
            <a:miter lim="800000"/>
            <a:headEnd/>
            <a:tailEnd/>
          </a:ln>
        </p:spPr>
        <p:txBody>
          <a:bodyPr/>
          <a:lstStyle/>
          <a:p>
            <a:pPr algn="ctr">
              <a:lnSpc>
                <a:spcPct val="90000"/>
              </a:lnSpc>
              <a:spcBef>
                <a:spcPct val="20000"/>
              </a:spcBef>
            </a:pPr>
            <a:r>
              <a:rPr lang="en-US" sz="2400" i="1">
                <a:latin typeface="Arial" charset="0"/>
              </a:rPr>
              <a:t>black absorber</a:t>
            </a:r>
          </a:p>
        </p:txBody>
      </p:sp>
      <p:sp>
        <p:nvSpPr>
          <p:cNvPr id="1370123" name="Rectangle 11"/>
          <p:cNvSpPr>
            <a:spLocks noChangeArrowheads="1"/>
          </p:cNvSpPr>
          <p:nvPr/>
        </p:nvSpPr>
        <p:spPr bwMode="auto">
          <a:xfrm>
            <a:off x="5238750" y="5197475"/>
            <a:ext cx="2362200" cy="439738"/>
          </a:xfrm>
          <a:prstGeom prst="rect">
            <a:avLst/>
          </a:prstGeom>
          <a:noFill/>
          <a:ln w="9525">
            <a:noFill/>
            <a:miter lim="800000"/>
            <a:headEnd/>
            <a:tailEnd/>
          </a:ln>
        </p:spPr>
        <p:txBody>
          <a:bodyPr/>
          <a:lstStyle/>
          <a:p>
            <a:pPr>
              <a:lnSpc>
                <a:spcPct val="90000"/>
              </a:lnSpc>
              <a:spcBef>
                <a:spcPct val="20000"/>
              </a:spcBef>
            </a:pPr>
            <a:r>
              <a:rPr lang="en-US" sz="2400">
                <a:solidFill>
                  <a:srgbClr val="CC9900"/>
                </a:solidFill>
                <a:latin typeface="Arial" charset="0"/>
              </a:rPr>
              <a:t>water pipe</a:t>
            </a:r>
          </a:p>
        </p:txBody>
      </p:sp>
      <p:sp>
        <p:nvSpPr>
          <p:cNvPr id="1370124" name="Rectangle 12"/>
          <p:cNvSpPr>
            <a:spLocks noChangeArrowheads="1"/>
          </p:cNvSpPr>
          <p:nvPr/>
        </p:nvSpPr>
        <p:spPr bwMode="auto">
          <a:xfrm>
            <a:off x="5675313" y="3359150"/>
            <a:ext cx="1120775" cy="439738"/>
          </a:xfrm>
          <a:prstGeom prst="rect">
            <a:avLst/>
          </a:prstGeom>
          <a:noFill/>
          <a:ln w="9525">
            <a:noFill/>
            <a:miter lim="800000"/>
            <a:headEnd/>
            <a:tailEnd/>
          </a:ln>
        </p:spPr>
        <p:txBody>
          <a:bodyPr/>
          <a:lstStyle/>
          <a:p>
            <a:pPr>
              <a:lnSpc>
                <a:spcPct val="90000"/>
              </a:lnSpc>
              <a:spcBef>
                <a:spcPct val="20000"/>
              </a:spcBef>
            </a:pPr>
            <a:r>
              <a:rPr lang="en-US" sz="2400">
                <a:latin typeface="Arial" charset="0"/>
              </a:rPr>
              <a:t>glass</a:t>
            </a:r>
          </a:p>
        </p:txBody>
      </p:sp>
      <p:sp>
        <p:nvSpPr>
          <p:cNvPr id="1370125" name="Rectangle 13"/>
          <p:cNvSpPr>
            <a:spLocks noChangeArrowheads="1"/>
          </p:cNvSpPr>
          <p:nvPr/>
        </p:nvSpPr>
        <p:spPr bwMode="auto">
          <a:xfrm>
            <a:off x="2230438" y="5307013"/>
            <a:ext cx="976312" cy="1074737"/>
          </a:xfrm>
          <a:prstGeom prst="rect">
            <a:avLst/>
          </a:prstGeom>
          <a:noFill/>
          <a:ln w="9525">
            <a:noFill/>
            <a:miter lim="800000"/>
            <a:headEnd/>
            <a:tailEnd/>
          </a:ln>
        </p:spPr>
        <p:txBody>
          <a:bodyPr/>
          <a:lstStyle/>
          <a:p>
            <a:pPr algn="ctr">
              <a:lnSpc>
                <a:spcPct val="90000"/>
              </a:lnSpc>
              <a:spcBef>
                <a:spcPct val="20000"/>
              </a:spcBef>
            </a:pPr>
            <a:r>
              <a:rPr lang="en-US" sz="2400" i="1">
                <a:solidFill>
                  <a:schemeClr val="accent2"/>
                </a:solidFill>
                <a:latin typeface="Arial" charset="0"/>
              </a:rPr>
              <a:t>cold water in</a:t>
            </a:r>
          </a:p>
        </p:txBody>
      </p:sp>
      <p:sp>
        <p:nvSpPr>
          <p:cNvPr id="1370126" name="Line 14"/>
          <p:cNvSpPr>
            <a:spLocks noChangeShapeType="1"/>
          </p:cNvSpPr>
          <p:nvPr/>
        </p:nvSpPr>
        <p:spPr bwMode="auto">
          <a:xfrm flipV="1">
            <a:off x="1841500" y="4002088"/>
            <a:ext cx="2851150" cy="1643062"/>
          </a:xfrm>
          <a:prstGeom prst="line">
            <a:avLst/>
          </a:prstGeom>
          <a:noFill/>
          <a:ln w="38100">
            <a:solidFill>
              <a:schemeClr val="accent2"/>
            </a:solidFill>
            <a:round/>
            <a:headEnd/>
            <a:tailEnd/>
          </a:ln>
        </p:spPr>
        <p:txBody>
          <a:bodyPr/>
          <a:lstStyle/>
          <a:p>
            <a:endParaRPr lang="en-US"/>
          </a:p>
        </p:txBody>
      </p:sp>
      <p:sp>
        <p:nvSpPr>
          <p:cNvPr id="1370127" name="Line 15"/>
          <p:cNvSpPr>
            <a:spLocks noChangeShapeType="1"/>
          </p:cNvSpPr>
          <p:nvPr/>
        </p:nvSpPr>
        <p:spPr bwMode="auto">
          <a:xfrm>
            <a:off x="4683125" y="4002088"/>
            <a:ext cx="304800" cy="0"/>
          </a:xfrm>
          <a:prstGeom prst="line">
            <a:avLst/>
          </a:prstGeom>
          <a:noFill/>
          <a:ln w="38100">
            <a:solidFill>
              <a:schemeClr val="accent2"/>
            </a:solidFill>
            <a:round/>
            <a:headEnd/>
            <a:tailEnd/>
          </a:ln>
        </p:spPr>
        <p:txBody>
          <a:bodyPr/>
          <a:lstStyle/>
          <a:p>
            <a:endParaRPr lang="en-US"/>
          </a:p>
        </p:txBody>
      </p:sp>
      <p:sp>
        <p:nvSpPr>
          <p:cNvPr id="1370128" name="Line 16"/>
          <p:cNvSpPr>
            <a:spLocks noChangeShapeType="1"/>
          </p:cNvSpPr>
          <p:nvPr/>
        </p:nvSpPr>
        <p:spPr bwMode="auto">
          <a:xfrm flipH="1">
            <a:off x="3670300" y="4013200"/>
            <a:ext cx="1317625" cy="762000"/>
          </a:xfrm>
          <a:prstGeom prst="line">
            <a:avLst/>
          </a:prstGeom>
          <a:noFill/>
          <a:ln w="38100">
            <a:solidFill>
              <a:srgbClr val="9966FF"/>
            </a:solidFill>
            <a:round/>
            <a:headEnd/>
            <a:tailEnd/>
          </a:ln>
        </p:spPr>
        <p:txBody>
          <a:bodyPr/>
          <a:lstStyle/>
          <a:p>
            <a:endParaRPr lang="en-US"/>
          </a:p>
        </p:txBody>
      </p:sp>
      <p:sp>
        <p:nvSpPr>
          <p:cNvPr id="1370129" name="Line 17"/>
          <p:cNvSpPr>
            <a:spLocks noChangeShapeType="1"/>
          </p:cNvSpPr>
          <p:nvPr/>
        </p:nvSpPr>
        <p:spPr bwMode="auto">
          <a:xfrm>
            <a:off x="3649663" y="4786313"/>
            <a:ext cx="392112" cy="0"/>
          </a:xfrm>
          <a:prstGeom prst="line">
            <a:avLst/>
          </a:prstGeom>
          <a:noFill/>
          <a:ln w="38100">
            <a:solidFill>
              <a:srgbClr val="9966FF"/>
            </a:solidFill>
            <a:round/>
            <a:headEnd/>
            <a:tailEnd/>
          </a:ln>
        </p:spPr>
        <p:txBody>
          <a:bodyPr/>
          <a:lstStyle/>
          <a:p>
            <a:endParaRPr lang="en-US"/>
          </a:p>
        </p:txBody>
      </p:sp>
      <p:sp>
        <p:nvSpPr>
          <p:cNvPr id="1370130" name="Line 18"/>
          <p:cNvSpPr>
            <a:spLocks noChangeShapeType="1"/>
          </p:cNvSpPr>
          <p:nvPr/>
        </p:nvSpPr>
        <p:spPr bwMode="auto">
          <a:xfrm flipH="1">
            <a:off x="4008438" y="4003675"/>
            <a:ext cx="1382712" cy="793750"/>
          </a:xfrm>
          <a:prstGeom prst="line">
            <a:avLst/>
          </a:prstGeom>
          <a:noFill/>
          <a:ln w="38100">
            <a:solidFill>
              <a:srgbClr val="FF99FF"/>
            </a:solidFill>
            <a:round/>
            <a:headEnd/>
            <a:tailEnd/>
          </a:ln>
        </p:spPr>
        <p:txBody>
          <a:bodyPr/>
          <a:lstStyle/>
          <a:p>
            <a:endParaRPr lang="en-US"/>
          </a:p>
        </p:txBody>
      </p:sp>
      <p:sp>
        <p:nvSpPr>
          <p:cNvPr id="1370131" name="Line 19"/>
          <p:cNvSpPr>
            <a:spLocks noChangeShapeType="1"/>
          </p:cNvSpPr>
          <p:nvPr/>
        </p:nvSpPr>
        <p:spPr bwMode="auto">
          <a:xfrm>
            <a:off x="5380038" y="4002088"/>
            <a:ext cx="304800" cy="0"/>
          </a:xfrm>
          <a:prstGeom prst="line">
            <a:avLst/>
          </a:prstGeom>
          <a:noFill/>
          <a:ln w="38100">
            <a:solidFill>
              <a:srgbClr val="FF99FF"/>
            </a:solidFill>
            <a:round/>
            <a:headEnd/>
            <a:tailEnd/>
          </a:ln>
        </p:spPr>
        <p:txBody>
          <a:bodyPr/>
          <a:lstStyle/>
          <a:p>
            <a:endParaRPr lang="en-US"/>
          </a:p>
        </p:txBody>
      </p:sp>
      <p:sp>
        <p:nvSpPr>
          <p:cNvPr id="1370132" name="Line 20"/>
          <p:cNvSpPr>
            <a:spLocks noChangeShapeType="1"/>
          </p:cNvSpPr>
          <p:nvPr/>
        </p:nvSpPr>
        <p:spPr bwMode="auto">
          <a:xfrm flipH="1">
            <a:off x="4389438" y="3987800"/>
            <a:ext cx="1317625" cy="762000"/>
          </a:xfrm>
          <a:prstGeom prst="line">
            <a:avLst/>
          </a:prstGeom>
          <a:noFill/>
          <a:ln w="38100">
            <a:solidFill>
              <a:srgbClr val="FF3399"/>
            </a:solidFill>
            <a:round/>
            <a:headEnd/>
            <a:tailEnd/>
          </a:ln>
        </p:spPr>
        <p:txBody>
          <a:bodyPr/>
          <a:lstStyle/>
          <a:p>
            <a:endParaRPr lang="en-US"/>
          </a:p>
        </p:txBody>
      </p:sp>
      <p:sp>
        <p:nvSpPr>
          <p:cNvPr id="1370133" name="Line 21"/>
          <p:cNvSpPr>
            <a:spLocks noChangeShapeType="1"/>
          </p:cNvSpPr>
          <p:nvPr/>
        </p:nvSpPr>
        <p:spPr bwMode="auto">
          <a:xfrm>
            <a:off x="4368800" y="4749800"/>
            <a:ext cx="392113" cy="0"/>
          </a:xfrm>
          <a:prstGeom prst="line">
            <a:avLst/>
          </a:prstGeom>
          <a:noFill/>
          <a:ln w="38100">
            <a:solidFill>
              <a:srgbClr val="FF3399"/>
            </a:solidFill>
            <a:round/>
            <a:headEnd/>
            <a:tailEnd/>
          </a:ln>
        </p:spPr>
        <p:txBody>
          <a:bodyPr/>
          <a:lstStyle/>
          <a:p>
            <a:endParaRPr lang="en-US"/>
          </a:p>
        </p:txBody>
      </p:sp>
      <p:sp>
        <p:nvSpPr>
          <p:cNvPr id="1370134" name="Line 22"/>
          <p:cNvSpPr>
            <a:spLocks noChangeShapeType="1"/>
          </p:cNvSpPr>
          <p:nvPr/>
        </p:nvSpPr>
        <p:spPr bwMode="auto">
          <a:xfrm flipH="1">
            <a:off x="4737100" y="4016375"/>
            <a:ext cx="1316038" cy="749300"/>
          </a:xfrm>
          <a:prstGeom prst="line">
            <a:avLst/>
          </a:prstGeom>
          <a:noFill/>
          <a:ln w="38100">
            <a:solidFill>
              <a:srgbClr val="FF0066"/>
            </a:solidFill>
            <a:round/>
            <a:headEnd/>
            <a:tailEnd/>
          </a:ln>
        </p:spPr>
        <p:txBody>
          <a:bodyPr/>
          <a:lstStyle/>
          <a:p>
            <a:endParaRPr lang="en-US"/>
          </a:p>
        </p:txBody>
      </p:sp>
      <p:sp>
        <p:nvSpPr>
          <p:cNvPr id="1370135" name="Line 23"/>
          <p:cNvSpPr>
            <a:spLocks noChangeShapeType="1"/>
          </p:cNvSpPr>
          <p:nvPr/>
        </p:nvSpPr>
        <p:spPr bwMode="auto">
          <a:xfrm>
            <a:off x="6053138" y="4014788"/>
            <a:ext cx="304800" cy="0"/>
          </a:xfrm>
          <a:prstGeom prst="line">
            <a:avLst/>
          </a:prstGeom>
          <a:noFill/>
          <a:ln w="38100">
            <a:solidFill>
              <a:srgbClr val="FF0066"/>
            </a:solidFill>
            <a:round/>
            <a:headEnd/>
            <a:tailEnd/>
          </a:ln>
        </p:spPr>
        <p:txBody>
          <a:bodyPr/>
          <a:lstStyle/>
          <a:p>
            <a:endParaRPr lang="en-US"/>
          </a:p>
        </p:txBody>
      </p:sp>
      <p:sp>
        <p:nvSpPr>
          <p:cNvPr id="1370136" name="Line 24"/>
          <p:cNvSpPr>
            <a:spLocks noChangeShapeType="1"/>
          </p:cNvSpPr>
          <p:nvPr/>
        </p:nvSpPr>
        <p:spPr bwMode="auto">
          <a:xfrm flipH="1">
            <a:off x="5053013" y="4021138"/>
            <a:ext cx="1317625" cy="762000"/>
          </a:xfrm>
          <a:prstGeom prst="line">
            <a:avLst/>
          </a:prstGeom>
          <a:noFill/>
          <a:ln w="38100">
            <a:solidFill>
              <a:srgbClr val="FF0066"/>
            </a:solidFill>
            <a:round/>
            <a:headEnd/>
            <a:tailEnd/>
          </a:ln>
        </p:spPr>
        <p:txBody>
          <a:bodyPr/>
          <a:lstStyle/>
          <a:p>
            <a:endParaRPr lang="en-US"/>
          </a:p>
        </p:txBody>
      </p:sp>
      <p:sp>
        <p:nvSpPr>
          <p:cNvPr id="1370137" name="Line 25"/>
          <p:cNvSpPr>
            <a:spLocks noChangeShapeType="1"/>
          </p:cNvSpPr>
          <p:nvPr/>
        </p:nvSpPr>
        <p:spPr bwMode="auto">
          <a:xfrm>
            <a:off x="5032375" y="4783138"/>
            <a:ext cx="412750" cy="0"/>
          </a:xfrm>
          <a:prstGeom prst="line">
            <a:avLst/>
          </a:prstGeom>
          <a:noFill/>
          <a:ln w="38100">
            <a:solidFill>
              <a:srgbClr val="FF0066"/>
            </a:solidFill>
            <a:round/>
            <a:headEnd/>
            <a:tailEnd/>
          </a:ln>
        </p:spPr>
        <p:txBody>
          <a:bodyPr/>
          <a:lstStyle/>
          <a:p>
            <a:endParaRPr lang="en-US"/>
          </a:p>
        </p:txBody>
      </p:sp>
      <p:sp>
        <p:nvSpPr>
          <p:cNvPr id="1370138" name="Line 26"/>
          <p:cNvSpPr>
            <a:spLocks noChangeShapeType="1"/>
          </p:cNvSpPr>
          <p:nvPr/>
        </p:nvSpPr>
        <p:spPr bwMode="auto">
          <a:xfrm flipH="1">
            <a:off x="5445125" y="4005263"/>
            <a:ext cx="1414463" cy="792162"/>
          </a:xfrm>
          <a:prstGeom prst="line">
            <a:avLst/>
          </a:prstGeom>
          <a:noFill/>
          <a:ln w="38100">
            <a:solidFill>
              <a:srgbClr val="FF0000"/>
            </a:solidFill>
            <a:round/>
            <a:headEnd/>
            <a:tailEnd/>
          </a:ln>
        </p:spPr>
        <p:txBody>
          <a:bodyPr/>
          <a:lstStyle/>
          <a:p>
            <a:endParaRPr lang="en-US"/>
          </a:p>
        </p:txBody>
      </p:sp>
      <p:sp>
        <p:nvSpPr>
          <p:cNvPr id="1370139" name="Line 27"/>
          <p:cNvSpPr>
            <a:spLocks noChangeShapeType="1"/>
          </p:cNvSpPr>
          <p:nvPr/>
        </p:nvSpPr>
        <p:spPr bwMode="auto">
          <a:xfrm>
            <a:off x="6837363" y="4003675"/>
            <a:ext cx="304800" cy="0"/>
          </a:xfrm>
          <a:prstGeom prst="line">
            <a:avLst/>
          </a:prstGeom>
          <a:noFill/>
          <a:ln w="38100">
            <a:solidFill>
              <a:srgbClr val="FF0000"/>
            </a:solidFill>
            <a:round/>
            <a:headEnd/>
            <a:tailEnd/>
          </a:ln>
        </p:spPr>
        <p:txBody>
          <a:bodyPr/>
          <a:lstStyle/>
          <a:p>
            <a:endParaRPr lang="en-US"/>
          </a:p>
        </p:txBody>
      </p:sp>
      <p:sp>
        <p:nvSpPr>
          <p:cNvPr id="1370140" name="Line 28"/>
          <p:cNvSpPr>
            <a:spLocks noChangeShapeType="1"/>
          </p:cNvSpPr>
          <p:nvPr/>
        </p:nvSpPr>
        <p:spPr bwMode="auto">
          <a:xfrm flipV="1">
            <a:off x="5227638" y="4002088"/>
            <a:ext cx="1947862" cy="1120775"/>
          </a:xfrm>
          <a:prstGeom prst="line">
            <a:avLst/>
          </a:prstGeom>
          <a:noFill/>
          <a:ln w="38100">
            <a:solidFill>
              <a:srgbClr val="FF0000"/>
            </a:solidFill>
            <a:round/>
            <a:headEnd/>
            <a:tailEnd/>
          </a:ln>
        </p:spPr>
        <p:txBody>
          <a:bodyPr/>
          <a:lstStyle/>
          <a:p>
            <a:endParaRPr lang="en-US"/>
          </a:p>
        </p:txBody>
      </p:sp>
      <p:sp>
        <p:nvSpPr>
          <p:cNvPr id="1370141" name="Line 29"/>
          <p:cNvSpPr>
            <a:spLocks noChangeShapeType="1"/>
          </p:cNvSpPr>
          <p:nvPr/>
        </p:nvSpPr>
        <p:spPr bwMode="auto">
          <a:xfrm>
            <a:off x="5237163" y="5111750"/>
            <a:ext cx="0" cy="642938"/>
          </a:xfrm>
          <a:prstGeom prst="line">
            <a:avLst/>
          </a:prstGeom>
          <a:noFill/>
          <a:ln w="38100">
            <a:solidFill>
              <a:srgbClr val="FF0000"/>
            </a:solidFill>
            <a:round/>
            <a:headEnd/>
            <a:tailEnd/>
          </a:ln>
        </p:spPr>
        <p:txBody>
          <a:bodyPr/>
          <a:lstStyle/>
          <a:p>
            <a:endParaRPr lang="en-US"/>
          </a:p>
        </p:txBody>
      </p:sp>
      <p:sp>
        <p:nvSpPr>
          <p:cNvPr id="1370142" name="Line 30"/>
          <p:cNvSpPr>
            <a:spLocks noChangeShapeType="1"/>
          </p:cNvSpPr>
          <p:nvPr/>
        </p:nvSpPr>
        <p:spPr bwMode="auto">
          <a:xfrm>
            <a:off x="5224463" y="5756275"/>
            <a:ext cx="1044575" cy="0"/>
          </a:xfrm>
          <a:prstGeom prst="line">
            <a:avLst/>
          </a:prstGeom>
          <a:noFill/>
          <a:ln w="38100">
            <a:solidFill>
              <a:srgbClr val="FF0000"/>
            </a:solidFill>
            <a:round/>
            <a:headEnd/>
            <a:tailEnd type="triangle" w="med" len="med"/>
          </a:ln>
        </p:spPr>
        <p:txBody>
          <a:bodyPr/>
          <a:lstStyle/>
          <a:p>
            <a:endParaRPr lang="en-US"/>
          </a:p>
        </p:txBody>
      </p:sp>
      <p:sp>
        <p:nvSpPr>
          <p:cNvPr id="1370143" name="Rectangle 31"/>
          <p:cNvSpPr>
            <a:spLocks noChangeArrowheads="1"/>
          </p:cNvSpPr>
          <p:nvPr/>
        </p:nvSpPr>
        <p:spPr bwMode="auto">
          <a:xfrm>
            <a:off x="6324600" y="5575300"/>
            <a:ext cx="2382838" cy="395288"/>
          </a:xfrm>
          <a:prstGeom prst="rect">
            <a:avLst/>
          </a:prstGeom>
          <a:noFill/>
          <a:ln w="9525">
            <a:noFill/>
            <a:miter lim="800000"/>
            <a:headEnd/>
            <a:tailEnd/>
          </a:ln>
        </p:spPr>
        <p:txBody>
          <a:bodyPr/>
          <a:lstStyle/>
          <a:p>
            <a:pPr>
              <a:lnSpc>
                <a:spcPct val="90000"/>
              </a:lnSpc>
              <a:spcBef>
                <a:spcPct val="20000"/>
              </a:spcBef>
            </a:pPr>
            <a:r>
              <a:rPr lang="en-US" sz="2400">
                <a:solidFill>
                  <a:srgbClr val="FF0000"/>
                </a:solidFill>
                <a:latin typeface="Arial" charset="0"/>
              </a:rPr>
              <a:t>hot water out</a:t>
            </a:r>
          </a:p>
        </p:txBody>
      </p:sp>
      <p:sp>
        <p:nvSpPr>
          <p:cNvPr id="1370144" name="Freeform 32"/>
          <p:cNvSpPr>
            <a:spLocks/>
          </p:cNvSpPr>
          <p:nvPr/>
        </p:nvSpPr>
        <p:spPr bwMode="auto">
          <a:xfrm>
            <a:off x="2759075" y="3705225"/>
            <a:ext cx="5137150" cy="1185863"/>
          </a:xfrm>
          <a:custGeom>
            <a:avLst/>
            <a:gdLst/>
            <a:ahLst/>
            <a:cxnLst>
              <a:cxn ang="0">
                <a:pos x="1282" y="7"/>
              </a:cxn>
              <a:cxn ang="0">
                <a:pos x="3236" y="7"/>
              </a:cxn>
              <a:cxn ang="0">
                <a:pos x="1954" y="747"/>
              </a:cxn>
              <a:cxn ang="0">
                <a:pos x="0" y="747"/>
              </a:cxn>
              <a:cxn ang="0">
                <a:pos x="1293" y="0"/>
              </a:cxn>
            </a:cxnLst>
            <a:rect l="0" t="0" r="r" b="b"/>
            <a:pathLst>
              <a:path w="3236" h="747">
                <a:moveTo>
                  <a:pt x="1282" y="7"/>
                </a:moveTo>
                <a:lnTo>
                  <a:pt x="3236" y="7"/>
                </a:lnTo>
                <a:lnTo>
                  <a:pt x="1954" y="747"/>
                </a:lnTo>
                <a:lnTo>
                  <a:pt x="0" y="747"/>
                </a:lnTo>
                <a:lnTo>
                  <a:pt x="1293" y="0"/>
                </a:lnTo>
              </a:path>
            </a:pathLst>
          </a:custGeom>
          <a:gradFill rotWithShape="1">
            <a:gsLst>
              <a:gs pos="0">
                <a:schemeClr val="bg1">
                  <a:alpha val="14000"/>
                </a:schemeClr>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a:p>
        </p:txBody>
      </p:sp>
      <p:sp>
        <p:nvSpPr>
          <p:cNvPr id="1370145" name="Line 33"/>
          <p:cNvSpPr>
            <a:spLocks noChangeShapeType="1"/>
          </p:cNvSpPr>
          <p:nvPr/>
        </p:nvSpPr>
        <p:spPr bwMode="auto">
          <a:xfrm flipH="1">
            <a:off x="5521325" y="2038350"/>
            <a:ext cx="1588" cy="2144713"/>
          </a:xfrm>
          <a:prstGeom prst="line">
            <a:avLst/>
          </a:prstGeom>
          <a:noFill/>
          <a:ln w="76200">
            <a:solidFill>
              <a:srgbClr val="FF9900"/>
            </a:solidFill>
            <a:prstDash val="sysDot"/>
            <a:round/>
            <a:headEnd/>
            <a:tailEnd type="triangle" w="med" len="med"/>
          </a:ln>
        </p:spPr>
        <p:txBody>
          <a:bodyPr/>
          <a:lstStyle/>
          <a:p>
            <a:endParaRPr lang="en-US"/>
          </a:p>
        </p:txBody>
      </p:sp>
      <p:sp>
        <p:nvSpPr>
          <p:cNvPr id="1370146" name="Rectangle 34"/>
          <p:cNvSpPr>
            <a:spLocks noChangeArrowheads="1"/>
          </p:cNvSpPr>
          <p:nvPr/>
        </p:nvSpPr>
        <p:spPr bwMode="auto">
          <a:xfrm rot="-5400000">
            <a:off x="4587875" y="2601913"/>
            <a:ext cx="1446213" cy="439737"/>
          </a:xfrm>
          <a:prstGeom prst="rect">
            <a:avLst/>
          </a:prstGeom>
          <a:noFill/>
          <a:ln w="9525">
            <a:noFill/>
            <a:miter lim="800000"/>
            <a:headEnd/>
            <a:tailEnd/>
          </a:ln>
        </p:spPr>
        <p:txBody>
          <a:bodyPr/>
          <a:lstStyle/>
          <a:p>
            <a:pPr>
              <a:lnSpc>
                <a:spcPct val="90000"/>
              </a:lnSpc>
              <a:spcBef>
                <a:spcPct val="20000"/>
              </a:spcBef>
            </a:pPr>
            <a:r>
              <a:rPr lang="en-US" sz="2400">
                <a:solidFill>
                  <a:srgbClr val="FF9933"/>
                </a:solidFill>
                <a:latin typeface="Arial" charset="0"/>
              </a:rPr>
              <a:t>sunlight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0114">
                                            <p:txEl>
                                              <p:pRg st="0" end="0"/>
                                            </p:txEl>
                                          </p:spTgt>
                                        </p:tgtEl>
                                        <p:attrNameLst>
                                          <p:attrName>style.visibility</p:attrName>
                                        </p:attrNameLst>
                                      </p:cBhvr>
                                      <p:to>
                                        <p:strVal val="visible"/>
                                      </p:to>
                                    </p:set>
                                    <p:anim calcmode="lin" valueType="num">
                                      <p:cBhvr additive="base">
                                        <p:cTn id="7" dur="500" fill="hold"/>
                                        <p:tgtEl>
                                          <p:spTgt spid="1370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0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0114">
                                            <p:txEl>
                                              <p:pRg st="1" end="1"/>
                                            </p:txEl>
                                          </p:spTgt>
                                        </p:tgtEl>
                                        <p:attrNameLst>
                                          <p:attrName>style.visibility</p:attrName>
                                        </p:attrNameLst>
                                      </p:cBhvr>
                                      <p:to>
                                        <p:strVal val="visible"/>
                                      </p:to>
                                    </p:set>
                                    <p:anim calcmode="lin" valueType="num">
                                      <p:cBhvr additive="base">
                                        <p:cTn id="13" dur="500" fill="hold"/>
                                        <p:tgtEl>
                                          <p:spTgt spid="1370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0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370121"/>
                                        </p:tgtEl>
                                        <p:attrNameLst>
                                          <p:attrName>style.visibility</p:attrName>
                                        </p:attrNameLst>
                                      </p:cBhvr>
                                      <p:to>
                                        <p:strVal val="visible"/>
                                      </p:to>
                                    </p:set>
                                    <p:anim calcmode="lin" valueType="num">
                                      <p:cBhvr additive="base">
                                        <p:cTn id="25" dur="500" fill="hold"/>
                                        <p:tgtEl>
                                          <p:spTgt spid="1370121"/>
                                        </p:tgtEl>
                                        <p:attrNameLst>
                                          <p:attrName>ppt_x</p:attrName>
                                        </p:attrNameLst>
                                      </p:cBhvr>
                                      <p:tavLst>
                                        <p:tav tm="0">
                                          <p:val>
                                            <p:strVal val="1+#ppt_w/2"/>
                                          </p:val>
                                        </p:tav>
                                        <p:tav tm="100000">
                                          <p:val>
                                            <p:strVal val="#ppt_x"/>
                                          </p:val>
                                        </p:tav>
                                      </p:tavLst>
                                    </p:anim>
                                    <p:anim calcmode="lin" valueType="num">
                                      <p:cBhvr additive="base">
                                        <p:cTn id="26" dur="500" fill="hold"/>
                                        <p:tgtEl>
                                          <p:spTgt spid="13701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6" name="type.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370119"/>
                                        </p:tgtEl>
                                        <p:attrNameLst>
                                          <p:attrName>style.visibility</p:attrName>
                                        </p:attrNameLst>
                                      </p:cBhvr>
                                      <p:to>
                                        <p:strVal val="visible"/>
                                      </p:to>
                                    </p:set>
                                    <p:anim calcmode="lin" valueType="num">
                                      <p:cBhvr additive="base">
                                        <p:cTn id="31" dur="500" fill="hold"/>
                                        <p:tgtEl>
                                          <p:spTgt spid="1370119"/>
                                        </p:tgtEl>
                                        <p:attrNameLst>
                                          <p:attrName>ppt_x</p:attrName>
                                        </p:attrNameLst>
                                      </p:cBhvr>
                                      <p:tavLst>
                                        <p:tav tm="0">
                                          <p:val>
                                            <p:strVal val="#ppt_x"/>
                                          </p:val>
                                        </p:tav>
                                        <p:tav tm="100000">
                                          <p:val>
                                            <p:strVal val="#ppt_x"/>
                                          </p:val>
                                        </p:tav>
                                      </p:tavLst>
                                    </p:anim>
                                    <p:anim calcmode="lin" valueType="num">
                                      <p:cBhvr additive="base">
                                        <p:cTn id="32" dur="500" fill="hold"/>
                                        <p:tgtEl>
                                          <p:spTgt spid="137011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70122"/>
                                        </p:tgtEl>
                                        <p:attrNameLst>
                                          <p:attrName>style.visibility</p:attrName>
                                        </p:attrNameLst>
                                      </p:cBhvr>
                                      <p:to>
                                        <p:strVal val="visible"/>
                                      </p:to>
                                    </p:set>
                                    <p:anim calcmode="lin" valueType="num">
                                      <p:cBhvr additive="base">
                                        <p:cTn id="37" dur="500" fill="hold"/>
                                        <p:tgtEl>
                                          <p:spTgt spid="1370122"/>
                                        </p:tgtEl>
                                        <p:attrNameLst>
                                          <p:attrName>ppt_x</p:attrName>
                                        </p:attrNameLst>
                                      </p:cBhvr>
                                      <p:tavLst>
                                        <p:tav tm="0">
                                          <p:val>
                                            <p:strVal val="1+#ppt_w/2"/>
                                          </p:val>
                                        </p:tav>
                                        <p:tav tm="100000">
                                          <p:val>
                                            <p:strVal val="#ppt_x"/>
                                          </p:val>
                                        </p:tav>
                                      </p:tavLst>
                                    </p:anim>
                                    <p:anim calcmode="lin" valueType="num">
                                      <p:cBhvr additive="base">
                                        <p:cTn id="38" dur="500" fill="hold"/>
                                        <p:tgtEl>
                                          <p:spTgt spid="13701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type.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370120"/>
                                        </p:tgtEl>
                                        <p:attrNameLst>
                                          <p:attrName>style.visibility</p:attrName>
                                        </p:attrNameLst>
                                      </p:cBhvr>
                                      <p:to>
                                        <p:strVal val="visible"/>
                                      </p:to>
                                    </p:set>
                                    <p:anim calcmode="lin" valueType="num">
                                      <p:cBhvr additive="base">
                                        <p:cTn id="43" dur="500" fill="hold"/>
                                        <p:tgtEl>
                                          <p:spTgt spid="1370120"/>
                                        </p:tgtEl>
                                        <p:attrNameLst>
                                          <p:attrName>ppt_x</p:attrName>
                                        </p:attrNameLst>
                                      </p:cBhvr>
                                      <p:tavLst>
                                        <p:tav tm="0">
                                          <p:val>
                                            <p:strVal val="#ppt_x"/>
                                          </p:val>
                                        </p:tav>
                                        <p:tav tm="100000">
                                          <p:val>
                                            <p:strVal val="#ppt_x"/>
                                          </p:val>
                                        </p:tav>
                                      </p:tavLst>
                                    </p:anim>
                                    <p:anim calcmode="lin" valueType="num">
                                      <p:cBhvr additive="base">
                                        <p:cTn id="44" dur="500" fill="hold"/>
                                        <p:tgtEl>
                                          <p:spTgt spid="137012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370123"/>
                                        </p:tgtEl>
                                        <p:attrNameLst>
                                          <p:attrName>style.visibility</p:attrName>
                                        </p:attrNameLst>
                                      </p:cBhvr>
                                      <p:to>
                                        <p:strVal val="visible"/>
                                      </p:to>
                                    </p:set>
                                    <p:anim calcmode="lin" valueType="num">
                                      <p:cBhvr additive="base">
                                        <p:cTn id="49" dur="500" fill="hold"/>
                                        <p:tgtEl>
                                          <p:spTgt spid="1370123"/>
                                        </p:tgtEl>
                                        <p:attrNameLst>
                                          <p:attrName>ppt_x</p:attrName>
                                        </p:attrNameLst>
                                      </p:cBhvr>
                                      <p:tavLst>
                                        <p:tav tm="0">
                                          <p:val>
                                            <p:strVal val="1+#ppt_w/2"/>
                                          </p:val>
                                        </p:tav>
                                        <p:tav tm="100000">
                                          <p:val>
                                            <p:strVal val="#ppt_x"/>
                                          </p:val>
                                        </p:tav>
                                      </p:tavLst>
                                    </p:anim>
                                    <p:anim calcmode="lin" valueType="num">
                                      <p:cBhvr additive="base">
                                        <p:cTn id="50" dur="500" fill="hold"/>
                                        <p:tgtEl>
                                          <p:spTgt spid="13701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type.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1" fill="hold" nodeType="clickEffect">
                                  <p:stCondLst>
                                    <p:cond delay="0"/>
                                  </p:stCondLst>
                                  <p:childTnLst>
                                    <p:set>
                                      <p:cBhvr>
                                        <p:cTn id="54" dur="1" fill="hold">
                                          <p:stCondLst>
                                            <p:cond delay="0"/>
                                          </p:stCondLst>
                                        </p:cTn>
                                        <p:tgtEl>
                                          <p:spTgt spid="1370144"/>
                                        </p:tgtEl>
                                        <p:attrNameLst>
                                          <p:attrName>style.visibility</p:attrName>
                                        </p:attrNameLst>
                                      </p:cBhvr>
                                      <p:to>
                                        <p:strVal val="visible"/>
                                      </p:to>
                                    </p:set>
                                    <p:anim calcmode="lin" valueType="num">
                                      <p:cBhvr additive="base">
                                        <p:cTn id="55" dur="500" fill="hold"/>
                                        <p:tgtEl>
                                          <p:spTgt spid="1370144"/>
                                        </p:tgtEl>
                                        <p:attrNameLst>
                                          <p:attrName>ppt_x</p:attrName>
                                        </p:attrNameLst>
                                      </p:cBhvr>
                                      <p:tavLst>
                                        <p:tav tm="0">
                                          <p:val>
                                            <p:strVal val="#ppt_x"/>
                                          </p:val>
                                        </p:tav>
                                        <p:tav tm="100000">
                                          <p:val>
                                            <p:strVal val="#ppt_x"/>
                                          </p:val>
                                        </p:tav>
                                      </p:tavLst>
                                    </p:anim>
                                    <p:anim calcmode="lin" valueType="num">
                                      <p:cBhvr additive="base">
                                        <p:cTn id="56" dur="500" fill="hold"/>
                                        <p:tgtEl>
                                          <p:spTgt spid="137014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iterate type="lt">
                                    <p:tmPct val="10000"/>
                                  </p:iterate>
                                  <p:childTnLst>
                                    <p:set>
                                      <p:cBhvr>
                                        <p:cTn id="60" dur="1" fill="hold">
                                          <p:stCondLst>
                                            <p:cond delay="0"/>
                                          </p:stCondLst>
                                        </p:cTn>
                                        <p:tgtEl>
                                          <p:spTgt spid="1370124"/>
                                        </p:tgtEl>
                                        <p:attrNameLst>
                                          <p:attrName>style.visibility</p:attrName>
                                        </p:attrNameLst>
                                      </p:cBhvr>
                                      <p:to>
                                        <p:strVal val="visible"/>
                                      </p:to>
                                    </p:set>
                                    <p:anim calcmode="lin" valueType="num">
                                      <p:cBhvr additive="base">
                                        <p:cTn id="61" dur="500" fill="hold"/>
                                        <p:tgtEl>
                                          <p:spTgt spid="1370124"/>
                                        </p:tgtEl>
                                        <p:attrNameLst>
                                          <p:attrName>ppt_x</p:attrName>
                                        </p:attrNameLst>
                                      </p:cBhvr>
                                      <p:tavLst>
                                        <p:tav tm="0">
                                          <p:val>
                                            <p:strVal val="1+#ppt_w/2"/>
                                          </p:val>
                                        </p:tav>
                                        <p:tav tm="100000">
                                          <p:val>
                                            <p:strVal val="#ppt_x"/>
                                          </p:val>
                                        </p:tav>
                                      </p:tavLst>
                                    </p:anim>
                                    <p:anim calcmode="lin" valueType="num">
                                      <p:cBhvr additive="base">
                                        <p:cTn id="62" dur="500" fill="hold"/>
                                        <p:tgtEl>
                                          <p:spTgt spid="137012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6" name="type.wav"/>
                                        </p:tgtEl>
                                      </p:cMediaNode>
                                    </p:audio>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370145"/>
                                        </p:tgtEl>
                                        <p:attrNameLst>
                                          <p:attrName>style.visibility</p:attrName>
                                        </p:attrNameLst>
                                      </p:cBhvr>
                                      <p:to>
                                        <p:strVal val="visible"/>
                                      </p:to>
                                    </p:set>
                                    <p:animEffect transition="in" filter="wipe(up)">
                                      <p:cBhvr>
                                        <p:cTn id="67" dur="500"/>
                                        <p:tgtEl>
                                          <p:spTgt spid="1370145"/>
                                        </p:tgtEl>
                                      </p:cBhvr>
                                    </p:animEffect>
                                  </p:childTnLst>
                                  <p:subTnLst>
                                    <p:audio>
                                      <p:cMediaNode>
                                        <p:cTn display="0" masterRel="sameClick">
                                          <p:stCondLst>
                                            <p:cond evt="begin" delay="0">
                                              <p:tn val="65"/>
                                            </p:cond>
                                          </p:stCondLst>
                                          <p:endCondLst>
                                            <p:cond evt="onStopAudio" delay="0">
                                              <p:tgtEl>
                                                <p:sldTgt/>
                                              </p:tgtEl>
                                            </p:cond>
                                          </p:endCondLst>
                                        </p:cTn>
                                        <p:tgtEl>
                                          <p:sndTgt r:embed="rId7" name="voltag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370146"/>
                                        </p:tgtEl>
                                        <p:attrNameLst>
                                          <p:attrName>style.visibility</p:attrName>
                                        </p:attrNameLst>
                                      </p:cBhvr>
                                      <p:to>
                                        <p:strVal val="visible"/>
                                      </p:to>
                                    </p:set>
                                    <p:anim calcmode="lin" valueType="num">
                                      <p:cBhvr additive="base">
                                        <p:cTn id="72" dur="500" fill="hold"/>
                                        <p:tgtEl>
                                          <p:spTgt spid="1370146"/>
                                        </p:tgtEl>
                                        <p:attrNameLst>
                                          <p:attrName>ppt_x</p:attrName>
                                        </p:attrNameLst>
                                      </p:cBhvr>
                                      <p:tavLst>
                                        <p:tav tm="0">
                                          <p:val>
                                            <p:strVal val="1+#ppt_w/2"/>
                                          </p:val>
                                        </p:tav>
                                        <p:tav tm="100000">
                                          <p:val>
                                            <p:strVal val="#ppt_x"/>
                                          </p:val>
                                        </p:tav>
                                      </p:tavLst>
                                    </p:anim>
                                    <p:anim calcmode="lin" valueType="num">
                                      <p:cBhvr additive="base">
                                        <p:cTn id="73" dur="500" fill="hold"/>
                                        <p:tgtEl>
                                          <p:spTgt spid="13701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iterate type="lt">
                                    <p:tmPct val="10000"/>
                                  </p:iterate>
                                  <p:childTnLst>
                                    <p:set>
                                      <p:cBhvr>
                                        <p:cTn id="77" dur="1" fill="hold">
                                          <p:stCondLst>
                                            <p:cond delay="0"/>
                                          </p:stCondLst>
                                        </p:cTn>
                                        <p:tgtEl>
                                          <p:spTgt spid="1370125"/>
                                        </p:tgtEl>
                                        <p:attrNameLst>
                                          <p:attrName>style.visibility</p:attrName>
                                        </p:attrNameLst>
                                      </p:cBhvr>
                                      <p:to>
                                        <p:strVal val="visible"/>
                                      </p:to>
                                    </p:set>
                                    <p:anim calcmode="lin" valueType="num">
                                      <p:cBhvr additive="base">
                                        <p:cTn id="78" dur="500" fill="hold"/>
                                        <p:tgtEl>
                                          <p:spTgt spid="1370125"/>
                                        </p:tgtEl>
                                        <p:attrNameLst>
                                          <p:attrName>ppt_x</p:attrName>
                                        </p:attrNameLst>
                                      </p:cBhvr>
                                      <p:tavLst>
                                        <p:tav tm="0">
                                          <p:val>
                                            <p:strVal val="1+#ppt_w/2"/>
                                          </p:val>
                                        </p:tav>
                                        <p:tav tm="100000">
                                          <p:val>
                                            <p:strVal val="#ppt_x"/>
                                          </p:val>
                                        </p:tav>
                                      </p:tavLst>
                                    </p:anim>
                                    <p:anim calcmode="lin" valueType="num">
                                      <p:cBhvr additive="base">
                                        <p:cTn id="79" dur="500" fill="hold"/>
                                        <p:tgtEl>
                                          <p:spTgt spid="137012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type.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1370126"/>
                                        </p:tgtEl>
                                        <p:attrNameLst>
                                          <p:attrName>style.visibility</p:attrName>
                                        </p:attrNameLst>
                                      </p:cBhvr>
                                      <p:to>
                                        <p:strVal val="visible"/>
                                      </p:to>
                                    </p:set>
                                    <p:animEffect transition="in" filter="wipe(down)">
                                      <p:cBhvr>
                                        <p:cTn id="84" dur="500"/>
                                        <p:tgtEl>
                                          <p:spTgt spid="1370126"/>
                                        </p:tgtEl>
                                      </p:cBhvr>
                                    </p:animEffect>
                                  </p:childTnLst>
                                  <p:subTnLst>
                                    <p:audio>
                                      <p:cMediaNode>
                                        <p:cTn display="0" masterRel="sameClick">
                                          <p:stCondLst>
                                            <p:cond evt="begin" delay="0">
                                              <p:tn val="82"/>
                                            </p:cond>
                                          </p:stCondLst>
                                          <p:endCondLst>
                                            <p:cond evt="onStopAudio" delay="0">
                                              <p:tgtEl>
                                                <p:sldTgt/>
                                              </p:tgtEl>
                                            </p:cond>
                                          </p:endCondLst>
                                        </p:cTn>
                                        <p:tgtEl>
                                          <p:sndTgt r:embed="rId8" name="fireRumble.wav"/>
                                        </p:tgtEl>
                                      </p:cMediaNode>
                                    </p:audio>
                                  </p:sub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370127"/>
                                        </p:tgtEl>
                                        <p:attrNameLst>
                                          <p:attrName>style.visibility</p:attrName>
                                        </p:attrNameLst>
                                      </p:cBhvr>
                                      <p:to>
                                        <p:strVal val="visible"/>
                                      </p:to>
                                    </p:set>
                                    <p:animEffect transition="in" filter="wipe(left)">
                                      <p:cBhvr>
                                        <p:cTn id="88" dur="500"/>
                                        <p:tgtEl>
                                          <p:spTgt spid="1370127"/>
                                        </p:tgtEl>
                                      </p:cBhvr>
                                    </p:animEffect>
                                  </p:childTnLst>
                                </p:cTn>
                              </p:par>
                            </p:childTnLst>
                          </p:cTn>
                        </p:par>
                        <p:par>
                          <p:cTn id="89" fill="hold">
                            <p:stCondLst>
                              <p:cond delay="1000"/>
                            </p:stCondLst>
                            <p:childTnLst>
                              <p:par>
                                <p:cTn id="90" presetID="22" presetClass="entr" presetSubtype="1" fill="hold" grpId="0" nodeType="afterEffect">
                                  <p:stCondLst>
                                    <p:cond delay="0"/>
                                  </p:stCondLst>
                                  <p:childTnLst>
                                    <p:set>
                                      <p:cBhvr>
                                        <p:cTn id="91" dur="1" fill="hold">
                                          <p:stCondLst>
                                            <p:cond delay="0"/>
                                          </p:stCondLst>
                                        </p:cTn>
                                        <p:tgtEl>
                                          <p:spTgt spid="1370128"/>
                                        </p:tgtEl>
                                        <p:attrNameLst>
                                          <p:attrName>style.visibility</p:attrName>
                                        </p:attrNameLst>
                                      </p:cBhvr>
                                      <p:to>
                                        <p:strVal val="visible"/>
                                      </p:to>
                                    </p:set>
                                    <p:animEffect transition="in" filter="wipe(up)">
                                      <p:cBhvr>
                                        <p:cTn id="92" dur="500"/>
                                        <p:tgtEl>
                                          <p:spTgt spid="1370128"/>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1370129"/>
                                        </p:tgtEl>
                                        <p:attrNameLst>
                                          <p:attrName>style.visibility</p:attrName>
                                        </p:attrNameLst>
                                      </p:cBhvr>
                                      <p:to>
                                        <p:strVal val="visible"/>
                                      </p:to>
                                    </p:set>
                                    <p:animEffect transition="in" filter="wipe(left)">
                                      <p:cBhvr>
                                        <p:cTn id="96" dur="500"/>
                                        <p:tgtEl>
                                          <p:spTgt spid="1370129"/>
                                        </p:tgtEl>
                                      </p:cBhvr>
                                    </p:animEffect>
                                  </p:childTnLst>
                                </p:cTn>
                              </p:par>
                            </p:childTnLst>
                          </p:cTn>
                        </p:par>
                        <p:par>
                          <p:cTn id="97" fill="hold">
                            <p:stCondLst>
                              <p:cond delay="2000"/>
                            </p:stCondLst>
                            <p:childTnLst>
                              <p:par>
                                <p:cTn id="98" presetID="22" presetClass="entr" presetSubtype="4" fill="hold" grpId="0" nodeType="afterEffect">
                                  <p:stCondLst>
                                    <p:cond delay="0"/>
                                  </p:stCondLst>
                                  <p:childTnLst>
                                    <p:set>
                                      <p:cBhvr>
                                        <p:cTn id="99" dur="1" fill="hold">
                                          <p:stCondLst>
                                            <p:cond delay="0"/>
                                          </p:stCondLst>
                                        </p:cTn>
                                        <p:tgtEl>
                                          <p:spTgt spid="1370130"/>
                                        </p:tgtEl>
                                        <p:attrNameLst>
                                          <p:attrName>style.visibility</p:attrName>
                                        </p:attrNameLst>
                                      </p:cBhvr>
                                      <p:to>
                                        <p:strVal val="visible"/>
                                      </p:to>
                                    </p:set>
                                    <p:animEffect transition="in" filter="wipe(down)">
                                      <p:cBhvr>
                                        <p:cTn id="100" dur="500"/>
                                        <p:tgtEl>
                                          <p:spTgt spid="1370130"/>
                                        </p:tgtEl>
                                      </p:cBhvr>
                                    </p:animEffect>
                                  </p:childTnLst>
                                </p:cTn>
                              </p:par>
                            </p:childTnLst>
                          </p:cTn>
                        </p:par>
                        <p:par>
                          <p:cTn id="101" fill="hold">
                            <p:stCondLst>
                              <p:cond delay="2500"/>
                            </p:stCondLst>
                            <p:childTnLst>
                              <p:par>
                                <p:cTn id="102" presetID="22" presetClass="entr" presetSubtype="8" fill="hold" grpId="0" nodeType="afterEffect">
                                  <p:stCondLst>
                                    <p:cond delay="0"/>
                                  </p:stCondLst>
                                  <p:childTnLst>
                                    <p:set>
                                      <p:cBhvr>
                                        <p:cTn id="103" dur="1" fill="hold">
                                          <p:stCondLst>
                                            <p:cond delay="0"/>
                                          </p:stCondLst>
                                        </p:cTn>
                                        <p:tgtEl>
                                          <p:spTgt spid="1370131"/>
                                        </p:tgtEl>
                                        <p:attrNameLst>
                                          <p:attrName>style.visibility</p:attrName>
                                        </p:attrNameLst>
                                      </p:cBhvr>
                                      <p:to>
                                        <p:strVal val="visible"/>
                                      </p:to>
                                    </p:set>
                                    <p:animEffect transition="in" filter="wipe(left)">
                                      <p:cBhvr>
                                        <p:cTn id="104" dur="500"/>
                                        <p:tgtEl>
                                          <p:spTgt spid="1370131"/>
                                        </p:tgtEl>
                                      </p:cBhvr>
                                    </p:animEffect>
                                  </p:childTnLst>
                                </p:cTn>
                              </p:par>
                            </p:childTnLst>
                          </p:cTn>
                        </p:par>
                        <p:par>
                          <p:cTn id="105" fill="hold">
                            <p:stCondLst>
                              <p:cond delay="3000"/>
                            </p:stCondLst>
                            <p:childTnLst>
                              <p:par>
                                <p:cTn id="106" presetID="22" presetClass="entr" presetSubtype="1" fill="hold" grpId="0" nodeType="afterEffect">
                                  <p:stCondLst>
                                    <p:cond delay="0"/>
                                  </p:stCondLst>
                                  <p:childTnLst>
                                    <p:set>
                                      <p:cBhvr>
                                        <p:cTn id="107" dur="1" fill="hold">
                                          <p:stCondLst>
                                            <p:cond delay="0"/>
                                          </p:stCondLst>
                                        </p:cTn>
                                        <p:tgtEl>
                                          <p:spTgt spid="1370132"/>
                                        </p:tgtEl>
                                        <p:attrNameLst>
                                          <p:attrName>style.visibility</p:attrName>
                                        </p:attrNameLst>
                                      </p:cBhvr>
                                      <p:to>
                                        <p:strVal val="visible"/>
                                      </p:to>
                                    </p:set>
                                    <p:animEffect transition="in" filter="wipe(up)">
                                      <p:cBhvr>
                                        <p:cTn id="108" dur="500"/>
                                        <p:tgtEl>
                                          <p:spTgt spid="1370132"/>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1370133"/>
                                        </p:tgtEl>
                                        <p:attrNameLst>
                                          <p:attrName>style.visibility</p:attrName>
                                        </p:attrNameLst>
                                      </p:cBhvr>
                                      <p:to>
                                        <p:strVal val="visible"/>
                                      </p:to>
                                    </p:set>
                                    <p:animEffect transition="in" filter="wipe(left)">
                                      <p:cBhvr>
                                        <p:cTn id="112" dur="500"/>
                                        <p:tgtEl>
                                          <p:spTgt spid="1370133"/>
                                        </p:tgtEl>
                                      </p:cBhvr>
                                    </p:animEffect>
                                  </p:childTnLst>
                                </p:cTn>
                              </p:par>
                            </p:childTnLst>
                          </p:cTn>
                        </p:par>
                        <p:par>
                          <p:cTn id="113" fill="hold">
                            <p:stCondLst>
                              <p:cond delay="4000"/>
                            </p:stCondLst>
                            <p:childTnLst>
                              <p:par>
                                <p:cTn id="114" presetID="22" presetClass="entr" presetSubtype="4" fill="hold" grpId="0" nodeType="afterEffect">
                                  <p:stCondLst>
                                    <p:cond delay="0"/>
                                  </p:stCondLst>
                                  <p:childTnLst>
                                    <p:set>
                                      <p:cBhvr>
                                        <p:cTn id="115" dur="1" fill="hold">
                                          <p:stCondLst>
                                            <p:cond delay="0"/>
                                          </p:stCondLst>
                                        </p:cTn>
                                        <p:tgtEl>
                                          <p:spTgt spid="1370134"/>
                                        </p:tgtEl>
                                        <p:attrNameLst>
                                          <p:attrName>style.visibility</p:attrName>
                                        </p:attrNameLst>
                                      </p:cBhvr>
                                      <p:to>
                                        <p:strVal val="visible"/>
                                      </p:to>
                                    </p:set>
                                    <p:animEffect transition="in" filter="wipe(down)">
                                      <p:cBhvr>
                                        <p:cTn id="116" dur="500"/>
                                        <p:tgtEl>
                                          <p:spTgt spid="1370134"/>
                                        </p:tgtEl>
                                      </p:cBhvr>
                                    </p:animEffect>
                                  </p:childTnLst>
                                </p:cTn>
                              </p:par>
                            </p:childTnLst>
                          </p:cTn>
                        </p:par>
                        <p:par>
                          <p:cTn id="117" fill="hold">
                            <p:stCondLst>
                              <p:cond delay="4500"/>
                            </p:stCondLst>
                            <p:childTnLst>
                              <p:par>
                                <p:cTn id="118" presetID="22" presetClass="entr" presetSubtype="8" fill="hold" grpId="0" nodeType="afterEffect">
                                  <p:stCondLst>
                                    <p:cond delay="0"/>
                                  </p:stCondLst>
                                  <p:childTnLst>
                                    <p:set>
                                      <p:cBhvr>
                                        <p:cTn id="119" dur="1" fill="hold">
                                          <p:stCondLst>
                                            <p:cond delay="0"/>
                                          </p:stCondLst>
                                        </p:cTn>
                                        <p:tgtEl>
                                          <p:spTgt spid="1370135"/>
                                        </p:tgtEl>
                                        <p:attrNameLst>
                                          <p:attrName>style.visibility</p:attrName>
                                        </p:attrNameLst>
                                      </p:cBhvr>
                                      <p:to>
                                        <p:strVal val="visible"/>
                                      </p:to>
                                    </p:set>
                                    <p:animEffect transition="in" filter="wipe(left)">
                                      <p:cBhvr>
                                        <p:cTn id="120" dur="500"/>
                                        <p:tgtEl>
                                          <p:spTgt spid="1370135"/>
                                        </p:tgtEl>
                                      </p:cBhvr>
                                    </p:animEffect>
                                  </p:childTnLst>
                                </p:cTn>
                              </p:par>
                            </p:childTnLst>
                          </p:cTn>
                        </p:par>
                        <p:par>
                          <p:cTn id="121" fill="hold">
                            <p:stCondLst>
                              <p:cond delay="5000"/>
                            </p:stCondLst>
                            <p:childTnLst>
                              <p:par>
                                <p:cTn id="122" presetID="22" presetClass="entr" presetSubtype="1" fill="hold" grpId="0" nodeType="afterEffect">
                                  <p:stCondLst>
                                    <p:cond delay="0"/>
                                  </p:stCondLst>
                                  <p:childTnLst>
                                    <p:set>
                                      <p:cBhvr>
                                        <p:cTn id="123" dur="1" fill="hold">
                                          <p:stCondLst>
                                            <p:cond delay="0"/>
                                          </p:stCondLst>
                                        </p:cTn>
                                        <p:tgtEl>
                                          <p:spTgt spid="1370136"/>
                                        </p:tgtEl>
                                        <p:attrNameLst>
                                          <p:attrName>style.visibility</p:attrName>
                                        </p:attrNameLst>
                                      </p:cBhvr>
                                      <p:to>
                                        <p:strVal val="visible"/>
                                      </p:to>
                                    </p:set>
                                    <p:animEffect transition="in" filter="wipe(up)">
                                      <p:cBhvr>
                                        <p:cTn id="124" dur="500"/>
                                        <p:tgtEl>
                                          <p:spTgt spid="1370136"/>
                                        </p:tgtEl>
                                      </p:cBhvr>
                                    </p:animEffect>
                                  </p:childTnLst>
                                </p:cTn>
                              </p:par>
                            </p:childTnLst>
                          </p:cTn>
                        </p:par>
                        <p:par>
                          <p:cTn id="125" fill="hold">
                            <p:stCondLst>
                              <p:cond delay="5500"/>
                            </p:stCondLst>
                            <p:childTnLst>
                              <p:par>
                                <p:cTn id="126" presetID="22" presetClass="entr" presetSubtype="8" fill="hold" grpId="0" nodeType="afterEffect">
                                  <p:stCondLst>
                                    <p:cond delay="0"/>
                                  </p:stCondLst>
                                  <p:childTnLst>
                                    <p:set>
                                      <p:cBhvr>
                                        <p:cTn id="127" dur="1" fill="hold">
                                          <p:stCondLst>
                                            <p:cond delay="0"/>
                                          </p:stCondLst>
                                        </p:cTn>
                                        <p:tgtEl>
                                          <p:spTgt spid="1370137"/>
                                        </p:tgtEl>
                                        <p:attrNameLst>
                                          <p:attrName>style.visibility</p:attrName>
                                        </p:attrNameLst>
                                      </p:cBhvr>
                                      <p:to>
                                        <p:strVal val="visible"/>
                                      </p:to>
                                    </p:set>
                                    <p:animEffect transition="in" filter="wipe(left)">
                                      <p:cBhvr>
                                        <p:cTn id="128" dur="500"/>
                                        <p:tgtEl>
                                          <p:spTgt spid="1370137"/>
                                        </p:tgtEl>
                                      </p:cBhvr>
                                    </p:animEffect>
                                  </p:childTnLst>
                                </p:cTn>
                              </p:par>
                            </p:childTnLst>
                          </p:cTn>
                        </p:par>
                        <p:par>
                          <p:cTn id="129" fill="hold">
                            <p:stCondLst>
                              <p:cond delay="6000"/>
                            </p:stCondLst>
                            <p:childTnLst>
                              <p:par>
                                <p:cTn id="130" presetID="22" presetClass="entr" presetSubtype="4" fill="hold" grpId="0" nodeType="afterEffect">
                                  <p:stCondLst>
                                    <p:cond delay="0"/>
                                  </p:stCondLst>
                                  <p:childTnLst>
                                    <p:set>
                                      <p:cBhvr>
                                        <p:cTn id="131" dur="1" fill="hold">
                                          <p:stCondLst>
                                            <p:cond delay="0"/>
                                          </p:stCondLst>
                                        </p:cTn>
                                        <p:tgtEl>
                                          <p:spTgt spid="1370138"/>
                                        </p:tgtEl>
                                        <p:attrNameLst>
                                          <p:attrName>style.visibility</p:attrName>
                                        </p:attrNameLst>
                                      </p:cBhvr>
                                      <p:to>
                                        <p:strVal val="visible"/>
                                      </p:to>
                                    </p:set>
                                    <p:animEffect transition="in" filter="wipe(down)">
                                      <p:cBhvr>
                                        <p:cTn id="132" dur="500"/>
                                        <p:tgtEl>
                                          <p:spTgt spid="1370138"/>
                                        </p:tgtEl>
                                      </p:cBhvr>
                                    </p:animEffect>
                                  </p:childTnLst>
                                </p:cTn>
                              </p:par>
                            </p:childTnLst>
                          </p:cTn>
                        </p:par>
                        <p:par>
                          <p:cTn id="133" fill="hold">
                            <p:stCondLst>
                              <p:cond delay="6500"/>
                            </p:stCondLst>
                            <p:childTnLst>
                              <p:par>
                                <p:cTn id="134" presetID="22" presetClass="entr" presetSubtype="8" fill="hold" grpId="0" nodeType="afterEffect">
                                  <p:stCondLst>
                                    <p:cond delay="0"/>
                                  </p:stCondLst>
                                  <p:childTnLst>
                                    <p:set>
                                      <p:cBhvr>
                                        <p:cTn id="135" dur="1" fill="hold">
                                          <p:stCondLst>
                                            <p:cond delay="0"/>
                                          </p:stCondLst>
                                        </p:cTn>
                                        <p:tgtEl>
                                          <p:spTgt spid="1370139"/>
                                        </p:tgtEl>
                                        <p:attrNameLst>
                                          <p:attrName>style.visibility</p:attrName>
                                        </p:attrNameLst>
                                      </p:cBhvr>
                                      <p:to>
                                        <p:strVal val="visible"/>
                                      </p:to>
                                    </p:set>
                                    <p:animEffect transition="in" filter="wipe(left)">
                                      <p:cBhvr>
                                        <p:cTn id="136" dur="500"/>
                                        <p:tgtEl>
                                          <p:spTgt spid="1370139"/>
                                        </p:tgtEl>
                                      </p:cBhvr>
                                    </p:animEffect>
                                  </p:childTnLst>
                                </p:cTn>
                              </p:par>
                            </p:childTnLst>
                          </p:cTn>
                        </p:par>
                        <p:par>
                          <p:cTn id="137" fill="hold">
                            <p:stCondLst>
                              <p:cond delay="7000"/>
                            </p:stCondLst>
                            <p:childTnLst>
                              <p:par>
                                <p:cTn id="138" presetID="22" presetClass="entr" presetSubtype="1" fill="hold" grpId="0" nodeType="afterEffect">
                                  <p:stCondLst>
                                    <p:cond delay="0"/>
                                  </p:stCondLst>
                                  <p:childTnLst>
                                    <p:set>
                                      <p:cBhvr>
                                        <p:cTn id="139" dur="1" fill="hold">
                                          <p:stCondLst>
                                            <p:cond delay="0"/>
                                          </p:stCondLst>
                                        </p:cTn>
                                        <p:tgtEl>
                                          <p:spTgt spid="1370140"/>
                                        </p:tgtEl>
                                        <p:attrNameLst>
                                          <p:attrName>style.visibility</p:attrName>
                                        </p:attrNameLst>
                                      </p:cBhvr>
                                      <p:to>
                                        <p:strVal val="visible"/>
                                      </p:to>
                                    </p:set>
                                    <p:animEffect transition="in" filter="wipe(up)">
                                      <p:cBhvr>
                                        <p:cTn id="140" dur="500"/>
                                        <p:tgtEl>
                                          <p:spTgt spid="1370140"/>
                                        </p:tgtEl>
                                      </p:cBhvr>
                                    </p:animEffect>
                                  </p:childTnLst>
                                </p:cTn>
                              </p:par>
                            </p:childTnLst>
                          </p:cTn>
                        </p:par>
                        <p:par>
                          <p:cTn id="141" fill="hold">
                            <p:stCondLst>
                              <p:cond delay="7500"/>
                            </p:stCondLst>
                            <p:childTnLst>
                              <p:par>
                                <p:cTn id="142" presetID="22" presetClass="entr" presetSubtype="1" fill="hold" grpId="0" nodeType="afterEffect">
                                  <p:stCondLst>
                                    <p:cond delay="0"/>
                                  </p:stCondLst>
                                  <p:childTnLst>
                                    <p:set>
                                      <p:cBhvr>
                                        <p:cTn id="143" dur="1" fill="hold">
                                          <p:stCondLst>
                                            <p:cond delay="0"/>
                                          </p:stCondLst>
                                        </p:cTn>
                                        <p:tgtEl>
                                          <p:spTgt spid="1370141"/>
                                        </p:tgtEl>
                                        <p:attrNameLst>
                                          <p:attrName>style.visibility</p:attrName>
                                        </p:attrNameLst>
                                      </p:cBhvr>
                                      <p:to>
                                        <p:strVal val="visible"/>
                                      </p:to>
                                    </p:set>
                                    <p:animEffect transition="in" filter="wipe(up)">
                                      <p:cBhvr>
                                        <p:cTn id="144" dur="500"/>
                                        <p:tgtEl>
                                          <p:spTgt spid="1370141"/>
                                        </p:tgtEl>
                                      </p:cBhvr>
                                    </p:animEffect>
                                  </p:childTnLst>
                                </p:cTn>
                              </p:par>
                            </p:childTnLst>
                          </p:cTn>
                        </p:par>
                        <p:par>
                          <p:cTn id="145" fill="hold">
                            <p:stCondLst>
                              <p:cond delay="8000"/>
                            </p:stCondLst>
                            <p:childTnLst>
                              <p:par>
                                <p:cTn id="146" presetID="22" presetClass="entr" presetSubtype="8" fill="hold" grpId="0" nodeType="afterEffect">
                                  <p:stCondLst>
                                    <p:cond delay="0"/>
                                  </p:stCondLst>
                                  <p:childTnLst>
                                    <p:set>
                                      <p:cBhvr>
                                        <p:cTn id="147" dur="1" fill="hold">
                                          <p:stCondLst>
                                            <p:cond delay="0"/>
                                          </p:stCondLst>
                                        </p:cTn>
                                        <p:tgtEl>
                                          <p:spTgt spid="1370142"/>
                                        </p:tgtEl>
                                        <p:attrNameLst>
                                          <p:attrName>style.visibility</p:attrName>
                                        </p:attrNameLst>
                                      </p:cBhvr>
                                      <p:to>
                                        <p:strVal val="visible"/>
                                      </p:to>
                                    </p:set>
                                    <p:animEffect transition="in" filter="wipe(left)">
                                      <p:cBhvr>
                                        <p:cTn id="148" dur="500"/>
                                        <p:tgtEl>
                                          <p:spTgt spid="1370142"/>
                                        </p:tgtEl>
                                      </p:cBhvr>
                                    </p:animEffect>
                                  </p:childTnLst>
                                </p:cTn>
                              </p:par>
                            </p:childTnLst>
                          </p:cTn>
                        </p:par>
                        <p:par>
                          <p:cTn id="149" fill="hold">
                            <p:stCondLst>
                              <p:cond delay="8500"/>
                            </p:stCondLst>
                            <p:childTnLst>
                              <p:par>
                                <p:cTn id="150" presetID="2" presetClass="entr" presetSubtype="2" fill="hold" grpId="0" nodeType="afterEffect">
                                  <p:stCondLst>
                                    <p:cond delay="0"/>
                                  </p:stCondLst>
                                  <p:iterate type="lt">
                                    <p:tmPct val="10000"/>
                                  </p:iterate>
                                  <p:childTnLst>
                                    <p:set>
                                      <p:cBhvr>
                                        <p:cTn id="151" dur="1" fill="hold">
                                          <p:stCondLst>
                                            <p:cond delay="0"/>
                                          </p:stCondLst>
                                        </p:cTn>
                                        <p:tgtEl>
                                          <p:spTgt spid="1370143"/>
                                        </p:tgtEl>
                                        <p:attrNameLst>
                                          <p:attrName>style.visibility</p:attrName>
                                        </p:attrNameLst>
                                      </p:cBhvr>
                                      <p:to>
                                        <p:strVal val="visible"/>
                                      </p:to>
                                    </p:set>
                                    <p:anim calcmode="lin" valueType="num">
                                      <p:cBhvr additive="base">
                                        <p:cTn id="152" dur="500" fill="hold"/>
                                        <p:tgtEl>
                                          <p:spTgt spid="1370143"/>
                                        </p:tgtEl>
                                        <p:attrNameLst>
                                          <p:attrName>ppt_x</p:attrName>
                                        </p:attrNameLst>
                                      </p:cBhvr>
                                      <p:tavLst>
                                        <p:tav tm="0">
                                          <p:val>
                                            <p:strVal val="1+#ppt_w/2"/>
                                          </p:val>
                                        </p:tav>
                                        <p:tav tm="100000">
                                          <p:val>
                                            <p:strVal val="#ppt_x"/>
                                          </p:val>
                                        </p:tav>
                                      </p:tavLst>
                                    </p:anim>
                                    <p:anim calcmode="lin" valueType="num">
                                      <p:cBhvr additive="base">
                                        <p:cTn id="153" dur="500" fill="hold"/>
                                        <p:tgtEl>
                                          <p:spTgt spid="13701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6" name="type.wav"/>
                                        </p:tgtEl>
                                      </p:cMediaNode>
                                    </p:audio>
                                  </p:subTnLst>
                                </p:cTn>
                              </p:par>
                            </p:childTnLst>
                          </p:cTn>
                        </p:par>
                      </p:childTnLst>
                    </p:cTn>
                  </p:par>
                  <p:par>
                    <p:cTn id="154" fill="hold">
                      <p:stCondLst>
                        <p:cond delay="indefinite"/>
                      </p:stCondLst>
                      <p:childTnLst>
                        <p:par>
                          <p:cTn id="155" fill="hold">
                            <p:stCondLst>
                              <p:cond delay="0"/>
                            </p:stCondLst>
                            <p:childTnLst>
                              <p:par>
                                <p:cTn id="156" presetID="2" presetClass="entr" presetSubtype="4" fill="hold" nodeType="clickEffect">
                                  <p:stCondLst>
                                    <p:cond delay="0"/>
                                  </p:stCondLst>
                                  <p:childTnLst>
                                    <p:set>
                                      <p:cBhvr>
                                        <p:cTn id="157" dur="1" fill="hold">
                                          <p:stCondLst>
                                            <p:cond delay="0"/>
                                          </p:stCondLst>
                                        </p:cTn>
                                        <p:tgtEl>
                                          <p:spTgt spid="1370114">
                                            <p:txEl>
                                              <p:pRg st="2" end="2"/>
                                            </p:txEl>
                                          </p:spTgt>
                                        </p:tgtEl>
                                        <p:attrNameLst>
                                          <p:attrName>style.visibility</p:attrName>
                                        </p:attrNameLst>
                                      </p:cBhvr>
                                      <p:to>
                                        <p:strVal val="visible"/>
                                      </p:to>
                                    </p:set>
                                    <p:anim calcmode="lin" valueType="num">
                                      <p:cBhvr additive="base">
                                        <p:cTn id="158" dur="500" fill="hold"/>
                                        <p:tgtEl>
                                          <p:spTgt spid="1370114">
                                            <p:txEl>
                                              <p:pRg st="2" end="2"/>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13701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0119" grpId="0" animBg="1"/>
      <p:bldP spid="1370120" grpId="0" animBg="1"/>
      <p:bldP spid="1370121" grpId="0"/>
      <p:bldP spid="1370122" grpId="0"/>
      <p:bldP spid="1370123" grpId="0"/>
      <p:bldP spid="1370124" grpId="0"/>
      <p:bldP spid="1370125" grpId="0"/>
      <p:bldP spid="1370126" grpId="0" animBg="1"/>
      <p:bldP spid="1370127" grpId="0" animBg="1"/>
      <p:bldP spid="1370128" grpId="0" animBg="1"/>
      <p:bldP spid="1370129" grpId="0" animBg="1"/>
      <p:bldP spid="1370130" grpId="0" animBg="1"/>
      <p:bldP spid="1370131" grpId="0" animBg="1"/>
      <p:bldP spid="1370132" grpId="0" animBg="1"/>
      <p:bldP spid="1370133" grpId="0" animBg="1"/>
      <p:bldP spid="1370134" grpId="0" animBg="1"/>
      <p:bldP spid="1370135" grpId="0" animBg="1"/>
      <p:bldP spid="1370136" grpId="0" animBg="1"/>
      <p:bldP spid="1370137" grpId="0" animBg="1"/>
      <p:bldP spid="1370138" grpId="0" animBg="1"/>
      <p:bldP spid="1370139" grpId="0" animBg="1"/>
      <p:bldP spid="1370140" grpId="0" animBg="1"/>
      <p:bldP spid="1370141" grpId="0" animBg="1"/>
      <p:bldP spid="1370142" grpId="0" animBg="1"/>
      <p:bldP spid="1370143" grpId="0"/>
      <p:bldP spid="1370145" grpId="0" animBg="1"/>
      <p:bldP spid="13701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2"/>
          <p:cNvSpPr>
            <a:spLocks noChangeArrowheads="1"/>
          </p:cNvSpPr>
          <p:nvPr/>
        </p:nvSpPr>
        <p:spPr bwMode="auto">
          <a:xfrm>
            <a:off x="685800" y="1401763"/>
            <a:ext cx="7772400" cy="5456237"/>
          </a:xfrm>
          <a:prstGeom prst="rect">
            <a:avLst/>
          </a:prstGeom>
          <a:solidFill>
            <a:srgbClr val="EAEAEA"/>
          </a:solidFill>
          <a:ln w="9525">
            <a:noFill/>
            <a:miter lim="800000"/>
            <a:headEnd/>
            <a:tailEnd/>
          </a:ln>
        </p:spPr>
        <p:txBody>
          <a:bodyPr/>
          <a:lstStyle/>
          <a:p>
            <a:r>
              <a:rPr lang="en-US" sz="2400" i="1" dirty="0">
                <a:solidFill>
                  <a:schemeClr val="accent2"/>
                </a:solidFill>
                <a:latin typeface="Arial" charset="0"/>
                <a:ea typeface="Calibri" pitchFamily="34" charset="0"/>
                <a:cs typeface="Arial" charset="0"/>
              </a:rPr>
              <a:t>Primary energy sources</a:t>
            </a:r>
            <a:endParaRPr lang="en-US" sz="2400" dirty="0">
              <a:solidFill>
                <a:srgbClr val="000000"/>
              </a:solidFill>
              <a:latin typeface="Arial" charset="0"/>
              <a:ea typeface="Calibri" pitchFamily="34" charset="0"/>
              <a:cs typeface="Arial" charset="0"/>
            </a:endParaRPr>
          </a:p>
          <a:p>
            <a:r>
              <a:rPr lang="en-US" sz="2400" dirty="0">
                <a:solidFill>
                  <a:srgbClr val="000000"/>
                </a:solidFill>
                <a:latin typeface="Arial" charset="0"/>
                <a:ea typeface="Calibri" pitchFamily="34" charset="0"/>
                <a:cs typeface="Times New Roman" pitchFamily="18" charset="0"/>
                <a:sym typeface="Symbol" pitchFamily="18" charset="2"/>
              </a:rPr>
              <a:t></a:t>
            </a:r>
            <a:r>
              <a:rPr lang="en-US" sz="2400" dirty="0">
                <a:solidFill>
                  <a:srgbClr val="000000"/>
                </a:solidFill>
                <a:latin typeface="Arial" charset="0"/>
                <a:ea typeface="Calibri" pitchFamily="34" charset="0"/>
                <a:cs typeface="Times New Roman" pitchFamily="18" charset="0"/>
              </a:rPr>
              <a:t>You should have a good idea of these percentages, from </a:t>
            </a:r>
            <a:r>
              <a:rPr lang="en-US" sz="2400" b="1" dirty="0">
                <a:solidFill>
                  <a:srgbClr val="000000"/>
                </a:solidFill>
                <a:latin typeface="Arial" charset="0"/>
                <a:ea typeface="Calibri" pitchFamily="34" charset="0"/>
                <a:cs typeface="Times New Roman" pitchFamily="18" charset="0"/>
              </a:rPr>
              <a:t>memory</a:t>
            </a:r>
            <a:r>
              <a:rPr lang="en-US" sz="2400" dirty="0">
                <a:solidFill>
                  <a:srgbClr val="000000"/>
                </a:solidFill>
                <a:latin typeface="Arial" charset="0"/>
                <a:ea typeface="Calibri" pitchFamily="34" charset="0"/>
                <a:cs typeface="Times New Roman" pitchFamily="18" charset="0"/>
              </a:rPr>
              <a:t>.</a:t>
            </a:r>
          </a:p>
        </p:txBody>
      </p:sp>
      <p:sp>
        <p:nvSpPr>
          <p:cNvPr id="10243"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dirty="0" smtClean="0"/>
              <a:t>Topic 8: Energy production</a:t>
            </a:r>
            <a:br>
              <a:rPr lang="en-US" altLang="en-US" sz="2800" b="1" dirty="0" smtClean="0"/>
            </a:br>
            <a:r>
              <a:rPr lang="en-US" altLang="en-US" sz="2800" dirty="0" smtClean="0">
                <a:solidFill>
                  <a:schemeClr val="tx1"/>
                </a:solidFill>
              </a:rPr>
              <a:t>8.1 – Energy sources</a:t>
            </a:r>
            <a:endParaRPr lang="en-US" sz="2800" dirty="0" smtClean="0">
              <a:solidFill>
                <a:schemeClr val="tx1"/>
              </a:solidFill>
            </a:endParaRPr>
          </a:p>
        </p:txBody>
      </p:sp>
      <p:pic>
        <p:nvPicPr>
          <p:cNvPr id="116531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320925" y="3006725"/>
            <a:ext cx="1095375" cy="1830388"/>
          </a:xfrm>
          <a:prstGeom prst="rect">
            <a:avLst/>
          </a:prstGeom>
          <a:noFill/>
          <a:ln w="9525">
            <a:noFill/>
            <a:miter lim="800000"/>
            <a:headEnd/>
            <a:tailEnd/>
          </a:ln>
        </p:spPr>
      </p:pic>
      <p:pic>
        <p:nvPicPr>
          <p:cNvPr id="1165317" name="Picture 5"/>
          <p:cNvPicPr>
            <a:picLocks noChangeAspect="1" noChangeArrowheads="1"/>
          </p:cNvPicPr>
          <p:nvPr/>
        </p:nvPicPr>
        <p:blipFill>
          <a:blip r:embed="rId8" cstate="print">
            <a:clrChange>
              <a:clrFrom>
                <a:srgbClr val="FFFFFF"/>
              </a:clrFrom>
              <a:clrTo>
                <a:srgbClr val="FFFFFF">
                  <a:alpha val="0"/>
                </a:srgbClr>
              </a:clrTo>
            </a:clrChange>
          </a:blip>
          <a:srcRect b="14333"/>
          <a:stretch>
            <a:fillRect/>
          </a:stretch>
        </p:blipFill>
        <p:spPr bwMode="auto">
          <a:xfrm>
            <a:off x="-63500" y="4343400"/>
            <a:ext cx="6929438" cy="2514600"/>
          </a:xfrm>
          <a:prstGeom prst="rect">
            <a:avLst/>
          </a:prstGeom>
          <a:noFill/>
          <a:ln w="9525">
            <a:noFill/>
            <a:miter lim="800000"/>
            <a:headEnd/>
            <a:tailEnd/>
          </a:ln>
        </p:spPr>
      </p:pic>
      <p:sp>
        <p:nvSpPr>
          <p:cNvPr id="1165318" name="Arc 6" descr="90%"/>
          <p:cNvSpPr>
            <a:spLocks/>
          </p:cNvSpPr>
          <p:nvPr/>
        </p:nvSpPr>
        <p:spPr bwMode="auto">
          <a:xfrm>
            <a:off x="349250" y="4740275"/>
            <a:ext cx="4667250" cy="1203325"/>
          </a:xfrm>
          <a:custGeom>
            <a:avLst/>
            <a:gdLst>
              <a:gd name="T0" fmla="*/ 2333625 w 43200"/>
              <a:gd name="T1" fmla="*/ 0 h 43200"/>
              <a:gd name="T2" fmla="*/ 521716 w 43200"/>
              <a:gd name="T3" fmla="*/ 222504 h 43200"/>
              <a:gd name="T4" fmla="*/ 2333625 w 43200"/>
              <a:gd name="T5" fmla="*/ 601663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6642"/>
                  <a:pt x="1704" y="11836"/>
                  <a:pt x="4828" y="7987"/>
                </a:cubicBezTo>
                <a:lnTo>
                  <a:pt x="21600" y="21600"/>
                </a:lnTo>
                <a:close/>
              </a:path>
            </a:pathLst>
          </a:custGeom>
          <a:pattFill prst="pct90">
            <a:fgClr>
              <a:srgbClr val="000000">
                <a:alpha val="25098"/>
              </a:srgbClr>
            </a:fgClr>
            <a:bgClr>
              <a:schemeClr val="bg1">
                <a:alpha val="25098"/>
              </a:schemeClr>
            </a:bgClr>
          </a:pattFill>
          <a:ln w="28575">
            <a:solidFill>
              <a:srgbClr val="FF0000"/>
            </a:solidFill>
            <a:round/>
            <a:headEnd/>
            <a:tailEnd/>
          </a:ln>
        </p:spPr>
        <p:txBody>
          <a:bodyPr wrap="none" anchor="ctr"/>
          <a:lstStyle/>
          <a:p>
            <a:endParaRPr lang="en-US" dirty="0"/>
          </a:p>
        </p:txBody>
      </p:sp>
      <p:sp>
        <p:nvSpPr>
          <p:cNvPr id="1165319" name="Rectangle 7" descr="90%"/>
          <p:cNvSpPr>
            <a:spLocks noChangeArrowheads="1"/>
          </p:cNvSpPr>
          <p:nvPr/>
        </p:nvSpPr>
        <p:spPr bwMode="auto">
          <a:xfrm>
            <a:off x="5473700" y="4824413"/>
            <a:ext cx="1238250" cy="782637"/>
          </a:xfrm>
          <a:prstGeom prst="rect">
            <a:avLst/>
          </a:prstGeom>
          <a:pattFill prst="pct90">
            <a:fgClr>
              <a:schemeClr val="tx2">
                <a:alpha val="20000"/>
              </a:schemeClr>
            </a:fgClr>
            <a:bgClr>
              <a:schemeClr val="bg1">
                <a:alpha val="20000"/>
              </a:schemeClr>
            </a:bgClr>
          </a:pattFill>
          <a:ln w="9525">
            <a:noFill/>
            <a:miter lim="800000"/>
            <a:headEnd/>
            <a:tailEnd/>
          </a:ln>
        </p:spPr>
        <p:txBody>
          <a:bodyPr wrap="none" anchor="ctr"/>
          <a:lstStyle/>
          <a:p>
            <a:endParaRPr lang="en-US" dirty="0"/>
          </a:p>
        </p:txBody>
      </p:sp>
      <p:pic>
        <p:nvPicPr>
          <p:cNvPr id="1165320"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3122613" y="2378075"/>
            <a:ext cx="6021387" cy="2184400"/>
          </a:xfrm>
          <a:prstGeom prst="rect">
            <a:avLst/>
          </a:prstGeom>
          <a:noFill/>
          <a:ln w="9525">
            <a:noFill/>
            <a:miter lim="800000"/>
            <a:headEnd/>
            <a:tailEnd/>
          </a:ln>
        </p:spPr>
      </p:pic>
      <p:sp>
        <p:nvSpPr>
          <p:cNvPr id="1165321" name="Text Box 9"/>
          <p:cNvSpPr txBox="1">
            <a:spLocks noChangeArrowheads="1"/>
          </p:cNvSpPr>
          <p:nvPr/>
        </p:nvSpPr>
        <p:spPr bwMode="auto">
          <a:xfrm>
            <a:off x="6813550" y="4854575"/>
            <a:ext cx="1135063" cy="822325"/>
          </a:xfrm>
          <a:prstGeom prst="rect">
            <a:avLst/>
          </a:prstGeom>
          <a:noFill/>
          <a:ln w="9525">
            <a:noFill/>
            <a:miter lim="800000"/>
            <a:headEnd/>
            <a:tailEnd/>
          </a:ln>
        </p:spPr>
        <p:txBody>
          <a:bodyPr>
            <a:spAutoFit/>
          </a:bodyPr>
          <a:lstStyle/>
          <a:p>
            <a:r>
              <a:rPr lang="en-US" sz="2400" dirty="0">
                <a:latin typeface="Arial" charset="0"/>
              </a:rPr>
              <a:t>Fossil fuels</a:t>
            </a:r>
          </a:p>
        </p:txBody>
      </p:sp>
      <p:sp>
        <p:nvSpPr>
          <p:cNvPr id="1165322" name="Text Box 10"/>
          <p:cNvSpPr txBox="1">
            <a:spLocks noChangeArrowheads="1"/>
          </p:cNvSpPr>
          <p:nvPr/>
        </p:nvSpPr>
        <p:spPr bwMode="auto">
          <a:xfrm>
            <a:off x="7839075" y="4940300"/>
            <a:ext cx="754063" cy="457200"/>
          </a:xfrm>
          <a:prstGeom prst="rect">
            <a:avLst/>
          </a:prstGeom>
          <a:noFill/>
          <a:ln w="9525">
            <a:noFill/>
            <a:miter lim="800000"/>
            <a:headEnd/>
            <a:tailEnd/>
          </a:ln>
        </p:spPr>
        <p:txBody>
          <a:bodyPr wrap="none">
            <a:spAutoFit/>
          </a:bodyPr>
          <a:lstStyle/>
          <a:p>
            <a:r>
              <a:rPr lang="en-US" sz="2400" dirty="0">
                <a:solidFill>
                  <a:schemeClr val="hlink"/>
                </a:solidFill>
                <a:latin typeface="Arial" charset="0"/>
              </a:rPr>
              <a:t>CO</a:t>
            </a:r>
            <a:r>
              <a:rPr lang="en-US" sz="2400" baseline="-25000" dirty="0">
                <a:solidFill>
                  <a:schemeClr val="hlink"/>
                </a:solidFill>
                <a:latin typeface="Arial" charset="0"/>
              </a:rPr>
              <a:t>2</a:t>
            </a:r>
            <a:endParaRPr lang="en-US" sz="2400" dirty="0">
              <a:solidFill>
                <a:schemeClr val="hlink"/>
              </a:solidFill>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314">
                                            <p:txEl>
                                              <p:pRg st="1" end="1"/>
                                            </p:txEl>
                                          </p:spTgt>
                                        </p:tgtEl>
                                        <p:attrNameLst>
                                          <p:attrName>style.visibility</p:attrName>
                                        </p:attrNameLst>
                                      </p:cBhvr>
                                      <p:to>
                                        <p:strVal val="visible"/>
                                      </p:to>
                                    </p:set>
                                    <p:anim calcmode="lin" valueType="num">
                                      <p:cBhvr additive="base">
                                        <p:cTn id="7" dur="500" fill="hold"/>
                                        <p:tgtEl>
                                          <p:spTgt spid="1165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5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1165317"/>
                                        </p:tgtEl>
                                        <p:attrNameLst>
                                          <p:attrName>style.visibility</p:attrName>
                                        </p:attrNameLst>
                                      </p:cBhvr>
                                      <p:to>
                                        <p:strVal val="visible"/>
                                      </p:to>
                                    </p:set>
                                    <p:anim calcmode="lin" valueType="num">
                                      <p:cBhvr>
                                        <p:cTn id="11" dur="500" fill="hold"/>
                                        <p:tgtEl>
                                          <p:spTgt spid="1165317"/>
                                        </p:tgtEl>
                                        <p:attrNameLst>
                                          <p:attrName>ppt_w</p:attrName>
                                        </p:attrNameLst>
                                      </p:cBhvr>
                                      <p:tavLst>
                                        <p:tav tm="0">
                                          <p:val>
                                            <p:fltVal val="0"/>
                                          </p:val>
                                        </p:tav>
                                        <p:tav tm="100000">
                                          <p:val>
                                            <p:strVal val="#ppt_w"/>
                                          </p:val>
                                        </p:tav>
                                      </p:tavLst>
                                    </p:anim>
                                    <p:anim calcmode="lin" valueType="num">
                                      <p:cBhvr>
                                        <p:cTn id="12" dur="500" fill="hold"/>
                                        <p:tgtEl>
                                          <p:spTgt spid="1165317"/>
                                        </p:tgtEl>
                                        <p:attrNameLst>
                                          <p:attrName>ppt_h</p:attrName>
                                        </p:attrNameLst>
                                      </p:cBhvr>
                                      <p:tavLst>
                                        <p:tav tm="0">
                                          <p:val>
                                            <p:fltVal val="0"/>
                                          </p:val>
                                        </p:tav>
                                        <p:tav tm="100000">
                                          <p:val>
                                            <p:strVal val="#ppt_h"/>
                                          </p:val>
                                        </p:tav>
                                      </p:tavLst>
                                    </p:anim>
                                    <p:animEffect transition="in" filter="fade">
                                      <p:cBhvr>
                                        <p:cTn id="13" dur="500"/>
                                        <p:tgtEl>
                                          <p:spTgt spid="11653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65316"/>
                                        </p:tgtEl>
                                        <p:attrNameLst>
                                          <p:attrName>style.visibility</p:attrName>
                                        </p:attrNameLst>
                                      </p:cBhvr>
                                      <p:to>
                                        <p:strVal val="visible"/>
                                      </p:to>
                                    </p:set>
                                    <p:animEffect transition="in" filter="wipe(down)">
                                      <p:cBhvr>
                                        <p:cTn id="18" dur="500"/>
                                        <p:tgtEl>
                                          <p:spTgt spid="116531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1165320"/>
                                        </p:tgtEl>
                                        <p:attrNameLst>
                                          <p:attrName>style.visibility</p:attrName>
                                        </p:attrNameLst>
                                      </p:cBhvr>
                                      <p:to>
                                        <p:strVal val="visible"/>
                                      </p:to>
                                    </p:set>
                                    <p:anim calcmode="lin" valueType="num">
                                      <p:cBhvr>
                                        <p:cTn id="23" dur="500" fill="hold"/>
                                        <p:tgtEl>
                                          <p:spTgt spid="1165320"/>
                                        </p:tgtEl>
                                        <p:attrNameLst>
                                          <p:attrName>ppt_w</p:attrName>
                                        </p:attrNameLst>
                                      </p:cBhvr>
                                      <p:tavLst>
                                        <p:tav tm="0">
                                          <p:val>
                                            <p:fltVal val="0"/>
                                          </p:val>
                                        </p:tav>
                                        <p:tav tm="100000">
                                          <p:val>
                                            <p:strVal val="#ppt_w"/>
                                          </p:val>
                                        </p:tav>
                                      </p:tavLst>
                                    </p:anim>
                                    <p:anim calcmode="lin" valueType="num">
                                      <p:cBhvr>
                                        <p:cTn id="24" dur="500" fill="hold"/>
                                        <p:tgtEl>
                                          <p:spTgt spid="1165320"/>
                                        </p:tgtEl>
                                        <p:attrNameLst>
                                          <p:attrName>ppt_h</p:attrName>
                                        </p:attrNameLst>
                                      </p:cBhvr>
                                      <p:tavLst>
                                        <p:tav tm="0">
                                          <p:val>
                                            <p:fltVal val="0"/>
                                          </p:val>
                                        </p:tav>
                                        <p:tav tm="100000">
                                          <p:val>
                                            <p:strVal val="#ppt_h"/>
                                          </p:val>
                                        </p:tav>
                                      </p:tavLst>
                                    </p:anim>
                                    <p:animEffect transition="in" filter="fade">
                                      <p:cBhvr>
                                        <p:cTn id="25" dur="500"/>
                                        <p:tgtEl>
                                          <p:spTgt spid="116532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165318"/>
                                        </p:tgtEl>
                                        <p:attrNameLst>
                                          <p:attrName>style.visibility</p:attrName>
                                        </p:attrNameLst>
                                      </p:cBhvr>
                                      <p:to>
                                        <p:strVal val="visible"/>
                                      </p:to>
                                    </p:set>
                                    <p:animEffect transition="in" filter="wheel(1)">
                                      <p:cBhvr>
                                        <p:cTn id="30" dur="5000"/>
                                        <p:tgtEl>
                                          <p:spTgt spid="1165318"/>
                                        </p:tgtEl>
                                      </p:cBhvr>
                                    </p:animEffect>
                                  </p:childTnLst>
                                  <p:subTnLst>
                                    <p:audio>
                                      <p:cMediaNode>
                                        <p:cTn display="0" masterRel="sameClick">
                                          <p:stCondLst>
                                            <p:cond evt="begin" delay="0">
                                              <p:tn val="28"/>
                                            </p:cond>
                                          </p:stCondLst>
                                          <p:endCondLst>
                                            <p:cond evt="onStopAudio" delay="0">
                                              <p:tgtEl>
                                                <p:sldTgt/>
                                              </p:tgtEl>
                                            </p:cond>
                                          </p:endCondLst>
                                        </p:cTn>
                                        <p:tgtEl>
                                          <p:sndTgt r:embed="rId6" name="drumroll.wav"/>
                                        </p:tgtEl>
                                      </p:cMediaNode>
                                    </p:audio>
                                  </p:subTnLst>
                                </p:cTn>
                              </p:par>
                              <p:par>
                                <p:cTn id="31" presetID="22" presetClass="entr" presetSubtype="1" fill="hold" grpId="0" nodeType="withEffect">
                                  <p:stCondLst>
                                    <p:cond delay="0"/>
                                  </p:stCondLst>
                                  <p:childTnLst>
                                    <p:set>
                                      <p:cBhvr>
                                        <p:cTn id="32" dur="1" fill="hold">
                                          <p:stCondLst>
                                            <p:cond delay="0"/>
                                          </p:stCondLst>
                                        </p:cTn>
                                        <p:tgtEl>
                                          <p:spTgt spid="1165319"/>
                                        </p:tgtEl>
                                        <p:attrNameLst>
                                          <p:attrName>style.visibility</p:attrName>
                                        </p:attrNameLst>
                                      </p:cBhvr>
                                      <p:to>
                                        <p:strVal val="visible"/>
                                      </p:to>
                                    </p:set>
                                    <p:animEffect transition="in" filter="wipe(up)">
                                      <p:cBhvr>
                                        <p:cTn id="33" dur="5000"/>
                                        <p:tgtEl>
                                          <p:spTgt spid="116531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65321"/>
                                        </p:tgtEl>
                                        <p:attrNameLst>
                                          <p:attrName>style.visibility</p:attrName>
                                        </p:attrNameLst>
                                      </p:cBhvr>
                                      <p:to>
                                        <p:strVal val="visible"/>
                                      </p:to>
                                    </p:set>
                                    <p:anim calcmode="lin" valueType="num">
                                      <p:cBhvr>
                                        <p:cTn id="38" dur="500" fill="hold"/>
                                        <p:tgtEl>
                                          <p:spTgt spid="1165321"/>
                                        </p:tgtEl>
                                        <p:attrNameLst>
                                          <p:attrName>ppt_w</p:attrName>
                                        </p:attrNameLst>
                                      </p:cBhvr>
                                      <p:tavLst>
                                        <p:tav tm="0">
                                          <p:val>
                                            <p:fltVal val="0"/>
                                          </p:val>
                                        </p:tav>
                                        <p:tav tm="100000">
                                          <p:val>
                                            <p:strVal val="#ppt_w"/>
                                          </p:val>
                                        </p:tav>
                                      </p:tavLst>
                                    </p:anim>
                                    <p:anim calcmode="lin" valueType="num">
                                      <p:cBhvr>
                                        <p:cTn id="39" dur="500" fill="hold"/>
                                        <p:tgtEl>
                                          <p:spTgt spid="1165321"/>
                                        </p:tgtEl>
                                        <p:attrNameLst>
                                          <p:attrName>ppt_h</p:attrName>
                                        </p:attrNameLst>
                                      </p:cBhvr>
                                      <p:tavLst>
                                        <p:tav tm="0">
                                          <p:val>
                                            <p:fltVal val="0"/>
                                          </p:val>
                                        </p:tav>
                                        <p:tav tm="100000">
                                          <p:val>
                                            <p:strVal val="#ppt_h"/>
                                          </p:val>
                                        </p:tav>
                                      </p:tavLst>
                                    </p:anim>
                                    <p:animEffect transition="in" filter="fade">
                                      <p:cBhvr>
                                        <p:cTn id="40" dur="500"/>
                                        <p:tgtEl>
                                          <p:spTgt spid="1165321"/>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165322"/>
                                        </p:tgtEl>
                                        <p:attrNameLst>
                                          <p:attrName>style.visibility</p:attrName>
                                        </p:attrNameLst>
                                      </p:cBhvr>
                                      <p:to>
                                        <p:strVal val="visible"/>
                                      </p:to>
                                    </p:set>
                                    <p:anim calcmode="lin" valueType="num">
                                      <p:cBhvr>
                                        <p:cTn id="45" dur="500" fill="hold"/>
                                        <p:tgtEl>
                                          <p:spTgt spid="1165322"/>
                                        </p:tgtEl>
                                        <p:attrNameLst>
                                          <p:attrName>ppt_w</p:attrName>
                                        </p:attrNameLst>
                                      </p:cBhvr>
                                      <p:tavLst>
                                        <p:tav tm="0">
                                          <p:val>
                                            <p:fltVal val="0"/>
                                          </p:val>
                                        </p:tav>
                                        <p:tav tm="100000">
                                          <p:val>
                                            <p:strVal val="#ppt_w"/>
                                          </p:val>
                                        </p:tav>
                                      </p:tavLst>
                                    </p:anim>
                                    <p:anim calcmode="lin" valueType="num">
                                      <p:cBhvr>
                                        <p:cTn id="46" dur="500" fill="hold"/>
                                        <p:tgtEl>
                                          <p:spTgt spid="1165322"/>
                                        </p:tgtEl>
                                        <p:attrNameLst>
                                          <p:attrName>ppt_h</p:attrName>
                                        </p:attrNameLst>
                                      </p:cBhvr>
                                      <p:tavLst>
                                        <p:tav tm="0">
                                          <p:val>
                                            <p:fltVal val="0"/>
                                          </p:val>
                                        </p:tav>
                                        <p:tav tm="100000">
                                          <p:val>
                                            <p:strVal val="#ppt_h"/>
                                          </p:val>
                                        </p:tav>
                                      </p:tavLst>
                                    </p:anim>
                                    <p:animEffect transition="in" filter="fade">
                                      <p:cBhvr>
                                        <p:cTn id="47" dur="500"/>
                                        <p:tgtEl>
                                          <p:spTgt spid="1165322"/>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5318" grpId="0" animBg="1"/>
      <p:bldP spid="1165319" grpId="0" animBg="1"/>
      <p:bldP spid="1165321" grpId="0"/>
      <p:bldP spid="1165322"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4211" name="Rectangle 4"/>
          <p:cNvSpPr>
            <a:spLocks noChangeArrowheads="1"/>
          </p:cNvSpPr>
          <p:nvPr/>
        </p:nvSpPr>
        <p:spPr bwMode="auto">
          <a:xfrm>
            <a:off x="685800" y="1860550"/>
            <a:ext cx="7772400" cy="3260725"/>
          </a:xfrm>
          <a:prstGeom prst="rect">
            <a:avLst/>
          </a:prstGeom>
          <a:solidFill>
            <a:srgbClr val="CCFFCC"/>
          </a:solidFill>
          <a:ln w="9525">
            <a:noFill/>
            <a:miter lim="800000"/>
            <a:headEnd/>
            <a:tailEnd/>
          </a:ln>
        </p:spPr>
        <p:txBody>
          <a:bodyPr/>
          <a:lstStyle/>
          <a:p>
            <a:endParaRPr lang="en-US"/>
          </a:p>
        </p:txBody>
      </p:sp>
      <p:pic>
        <p:nvPicPr>
          <p:cNvPr id="1366021"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6275" y="1897063"/>
            <a:ext cx="7864475" cy="2571750"/>
          </a:xfrm>
          <a:prstGeom prst="rect">
            <a:avLst/>
          </a:prstGeom>
          <a:noFill/>
          <a:ln w="9525">
            <a:noFill/>
            <a:miter lim="800000"/>
            <a:headEnd/>
            <a:tailEnd/>
          </a:ln>
        </p:spPr>
      </p:pic>
      <p:sp>
        <p:nvSpPr>
          <p:cNvPr id="1366018" name="Rectangle 2"/>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6018">
                                            <p:txEl>
                                              <p:pRg st="0" end="0"/>
                                            </p:txEl>
                                          </p:spTgt>
                                        </p:tgtEl>
                                        <p:attrNameLst>
                                          <p:attrName>style.visibility</p:attrName>
                                        </p:attrNameLst>
                                      </p:cBhvr>
                                      <p:to>
                                        <p:strVal val="visible"/>
                                      </p:to>
                                    </p:set>
                                    <p:anim calcmode="lin" valueType="num">
                                      <p:cBhvr additive="base">
                                        <p:cTn id="7" dur="500" fill="hold"/>
                                        <p:tgtEl>
                                          <p:spTgt spid="1366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6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66021"/>
                                        </p:tgtEl>
                                        <p:attrNameLst>
                                          <p:attrName>style.visibility</p:attrName>
                                        </p:attrNameLst>
                                      </p:cBhvr>
                                      <p:to>
                                        <p:strVal val="visible"/>
                                      </p:to>
                                    </p:set>
                                    <p:anim calcmode="lin" valueType="num">
                                      <p:cBhvr additive="base">
                                        <p:cTn id="13" dur="500" fill="hold"/>
                                        <p:tgtEl>
                                          <p:spTgt spid="1366021"/>
                                        </p:tgtEl>
                                        <p:attrNameLst>
                                          <p:attrName>ppt_x</p:attrName>
                                        </p:attrNameLst>
                                      </p:cBhvr>
                                      <p:tavLst>
                                        <p:tav tm="0">
                                          <p:val>
                                            <p:strVal val="#ppt_x"/>
                                          </p:val>
                                        </p:tav>
                                        <p:tav tm="100000">
                                          <p:val>
                                            <p:strVal val="#ppt_x"/>
                                          </p:val>
                                        </p:tav>
                                      </p:tavLst>
                                    </p:anim>
                                    <p:anim calcmode="lin" valueType="num">
                                      <p:cBhvr additive="base">
                                        <p:cTn id="14" dur="500" fill="hold"/>
                                        <p:tgtEl>
                                          <p:spTgt spid="13660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68069"/>
                                        </p:tgtEl>
                                        <p:attrNameLst>
                                          <p:attrName>style.visibility</p:attrName>
                                        </p:attrNameLst>
                                      </p:cBhvr>
                                      <p:to>
                                        <p:strVal val="visible"/>
                                      </p:to>
                                    </p:set>
                                    <p:anim calcmode="lin" valueType="num">
                                      <p:cBhvr additive="base">
                                        <p:cTn id="7" dur="500" fill="hold"/>
                                        <p:tgtEl>
                                          <p:spTgt spid="1368069"/>
                                        </p:tgtEl>
                                        <p:attrNameLst>
                                          <p:attrName>ppt_x</p:attrName>
                                        </p:attrNameLst>
                                      </p:cBhvr>
                                      <p:tavLst>
                                        <p:tav tm="0">
                                          <p:val>
                                            <p:strVal val="#ppt_x"/>
                                          </p:val>
                                        </p:tav>
                                        <p:tav tm="100000">
                                          <p:val>
                                            <p:strVal val="#ppt_x"/>
                                          </p:val>
                                        </p:tav>
                                      </p:tavLst>
                                    </p:anim>
                                    <p:anim calcmode="lin" valueType="num">
                                      <p:cBhvr additive="base">
                                        <p:cTn id="8" dur="500" fill="hold"/>
                                        <p:tgtEl>
                                          <p:spTgt spid="13680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ctrTitle"/>
          </p:nvPr>
        </p:nvSpPr>
        <p:spPr>
          <a:xfrm>
            <a:off x="685800" y="533400"/>
            <a:ext cx="7772400" cy="833438"/>
          </a:xfrm>
          <a:noFill/>
        </p:spPr>
        <p:txBody>
          <a:bodyPr/>
          <a:lstStyle/>
          <a:p>
            <a:pPr algn="l" eaLnBrk="1" hangingPunct="1"/>
            <a:r>
              <a:rPr lang="en-US" altLang="en-US" sz="2800" b="1" smtClean="0"/>
              <a:t>Topic 8: Energy production</a:t>
            </a:r>
            <a:br>
              <a:rPr lang="en-US" altLang="en-US" sz="2800" b="1" smtClean="0"/>
            </a:br>
            <a:r>
              <a:rPr lang="en-US" altLang="en-US" sz="2800" smtClean="0">
                <a:solidFill>
                  <a:schemeClr val="tx1"/>
                </a:solidFill>
              </a:rPr>
              <a:t>8.1 – Energy sources</a:t>
            </a:r>
            <a:endParaRPr lang="en-US" sz="2800" smtClean="0">
              <a:solidFill>
                <a:schemeClr val="tx1"/>
              </a:solidFill>
            </a:endParaRPr>
          </a:p>
        </p:txBody>
      </p:sp>
      <p:sp>
        <p:nvSpPr>
          <p:cNvPr id="95235" name="Rectangle 4"/>
          <p:cNvSpPr>
            <a:spLocks noChangeArrowheads="1"/>
          </p:cNvSpPr>
          <p:nvPr/>
        </p:nvSpPr>
        <p:spPr bwMode="auto">
          <a:xfrm>
            <a:off x="685800" y="1847850"/>
            <a:ext cx="7772400" cy="5010150"/>
          </a:xfrm>
          <a:prstGeom prst="rect">
            <a:avLst/>
          </a:prstGeom>
          <a:solidFill>
            <a:srgbClr val="CCFFCC"/>
          </a:solidFill>
          <a:ln w="9525">
            <a:noFill/>
            <a:miter lim="800000"/>
            <a:headEnd/>
            <a:tailEnd/>
          </a:ln>
        </p:spPr>
        <p:txBody>
          <a:bodyPr/>
          <a:lstStyle/>
          <a:p>
            <a:endParaRPr lang="en-US"/>
          </a:p>
        </p:txBody>
      </p:sp>
      <p:pic>
        <p:nvPicPr>
          <p:cNvPr id="1368069"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71513" y="1976438"/>
            <a:ext cx="7751762" cy="3319462"/>
          </a:xfrm>
          <a:prstGeom prst="rect">
            <a:avLst/>
          </a:prstGeom>
          <a:noFill/>
          <a:ln w="9525">
            <a:noFill/>
            <a:miter lim="800000"/>
            <a:headEnd/>
            <a:tailEnd/>
          </a:ln>
        </p:spPr>
      </p:pic>
      <p:sp>
        <p:nvSpPr>
          <p:cNvPr id="95246" name="Rectangle 15"/>
          <p:cNvSpPr>
            <a:spLocks noChangeArrowheads="1"/>
          </p:cNvSpPr>
          <p:nvPr/>
        </p:nvSpPr>
        <p:spPr bwMode="auto">
          <a:xfrm>
            <a:off x="685800" y="1401763"/>
            <a:ext cx="7772400" cy="492125"/>
          </a:xfrm>
          <a:prstGeom prst="rect">
            <a:avLst/>
          </a:prstGeom>
          <a:solidFill>
            <a:srgbClr val="EAEAEA"/>
          </a:solidFill>
          <a:ln w="9525">
            <a:noFill/>
            <a:miter lim="800000"/>
            <a:headEnd/>
            <a:tailEnd/>
          </a:ln>
        </p:spPr>
        <p:txBody>
          <a:bodyPr/>
          <a:lstStyle/>
          <a:p>
            <a:r>
              <a:rPr lang="en-US" sz="2400" i="1">
                <a:solidFill>
                  <a:schemeClr val="accent2"/>
                </a:solidFill>
                <a:latin typeface="Arial" charset="0"/>
                <a:ea typeface="Calibri" pitchFamily="34" charset="0"/>
                <a:cs typeface="Arial" charset="0"/>
              </a:rPr>
              <a:t>Solving problems relevant to energy transformations</a:t>
            </a:r>
          </a:p>
        </p:txBody>
      </p:sp>
    </p:spTree>
    <p:extLst>
      <p:ext uri="{BB962C8B-B14F-4D97-AF65-F5344CB8AC3E}">
        <p14:creationId xmlns:p14="http://schemas.microsoft.com/office/powerpoint/2010/main" val="4228630621"/>
      </p:ext>
    </p:extLst>
  </p:cSld>
  <p:clrMapOvr>
    <a:masterClrMapping/>
  </p:clrMapOvr>
  <p:transition>
    <p:sndAc>
      <p:stSnd>
        <p:snd r:embed="rId3" name="camera.wav"/>
      </p:stSnd>
    </p:sndAc>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13776</TotalTime>
  <Words>4531</Words>
  <Application>Microsoft Office PowerPoint</Application>
  <PresentationFormat>On-screen Show (4:3)</PresentationFormat>
  <Paragraphs>861</Paragraphs>
  <Slides>92</Slides>
  <Notes>92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92</vt:i4>
      </vt:variant>
    </vt:vector>
  </HeadingPairs>
  <TitlesOfParts>
    <vt:vector size="99" baseType="lpstr">
      <vt:lpstr>Arial</vt:lpstr>
      <vt:lpstr>Calibri</vt:lpstr>
      <vt:lpstr>Cambria Math</vt:lpstr>
      <vt:lpstr>Courier New</vt:lpstr>
      <vt:lpstr>Symbol</vt:lpstr>
      <vt:lpstr>Times New Roman</vt:lpstr>
      <vt:lpstr>Default Design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PowerPoint Presentation</vt:lpstr>
      <vt:lpstr>PowerPoint Presentation</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lpstr>Topic 8: Energy production 8.1 – Energy sources</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915</cp:revision>
  <dcterms:created xsi:type="dcterms:W3CDTF">2006-01-31T23:43:34Z</dcterms:created>
  <dcterms:modified xsi:type="dcterms:W3CDTF">2018-01-23T02:17:42Z</dcterms:modified>
</cp:coreProperties>
</file>