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65" r:id="rId2"/>
    <p:sldId id="448" r:id="rId3"/>
    <p:sldId id="449" r:id="rId4"/>
    <p:sldId id="450" r:id="rId5"/>
    <p:sldId id="451" r:id="rId6"/>
    <p:sldId id="453" r:id="rId7"/>
    <p:sldId id="454" r:id="rId8"/>
    <p:sldId id="460" r:id="rId9"/>
    <p:sldId id="455" r:id="rId10"/>
    <p:sldId id="456" r:id="rId11"/>
    <p:sldId id="457" r:id="rId12"/>
    <p:sldId id="458" r:id="rId13"/>
    <p:sldId id="459" r:id="rId14"/>
    <p:sldId id="518" r:id="rId15"/>
    <p:sldId id="461" r:id="rId16"/>
    <p:sldId id="462" r:id="rId17"/>
    <p:sldId id="463" r:id="rId18"/>
    <p:sldId id="465" r:id="rId19"/>
    <p:sldId id="464" r:id="rId20"/>
    <p:sldId id="466" r:id="rId21"/>
    <p:sldId id="511" r:id="rId22"/>
    <p:sldId id="467" r:id="rId23"/>
    <p:sldId id="524" r:id="rId24"/>
    <p:sldId id="522" r:id="rId25"/>
    <p:sldId id="523" r:id="rId26"/>
    <p:sldId id="468" r:id="rId27"/>
    <p:sldId id="469" r:id="rId28"/>
    <p:sldId id="517" r:id="rId29"/>
    <p:sldId id="485" r:id="rId30"/>
    <p:sldId id="509" r:id="rId31"/>
    <p:sldId id="495" r:id="rId32"/>
    <p:sldId id="491" r:id="rId33"/>
    <p:sldId id="493" r:id="rId34"/>
    <p:sldId id="497" r:id="rId35"/>
    <p:sldId id="498" r:id="rId36"/>
    <p:sldId id="500" r:id="rId37"/>
    <p:sldId id="501" r:id="rId38"/>
    <p:sldId id="502" r:id="rId39"/>
    <p:sldId id="512" r:id="rId40"/>
    <p:sldId id="503" r:id="rId41"/>
    <p:sldId id="504" r:id="rId42"/>
    <p:sldId id="513" r:id="rId43"/>
    <p:sldId id="514" r:id="rId44"/>
    <p:sldId id="515" r:id="rId45"/>
    <p:sldId id="479" r:id="rId46"/>
    <p:sldId id="483" r:id="rId47"/>
    <p:sldId id="519" r:id="rId48"/>
    <p:sldId id="520" r:id="rId49"/>
    <p:sldId id="521" r:id="rId5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9999"/>
    <a:srgbClr val="FF0000"/>
    <a:srgbClr val="008000"/>
    <a:srgbClr val="808080"/>
    <a:srgbClr val="33CCFF"/>
    <a:srgbClr val="FF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3011" autoAdjust="0"/>
  </p:normalViewPr>
  <p:slideViewPr>
    <p:cSldViewPr snapToGrid="0">
      <p:cViewPr varScale="1">
        <p:scale>
          <a:sx n="106" d="100"/>
          <a:sy n="106" d="100"/>
        </p:scale>
        <p:origin x="69"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en-US"/>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41CE5F6-4EF6-418D-9630-29508CE4E8FC}" type="slidenum">
              <a:rPr lang="en-US" altLang="en-US"/>
              <a:pPr>
                <a:defRPr/>
              </a:pPr>
              <a:t>‹#›</a:t>
            </a:fld>
            <a:endParaRPr lang="en-US" altLang="en-US"/>
          </a:p>
        </p:txBody>
      </p:sp>
    </p:spTree>
    <p:extLst>
      <p:ext uri="{BB962C8B-B14F-4D97-AF65-F5344CB8AC3E}">
        <p14:creationId xmlns:p14="http://schemas.microsoft.com/office/powerpoint/2010/main" val="42919086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9009C35-0E34-4842-91E7-1F28A74BF320}" type="slidenum">
              <a:rPr lang="en-US" altLang="en-US" sz="1200" smtClean="0"/>
              <a:pPr eaLnBrk="1" hangingPunct="1"/>
              <a:t>1</a:t>
            </a:fld>
            <a:endParaRPr lang="en-US" alt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8E9BA51-92A8-4824-BE81-400AD13BDF94}" type="slidenum">
              <a:rPr lang="en-US" altLang="en-US" sz="1200" smtClean="0"/>
              <a:pPr eaLnBrk="1" hangingPunct="1"/>
              <a:t>10</a:t>
            </a:fld>
            <a:endParaRPr lang="en-US" alt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9D9BB87-50C7-47C0-A22C-2344AC20B587}" type="slidenum">
              <a:rPr lang="en-US" altLang="en-US" sz="1200" smtClean="0"/>
              <a:pPr eaLnBrk="1" hangingPunct="1"/>
              <a:t>11</a:t>
            </a:fld>
            <a:endParaRPr lang="en-US" alt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394DFE4-BF8C-4263-B423-F122F4452EF4}" type="slidenum">
              <a:rPr lang="en-US" altLang="en-US" sz="1200" smtClean="0"/>
              <a:pPr eaLnBrk="1" hangingPunct="1"/>
              <a:t>12</a:t>
            </a:fld>
            <a:endParaRPr lang="en-US" alt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06BFCEC-7499-4970-AB89-ACDEB35C23B2}" type="slidenum">
              <a:rPr lang="en-US" altLang="en-US" sz="1200" smtClean="0"/>
              <a:pPr eaLnBrk="1" hangingPunct="1"/>
              <a:t>13</a:t>
            </a:fld>
            <a:endParaRPr lang="en-US" alt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03B4A1F8-4407-4455-A7B9-97E8144B4FC6}" type="slidenum">
              <a:rPr lang="en-US" altLang="en-US" sz="1200"/>
              <a:pPr algn="r" eaLnBrk="1" hangingPunct="1"/>
              <a:t>14</a:t>
            </a:fld>
            <a:endParaRPr lang="en-US" altLang="en-US" sz="120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02A72A4-AB40-45EC-A75E-E2DF2B4CD6FF}" type="slidenum">
              <a:rPr lang="en-US" altLang="en-US" sz="1200" smtClean="0"/>
              <a:pPr eaLnBrk="1" hangingPunct="1"/>
              <a:t>15</a:t>
            </a:fld>
            <a:endParaRPr lang="en-US" alt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D4B5753-0572-4EDC-8C00-AA3CD8C2DD87}" type="slidenum">
              <a:rPr lang="en-US" altLang="en-US" sz="1200" smtClean="0"/>
              <a:pPr eaLnBrk="1" hangingPunct="1"/>
              <a:t>16</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E47DE47-207E-4C06-9714-B86A0897D421}" type="slidenum">
              <a:rPr lang="en-US" altLang="en-US" sz="1200" smtClean="0"/>
              <a:pPr eaLnBrk="1" hangingPunct="1"/>
              <a:t>17</a:t>
            </a:fld>
            <a:endParaRPr lang="en-US" alt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DDD2D00-CC00-4FD5-9719-BBBA423DA593}" type="slidenum">
              <a:rPr lang="en-US" altLang="en-US" sz="1200" smtClean="0"/>
              <a:pPr eaLnBrk="1" hangingPunct="1"/>
              <a:t>18</a:t>
            </a:fld>
            <a:endParaRPr lang="en-US" alt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DACD76B-1CEB-421E-8619-160C94E6B4FE}" type="slidenum">
              <a:rPr lang="en-US" altLang="en-US" sz="1200" smtClean="0"/>
              <a:pPr eaLnBrk="1" hangingPunct="1"/>
              <a:t>19</a:t>
            </a:fld>
            <a:endParaRPr lang="en-US" alt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E2AF162-F9D3-42D7-9773-1CC09C8B70AC}" type="slidenum">
              <a:rPr lang="en-US" altLang="en-US" sz="1200" smtClean="0"/>
              <a:pPr eaLnBrk="1" hangingPunct="1"/>
              <a:t>2</a:t>
            </a:fld>
            <a:endParaRPr lang="en-US" alt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0825BCA-6733-454C-AC5D-BBADD5C1A644}" type="slidenum">
              <a:rPr lang="en-US" altLang="en-US" sz="1200" smtClean="0"/>
              <a:pPr eaLnBrk="1" hangingPunct="1"/>
              <a:t>20</a:t>
            </a:fld>
            <a:endParaRPr lang="en-US" alt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299293A9-E86B-4335-B97E-3A83D4BB1C2F}" type="slidenum">
              <a:rPr lang="en-US" altLang="en-US" sz="1200"/>
              <a:pPr algn="r" eaLnBrk="1" hangingPunct="1"/>
              <a:t>21</a:t>
            </a:fld>
            <a:endParaRPr lang="en-US" altLang="en-US" sz="120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388D1DC-FAEE-40BB-8F31-9536E10C053F}" type="slidenum">
              <a:rPr lang="en-US" altLang="en-US" sz="1200" smtClean="0"/>
              <a:pPr eaLnBrk="1" hangingPunct="1"/>
              <a:t>22</a:t>
            </a:fld>
            <a:endParaRPr lang="en-US" alt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001C9641-90DC-4FB6-B726-4CCFC1CA0180}" type="slidenum">
              <a:rPr lang="en-US" altLang="en-US" sz="1200"/>
              <a:pPr algn="r" eaLnBrk="1" hangingPunct="1"/>
              <a:t>23</a:t>
            </a:fld>
            <a:endParaRPr lang="en-US" altLang="en-US" sz="120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B97A4085-9056-48B3-BF00-68564E92E9AF}" type="slidenum">
              <a:rPr lang="en-US" altLang="en-US" sz="1200"/>
              <a:pPr algn="r" eaLnBrk="1" hangingPunct="1"/>
              <a:t>24</a:t>
            </a:fld>
            <a:endParaRPr lang="en-US" altLang="en-US" sz="120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504D70C3-8AB5-474A-A0EC-AB2D7D596EC1}" type="slidenum">
              <a:rPr lang="en-US" altLang="en-US" sz="1200"/>
              <a:pPr algn="r" eaLnBrk="1" hangingPunct="1"/>
              <a:t>25</a:t>
            </a:fld>
            <a:endParaRPr lang="en-US" altLang="en-US" sz="120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1EADDE0-376F-493F-9BAE-BC030EF76B41}" type="slidenum">
              <a:rPr lang="en-US" altLang="en-US" sz="1200" smtClean="0"/>
              <a:pPr eaLnBrk="1" hangingPunct="1"/>
              <a:t>26</a:t>
            </a:fld>
            <a:endParaRPr lang="en-US" alt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8222A63-4A1F-4AF2-8EFB-222D40C475DE}" type="slidenum">
              <a:rPr lang="en-US" altLang="en-US" sz="1200" smtClean="0"/>
              <a:pPr eaLnBrk="1" hangingPunct="1"/>
              <a:t>27</a:t>
            </a:fld>
            <a:endParaRPr lang="en-US"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3B09A361-080A-4539-8452-FC752A476078}" type="slidenum">
              <a:rPr lang="en-US" altLang="en-US" sz="1200"/>
              <a:pPr algn="r" eaLnBrk="1" hangingPunct="1"/>
              <a:t>28</a:t>
            </a:fld>
            <a:endParaRPr lang="en-US" altLang="en-US" sz="120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8E81987-212B-4721-8C77-B1CAF24E9459}" type="slidenum">
              <a:rPr lang="en-US" altLang="en-US" sz="1200" smtClean="0"/>
              <a:pPr eaLnBrk="1" hangingPunct="1"/>
              <a:t>29</a:t>
            </a:fld>
            <a:endParaRPr lang="en-US" alt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FC187C0-2970-47AF-8A7B-1EB2715E4A8B}" type="slidenum">
              <a:rPr lang="en-US" altLang="en-US" sz="1200" smtClean="0"/>
              <a:pPr eaLnBrk="1" hangingPunct="1"/>
              <a:t>3</a:t>
            </a:fld>
            <a:endParaRPr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7C71B8-6B4C-49DB-839F-0FD9F3F5E74F}" type="slidenum">
              <a:rPr lang="en-US" altLang="en-US" sz="1200" smtClean="0"/>
              <a:pPr eaLnBrk="1" hangingPunct="1"/>
              <a:t>30</a:t>
            </a:fld>
            <a:endParaRPr lang="en-US" alt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C816778-C53E-4605-BAB4-EBDBF9AC3A1A}" type="slidenum">
              <a:rPr lang="en-US" altLang="en-US" sz="1200" smtClean="0"/>
              <a:pPr eaLnBrk="1" hangingPunct="1"/>
              <a:t>31</a:t>
            </a:fld>
            <a:endParaRPr lang="en-US" alt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D30FB06-C53D-4BC1-A2BD-2640554904DA}" type="slidenum">
              <a:rPr lang="en-US" altLang="en-US" sz="1200" smtClean="0"/>
              <a:pPr eaLnBrk="1" hangingPunct="1"/>
              <a:t>32</a:t>
            </a:fld>
            <a:endParaRPr lang="en-US" alt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C5C6E55-2D05-47CE-A481-7030B027E7DF}" type="slidenum">
              <a:rPr lang="en-US" altLang="en-US" sz="1200" smtClean="0"/>
              <a:pPr eaLnBrk="1" hangingPunct="1"/>
              <a:t>33</a:t>
            </a:fld>
            <a:endParaRPr lang="en-US" alt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AC1A578-39AF-46B4-9AA3-A0B6D8529C81}" type="slidenum">
              <a:rPr lang="en-US" altLang="en-US" sz="1200" smtClean="0"/>
              <a:pPr eaLnBrk="1" hangingPunct="1"/>
              <a:t>34</a:t>
            </a:fld>
            <a:endParaRPr lang="en-US" alt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E311BCC-AB63-430E-9F86-D6A97F621092}" type="slidenum">
              <a:rPr lang="en-US" altLang="en-US" sz="1200" smtClean="0"/>
              <a:pPr eaLnBrk="1" hangingPunct="1"/>
              <a:t>35</a:t>
            </a:fld>
            <a:endParaRPr lang="en-US"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A9A4E46-0449-4E92-8F64-AFF0E04F00AA}" type="slidenum">
              <a:rPr lang="en-US" altLang="en-US" sz="1200" smtClean="0"/>
              <a:pPr eaLnBrk="1" hangingPunct="1"/>
              <a:t>36</a:t>
            </a:fld>
            <a:endParaRPr lang="en-US" alt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1C74C77-DD8B-42A0-8DFE-1175F7AF5EB4}" type="slidenum">
              <a:rPr lang="en-US" altLang="en-US" sz="1200" smtClean="0"/>
              <a:pPr eaLnBrk="1" hangingPunct="1"/>
              <a:t>37</a:t>
            </a:fld>
            <a:endParaRPr lang="en-US" alt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FB74964-75E9-4978-980F-DEDD2415658C}" type="slidenum">
              <a:rPr lang="en-US" altLang="en-US" sz="1200" smtClean="0"/>
              <a:pPr eaLnBrk="1" hangingPunct="1"/>
              <a:t>38</a:t>
            </a:fld>
            <a:endParaRPr lang="en-US" alt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F280572-B1A4-406F-9A78-54A085336D45}" type="slidenum">
              <a:rPr lang="en-US" altLang="en-US" sz="1200" smtClean="0"/>
              <a:pPr eaLnBrk="1" hangingPunct="1"/>
              <a:t>4</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66465DA-03FA-4CF0-A4C0-D656927940CB}" type="slidenum">
              <a:rPr lang="en-US" altLang="en-US" sz="1200" smtClean="0"/>
              <a:pPr eaLnBrk="1" hangingPunct="1"/>
              <a:t>40</a:t>
            </a:fld>
            <a:endParaRPr lang="en-US" alt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27D3B95-BE86-4E07-8623-71EE0C00858C}" type="slidenum">
              <a:rPr lang="en-US" altLang="en-US" sz="1200" smtClean="0"/>
              <a:pPr eaLnBrk="1" hangingPunct="1"/>
              <a:t>41</a:t>
            </a:fld>
            <a:endParaRPr lang="en-US" alt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A6FC58B2-3FAF-4093-958D-43547D62BCC9}" type="slidenum">
              <a:rPr lang="en-US" altLang="en-US" sz="1200"/>
              <a:pPr algn="r" eaLnBrk="1" hangingPunct="1"/>
              <a:t>42</a:t>
            </a:fld>
            <a:endParaRPr lang="en-US" altLang="en-US" sz="12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F920BBFF-8615-40AB-B556-81CD808E8685}" type="slidenum">
              <a:rPr lang="en-US" altLang="en-US" sz="1200"/>
              <a:pPr algn="r" eaLnBrk="1" hangingPunct="1"/>
              <a:t>43</a:t>
            </a:fld>
            <a:endParaRPr lang="en-US" altLang="en-US" sz="120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E1F092DE-6BA2-4E68-9DC3-28448A10F2E7}" type="slidenum">
              <a:rPr lang="en-US" altLang="en-US" sz="1200"/>
              <a:pPr algn="r" eaLnBrk="1" hangingPunct="1"/>
              <a:t>44</a:t>
            </a:fld>
            <a:endParaRPr lang="en-US" altLang="en-US" sz="12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7C40F2C-FD6B-403B-90E8-1D20651DC2F0}" type="slidenum">
              <a:rPr lang="en-US" altLang="en-US" sz="1200" smtClean="0"/>
              <a:pPr eaLnBrk="1" hangingPunct="1"/>
              <a:t>45</a:t>
            </a:fld>
            <a:endParaRPr lang="en-US" alt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E04A370-7A2C-4740-940B-8B5C0C0D902B}" type="slidenum">
              <a:rPr lang="en-US" altLang="en-US" sz="1200" smtClean="0"/>
              <a:pPr eaLnBrk="1" hangingPunct="1"/>
              <a:t>46</a:t>
            </a:fld>
            <a:endParaRPr lang="en-US" altLang="en-US"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9193E387-CD4D-45E5-B712-DD4B9F18FABE}" type="slidenum">
              <a:rPr lang="en-US" altLang="en-US" sz="1200"/>
              <a:pPr algn="r" eaLnBrk="1" hangingPunct="1"/>
              <a:t>47</a:t>
            </a:fld>
            <a:endParaRPr lang="en-US" altLang="en-US" sz="120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BCC772F7-80F0-4B48-8EC7-6DA0A6A485F8}" type="slidenum">
              <a:rPr lang="en-US" altLang="en-US" sz="1200"/>
              <a:pPr algn="r" eaLnBrk="1" hangingPunct="1"/>
              <a:t>48</a:t>
            </a:fld>
            <a:endParaRPr lang="en-US" altLang="en-US" sz="120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441759EC-3344-4574-B2F0-7ECB3FE95C9E}" type="slidenum">
              <a:rPr lang="en-US" altLang="en-US" sz="1200"/>
              <a:pPr algn="r" eaLnBrk="1" hangingPunct="1"/>
              <a:t>49</a:t>
            </a:fld>
            <a:endParaRPr lang="en-US" altLang="en-US" sz="120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87B7617-3545-4474-8FB6-F5125FC2B76C}" type="slidenum">
              <a:rPr lang="en-US" altLang="en-US" sz="1200" smtClean="0"/>
              <a:pPr eaLnBrk="1" hangingPunct="1"/>
              <a:t>5</a:t>
            </a:fld>
            <a:endParaRPr lang="en-US" alt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3AD5759-8541-4551-B1F6-3C8688F90C3E}" type="slidenum">
              <a:rPr lang="en-US" altLang="en-US" sz="1200" smtClean="0"/>
              <a:pPr eaLnBrk="1" hangingPunct="1"/>
              <a:t>6</a:t>
            </a:fld>
            <a:endParaRPr lang="en-US" alt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9BC3C22-CA9F-4831-98B4-F8B64B3AA180}" type="slidenum">
              <a:rPr lang="en-US" altLang="en-US" sz="1200" smtClean="0"/>
              <a:pPr eaLnBrk="1" hangingPunct="1"/>
              <a:t>7</a:t>
            </a:fld>
            <a:endParaRPr lang="en-US" alt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BE1CAC5-C13C-4F50-8D66-43A2A954E017}" type="slidenum">
              <a:rPr lang="en-US" altLang="en-US" sz="1200" smtClean="0"/>
              <a:pPr eaLnBrk="1" hangingPunct="1"/>
              <a:t>8</a:t>
            </a:fld>
            <a:endParaRPr lang="en-US" alt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6BE4F41-1708-4607-80C2-D5470D59D587}" type="slidenum">
              <a:rPr lang="en-US" altLang="en-US" sz="1200" smtClean="0"/>
              <a:pPr eaLnBrk="1" hangingPunct="1"/>
              <a:t>9</a:t>
            </a:fld>
            <a:endParaRPr lang="en-US" alt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EA71706-E675-43BB-AA88-11F195019AE2}" type="slidenum">
              <a:rPr lang="en-US" altLang="en-US"/>
              <a:pPr>
                <a:defRPr/>
              </a:pPr>
              <a:t>‹#›</a:t>
            </a:fld>
            <a:endParaRPr lang="en-US" altLang="en-US"/>
          </a:p>
        </p:txBody>
      </p:sp>
    </p:spTree>
    <p:extLst>
      <p:ext uri="{BB962C8B-B14F-4D97-AF65-F5344CB8AC3E}">
        <p14:creationId xmlns:p14="http://schemas.microsoft.com/office/powerpoint/2010/main" val="1628752160"/>
      </p:ext>
    </p:extLst>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C85EB74-2BD6-4E24-AFF8-6FA8FD529FBA}" type="slidenum">
              <a:rPr lang="en-US" altLang="en-US"/>
              <a:pPr>
                <a:defRPr/>
              </a:pPr>
              <a:t>‹#›</a:t>
            </a:fld>
            <a:endParaRPr lang="en-US" altLang="en-US"/>
          </a:p>
        </p:txBody>
      </p:sp>
    </p:spTree>
    <p:extLst>
      <p:ext uri="{BB962C8B-B14F-4D97-AF65-F5344CB8AC3E}">
        <p14:creationId xmlns:p14="http://schemas.microsoft.com/office/powerpoint/2010/main" val="1440900693"/>
      </p:ext>
    </p:extLst>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1648CF0-E6D2-41B5-9617-DFD337B770ED}" type="slidenum">
              <a:rPr lang="en-US" altLang="en-US"/>
              <a:pPr>
                <a:defRPr/>
              </a:pPr>
              <a:t>‹#›</a:t>
            </a:fld>
            <a:endParaRPr lang="en-US" altLang="en-US"/>
          </a:p>
        </p:txBody>
      </p:sp>
    </p:spTree>
    <p:extLst>
      <p:ext uri="{BB962C8B-B14F-4D97-AF65-F5344CB8AC3E}">
        <p14:creationId xmlns:p14="http://schemas.microsoft.com/office/powerpoint/2010/main" val="519662999"/>
      </p:ext>
    </p:extLst>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9A55EFC-6E40-4E47-B7BA-FC138E394F02}" type="slidenum">
              <a:rPr lang="en-US" altLang="en-US"/>
              <a:pPr>
                <a:defRPr/>
              </a:pPr>
              <a:t>‹#›</a:t>
            </a:fld>
            <a:endParaRPr lang="en-US" altLang="en-US"/>
          </a:p>
        </p:txBody>
      </p:sp>
    </p:spTree>
    <p:extLst>
      <p:ext uri="{BB962C8B-B14F-4D97-AF65-F5344CB8AC3E}">
        <p14:creationId xmlns:p14="http://schemas.microsoft.com/office/powerpoint/2010/main" val="27419301"/>
      </p:ext>
    </p:extLst>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2B22D10-0A83-42F3-BA88-B4DF147AF077}" type="slidenum">
              <a:rPr lang="en-US" altLang="en-US"/>
              <a:pPr>
                <a:defRPr/>
              </a:pPr>
              <a:t>‹#›</a:t>
            </a:fld>
            <a:endParaRPr lang="en-US" altLang="en-US"/>
          </a:p>
        </p:txBody>
      </p:sp>
    </p:spTree>
    <p:extLst>
      <p:ext uri="{BB962C8B-B14F-4D97-AF65-F5344CB8AC3E}">
        <p14:creationId xmlns:p14="http://schemas.microsoft.com/office/powerpoint/2010/main" val="4068550730"/>
      </p:ext>
    </p:extLst>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A2B4BD2-0B1A-469D-8918-395C3357FF98}" type="slidenum">
              <a:rPr lang="en-US" altLang="en-US"/>
              <a:pPr>
                <a:defRPr/>
              </a:pPr>
              <a:t>‹#›</a:t>
            </a:fld>
            <a:endParaRPr lang="en-US" altLang="en-US"/>
          </a:p>
        </p:txBody>
      </p:sp>
    </p:spTree>
    <p:extLst>
      <p:ext uri="{BB962C8B-B14F-4D97-AF65-F5344CB8AC3E}">
        <p14:creationId xmlns:p14="http://schemas.microsoft.com/office/powerpoint/2010/main" val="549388727"/>
      </p:ext>
    </p:extLst>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221B66E-FA66-4AEC-8E73-D6D932BE24F2}" type="slidenum">
              <a:rPr lang="en-US" altLang="en-US"/>
              <a:pPr>
                <a:defRPr/>
              </a:pPr>
              <a:t>‹#›</a:t>
            </a:fld>
            <a:endParaRPr lang="en-US" altLang="en-US"/>
          </a:p>
        </p:txBody>
      </p:sp>
    </p:spTree>
    <p:extLst>
      <p:ext uri="{BB962C8B-B14F-4D97-AF65-F5344CB8AC3E}">
        <p14:creationId xmlns:p14="http://schemas.microsoft.com/office/powerpoint/2010/main" val="2354057895"/>
      </p:ext>
    </p:extLst>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51AB1E5-1C7E-407F-8C2E-E8E0009EE442}" type="slidenum">
              <a:rPr lang="en-US" altLang="en-US"/>
              <a:pPr>
                <a:defRPr/>
              </a:pPr>
              <a:t>‹#›</a:t>
            </a:fld>
            <a:endParaRPr lang="en-US" altLang="en-US"/>
          </a:p>
        </p:txBody>
      </p:sp>
    </p:spTree>
    <p:extLst>
      <p:ext uri="{BB962C8B-B14F-4D97-AF65-F5344CB8AC3E}">
        <p14:creationId xmlns:p14="http://schemas.microsoft.com/office/powerpoint/2010/main" val="2662001713"/>
      </p:ext>
    </p:extLst>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5DEE56D6-3641-4CD4-9127-E767F5E0BFDE}" type="slidenum">
              <a:rPr lang="en-US" altLang="en-US"/>
              <a:pPr>
                <a:defRPr/>
              </a:pPr>
              <a:t>‹#›</a:t>
            </a:fld>
            <a:endParaRPr lang="en-US" altLang="en-US"/>
          </a:p>
        </p:txBody>
      </p:sp>
    </p:spTree>
    <p:extLst>
      <p:ext uri="{BB962C8B-B14F-4D97-AF65-F5344CB8AC3E}">
        <p14:creationId xmlns:p14="http://schemas.microsoft.com/office/powerpoint/2010/main" val="3656210998"/>
      </p:ext>
    </p:extLst>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392165D-2142-4B8B-AC95-DF4399FD367C}" type="slidenum">
              <a:rPr lang="en-US" altLang="en-US"/>
              <a:pPr>
                <a:defRPr/>
              </a:pPr>
              <a:t>‹#›</a:t>
            </a:fld>
            <a:endParaRPr lang="en-US" altLang="en-US"/>
          </a:p>
        </p:txBody>
      </p:sp>
    </p:spTree>
    <p:extLst>
      <p:ext uri="{BB962C8B-B14F-4D97-AF65-F5344CB8AC3E}">
        <p14:creationId xmlns:p14="http://schemas.microsoft.com/office/powerpoint/2010/main" val="4044415442"/>
      </p:ext>
    </p:extLst>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1507971-3D3F-405C-91FE-7A8B12E39ECA}" type="slidenum">
              <a:rPr lang="en-US" altLang="en-US"/>
              <a:pPr>
                <a:defRPr/>
              </a:pPr>
              <a:t>‹#›</a:t>
            </a:fld>
            <a:endParaRPr lang="en-US" altLang="en-US"/>
          </a:p>
        </p:txBody>
      </p:sp>
    </p:spTree>
    <p:extLst>
      <p:ext uri="{BB962C8B-B14F-4D97-AF65-F5344CB8AC3E}">
        <p14:creationId xmlns:p14="http://schemas.microsoft.com/office/powerpoint/2010/main" val="3975537076"/>
      </p:ext>
    </p:extLst>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D7B0293A-5822-4F08-85A2-F2649BB834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audio" Target="../media/audio5.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audio" Target="../media/audio2.wav"/><Relationship Id="rId4" Type="http://schemas.openxmlformats.org/officeDocument/2006/relationships/audio" Target="../media/audio5.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audio" Target="../media/audio5.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7.wav"/><Relationship Id="rId10" Type="http://schemas.openxmlformats.org/officeDocument/2006/relationships/image" Target="../media/image17.png"/><Relationship Id="rId4" Type="http://schemas.openxmlformats.org/officeDocument/2006/relationships/audio" Target="../media/audio2.wav"/><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audio" Target="../media/audio5.wav"/><Relationship Id="rId10" Type="http://schemas.openxmlformats.org/officeDocument/2006/relationships/image" Target="../media/image25.png"/><Relationship Id="rId4" Type="http://schemas.openxmlformats.org/officeDocument/2006/relationships/audio" Target="../media/audio2.wav"/><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audio" Target="../media/audio5.wav"/><Relationship Id="rId4" Type="http://schemas.openxmlformats.org/officeDocument/2006/relationships/audio" Target="../media/audio2.wav"/><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32.pn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1.wav"/><Relationship Id="rId7"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8" Type="http://schemas.openxmlformats.org/officeDocument/2006/relationships/audio" Target="../media/audio10.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audio" Target="../media/audio9.wav"/><Relationship Id="rId11" Type="http://schemas.openxmlformats.org/officeDocument/2006/relationships/image" Target="../media/image44.jpeg"/><Relationship Id="rId5" Type="http://schemas.openxmlformats.org/officeDocument/2006/relationships/audio" Target="../media/audio8.wav"/><Relationship Id="rId10" Type="http://schemas.openxmlformats.org/officeDocument/2006/relationships/image" Target="../media/image43.png"/><Relationship Id="rId4" Type="http://schemas.openxmlformats.org/officeDocument/2006/relationships/audio" Target="../media/audio2.wav"/><Relationship Id="rId9" Type="http://schemas.openxmlformats.org/officeDocument/2006/relationships/image" Target="../media/image42.gif"/></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audio" Target="../media/audio1.wav"/><Relationship Id="rId7"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audio" Target="../media/audio5.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audio" Target="../media/audio5.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2.wav"/><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11.wav"/><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audio" Target="../media/audio5.wav"/><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13.wav"/><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audio" Target="../media/audio5.wav"/><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audio" Target="../media/audio12.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audio" Target="../media/audio11.wav"/><Relationship Id="rId5" Type="http://schemas.openxmlformats.org/officeDocument/2006/relationships/audio" Target="../media/audio12.wav"/><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media/audio1.wav"/><Relationship Id="rId7" Type="http://schemas.openxmlformats.org/officeDocument/2006/relationships/audio" Target="../media/audio12.wav"/><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14.wav"/><Relationship Id="rId4" Type="http://schemas.openxmlformats.org/officeDocument/2006/relationships/audio" Target="../media/audio2.wav"/><Relationship Id="rId9" Type="http://schemas.openxmlformats.org/officeDocument/2006/relationships/audio" Target="../media/audio5.wav"/></Relationships>
</file>

<file path=ppt/slides/_rels/slide39.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audio" Target="../media/audio1.wav"/><Relationship Id="rId7" Type="http://schemas.openxmlformats.org/officeDocument/2006/relationships/hyperlink" Target="http://chemcollective.org/activities/simulations/engine"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hyperlink" Target="http://www.animatedengines.com/otto.html" TargetMode="External"/><Relationship Id="rId5" Type="http://schemas.openxmlformats.org/officeDocument/2006/relationships/audio" Target="../media/audio5.wav"/><Relationship Id="rId4" Type="http://schemas.openxmlformats.org/officeDocument/2006/relationships/audio" Target="../media/audio2.wav"/><Relationship Id="rId9"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audio" Target="../media/audio14.wav"/><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490.png"/><Relationship Id="rId5" Type="http://schemas.openxmlformats.org/officeDocument/2006/relationships/audio" Target="../media/audio5.wav"/><Relationship Id="rId4" Type="http://schemas.openxmlformats.org/officeDocument/2006/relationships/audio" Target="../media/audio11.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11.wav"/><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audio" Target="../media/audio1.wav"/><Relationship Id="rId7"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6.wav"/><Relationship Id="rId10" Type="http://schemas.openxmlformats.org/officeDocument/2006/relationships/image" Target="../media/image54.png"/><Relationship Id="rId4" Type="http://schemas.openxmlformats.org/officeDocument/2006/relationships/audio" Target="../media/audio2.wav"/><Relationship Id="rId9" Type="http://schemas.openxmlformats.org/officeDocument/2006/relationships/image" Target="../media/image53.png"/></Relationships>
</file>

<file path=ppt/slides/_rels/slide4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audio" Target="../media/audio1.wav"/><Relationship Id="rId7"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6.wav"/><Relationship Id="rId10" Type="http://schemas.openxmlformats.org/officeDocument/2006/relationships/image" Target="../media/image58.png"/><Relationship Id="rId4" Type="http://schemas.openxmlformats.org/officeDocument/2006/relationships/audio" Target="../media/audio2.wav"/><Relationship Id="rId9"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1.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0.png"/><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1.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2.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0.png"/><Relationship Id="rId5" Type="http://schemas.openxmlformats.org/officeDocument/2006/relationships/audio" Target="../media/audio3.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audio" Target="../media/audio4.wav"/><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b="1"/>
              <a:t>Essential idea: </a:t>
            </a:r>
            <a:r>
              <a:rPr lang="en-US" altLang="en-US"/>
              <a:t>The properties of ideal gases allow scientists to make predictions of the behaviour of real gases.</a:t>
            </a:r>
          </a:p>
          <a:p>
            <a:r>
              <a:rPr lang="en-US" altLang="en-US" b="1"/>
              <a:t>Nature of science:</a:t>
            </a:r>
            <a:r>
              <a:rPr lang="en-US" altLang="en-US"/>
              <a:t> Collaboration: Scientists in the 19th century made valuable progress on the modern theories that form the basis of thermodynamics, making important links with other sciences, especially chemistry. The scientific method was in evidence with contrasting but complementary statements of some laws derived by different scientists. Empirical and theoretical thinking both have their place in science and this is evident in the comparison between the unattainable ideal gas and real gases.</a:t>
            </a:r>
          </a:p>
        </p:txBody>
      </p:sp>
      <p:sp>
        <p:nvSpPr>
          <p:cNvPr id="2051" name="Rectangle 118"/>
          <p:cNvSpPr>
            <a:spLocks noGrp="1" noChangeArrowheads="1"/>
          </p:cNvSpPr>
          <p:nvPr>
            <p:ph type="ctrTitle"/>
          </p:nvPr>
        </p:nvSpPr>
        <p:spPr>
          <a:xfrm>
            <a:off x="685800" y="533400"/>
            <a:ext cx="7772400" cy="896938"/>
          </a:xfrm>
          <a:noFill/>
        </p:spPr>
        <p:txBody>
          <a:bodyPr/>
          <a:lstStyle/>
          <a:p>
            <a:pPr algn="l" eaLnBrk="1" hangingPunct="1"/>
            <a:r>
              <a:rPr lang="en-US" altLang="en-US" sz="2800" b="1"/>
              <a:t>Topic 3: Thermal physics</a:t>
            </a:r>
            <a:br>
              <a:rPr lang="en-US" altLang="en-US" sz="2800" b="1"/>
            </a:br>
            <a:r>
              <a:rPr lang="en-US" altLang="en-US" sz="2800">
                <a:solidFill>
                  <a:schemeClr val="tx1"/>
                </a:solidFill>
              </a:rPr>
              <a:t>3.2 – Modeling a gas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ChangeArrowheads="1"/>
          </p:cNvSpPr>
          <p:nvPr/>
        </p:nvSpPr>
        <p:spPr bwMode="auto">
          <a:xfrm>
            <a:off x="685800" y="1549400"/>
            <a:ext cx="7772400" cy="2951163"/>
          </a:xfrm>
          <a:prstGeom prst="rect">
            <a:avLst/>
          </a:prstGeom>
          <a:solidFill>
            <a:srgbClr val="EAEAEA"/>
          </a:solidFill>
          <a:ln>
            <a:noFill/>
          </a:ln>
          <a:effectLst/>
          <a:extLst/>
        </p:spPr>
        <p:txBody>
          <a:bodyPr/>
          <a:lstStyle>
            <a:lvl1pPr algn="ctr">
              <a:spcBef>
                <a:spcPct val="20000"/>
              </a:spcBef>
              <a:defRPr sz="3200">
                <a:solidFill>
                  <a:schemeClr val="tx1"/>
                </a:solidFill>
                <a:latin typeface="Arial" charset="0"/>
              </a:defRPr>
            </a:lvl1pPr>
            <a:lvl2pPr marL="571500"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gn="l">
              <a:defRPr/>
            </a:pPr>
            <a:r>
              <a:rPr lang="en-US" altLang="en-US" sz="2400" i="1" dirty="0">
                <a:solidFill>
                  <a:srgbClr val="333399"/>
                </a:solidFill>
                <a:latin typeface="+mn-lt"/>
                <a:cs typeface="Times New Roman" pitchFamily="18" charset="0"/>
              </a:rPr>
              <a:t>The kinetic model of an ideal gas</a:t>
            </a:r>
          </a:p>
          <a:p>
            <a:pPr algn="l">
              <a:defRPr/>
            </a:pPr>
            <a:r>
              <a:rPr lang="en-US" altLang="en-US" sz="2400" dirty="0">
                <a:solidFill>
                  <a:srgbClr val="000000"/>
                </a:solidFill>
                <a:latin typeface="+mn-lt"/>
                <a:cs typeface="Times New Roman" pitchFamily="18" charset="0"/>
                <a:sym typeface="Symbol" pitchFamily="18" charset="2"/>
              </a:rPr>
              <a:t></a:t>
            </a:r>
            <a:r>
              <a:rPr lang="en-US" altLang="en-US" sz="2400" dirty="0">
                <a:solidFill>
                  <a:srgbClr val="000000"/>
                </a:solidFill>
                <a:latin typeface="+mn-lt"/>
                <a:cs typeface="Times New Roman" pitchFamily="18" charset="0"/>
              </a:rPr>
              <a:t>Just as temperature was a measure of the random kinetic energy of molecules for solids and liquids, so it is for an ideal gas.</a:t>
            </a:r>
          </a:p>
          <a:p>
            <a:pPr algn="l">
              <a:defRPr/>
            </a:pPr>
            <a:r>
              <a:rPr lang="en-US" altLang="en-US" sz="2400" dirty="0">
                <a:solidFill>
                  <a:srgbClr val="000000"/>
                </a:solidFill>
                <a:latin typeface="+mn-lt"/>
                <a:cs typeface="Times New Roman" pitchFamily="18" charset="0"/>
                <a:sym typeface="Symbol" pitchFamily="18" charset="2"/>
              </a:rPr>
              <a:t></a:t>
            </a:r>
            <a:r>
              <a:rPr lang="en-US" altLang="en-US" sz="2400" dirty="0">
                <a:solidFill>
                  <a:srgbClr val="000000"/>
                </a:solidFill>
                <a:latin typeface="+mn-lt"/>
                <a:cs typeface="Times New Roman" pitchFamily="18" charset="0"/>
              </a:rPr>
              <a:t>If the temperature of a gas increases, so does the average speed (and hence kinetic energy) of the molecules.</a:t>
            </a:r>
          </a:p>
        </p:txBody>
      </p:sp>
      <p:sp>
        <p:nvSpPr>
          <p:cNvPr id="622596" name="Rectangle 4"/>
          <p:cNvSpPr>
            <a:spLocks noChangeArrowheads="1"/>
          </p:cNvSpPr>
          <p:nvPr/>
        </p:nvSpPr>
        <p:spPr bwMode="auto">
          <a:xfrm>
            <a:off x="733425" y="4418013"/>
            <a:ext cx="1936750" cy="193675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622598" name="Oval 6"/>
          <p:cNvSpPr>
            <a:spLocks noChangeArrowheads="1"/>
          </p:cNvSpPr>
          <p:nvPr/>
        </p:nvSpPr>
        <p:spPr bwMode="auto">
          <a:xfrm>
            <a:off x="744538" y="6089650"/>
            <a:ext cx="254000" cy="25400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622599" name="Rectangle 7"/>
          <p:cNvSpPr>
            <a:spLocks noChangeArrowheads="1"/>
          </p:cNvSpPr>
          <p:nvPr/>
        </p:nvSpPr>
        <p:spPr bwMode="auto">
          <a:xfrm>
            <a:off x="3638550" y="4419600"/>
            <a:ext cx="1936750" cy="193675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622601" name="Oval 9"/>
          <p:cNvSpPr>
            <a:spLocks noChangeArrowheads="1"/>
          </p:cNvSpPr>
          <p:nvPr/>
        </p:nvSpPr>
        <p:spPr bwMode="auto">
          <a:xfrm>
            <a:off x="3649663" y="6091238"/>
            <a:ext cx="254000" cy="25400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622602" name="Rectangle 10"/>
          <p:cNvSpPr>
            <a:spLocks noChangeArrowheads="1"/>
          </p:cNvSpPr>
          <p:nvPr/>
        </p:nvSpPr>
        <p:spPr bwMode="auto">
          <a:xfrm>
            <a:off x="6475413" y="4422775"/>
            <a:ext cx="1936750" cy="193675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622604" name="Oval 12"/>
          <p:cNvSpPr>
            <a:spLocks noChangeArrowheads="1"/>
          </p:cNvSpPr>
          <p:nvPr/>
        </p:nvSpPr>
        <p:spPr bwMode="auto">
          <a:xfrm>
            <a:off x="6486525" y="6094413"/>
            <a:ext cx="254000" cy="25400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622605" name="Text Box 13"/>
          <p:cNvSpPr txBox="1">
            <a:spLocks noChangeArrowheads="1"/>
          </p:cNvSpPr>
          <p:nvPr/>
        </p:nvSpPr>
        <p:spPr bwMode="auto">
          <a:xfrm>
            <a:off x="744538" y="6337300"/>
            <a:ext cx="1925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chemeClr val="hlink"/>
                </a:solidFill>
              </a:rPr>
              <a:t>low </a:t>
            </a:r>
            <a:r>
              <a:rPr lang="en-US" altLang="en-US" i="1">
                <a:solidFill>
                  <a:schemeClr val="hlink"/>
                </a:solidFill>
              </a:rPr>
              <a:t>T</a:t>
            </a:r>
            <a:endParaRPr lang="en-US" altLang="en-US">
              <a:solidFill>
                <a:schemeClr val="hlink"/>
              </a:solidFill>
            </a:endParaRPr>
          </a:p>
        </p:txBody>
      </p:sp>
      <p:sp>
        <p:nvSpPr>
          <p:cNvPr id="622606" name="Text Box 14"/>
          <p:cNvSpPr txBox="1">
            <a:spLocks noChangeArrowheads="1"/>
          </p:cNvSpPr>
          <p:nvPr/>
        </p:nvSpPr>
        <p:spPr bwMode="auto">
          <a:xfrm>
            <a:off x="3686175" y="6354763"/>
            <a:ext cx="1868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chemeClr val="hlink"/>
                </a:solidFill>
              </a:rPr>
              <a:t>medium </a:t>
            </a:r>
            <a:r>
              <a:rPr lang="en-US" altLang="en-US" i="1">
                <a:solidFill>
                  <a:schemeClr val="hlink"/>
                </a:solidFill>
              </a:rPr>
              <a:t>T</a:t>
            </a:r>
          </a:p>
        </p:txBody>
      </p:sp>
      <p:sp>
        <p:nvSpPr>
          <p:cNvPr id="622607" name="Text Box 15"/>
          <p:cNvSpPr txBox="1">
            <a:spLocks noChangeArrowheads="1"/>
          </p:cNvSpPr>
          <p:nvPr/>
        </p:nvSpPr>
        <p:spPr bwMode="auto">
          <a:xfrm>
            <a:off x="6486525" y="6354763"/>
            <a:ext cx="1925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chemeClr val="hlink"/>
                </a:solidFill>
              </a:rPr>
              <a:t>high </a:t>
            </a:r>
            <a:r>
              <a:rPr lang="en-US" altLang="en-US" i="1">
                <a:solidFill>
                  <a:schemeClr val="hlink"/>
                </a:solidFill>
              </a:rPr>
              <a:t>T</a:t>
            </a:r>
          </a:p>
        </p:txBody>
      </p:sp>
      <p:grpSp>
        <p:nvGrpSpPr>
          <p:cNvPr id="2" name="Group 16"/>
          <p:cNvGrpSpPr>
            <a:grpSpLocks/>
          </p:cNvGrpSpPr>
          <p:nvPr/>
        </p:nvGrpSpPr>
        <p:grpSpPr bwMode="auto">
          <a:xfrm rot="1598944">
            <a:off x="2336800" y="4381500"/>
            <a:ext cx="287338" cy="1739900"/>
            <a:chOff x="4615" y="1398"/>
            <a:chExt cx="422" cy="2557"/>
          </a:xfrm>
        </p:grpSpPr>
        <p:sp>
          <p:nvSpPr>
            <p:cNvPr id="11289" name="Oval 17"/>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290" name="Rectangle 18"/>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291" name="Oval 19"/>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622612" name="Line 20"/>
          <p:cNvSpPr>
            <a:spLocks noChangeShapeType="1"/>
          </p:cNvSpPr>
          <p:nvPr/>
        </p:nvSpPr>
        <p:spPr bwMode="auto">
          <a:xfrm flipV="1">
            <a:off x="2178050" y="5224463"/>
            <a:ext cx="323850" cy="6254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21"/>
          <p:cNvGrpSpPr>
            <a:grpSpLocks/>
          </p:cNvGrpSpPr>
          <p:nvPr/>
        </p:nvGrpSpPr>
        <p:grpSpPr bwMode="auto">
          <a:xfrm rot="1598944">
            <a:off x="5189538" y="4395788"/>
            <a:ext cx="287337" cy="1739900"/>
            <a:chOff x="4615" y="1398"/>
            <a:chExt cx="422" cy="2557"/>
          </a:xfrm>
        </p:grpSpPr>
        <p:sp>
          <p:nvSpPr>
            <p:cNvPr id="11286" name="Oval 22"/>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287" name="Rectangle 23"/>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288" name="Oval 24"/>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622617" name="Line 25"/>
          <p:cNvSpPr>
            <a:spLocks noChangeShapeType="1"/>
          </p:cNvSpPr>
          <p:nvPr/>
        </p:nvSpPr>
        <p:spPr bwMode="auto">
          <a:xfrm flipV="1">
            <a:off x="5030788" y="4902200"/>
            <a:ext cx="481012" cy="9620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 name="Group 26"/>
          <p:cNvGrpSpPr>
            <a:grpSpLocks/>
          </p:cNvGrpSpPr>
          <p:nvPr/>
        </p:nvGrpSpPr>
        <p:grpSpPr bwMode="auto">
          <a:xfrm rot="1598944">
            <a:off x="8091488" y="4445000"/>
            <a:ext cx="287337" cy="1739900"/>
            <a:chOff x="4615" y="1398"/>
            <a:chExt cx="422" cy="2557"/>
          </a:xfrm>
        </p:grpSpPr>
        <p:sp>
          <p:nvSpPr>
            <p:cNvPr id="11283" name="Oval 27"/>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284" name="Rectangle 28"/>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285" name="Oval 29"/>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622622" name="Line 30"/>
          <p:cNvSpPr>
            <a:spLocks noChangeShapeType="1"/>
          </p:cNvSpPr>
          <p:nvPr/>
        </p:nvSpPr>
        <p:spPr bwMode="auto">
          <a:xfrm flipV="1">
            <a:off x="7932738" y="4638675"/>
            <a:ext cx="647700" cy="127476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Rectangle 5"/>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2800" b="1" kern="0" dirty="0"/>
              <a:t>Topic 3: Thermal physics</a:t>
            </a:r>
            <a:br>
              <a:rPr lang="en-US" altLang="en-US" sz="2800" b="1" kern="0" dirty="0"/>
            </a:br>
            <a:r>
              <a:rPr lang="en-US" altLang="en-US" sz="2800" kern="0" dirty="0">
                <a:solidFill>
                  <a:schemeClr val="tx1"/>
                </a:solidFill>
              </a:rPr>
              <a:t>3.2 – Modeling a gas</a:t>
            </a:r>
            <a:endParaRPr lang="en-US" altLang="en-US" sz="2800" kern="0" dirty="0">
              <a:solidFill>
                <a:schemeClr val="tx1"/>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22594">
                                            <p:txEl>
                                              <p:pRg st="1" end="1"/>
                                            </p:txEl>
                                          </p:spTgt>
                                        </p:tgtEl>
                                        <p:attrNameLst>
                                          <p:attrName>style.visibility</p:attrName>
                                        </p:attrNameLst>
                                      </p:cBhvr>
                                      <p:to>
                                        <p:strVal val="visible"/>
                                      </p:to>
                                    </p:set>
                                    <p:anim calcmode="lin" valueType="num">
                                      <p:cBhvr additive="base">
                                        <p:cTn id="7" dur="500" fill="hold"/>
                                        <p:tgtEl>
                                          <p:spTgt spid="6225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25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22594">
                                            <p:txEl>
                                              <p:pRg st="2" end="2"/>
                                            </p:txEl>
                                          </p:spTgt>
                                        </p:tgtEl>
                                        <p:attrNameLst>
                                          <p:attrName>style.visibility</p:attrName>
                                        </p:attrNameLst>
                                      </p:cBhvr>
                                      <p:to>
                                        <p:strVal val="visible"/>
                                      </p:to>
                                    </p:set>
                                    <p:anim calcmode="lin" valueType="num">
                                      <p:cBhvr additive="base">
                                        <p:cTn id="13" dur="500" fill="hold"/>
                                        <p:tgtEl>
                                          <p:spTgt spid="62259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25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22598"/>
                                        </p:tgtEl>
                                        <p:attrNameLst>
                                          <p:attrName>style.visibility</p:attrName>
                                        </p:attrNameLst>
                                      </p:cBhvr>
                                      <p:to>
                                        <p:strVal val="visible"/>
                                      </p:to>
                                    </p:set>
                                    <p:animEffect transition="in" filter="fade">
                                      <p:cBhvr>
                                        <p:cTn id="19" dur="500"/>
                                        <p:tgtEl>
                                          <p:spTgt spid="62259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22596"/>
                                        </p:tgtEl>
                                        <p:attrNameLst>
                                          <p:attrName>style.visibility</p:attrName>
                                        </p:attrNameLst>
                                      </p:cBhvr>
                                      <p:to>
                                        <p:strVal val="visible"/>
                                      </p:to>
                                    </p:set>
                                    <p:animEffect transition="in" filter="fade">
                                      <p:cBhvr>
                                        <p:cTn id="22" dur="500"/>
                                        <p:tgtEl>
                                          <p:spTgt spid="622596"/>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0" presetClass="path" presetSubtype="0" repeatCount="indefinite" fill="hold" grpId="1" nodeType="withEffect">
                                  <p:stCondLst>
                                    <p:cond delay="0"/>
                                  </p:stCondLst>
                                  <p:childTnLst>
                                    <p:animMotion origin="layout" path="M -0.0007 0.00093 L 0.18472 -0.12014 L 0.05052 -0.25162 L -0.00469 -0.1956 L 0.18211 -0.06574 L 0.08472 0.00787 L -0.00209 -0.06227 L 0.13871 -0.25 L 0.18611 -0.1956 L 0.0493 0.00278 L -0.00469 -0.10787 L 0.07031 -0.24653 L 0.18211 -0.1412 L -0.0007 0.00093 Z " pathEditMode="relative" ptsTypes="AAAAAAAAAAAAAA">
                                      <p:cBhvr>
                                        <p:cTn id="27" dur="5000" fill="hold"/>
                                        <p:tgtEl>
                                          <p:spTgt spid="622598"/>
                                        </p:tgtEl>
                                        <p:attrNameLst>
                                          <p:attrName>ppt_x</p:attrName>
                                          <p:attrName>ppt_y</p:attrName>
                                        </p:attrNameLst>
                                      </p:cBhvr>
                                    </p:animMotion>
                                  </p:childTnLst>
                                </p:cTn>
                              </p:par>
                              <p:par>
                                <p:cTn id="28" presetID="22" presetClass="entr" presetSubtype="4" fill="hold" grpId="0" nodeType="withEffect">
                                  <p:stCondLst>
                                    <p:cond delay="0"/>
                                  </p:stCondLst>
                                  <p:childTnLst>
                                    <p:set>
                                      <p:cBhvr>
                                        <p:cTn id="29" dur="1" fill="hold">
                                          <p:stCondLst>
                                            <p:cond delay="0"/>
                                          </p:stCondLst>
                                        </p:cTn>
                                        <p:tgtEl>
                                          <p:spTgt spid="622612"/>
                                        </p:tgtEl>
                                        <p:attrNameLst>
                                          <p:attrName>style.visibility</p:attrName>
                                        </p:attrNameLst>
                                      </p:cBhvr>
                                      <p:to>
                                        <p:strVal val="visible"/>
                                      </p:to>
                                    </p:set>
                                    <p:animEffect transition="in" filter="wipe(down)">
                                      <p:cBhvr>
                                        <p:cTn id="30" dur="2000"/>
                                        <p:tgtEl>
                                          <p:spTgt spid="62261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22601"/>
                                        </p:tgtEl>
                                        <p:attrNameLst>
                                          <p:attrName>style.visibility</p:attrName>
                                        </p:attrNameLst>
                                      </p:cBhvr>
                                      <p:to>
                                        <p:strVal val="visible"/>
                                      </p:to>
                                    </p:set>
                                    <p:animEffect transition="in" filter="fade">
                                      <p:cBhvr>
                                        <p:cTn id="35" dur="500"/>
                                        <p:tgtEl>
                                          <p:spTgt spid="62260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22599"/>
                                        </p:tgtEl>
                                        <p:attrNameLst>
                                          <p:attrName>style.visibility</p:attrName>
                                        </p:attrNameLst>
                                      </p:cBhvr>
                                      <p:to>
                                        <p:strVal val="visible"/>
                                      </p:to>
                                    </p:set>
                                    <p:animEffect transition="in" filter="fade">
                                      <p:cBhvr>
                                        <p:cTn id="38" dur="500"/>
                                        <p:tgtEl>
                                          <p:spTgt spid="622599"/>
                                        </p:tgtEl>
                                      </p:cBhvr>
                                    </p:animEffect>
                                  </p:childTnLst>
                                </p:cTn>
                              </p:par>
                              <p:par>
                                <p:cTn id="39" presetID="10"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2000"/>
                                        <p:tgtEl>
                                          <p:spTgt spid="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622617"/>
                                        </p:tgtEl>
                                        <p:attrNameLst>
                                          <p:attrName>style.visibility</p:attrName>
                                        </p:attrNameLst>
                                      </p:cBhvr>
                                      <p:to>
                                        <p:strVal val="visible"/>
                                      </p:to>
                                    </p:set>
                                    <p:animEffect transition="in" filter="wipe(down)">
                                      <p:cBhvr>
                                        <p:cTn id="44" dur="2000"/>
                                        <p:tgtEl>
                                          <p:spTgt spid="622617"/>
                                        </p:tgtEl>
                                      </p:cBhvr>
                                    </p:animEffect>
                                  </p:childTnLst>
                                </p:cTn>
                              </p:par>
                              <p:par>
                                <p:cTn id="45" presetID="0" presetClass="path" presetSubtype="0" repeatCount="indefinite" fill="hold" grpId="1" nodeType="withEffect">
                                  <p:stCondLst>
                                    <p:cond delay="0"/>
                                  </p:stCondLst>
                                  <p:childTnLst>
                                    <p:animMotion origin="layout" path="M -0.0007 0.00093 L 0.18472 -0.12014 L 0.05052 -0.25162 L -0.00469 -0.1956 L 0.18211 -0.06574 L 0.08472 0.00787 L -0.00209 -0.06227 L 0.13871 -0.25 L 0.18611 -0.1956 L 0.0493 0.00278 L -0.00469 -0.10787 L 0.07031 -0.24653 L 0.18211 -0.1412 L -0.0007 0.00093 Z " pathEditMode="relative" ptsTypes="AAAAAAAAAAAAAA">
                                      <p:cBhvr>
                                        <p:cTn id="46" dur="2000" fill="hold"/>
                                        <p:tgtEl>
                                          <p:spTgt spid="622601"/>
                                        </p:tgtEl>
                                        <p:attrNameLst>
                                          <p:attrName>ppt_x</p:attrName>
                                          <p:attrName>ppt_y</p:attrName>
                                        </p:attrNameLst>
                                      </p:cBhvr>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22604"/>
                                        </p:tgtEl>
                                        <p:attrNameLst>
                                          <p:attrName>style.visibility</p:attrName>
                                        </p:attrNameLst>
                                      </p:cBhvr>
                                      <p:to>
                                        <p:strVal val="visible"/>
                                      </p:to>
                                    </p:set>
                                    <p:animEffect transition="in" filter="fade">
                                      <p:cBhvr>
                                        <p:cTn id="51" dur="500"/>
                                        <p:tgtEl>
                                          <p:spTgt spid="62260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22602"/>
                                        </p:tgtEl>
                                        <p:attrNameLst>
                                          <p:attrName>style.visibility</p:attrName>
                                        </p:attrNameLst>
                                      </p:cBhvr>
                                      <p:to>
                                        <p:strVal val="visible"/>
                                      </p:to>
                                    </p:set>
                                    <p:animEffect transition="in" filter="fade">
                                      <p:cBhvr>
                                        <p:cTn id="54" dur="500"/>
                                        <p:tgtEl>
                                          <p:spTgt spid="622602"/>
                                        </p:tgtEl>
                                      </p:cBhvr>
                                    </p:animEffect>
                                  </p:childTnLst>
                                </p:cTn>
                              </p:par>
                              <p:par>
                                <p:cTn id="55" presetID="10" presetClass="entr" presetSubtype="0"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2000"/>
                                        <p:tgtEl>
                                          <p:spTgt spid="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622622"/>
                                        </p:tgtEl>
                                        <p:attrNameLst>
                                          <p:attrName>style.visibility</p:attrName>
                                        </p:attrNameLst>
                                      </p:cBhvr>
                                      <p:to>
                                        <p:strVal val="visible"/>
                                      </p:to>
                                    </p:set>
                                    <p:animEffect transition="in" filter="wipe(down)">
                                      <p:cBhvr>
                                        <p:cTn id="60" dur="2000"/>
                                        <p:tgtEl>
                                          <p:spTgt spid="622622"/>
                                        </p:tgtEl>
                                      </p:cBhvr>
                                    </p:animEffect>
                                  </p:childTnLst>
                                </p:cTn>
                              </p:par>
                              <p:par>
                                <p:cTn id="61" presetID="0" presetClass="path" presetSubtype="0" repeatCount="indefinite" fill="hold" grpId="1" nodeType="withEffect">
                                  <p:stCondLst>
                                    <p:cond delay="0"/>
                                  </p:stCondLst>
                                  <p:childTnLst>
                                    <p:animMotion origin="layout" path="M -0.0007 0.00093 L 0.18472 -0.12014 L 0.05052 -0.25162 L -0.00469 -0.1956 L 0.18211 -0.06574 L 0.08472 0.00787 L -0.00209 -0.06227 L 0.13871 -0.25 L 0.18611 -0.1956 L 0.0493 0.00278 L -0.00469 -0.10787 L 0.07031 -0.24653 L 0.18211 -0.1412 L -0.0007 0.00093 Z " pathEditMode="relative" ptsTypes="AAAAAAAAAAAAAA">
                                      <p:cBhvr>
                                        <p:cTn id="62" dur="500" fill="hold"/>
                                        <p:tgtEl>
                                          <p:spTgt spid="622604"/>
                                        </p:tgtEl>
                                        <p:attrNameLst>
                                          <p:attrName>ppt_x</p:attrName>
                                          <p:attrName>ppt_y</p:attrName>
                                        </p:attrNameLst>
                                      </p:cBhvr>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622605"/>
                                        </p:tgtEl>
                                        <p:attrNameLst>
                                          <p:attrName>style.visibility</p:attrName>
                                        </p:attrNameLst>
                                      </p:cBhvr>
                                      <p:to>
                                        <p:strVal val="visible"/>
                                      </p:to>
                                    </p:set>
                                    <p:anim calcmode="lin" valueType="num">
                                      <p:cBhvr>
                                        <p:cTn id="67" dur="500" fill="hold"/>
                                        <p:tgtEl>
                                          <p:spTgt spid="622605"/>
                                        </p:tgtEl>
                                        <p:attrNameLst>
                                          <p:attrName>ppt_w</p:attrName>
                                        </p:attrNameLst>
                                      </p:cBhvr>
                                      <p:tavLst>
                                        <p:tav tm="0">
                                          <p:val>
                                            <p:fltVal val="0"/>
                                          </p:val>
                                        </p:tav>
                                        <p:tav tm="100000">
                                          <p:val>
                                            <p:strVal val="#ppt_w"/>
                                          </p:val>
                                        </p:tav>
                                      </p:tavLst>
                                    </p:anim>
                                    <p:anim calcmode="lin" valueType="num">
                                      <p:cBhvr>
                                        <p:cTn id="68" dur="500" fill="hold"/>
                                        <p:tgtEl>
                                          <p:spTgt spid="622605"/>
                                        </p:tgtEl>
                                        <p:attrNameLst>
                                          <p:attrName>ppt_h</p:attrName>
                                        </p:attrNameLst>
                                      </p:cBhvr>
                                      <p:tavLst>
                                        <p:tav tm="0">
                                          <p:val>
                                            <p:fltVal val="0"/>
                                          </p:val>
                                        </p:tav>
                                        <p:tav tm="100000">
                                          <p:val>
                                            <p:strVal val="#ppt_h"/>
                                          </p:val>
                                        </p:tav>
                                      </p:tavLst>
                                    </p:anim>
                                    <p:animEffect transition="in" filter="fade">
                                      <p:cBhvr>
                                        <p:cTn id="69" dur="500"/>
                                        <p:tgtEl>
                                          <p:spTgt spid="622605"/>
                                        </p:tgtEl>
                                      </p:cBhvr>
                                    </p:animEffect>
                                  </p:childTnLst>
                                  <p:subTnLst>
                                    <p:audio>
                                      <p:cMediaNode>
                                        <p:cTn display="0" masterRel="sameClick">
                                          <p:stCondLst>
                                            <p:cond evt="begin" delay="0">
                                              <p:tn val="65"/>
                                            </p:cond>
                                          </p:stCondLst>
                                          <p:endCondLst>
                                            <p:cond evt="onStopAudio" delay="0">
                                              <p:tgtEl>
                                                <p:sldTgt/>
                                              </p:tgtEl>
                                            </p:cond>
                                          </p:endCondLst>
                                        </p:cTn>
                                        <p:tgtEl>
                                          <p:sndTgt r:embed="rId5" name="cashreg.wav"/>
                                        </p:tgtEl>
                                      </p:cMediaNode>
                                    </p:audio>
                                  </p:subTnLst>
                                </p:cTn>
                              </p:par>
                              <p:par>
                                <p:cTn id="70" presetID="53" presetClass="entr" presetSubtype="0" fill="hold" grpId="0" nodeType="withEffect">
                                  <p:stCondLst>
                                    <p:cond delay="0"/>
                                  </p:stCondLst>
                                  <p:childTnLst>
                                    <p:set>
                                      <p:cBhvr>
                                        <p:cTn id="71" dur="1" fill="hold">
                                          <p:stCondLst>
                                            <p:cond delay="0"/>
                                          </p:stCondLst>
                                        </p:cTn>
                                        <p:tgtEl>
                                          <p:spTgt spid="622606"/>
                                        </p:tgtEl>
                                        <p:attrNameLst>
                                          <p:attrName>style.visibility</p:attrName>
                                        </p:attrNameLst>
                                      </p:cBhvr>
                                      <p:to>
                                        <p:strVal val="visible"/>
                                      </p:to>
                                    </p:set>
                                    <p:anim calcmode="lin" valueType="num">
                                      <p:cBhvr>
                                        <p:cTn id="72" dur="500" fill="hold"/>
                                        <p:tgtEl>
                                          <p:spTgt spid="622606"/>
                                        </p:tgtEl>
                                        <p:attrNameLst>
                                          <p:attrName>ppt_w</p:attrName>
                                        </p:attrNameLst>
                                      </p:cBhvr>
                                      <p:tavLst>
                                        <p:tav tm="0">
                                          <p:val>
                                            <p:fltVal val="0"/>
                                          </p:val>
                                        </p:tav>
                                        <p:tav tm="100000">
                                          <p:val>
                                            <p:strVal val="#ppt_w"/>
                                          </p:val>
                                        </p:tav>
                                      </p:tavLst>
                                    </p:anim>
                                    <p:anim calcmode="lin" valueType="num">
                                      <p:cBhvr>
                                        <p:cTn id="73" dur="500" fill="hold"/>
                                        <p:tgtEl>
                                          <p:spTgt spid="622606"/>
                                        </p:tgtEl>
                                        <p:attrNameLst>
                                          <p:attrName>ppt_h</p:attrName>
                                        </p:attrNameLst>
                                      </p:cBhvr>
                                      <p:tavLst>
                                        <p:tav tm="0">
                                          <p:val>
                                            <p:fltVal val="0"/>
                                          </p:val>
                                        </p:tav>
                                        <p:tav tm="100000">
                                          <p:val>
                                            <p:strVal val="#ppt_h"/>
                                          </p:val>
                                        </p:tav>
                                      </p:tavLst>
                                    </p:anim>
                                    <p:animEffect transition="in" filter="fade">
                                      <p:cBhvr>
                                        <p:cTn id="74" dur="500"/>
                                        <p:tgtEl>
                                          <p:spTgt spid="622606"/>
                                        </p:tgtEl>
                                      </p:cBhvr>
                                    </p:animEffect>
                                  </p:childTnLst>
                                  <p:subTnLst>
                                    <p:audio>
                                      <p:cMediaNode>
                                        <p:cTn display="0" masterRel="sameClick">
                                          <p:stCondLst>
                                            <p:cond evt="begin" delay="0">
                                              <p:tn val="70"/>
                                            </p:cond>
                                          </p:stCondLst>
                                          <p:endCondLst>
                                            <p:cond evt="onStopAudio" delay="0">
                                              <p:tgtEl>
                                                <p:sldTgt/>
                                              </p:tgtEl>
                                            </p:cond>
                                          </p:endCondLst>
                                        </p:cTn>
                                        <p:tgtEl>
                                          <p:sndTgt r:embed="rId5" name="cashreg.wav"/>
                                        </p:tgtEl>
                                      </p:cMediaNode>
                                    </p:audio>
                                  </p:subTnLst>
                                </p:cTn>
                              </p:par>
                              <p:par>
                                <p:cTn id="75" presetID="53" presetClass="entr" presetSubtype="0" fill="hold" grpId="0" nodeType="withEffect">
                                  <p:stCondLst>
                                    <p:cond delay="0"/>
                                  </p:stCondLst>
                                  <p:childTnLst>
                                    <p:set>
                                      <p:cBhvr>
                                        <p:cTn id="76" dur="1" fill="hold">
                                          <p:stCondLst>
                                            <p:cond delay="0"/>
                                          </p:stCondLst>
                                        </p:cTn>
                                        <p:tgtEl>
                                          <p:spTgt spid="622607"/>
                                        </p:tgtEl>
                                        <p:attrNameLst>
                                          <p:attrName>style.visibility</p:attrName>
                                        </p:attrNameLst>
                                      </p:cBhvr>
                                      <p:to>
                                        <p:strVal val="visible"/>
                                      </p:to>
                                    </p:set>
                                    <p:anim calcmode="lin" valueType="num">
                                      <p:cBhvr>
                                        <p:cTn id="77" dur="500" fill="hold"/>
                                        <p:tgtEl>
                                          <p:spTgt spid="622607"/>
                                        </p:tgtEl>
                                        <p:attrNameLst>
                                          <p:attrName>ppt_w</p:attrName>
                                        </p:attrNameLst>
                                      </p:cBhvr>
                                      <p:tavLst>
                                        <p:tav tm="0">
                                          <p:val>
                                            <p:fltVal val="0"/>
                                          </p:val>
                                        </p:tav>
                                        <p:tav tm="100000">
                                          <p:val>
                                            <p:strVal val="#ppt_w"/>
                                          </p:val>
                                        </p:tav>
                                      </p:tavLst>
                                    </p:anim>
                                    <p:anim calcmode="lin" valueType="num">
                                      <p:cBhvr>
                                        <p:cTn id="78" dur="500" fill="hold"/>
                                        <p:tgtEl>
                                          <p:spTgt spid="622607"/>
                                        </p:tgtEl>
                                        <p:attrNameLst>
                                          <p:attrName>ppt_h</p:attrName>
                                        </p:attrNameLst>
                                      </p:cBhvr>
                                      <p:tavLst>
                                        <p:tav tm="0">
                                          <p:val>
                                            <p:fltVal val="0"/>
                                          </p:val>
                                        </p:tav>
                                        <p:tav tm="100000">
                                          <p:val>
                                            <p:strVal val="#ppt_h"/>
                                          </p:val>
                                        </p:tav>
                                      </p:tavLst>
                                    </p:anim>
                                    <p:animEffect transition="in" filter="fade">
                                      <p:cBhvr>
                                        <p:cTn id="79" dur="500"/>
                                        <p:tgtEl>
                                          <p:spTgt spid="622607"/>
                                        </p:tgtEl>
                                      </p:cBhvr>
                                    </p:animEffect>
                                  </p:childTnLst>
                                  <p:subTnLst>
                                    <p:audio>
                                      <p:cMediaNode>
                                        <p:cTn display="0" masterRel="sameClick">
                                          <p:stCondLst>
                                            <p:cond evt="begin" delay="0">
                                              <p:tn val="75"/>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6" grpId="0" animBg="1"/>
      <p:bldP spid="622598" grpId="0" animBg="1"/>
      <p:bldP spid="622598" grpId="1" animBg="1"/>
      <p:bldP spid="622599" grpId="0" animBg="1"/>
      <p:bldP spid="622601" grpId="0" animBg="1"/>
      <p:bldP spid="622601" grpId="1" animBg="1"/>
      <p:bldP spid="622602" grpId="0" animBg="1"/>
      <p:bldP spid="622604" grpId="0" animBg="1"/>
      <p:bldP spid="622604" grpId="1" animBg="1"/>
      <p:bldP spid="622605" grpId="0"/>
      <p:bldP spid="622606" grpId="0"/>
      <p:bldP spid="622607" grpId="0"/>
      <p:bldP spid="622612" grpId="0" animBg="1"/>
      <p:bldP spid="622617" grpId="0" animBg="1"/>
      <p:bldP spid="6226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algn="ctr">
              <a:spcBef>
                <a:spcPct val="20000"/>
              </a:spcBef>
              <a:defRPr sz="3200">
                <a:solidFill>
                  <a:schemeClr val="tx1"/>
                </a:solidFill>
                <a:latin typeface="Arial" charset="0"/>
              </a:defRPr>
            </a:lvl1pPr>
            <a:lvl2pPr marL="571500"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gn="l">
              <a:defRPr/>
            </a:pPr>
            <a:r>
              <a:rPr lang="en-US" altLang="en-US" sz="2400" i="1" dirty="0">
                <a:solidFill>
                  <a:srgbClr val="333399"/>
                </a:solidFill>
                <a:latin typeface="+mn-lt"/>
                <a:cs typeface="Times New Roman" pitchFamily="18" charset="0"/>
              </a:rPr>
              <a:t>The kinetic model of an ideal gas</a:t>
            </a:r>
            <a:endParaRPr lang="en-US" altLang="en-US" sz="2400" dirty="0">
              <a:solidFill>
                <a:srgbClr val="000000"/>
              </a:solidFill>
              <a:latin typeface="+mn-lt"/>
              <a:cs typeface="Times New Roman" pitchFamily="18" charset="0"/>
              <a:sym typeface="Symbol" pitchFamily="18" charset="2"/>
            </a:endParaRPr>
          </a:p>
          <a:p>
            <a:pPr algn="l">
              <a:defRPr/>
            </a:pPr>
            <a:endParaRPr lang="en-US" altLang="en-US" sz="2400" dirty="0">
              <a:solidFill>
                <a:srgbClr val="000000"/>
              </a:solidFill>
              <a:latin typeface="+mn-lt"/>
              <a:cs typeface="Times New Roman" pitchFamily="18" charset="0"/>
              <a:sym typeface="Symbol" pitchFamily="18" charset="2"/>
            </a:endParaRPr>
          </a:p>
          <a:p>
            <a:pPr algn="l">
              <a:defRPr/>
            </a:pPr>
            <a:endParaRPr lang="en-US" altLang="en-US" sz="2400" dirty="0">
              <a:solidFill>
                <a:srgbClr val="000000"/>
              </a:solidFill>
              <a:latin typeface="+mn-lt"/>
              <a:cs typeface="Times New Roman" pitchFamily="18" charset="0"/>
              <a:sym typeface="Symbol" pitchFamily="18" charset="2"/>
            </a:endParaRPr>
          </a:p>
          <a:p>
            <a:pPr algn="l">
              <a:defRPr/>
            </a:pPr>
            <a:endParaRPr lang="en-US" altLang="en-US" sz="2400" dirty="0">
              <a:solidFill>
                <a:srgbClr val="000000"/>
              </a:solidFill>
              <a:latin typeface="+mn-lt"/>
              <a:cs typeface="Times New Roman" pitchFamily="18" charset="0"/>
              <a:sym typeface="Symbol" pitchFamily="18" charset="2"/>
            </a:endParaRPr>
          </a:p>
          <a:p>
            <a:pPr algn="l">
              <a:defRPr/>
            </a:pPr>
            <a:endParaRPr lang="en-US" altLang="en-US" sz="2400" dirty="0">
              <a:solidFill>
                <a:srgbClr val="000000"/>
              </a:solidFill>
              <a:latin typeface="+mn-lt"/>
              <a:cs typeface="Times New Roman" pitchFamily="18" charset="0"/>
              <a:sym typeface="Symbol" pitchFamily="18" charset="2"/>
            </a:endParaRPr>
          </a:p>
          <a:p>
            <a:pPr algn="l">
              <a:defRPr/>
            </a:pPr>
            <a:endParaRPr lang="en-US" altLang="en-US" sz="2400" dirty="0">
              <a:solidFill>
                <a:srgbClr val="000000"/>
              </a:solidFill>
              <a:latin typeface="+mn-lt"/>
              <a:cs typeface="Times New Roman" pitchFamily="18" charset="0"/>
              <a:sym typeface="Symbol" pitchFamily="18" charset="2"/>
            </a:endParaRPr>
          </a:p>
          <a:p>
            <a:pPr algn="l">
              <a:defRPr/>
            </a:pPr>
            <a:endParaRPr lang="en-US" altLang="en-US" sz="2400" dirty="0">
              <a:solidFill>
                <a:srgbClr val="000000"/>
              </a:solidFill>
              <a:latin typeface="+mn-lt"/>
              <a:cs typeface="Times New Roman" pitchFamily="18" charset="0"/>
              <a:sym typeface="Symbol" pitchFamily="18" charset="2"/>
            </a:endParaRPr>
          </a:p>
          <a:p>
            <a:pPr algn="l">
              <a:defRPr/>
            </a:pPr>
            <a:r>
              <a:rPr lang="en-US" altLang="en-US" sz="2400" dirty="0">
                <a:solidFill>
                  <a:srgbClr val="000000"/>
                </a:solidFill>
                <a:latin typeface="+mn-lt"/>
                <a:cs typeface="Times New Roman" pitchFamily="18" charset="0"/>
                <a:sym typeface="Symbol" pitchFamily="18" charset="2"/>
              </a:rPr>
              <a:t>Looking at this animation again we can see that if the speed of the molecules increases, then the number of collisions with the container walls will also increase. </a:t>
            </a:r>
          </a:p>
          <a:p>
            <a:pPr algn="l">
              <a:defRPr/>
            </a:pPr>
            <a:r>
              <a:rPr lang="en-US" altLang="en-US" sz="2400" dirty="0">
                <a:solidFill>
                  <a:srgbClr val="000000"/>
                </a:solidFill>
                <a:latin typeface="+mn-lt"/>
                <a:cs typeface="Times New Roman" pitchFamily="18" charset="0"/>
                <a:sym typeface="Symbol" pitchFamily="18" charset="2"/>
              </a:rPr>
              <a:t>Thus the pressure will increase if the temperature increases.</a:t>
            </a:r>
          </a:p>
        </p:txBody>
      </p:sp>
      <p:sp>
        <p:nvSpPr>
          <p:cNvPr id="628740" name="Rectangle 4"/>
          <p:cNvSpPr>
            <a:spLocks noChangeArrowheads="1"/>
          </p:cNvSpPr>
          <p:nvPr/>
        </p:nvSpPr>
        <p:spPr bwMode="auto">
          <a:xfrm>
            <a:off x="733425" y="2043113"/>
            <a:ext cx="1936750" cy="193675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628741" name="Oval 5"/>
          <p:cNvSpPr>
            <a:spLocks noChangeArrowheads="1"/>
          </p:cNvSpPr>
          <p:nvPr/>
        </p:nvSpPr>
        <p:spPr bwMode="auto">
          <a:xfrm>
            <a:off x="744538" y="3714750"/>
            <a:ext cx="254000" cy="25400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628742" name="Rectangle 6"/>
          <p:cNvSpPr>
            <a:spLocks noChangeArrowheads="1"/>
          </p:cNvSpPr>
          <p:nvPr/>
        </p:nvSpPr>
        <p:spPr bwMode="auto">
          <a:xfrm>
            <a:off x="3638550" y="2044700"/>
            <a:ext cx="1936750" cy="193675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628743" name="Oval 7"/>
          <p:cNvSpPr>
            <a:spLocks noChangeArrowheads="1"/>
          </p:cNvSpPr>
          <p:nvPr/>
        </p:nvSpPr>
        <p:spPr bwMode="auto">
          <a:xfrm>
            <a:off x="3649663" y="3716338"/>
            <a:ext cx="254000" cy="25400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628744" name="Rectangle 8"/>
          <p:cNvSpPr>
            <a:spLocks noChangeArrowheads="1"/>
          </p:cNvSpPr>
          <p:nvPr/>
        </p:nvSpPr>
        <p:spPr bwMode="auto">
          <a:xfrm>
            <a:off x="6475413" y="2047875"/>
            <a:ext cx="1936750" cy="193675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628745" name="Oval 9"/>
          <p:cNvSpPr>
            <a:spLocks noChangeArrowheads="1"/>
          </p:cNvSpPr>
          <p:nvPr/>
        </p:nvSpPr>
        <p:spPr bwMode="auto">
          <a:xfrm>
            <a:off x="6486525" y="3719513"/>
            <a:ext cx="254000" cy="25400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628746" name="Text Box 10"/>
          <p:cNvSpPr txBox="1">
            <a:spLocks noChangeArrowheads="1"/>
          </p:cNvSpPr>
          <p:nvPr/>
        </p:nvSpPr>
        <p:spPr bwMode="auto">
          <a:xfrm>
            <a:off x="742950" y="3962400"/>
            <a:ext cx="1927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chemeClr val="hlink"/>
                </a:solidFill>
              </a:rPr>
              <a:t>low </a:t>
            </a:r>
            <a:r>
              <a:rPr lang="en-US" altLang="en-US" i="1">
                <a:solidFill>
                  <a:schemeClr val="hlink"/>
                </a:solidFill>
              </a:rPr>
              <a:t>T</a:t>
            </a:r>
            <a:endParaRPr lang="en-US" altLang="en-US">
              <a:solidFill>
                <a:schemeClr val="hlink"/>
              </a:solidFill>
            </a:endParaRPr>
          </a:p>
        </p:txBody>
      </p:sp>
      <p:sp>
        <p:nvSpPr>
          <p:cNvPr id="628747" name="Text Box 11"/>
          <p:cNvSpPr txBox="1">
            <a:spLocks noChangeArrowheads="1"/>
          </p:cNvSpPr>
          <p:nvPr/>
        </p:nvSpPr>
        <p:spPr bwMode="auto">
          <a:xfrm>
            <a:off x="3649663" y="3979863"/>
            <a:ext cx="1925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chemeClr val="hlink"/>
                </a:solidFill>
              </a:rPr>
              <a:t>medium </a:t>
            </a:r>
            <a:r>
              <a:rPr lang="en-US" altLang="en-US" i="1">
                <a:solidFill>
                  <a:schemeClr val="hlink"/>
                </a:solidFill>
              </a:rPr>
              <a:t>T</a:t>
            </a:r>
          </a:p>
        </p:txBody>
      </p:sp>
      <p:sp>
        <p:nvSpPr>
          <p:cNvPr id="628748" name="Text Box 12"/>
          <p:cNvSpPr txBox="1">
            <a:spLocks noChangeArrowheads="1"/>
          </p:cNvSpPr>
          <p:nvPr/>
        </p:nvSpPr>
        <p:spPr bwMode="auto">
          <a:xfrm>
            <a:off x="6484938" y="3979863"/>
            <a:ext cx="1927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chemeClr val="hlink"/>
                </a:solidFill>
              </a:rPr>
              <a:t>high </a:t>
            </a:r>
            <a:r>
              <a:rPr lang="en-US" altLang="en-US" i="1">
                <a:solidFill>
                  <a:schemeClr val="hlink"/>
                </a:solidFill>
              </a:rPr>
              <a:t>T</a:t>
            </a:r>
          </a:p>
        </p:txBody>
      </p:sp>
      <p:grpSp>
        <p:nvGrpSpPr>
          <p:cNvPr id="2" name="Group 13"/>
          <p:cNvGrpSpPr>
            <a:grpSpLocks/>
          </p:cNvGrpSpPr>
          <p:nvPr/>
        </p:nvGrpSpPr>
        <p:grpSpPr bwMode="auto">
          <a:xfrm rot="1598944">
            <a:off x="2336800" y="2006600"/>
            <a:ext cx="287338" cy="1739900"/>
            <a:chOff x="4615" y="1398"/>
            <a:chExt cx="422" cy="2557"/>
          </a:xfrm>
        </p:grpSpPr>
        <p:sp>
          <p:nvSpPr>
            <p:cNvPr id="12316" name="Oval 14"/>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317" name="Rectangle 15"/>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318" name="Oval 16"/>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628753" name="Line 17"/>
          <p:cNvSpPr>
            <a:spLocks noChangeShapeType="1"/>
          </p:cNvSpPr>
          <p:nvPr/>
        </p:nvSpPr>
        <p:spPr bwMode="auto">
          <a:xfrm flipV="1">
            <a:off x="2178050" y="2849563"/>
            <a:ext cx="323850" cy="6254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18"/>
          <p:cNvGrpSpPr>
            <a:grpSpLocks/>
          </p:cNvGrpSpPr>
          <p:nvPr/>
        </p:nvGrpSpPr>
        <p:grpSpPr bwMode="auto">
          <a:xfrm rot="1598944">
            <a:off x="5189538" y="2020888"/>
            <a:ext cx="287337" cy="1739900"/>
            <a:chOff x="4615" y="1398"/>
            <a:chExt cx="422" cy="2557"/>
          </a:xfrm>
        </p:grpSpPr>
        <p:sp>
          <p:nvSpPr>
            <p:cNvPr id="12313" name="Oval 19"/>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314" name="Rectangle 20"/>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315" name="Oval 21"/>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628758" name="Line 22"/>
          <p:cNvSpPr>
            <a:spLocks noChangeShapeType="1"/>
          </p:cNvSpPr>
          <p:nvPr/>
        </p:nvSpPr>
        <p:spPr bwMode="auto">
          <a:xfrm flipV="1">
            <a:off x="5030788" y="2527300"/>
            <a:ext cx="481012" cy="9620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 name="Group 23"/>
          <p:cNvGrpSpPr>
            <a:grpSpLocks/>
          </p:cNvGrpSpPr>
          <p:nvPr/>
        </p:nvGrpSpPr>
        <p:grpSpPr bwMode="auto">
          <a:xfrm rot="1598944">
            <a:off x="8091488" y="2070100"/>
            <a:ext cx="287337" cy="1739900"/>
            <a:chOff x="4615" y="1398"/>
            <a:chExt cx="422" cy="2557"/>
          </a:xfrm>
        </p:grpSpPr>
        <p:sp>
          <p:nvSpPr>
            <p:cNvPr id="12310" name="Oval 24"/>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311" name="Rectangle 25"/>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312" name="Oval 26"/>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628763" name="Line 27"/>
          <p:cNvSpPr>
            <a:spLocks noChangeShapeType="1"/>
          </p:cNvSpPr>
          <p:nvPr/>
        </p:nvSpPr>
        <p:spPr bwMode="auto">
          <a:xfrm flipV="1">
            <a:off x="7932738" y="2263775"/>
            <a:ext cx="647700" cy="127476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764" name="Text Box 28"/>
          <p:cNvSpPr txBox="1">
            <a:spLocks noChangeArrowheads="1"/>
          </p:cNvSpPr>
          <p:nvPr/>
        </p:nvSpPr>
        <p:spPr bwMode="auto">
          <a:xfrm>
            <a:off x="744538" y="4265613"/>
            <a:ext cx="1927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chemeClr val="hlink"/>
                </a:solidFill>
              </a:rPr>
              <a:t>low </a:t>
            </a:r>
            <a:r>
              <a:rPr lang="en-US" altLang="en-US" i="1">
                <a:solidFill>
                  <a:schemeClr val="hlink"/>
                </a:solidFill>
              </a:rPr>
              <a:t>p</a:t>
            </a:r>
            <a:endParaRPr lang="en-US" altLang="en-US">
              <a:solidFill>
                <a:schemeClr val="hlink"/>
              </a:solidFill>
            </a:endParaRPr>
          </a:p>
        </p:txBody>
      </p:sp>
      <p:sp>
        <p:nvSpPr>
          <p:cNvPr id="628765" name="Text Box 29"/>
          <p:cNvSpPr txBox="1">
            <a:spLocks noChangeArrowheads="1"/>
          </p:cNvSpPr>
          <p:nvPr/>
        </p:nvSpPr>
        <p:spPr bwMode="auto">
          <a:xfrm>
            <a:off x="3649663" y="4283075"/>
            <a:ext cx="1925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chemeClr val="hlink"/>
                </a:solidFill>
              </a:rPr>
              <a:t>medium </a:t>
            </a:r>
            <a:r>
              <a:rPr lang="en-US" altLang="en-US" i="1">
                <a:solidFill>
                  <a:schemeClr val="hlink"/>
                </a:solidFill>
              </a:rPr>
              <a:t>p</a:t>
            </a:r>
          </a:p>
        </p:txBody>
      </p:sp>
      <p:sp>
        <p:nvSpPr>
          <p:cNvPr id="628766" name="Text Box 30"/>
          <p:cNvSpPr txBox="1">
            <a:spLocks noChangeArrowheads="1"/>
          </p:cNvSpPr>
          <p:nvPr/>
        </p:nvSpPr>
        <p:spPr bwMode="auto">
          <a:xfrm>
            <a:off x="6486525" y="4283075"/>
            <a:ext cx="1927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chemeClr val="hlink"/>
                </a:solidFill>
              </a:rPr>
              <a:t>high </a:t>
            </a:r>
            <a:r>
              <a:rPr lang="en-US" altLang="en-US" i="1">
                <a:solidFill>
                  <a:schemeClr val="hlink"/>
                </a:solidFill>
              </a:rPr>
              <a:t>p</a:t>
            </a:r>
          </a:p>
        </p:txBody>
      </p:sp>
      <p:sp>
        <p:nvSpPr>
          <p:cNvPr id="32" name="Rectangle 5"/>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2800" b="1" kern="0" dirty="0"/>
              <a:t>Topic 3: Thermal physics</a:t>
            </a:r>
            <a:br>
              <a:rPr lang="en-US" altLang="en-US" sz="2800" b="1" kern="0" dirty="0"/>
            </a:br>
            <a:r>
              <a:rPr lang="en-US" altLang="en-US" sz="2800" kern="0" dirty="0">
                <a:solidFill>
                  <a:schemeClr val="tx1"/>
                </a:solidFill>
              </a:rPr>
              <a:t>3.2 – Modeling a gas</a:t>
            </a:r>
            <a:endParaRPr lang="en-US" altLang="en-US" sz="2800" kern="0" dirty="0">
              <a:solidFill>
                <a:schemeClr val="tx1"/>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8741"/>
                                        </p:tgtEl>
                                        <p:attrNameLst>
                                          <p:attrName>style.visibility</p:attrName>
                                        </p:attrNameLst>
                                      </p:cBhvr>
                                      <p:to>
                                        <p:strVal val="visible"/>
                                      </p:to>
                                    </p:set>
                                    <p:animEffect transition="in" filter="fade">
                                      <p:cBhvr>
                                        <p:cTn id="7" dur="500"/>
                                        <p:tgtEl>
                                          <p:spTgt spid="6287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8740"/>
                                        </p:tgtEl>
                                        <p:attrNameLst>
                                          <p:attrName>style.visibility</p:attrName>
                                        </p:attrNameLst>
                                      </p:cBhvr>
                                      <p:to>
                                        <p:strVal val="visible"/>
                                      </p:to>
                                    </p:set>
                                    <p:animEffect transition="in" filter="fade">
                                      <p:cBhvr>
                                        <p:cTn id="10" dur="500"/>
                                        <p:tgtEl>
                                          <p:spTgt spid="628740"/>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0" presetClass="path" presetSubtype="0" repeatCount="indefinite" fill="hold" grpId="1" nodeType="withEffect">
                                  <p:stCondLst>
                                    <p:cond delay="0"/>
                                  </p:stCondLst>
                                  <p:childTnLst>
                                    <p:animMotion origin="layout" path="M -0.0007 0.00093 L 0.18472 -0.12014 L 0.05052 -0.25162 L -0.00469 -0.1956 L 0.18211 -0.06574 L 0.08472 0.00787 L -0.00209 -0.06227 L 0.13871 -0.25 L 0.18611 -0.1956 L 0.0493 0.00278 L -0.00469 -0.10787 L 0.07031 -0.24653 L 0.18211 -0.1412 L -0.0007 0.00093 Z " pathEditMode="relative" ptsTypes="AAAAAAAAAAAAAA">
                                      <p:cBhvr>
                                        <p:cTn id="15" dur="5000" fill="hold"/>
                                        <p:tgtEl>
                                          <p:spTgt spid="628741"/>
                                        </p:tgtEl>
                                        <p:attrNameLst>
                                          <p:attrName>ppt_x</p:attrName>
                                          <p:attrName>ppt_y</p:attrName>
                                        </p:attrNameLst>
                                      </p:cBhvr>
                                    </p:animMotion>
                                  </p:childTnLst>
                                </p:cTn>
                              </p:par>
                              <p:par>
                                <p:cTn id="16" presetID="22" presetClass="entr" presetSubtype="4" fill="hold" grpId="0" nodeType="withEffect">
                                  <p:stCondLst>
                                    <p:cond delay="0"/>
                                  </p:stCondLst>
                                  <p:childTnLst>
                                    <p:set>
                                      <p:cBhvr>
                                        <p:cTn id="17" dur="1" fill="hold">
                                          <p:stCondLst>
                                            <p:cond delay="0"/>
                                          </p:stCondLst>
                                        </p:cTn>
                                        <p:tgtEl>
                                          <p:spTgt spid="628753"/>
                                        </p:tgtEl>
                                        <p:attrNameLst>
                                          <p:attrName>style.visibility</p:attrName>
                                        </p:attrNameLst>
                                      </p:cBhvr>
                                      <p:to>
                                        <p:strVal val="visible"/>
                                      </p:to>
                                    </p:set>
                                    <p:animEffect transition="in" filter="wipe(down)">
                                      <p:cBhvr>
                                        <p:cTn id="18" dur="2000"/>
                                        <p:tgtEl>
                                          <p:spTgt spid="62875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28743"/>
                                        </p:tgtEl>
                                        <p:attrNameLst>
                                          <p:attrName>style.visibility</p:attrName>
                                        </p:attrNameLst>
                                      </p:cBhvr>
                                      <p:to>
                                        <p:strVal val="visible"/>
                                      </p:to>
                                    </p:set>
                                    <p:animEffect transition="in" filter="fade">
                                      <p:cBhvr>
                                        <p:cTn id="23" dur="500"/>
                                        <p:tgtEl>
                                          <p:spTgt spid="62874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28742"/>
                                        </p:tgtEl>
                                        <p:attrNameLst>
                                          <p:attrName>style.visibility</p:attrName>
                                        </p:attrNameLst>
                                      </p:cBhvr>
                                      <p:to>
                                        <p:strVal val="visible"/>
                                      </p:to>
                                    </p:set>
                                    <p:animEffect transition="in" filter="fade">
                                      <p:cBhvr>
                                        <p:cTn id="26" dur="500"/>
                                        <p:tgtEl>
                                          <p:spTgt spid="628742"/>
                                        </p:tgtEl>
                                      </p:cBhvr>
                                    </p:animEffec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2000"/>
                                        <p:tgtEl>
                                          <p:spTgt spid="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628758"/>
                                        </p:tgtEl>
                                        <p:attrNameLst>
                                          <p:attrName>style.visibility</p:attrName>
                                        </p:attrNameLst>
                                      </p:cBhvr>
                                      <p:to>
                                        <p:strVal val="visible"/>
                                      </p:to>
                                    </p:set>
                                    <p:animEffect transition="in" filter="wipe(down)">
                                      <p:cBhvr>
                                        <p:cTn id="32" dur="2000"/>
                                        <p:tgtEl>
                                          <p:spTgt spid="628758"/>
                                        </p:tgtEl>
                                      </p:cBhvr>
                                    </p:animEffect>
                                  </p:childTnLst>
                                </p:cTn>
                              </p:par>
                              <p:par>
                                <p:cTn id="33" presetID="0" presetClass="path" presetSubtype="0" repeatCount="indefinite" fill="hold" grpId="1" nodeType="withEffect">
                                  <p:stCondLst>
                                    <p:cond delay="0"/>
                                  </p:stCondLst>
                                  <p:childTnLst>
                                    <p:animMotion origin="layout" path="M -0.0007 0.00093 L 0.18472 -0.12014 L 0.05052 -0.25162 L -0.00469 -0.1956 L 0.18211 -0.06574 L 0.08472 0.00787 L -0.00209 -0.06227 L 0.13871 -0.25 L 0.18611 -0.1956 L 0.0493 0.00278 L -0.00469 -0.10787 L 0.07031 -0.24653 L 0.18211 -0.1412 L -0.0007 0.00093 Z " pathEditMode="relative" ptsTypes="AAAAAAAAAAAAAA">
                                      <p:cBhvr>
                                        <p:cTn id="34" dur="2000" fill="hold"/>
                                        <p:tgtEl>
                                          <p:spTgt spid="628743"/>
                                        </p:tgtEl>
                                        <p:attrNameLst>
                                          <p:attrName>ppt_x</p:attrName>
                                          <p:attrName>ppt_y</p:attrName>
                                        </p:attrNameLst>
                                      </p:cBhvr>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28745"/>
                                        </p:tgtEl>
                                        <p:attrNameLst>
                                          <p:attrName>style.visibility</p:attrName>
                                        </p:attrNameLst>
                                      </p:cBhvr>
                                      <p:to>
                                        <p:strVal val="visible"/>
                                      </p:to>
                                    </p:set>
                                    <p:animEffect transition="in" filter="fade">
                                      <p:cBhvr>
                                        <p:cTn id="39" dur="500"/>
                                        <p:tgtEl>
                                          <p:spTgt spid="62874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28744"/>
                                        </p:tgtEl>
                                        <p:attrNameLst>
                                          <p:attrName>style.visibility</p:attrName>
                                        </p:attrNameLst>
                                      </p:cBhvr>
                                      <p:to>
                                        <p:strVal val="visible"/>
                                      </p:to>
                                    </p:set>
                                    <p:animEffect transition="in" filter="fade">
                                      <p:cBhvr>
                                        <p:cTn id="42" dur="500"/>
                                        <p:tgtEl>
                                          <p:spTgt spid="628744"/>
                                        </p:tgtEl>
                                      </p:cBhvr>
                                    </p:animEffect>
                                  </p:childTnLst>
                                </p:cTn>
                              </p:par>
                              <p:par>
                                <p:cTn id="43" presetID="10"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2000"/>
                                        <p:tgtEl>
                                          <p:spTgt spid="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628763"/>
                                        </p:tgtEl>
                                        <p:attrNameLst>
                                          <p:attrName>style.visibility</p:attrName>
                                        </p:attrNameLst>
                                      </p:cBhvr>
                                      <p:to>
                                        <p:strVal val="visible"/>
                                      </p:to>
                                    </p:set>
                                    <p:animEffect transition="in" filter="wipe(down)">
                                      <p:cBhvr>
                                        <p:cTn id="48" dur="2000"/>
                                        <p:tgtEl>
                                          <p:spTgt spid="628763"/>
                                        </p:tgtEl>
                                      </p:cBhvr>
                                    </p:animEffect>
                                  </p:childTnLst>
                                </p:cTn>
                              </p:par>
                              <p:par>
                                <p:cTn id="49" presetID="0" presetClass="path" presetSubtype="0" repeatCount="indefinite" fill="hold" grpId="1" nodeType="withEffect">
                                  <p:stCondLst>
                                    <p:cond delay="0"/>
                                  </p:stCondLst>
                                  <p:childTnLst>
                                    <p:animMotion origin="layout" path="M -0.0007 0.00093 L 0.18472 -0.12014 L 0.05052 -0.25162 L -0.00469 -0.1956 L 0.18211 -0.06574 L 0.08472 0.00787 L -0.00209 -0.06227 L 0.13871 -0.25 L 0.18611 -0.1956 L 0.0493 0.00278 L -0.00469 -0.10787 L 0.07031 -0.24653 L 0.18211 -0.1412 L -0.0007 0.00093 Z " pathEditMode="relative" ptsTypes="AAAAAAAAAAAAAA">
                                      <p:cBhvr>
                                        <p:cTn id="50" dur="500" fill="hold"/>
                                        <p:tgtEl>
                                          <p:spTgt spid="628745"/>
                                        </p:tgtEl>
                                        <p:attrNameLst>
                                          <p:attrName>ppt_x</p:attrName>
                                          <p:attrName>ppt_y</p:attrName>
                                        </p:attrNameLst>
                                      </p:cBhvr>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628746"/>
                                        </p:tgtEl>
                                        <p:attrNameLst>
                                          <p:attrName>style.visibility</p:attrName>
                                        </p:attrNameLst>
                                      </p:cBhvr>
                                      <p:to>
                                        <p:strVal val="visible"/>
                                      </p:to>
                                    </p:set>
                                    <p:anim calcmode="lin" valueType="num">
                                      <p:cBhvr>
                                        <p:cTn id="55" dur="500" fill="hold"/>
                                        <p:tgtEl>
                                          <p:spTgt spid="628746"/>
                                        </p:tgtEl>
                                        <p:attrNameLst>
                                          <p:attrName>ppt_w</p:attrName>
                                        </p:attrNameLst>
                                      </p:cBhvr>
                                      <p:tavLst>
                                        <p:tav tm="0">
                                          <p:val>
                                            <p:fltVal val="0"/>
                                          </p:val>
                                        </p:tav>
                                        <p:tav tm="100000">
                                          <p:val>
                                            <p:strVal val="#ppt_w"/>
                                          </p:val>
                                        </p:tav>
                                      </p:tavLst>
                                    </p:anim>
                                    <p:anim calcmode="lin" valueType="num">
                                      <p:cBhvr>
                                        <p:cTn id="56" dur="500" fill="hold"/>
                                        <p:tgtEl>
                                          <p:spTgt spid="628746"/>
                                        </p:tgtEl>
                                        <p:attrNameLst>
                                          <p:attrName>ppt_h</p:attrName>
                                        </p:attrNameLst>
                                      </p:cBhvr>
                                      <p:tavLst>
                                        <p:tav tm="0">
                                          <p:val>
                                            <p:fltVal val="0"/>
                                          </p:val>
                                        </p:tav>
                                        <p:tav tm="100000">
                                          <p:val>
                                            <p:strVal val="#ppt_h"/>
                                          </p:val>
                                        </p:tav>
                                      </p:tavLst>
                                    </p:anim>
                                    <p:animEffect transition="in" filter="fade">
                                      <p:cBhvr>
                                        <p:cTn id="57" dur="500"/>
                                        <p:tgtEl>
                                          <p:spTgt spid="628746"/>
                                        </p:tgtEl>
                                      </p:cBhvr>
                                    </p:animEffect>
                                  </p:childTnLst>
                                  <p:subTnLst>
                                    <p:audio>
                                      <p:cMediaNode>
                                        <p:cTn display="0" masterRel="sameClick">
                                          <p:stCondLst>
                                            <p:cond evt="begin" delay="0">
                                              <p:tn val="53"/>
                                            </p:cond>
                                          </p:stCondLst>
                                          <p:endCondLst>
                                            <p:cond evt="onStopAudio" delay="0">
                                              <p:tgtEl>
                                                <p:sldTgt/>
                                              </p:tgtEl>
                                            </p:cond>
                                          </p:endCondLst>
                                        </p:cTn>
                                        <p:tgtEl>
                                          <p:sndTgt r:embed="rId4" name="cashreg.wav"/>
                                        </p:tgtEl>
                                      </p:cMediaNode>
                                    </p:audio>
                                  </p:subTnLst>
                                </p:cTn>
                              </p:par>
                              <p:par>
                                <p:cTn id="58" presetID="53" presetClass="entr" presetSubtype="0" fill="hold" grpId="0" nodeType="withEffect">
                                  <p:stCondLst>
                                    <p:cond delay="0"/>
                                  </p:stCondLst>
                                  <p:childTnLst>
                                    <p:set>
                                      <p:cBhvr>
                                        <p:cTn id="59" dur="1" fill="hold">
                                          <p:stCondLst>
                                            <p:cond delay="0"/>
                                          </p:stCondLst>
                                        </p:cTn>
                                        <p:tgtEl>
                                          <p:spTgt spid="628747"/>
                                        </p:tgtEl>
                                        <p:attrNameLst>
                                          <p:attrName>style.visibility</p:attrName>
                                        </p:attrNameLst>
                                      </p:cBhvr>
                                      <p:to>
                                        <p:strVal val="visible"/>
                                      </p:to>
                                    </p:set>
                                    <p:anim calcmode="lin" valueType="num">
                                      <p:cBhvr>
                                        <p:cTn id="60" dur="500" fill="hold"/>
                                        <p:tgtEl>
                                          <p:spTgt spid="628747"/>
                                        </p:tgtEl>
                                        <p:attrNameLst>
                                          <p:attrName>ppt_w</p:attrName>
                                        </p:attrNameLst>
                                      </p:cBhvr>
                                      <p:tavLst>
                                        <p:tav tm="0">
                                          <p:val>
                                            <p:fltVal val="0"/>
                                          </p:val>
                                        </p:tav>
                                        <p:tav tm="100000">
                                          <p:val>
                                            <p:strVal val="#ppt_w"/>
                                          </p:val>
                                        </p:tav>
                                      </p:tavLst>
                                    </p:anim>
                                    <p:anim calcmode="lin" valueType="num">
                                      <p:cBhvr>
                                        <p:cTn id="61" dur="500" fill="hold"/>
                                        <p:tgtEl>
                                          <p:spTgt spid="628747"/>
                                        </p:tgtEl>
                                        <p:attrNameLst>
                                          <p:attrName>ppt_h</p:attrName>
                                        </p:attrNameLst>
                                      </p:cBhvr>
                                      <p:tavLst>
                                        <p:tav tm="0">
                                          <p:val>
                                            <p:fltVal val="0"/>
                                          </p:val>
                                        </p:tav>
                                        <p:tav tm="100000">
                                          <p:val>
                                            <p:strVal val="#ppt_h"/>
                                          </p:val>
                                        </p:tav>
                                      </p:tavLst>
                                    </p:anim>
                                    <p:animEffect transition="in" filter="fade">
                                      <p:cBhvr>
                                        <p:cTn id="62" dur="500"/>
                                        <p:tgtEl>
                                          <p:spTgt spid="628747"/>
                                        </p:tgtEl>
                                      </p:cBhvr>
                                    </p:animEffect>
                                  </p:childTnLst>
                                  <p:subTnLst>
                                    <p:audio>
                                      <p:cMediaNode>
                                        <p:cTn display="0" masterRel="sameClick">
                                          <p:stCondLst>
                                            <p:cond evt="begin" delay="0">
                                              <p:tn val="58"/>
                                            </p:cond>
                                          </p:stCondLst>
                                          <p:endCondLst>
                                            <p:cond evt="onStopAudio" delay="0">
                                              <p:tgtEl>
                                                <p:sldTgt/>
                                              </p:tgtEl>
                                            </p:cond>
                                          </p:endCondLst>
                                        </p:cTn>
                                        <p:tgtEl>
                                          <p:sndTgt r:embed="rId4" name="cashreg.wav"/>
                                        </p:tgtEl>
                                      </p:cMediaNode>
                                    </p:audio>
                                  </p:subTnLst>
                                </p:cTn>
                              </p:par>
                              <p:par>
                                <p:cTn id="63" presetID="53" presetClass="entr" presetSubtype="0" fill="hold" grpId="0" nodeType="withEffect">
                                  <p:stCondLst>
                                    <p:cond delay="0"/>
                                  </p:stCondLst>
                                  <p:childTnLst>
                                    <p:set>
                                      <p:cBhvr>
                                        <p:cTn id="64" dur="1" fill="hold">
                                          <p:stCondLst>
                                            <p:cond delay="0"/>
                                          </p:stCondLst>
                                        </p:cTn>
                                        <p:tgtEl>
                                          <p:spTgt spid="628748"/>
                                        </p:tgtEl>
                                        <p:attrNameLst>
                                          <p:attrName>style.visibility</p:attrName>
                                        </p:attrNameLst>
                                      </p:cBhvr>
                                      <p:to>
                                        <p:strVal val="visible"/>
                                      </p:to>
                                    </p:set>
                                    <p:anim calcmode="lin" valueType="num">
                                      <p:cBhvr>
                                        <p:cTn id="65" dur="500" fill="hold"/>
                                        <p:tgtEl>
                                          <p:spTgt spid="628748"/>
                                        </p:tgtEl>
                                        <p:attrNameLst>
                                          <p:attrName>ppt_w</p:attrName>
                                        </p:attrNameLst>
                                      </p:cBhvr>
                                      <p:tavLst>
                                        <p:tav tm="0">
                                          <p:val>
                                            <p:fltVal val="0"/>
                                          </p:val>
                                        </p:tav>
                                        <p:tav tm="100000">
                                          <p:val>
                                            <p:strVal val="#ppt_w"/>
                                          </p:val>
                                        </p:tav>
                                      </p:tavLst>
                                    </p:anim>
                                    <p:anim calcmode="lin" valueType="num">
                                      <p:cBhvr>
                                        <p:cTn id="66" dur="500" fill="hold"/>
                                        <p:tgtEl>
                                          <p:spTgt spid="628748"/>
                                        </p:tgtEl>
                                        <p:attrNameLst>
                                          <p:attrName>ppt_h</p:attrName>
                                        </p:attrNameLst>
                                      </p:cBhvr>
                                      <p:tavLst>
                                        <p:tav tm="0">
                                          <p:val>
                                            <p:fltVal val="0"/>
                                          </p:val>
                                        </p:tav>
                                        <p:tav tm="100000">
                                          <p:val>
                                            <p:strVal val="#ppt_h"/>
                                          </p:val>
                                        </p:tav>
                                      </p:tavLst>
                                    </p:anim>
                                    <p:animEffect transition="in" filter="fade">
                                      <p:cBhvr>
                                        <p:cTn id="67" dur="500"/>
                                        <p:tgtEl>
                                          <p:spTgt spid="628748"/>
                                        </p:tgtEl>
                                      </p:cBhvr>
                                    </p:animEffect>
                                  </p:childTnLst>
                                  <p:subTnLst>
                                    <p:audio>
                                      <p:cMediaNode>
                                        <p:cTn display="0" masterRel="sameClick">
                                          <p:stCondLst>
                                            <p:cond evt="begin" delay="0">
                                              <p:tn val="63"/>
                                            </p:cond>
                                          </p:stCondLst>
                                          <p:endCondLst>
                                            <p:cond evt="onStopAudio" delay="0">
                                              <p:tgtEl>
                                                <p:sldTgt/>
                                              </p:tgtEl>
                                            </p:cond>
                                          </p:endCondLst>
                                        </p:cTn>
                                        <p:tgtEl>
                                          <p:sndTgt r:embed="rId4" name="cashreg.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628738">
                                            <p:txEl>
                                              <p:pRg st="7" end="7"/>
                                            </p:txEl>
                                          </p:spTgt>
                                        </p:tgtEl>
                                        <p:attrNameLst>
                                          <p:attrName>style.visibility</p:attrName>
                                        </p:attrNameLst>
                                      </p:cBhvr>
                                      <p:to>
                                        <p:strVal val="visible"/>
                                      </p:to>
                                    </p:set>
                                    <p:anim calcmode="lin" valueType="num">
                                      <p:cBhvr additive="base">
                                        <p:cTn id="72" dur="500" fill="hold"/>
                                        <p:tgtEl>
                                          <p:spTgt spid="628738">
                                            <p:txEl>
                                              <p:pRg st="7" end="7"/>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62873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5"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628738">
                                            <p:txEl>
                                              <p:pRg st="8" end="8"/>
                                            </p:txEl>
                                          </p:spTgt>
                                        </p:tgtEl>
                                        <p:attrNameLst>
                                          <p:attrName>style.visibility</p:attrName>
                                        </p:attrNameLst>
                                      </p:cBhvr>
                                      <p:to>
                                        <p:strVal val="visible"/>
                                      </p:to>
                                    </p:set>
                                    <p:anim calcmode="lin" valueType="num">
                                      <p:cBhvr additive="base">
                                        <p:cTn id="78" dur="500" fill="hold"/>
                                        <p:tgtEl>
                                          <p:spTgt spid="628738">
                                            <p:txEl>
                                              <p:pRg st="8" end="8"/>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62873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5" name="arrow.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628764"/>
                                        </p:tgtEl>
                                        <p:attrNameLst>
                                          <p:attrName>style.visibility</p:attrName>
                                        </p:attrNameLst>
                                      </p:cBhvr>
                                      <p:to>
                                        <p:strVal val="visible"/>
                                      </p:to>
                                    </p:set>
                                    <p:anim calcmode="lin" valueType="num">
                                      <p:cBhvr>
                                        <p:cTn id="84" dur="500" fill="hold"/>
                                        <p:tgtEl>
                                          <p:spTgt spid="628764"/>
                                        </p:tgtEl>
                                        <p:attrNameLst>
                                          <p:attrName>ppt_w</p:attrName>
                                        </p:attrNameLst>
                                      </p:cBhvr>
                                      <p:tavLst>
                                        <p:tav tm="0">
                                          <p:val>
                                            <p:fltVal val="0"/>
                                          </p:val>
                                        </p:tav>
                                        <p:tav tm="100000">
                                          <p:val>
                                            <p:strVal val="#ppt_w"/>
                                          </p:val>
                                        </p:tav>
                                      </p:tavLst>
                                    </p:anim>
                                    <p:anim calcmode="lin" valueType="num">
                                      <p:cBhvr>
                                        <p:cTn id="85" dur="500" fill="hold"/>
                                        <p:tgtEl>
                                          <p:spTgt spid="628764"/>
                                        </p:tgtEl>
                                        <p:attrNameLst>
                                          <p:attrName>ppt_h</p:attrName>
                                        </p:attrNameLst>
                                      </p:cBhvr>
                                      <p:tavLst>
                                        <p:tav tm="0">
                                          <p:val>
                                            <p:fltVal val="0"/>
                                          </p:val>
                                        </p:tav>
                                        <p:tav tm="100000">
                                          <p:val>
                                            <p:strVal val="#ppt_h"/>
                                          </p:val>
                                        </p:tav>
                                      </p:tavLst>
                                    </p:anim>
                                    <p:animEffect transition="in" filter="fade">
                                      <p:cBhvr>
                                        <p:cTn id="86" dur="500"/>
                                        <p:tgtEl>
                                          <p:spTgt spid="628764"/>
                                        </p:tgtEl>
                                      </p:cBhvr>
                                    </p:animEffect>
                                  </p:childTnLst>
                                  <p:subTnLst>
                                    <p:audio>
                                      <p:cMediaNode>
                                        <p:cTn display="0" masterRel="sameClick">
                                          <p:stCondLst>
                                            <p:cond evt="begin" delay="0">
                                              <p:tn val="82"/>
                                            </p:cond>
                                          </p:stCondLst>
                                          <p:endCondLst>
                                            <p:cond evt="onStopAudio" delay="0">
                                              <p:tgtEl>
                                                <p:sldTgt/>
                                              </p:tgtEl>
                                            </p:cond>
                                          </p:endCondLst>
                                        </p:cTn>
                                        <p:tgtEl>
                                          <p:sndTgt r:embed="rId4" name="cashreg.wav"/>
                                        </p:tgtEl>
                                      </p:cMediaNode>
                                    </p:audio>
                                  </p:subTnLst>
                                </p:cTn>
                              </p:par>
                              <p:par>
                                <p:cTn id="87" presetID="53" presetClass="entr" presetSubtype="0" fill="hold" grpId="0" nodeType="withEffect">
                                  <p:stCondLst>
                                    <p:cond delay="0"/>
                                  </p:stCondLst>
                                  <p:childTnLst>
                                    <p:set>
                                      <p:cBhvr>
                                        <p:cTn id="88" dur="1" fill="hold">
                                          <p:stCondLst>
                                            <p:cond delay="0"/>
                                          </p:stCondLst>
                                        </p:cTn>
                                        <p:tgtEl>
                                          <p:spTgt spid="628765"/>
                                        </p:tgtEl>
                                        <p:attrNameLst>
                                          <p:attrName>style.visibility</p:attrName>
                                        </p:attrNameLst>
                                      </p:cBhvr>
                                      <p:to>
                                        <p:strVal val="visible"/>
                                      </p:to>
                                    </p:set>
                                    <p:anim calcmode="lin" valueType="num">
                                      <p:cBhvr>
                                        <p:cTn id="89" dur="500" fill="hold"/>
                                        <p:tgtEl>
                                          <p:spTgt spid="628765"/>
                                        </p:tgtEl>
                                        <p:attrNameLst>
                                          <p:attrName>ppt_w</p:attrName>
                                        </p:attrNameLst>
                                      </p:cBhvr>
                                      <p:tavLst>
                                        <p:tav tm="0">
                                          <p:val>
                                            <p:fltVal val="0"/>
                                          </p:val>
                                        </p:tav>
                                        <p:tav tm="100000">
                                          <p:val>
                                            <p:strVal val="#ppt_w"/>
                                          </p:val>
                                        </p:tav>
                                      </p:tavLst>
                                    </p:anim>
                                    <p:anim calcmode="lin" valueType="num">
                                      <p:cBhvr>
                                        <p:cTn id="90" dur="500" fill="hold"/>
                                        <p:tgtEl>
                                          <p:spTgt spid="628765"/>
                                        </p:tgtEl>
                                        <p:attrNameLst>
                                          <p:attrName>ppt_h</p:attrName>
                                        </p:attrNameLst>
                                      </p:cBhvr>
                                      <p:tavLst>
                                        <p:tav tm="0">
                                          <p:val>
                                            <p:fltVal val="0"/>
                                          </p:val>
                                        </p:tav>
                                        <p:tav tm="100000">
                                          <p:val>
                                            <p:strVal val="#ppt_h"/>
                                          </p:val>
                                        </p:tav>
                                      </p:tavLst>
                                    </p:anim>
                                    <p:animEffect transition="in" filter="fade">
                                      <p:cBhvr>
                                        <p:cTn id="91" dur="500"/>
                                        <p:tgtEl>
                                          <p:spTgt spid="628765"/>
                                        </p:tgtEl>
                                      </p:cBhvr>
                                    </p:animEffect>
                                  </p:childTnLst>
                                  <p:subTnLst>
                                    <p:audio>
                                      <p:cMediaNode>
                                        <p:cTn display="0" masterRel="sameClick">
                                          <p:stCondLst>
                                            <p:cond evt="begin" delay="0">
                                              <p:tn val="87"/>
                                            </p:cond>
                                          </p:stCondLst>
                                          <p:endCondLst>
                                            <p:cond evt="onStopAudio" delay="0">
                                              <p:tgtEl>
                                                <p:sldTgt/>
                                              </p:tgtEl>
                                            </p:cond>
                                          </p:endCondLst>
                                        </p:cTn>
                                        <p:tgtEl>
                                          <p:sndTgt r:embed="rId4" name="cashreg.wav"/>
                                        </p:tgtEl>
                                      </p:cMediaNode>
                                    </p:audio>
                                  </p:subTnLst>
                                </p:cTn>
                              </p:par>
                              <p:par>
                                <p:cTn id="92" presetID="53" presetClass="entr" presetSubtype="0" fill="hold" grpId="0" nodeType="withEffect">
                                  <p:stCondLst>
                                    <p:cond delay="0"/>
                                  </p:stCondLst>
                                  <p:childTnLst>
                                    <p:set>
                                      <p:cBhvr>
                                        <p:cTn id="93" dur="1" fill="hold">
                                          <p:stCondLst>
                                            <p:cond delay="0"/>
                                          </p:stCondLst>
                                        </p:cTn>
                                        <p:tgtEl>
                                          <p:spTgt spid="628766"/>
                                        </p:tgtEl>
                                        <p:attrNameLst>
                                          <p:attrName>style.visibility</p:attrName>
                                        </p:attrNameLst>
                                      </p:cBhvr>
                                      <p:to>
                                        <p:strVal val="visible"/>
                                      </p:to>
                                    </p:set>
                                    <p:anim calcmode="lin" valueType="num">
                                      <p:cBhvr>
                                        <p:cTn id="94" dur="500" fill="hold"/>
                                        <p:tgtEl>
                                          <p:spTgt spid="628766"/>
                                        </p:tgtEl>
                                        <p:attrNameLst>
                                          <p:attrName>ppt_w</p:attrName>
                                        </p:attrNameLst>
                                      </p:cBhvr>
                                      <p:tavLst>
                                        <p:tav tm="0">
                                          <p:val>
                                            <p:fltVal val="0"/>
                                          </p:val>
                                        </p:tav>
                                        <p:tav tm="100000">
                                          <p:val>
                                            <p:strVal val="#ppt_w"/>
                                          </p:val>
                                        </p:tav>
                                      </p:tavLst>
                                    </p:anim>
                                    <p:anim calcmode="lin" valueType="num">
                                      <p:cBhvr>
                                        <p:cTn id="95" dur="500" fill="hold"/>
                                        <p:tgtEl>
                                          <p:spTgt spid="628766"/>
                                        </p:tgtEl>
                                        <p:attrNameLst>
                                          <p:attrName>ppt_h</p:attrName>
                                        </p:attrNameLst>
                                      </p:cBhvr>
                                      <p:tavLst>
                                        <p:tav tm="0">
                                          <p:val>
                                            <p:fltVal val="0"/>
                                          </p:val>
                                        </p:tav>
                                        <p:tav tm="100000">
                                          <p:val>
                                            <p:strVal val="#ppt_h"/>
                                          </p:val>
                                        </p:tav>
                                      </p:tavLst>
                                    </p:anim>
                                    <p:animEffect transition="in" filter="fade">
                                      <p:cBhvr>
                                        <p:cTn id="96" dur="500"/>
                                        <p:tgtEl>
                                          <p:spTgt spid="628766"/>
                                        </p:tgtEl>
                                      </p:cBhvr>
                                    </p:animEffect>
                                  </p:childTnLst>
                                  <p:subTnLst>
                                    <p:audio>
                                      <p:cMediaNode>
                                        <p:cTn display="0" masterRel="sameClick">
                                          <p:stCondLst>
                                            <p:cond evt="begin" delay="0">
                                              <p:tn val="92"/>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40" grpId="0" animBg="1"/>
      <p:bldP spid="628741" grpId="0" animBg="1"/>
      <p:bldP spid="628741" grpId="1" animBg="1"/>
      <p:bldP spid="628742" grpId="0" animBg="1"/>
      <p:bldP spid="628743" grpId="0" animBg="1"/>
      <p:bldP spid="628743" grpId="1" animBg="1"/>
      <p:bldP spid="628744" grpId="0" animBg="1"/>
      <p:bldP spid="628745" grpId="0" animBg="1"/>
      <p:bldP spid="628745" grpId="1" animBg="1"/>
      <p:bldP spid="628746" grpId="0"/>
      <p:bldP spid="628747" grpId="0"/>
      <p:bldP spid="628748" grpId="0"/>
      <p:bldP spid="628753" grpId="0" animBg="1"/>
      <p:bldP spid="628758" grpId="0" animBg="1"/>
      <p:bldP spid="628763" grpId="0" animBg="1"/>
      <p:bldP spid="628764" grpId="0"/>
      <p:bldP spid="628765" grpId="0"/>
      <p:bldP spid="62876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algn="ctr">
              <a:spcBef>
                <a:spcPct val="20000"/>
              </a:spcBef>
              <a:defRPr sz="3200">
                <a:solidFill>
                  <a:schemeClr val="tx1"/>
                </a:solidFill>
                <a:latin typeface="Arial" charset="0"/>
              </a:defRPr>
            </a:lvl1pPr>
            <a:lvl2pPr marL="571500"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gn="l">
              <a:defRPr/>
            </a:pPr>
            <a:r>
              <a:rPr lang="en-US" altLang="en-US" sz="2400" i="1" dirty="0">
                <a:solidFill>
                  <a:srgbClr val="333399"/>
                </a:solidFill>
                <a:latin typeface="+mn-lt"/>
                <a:cs typeface="Times New Roman" pitchFamily="18" charset="0"/>
              </a:rPr>
              <a:t>The kinetic model of an ideal gas</a:t>
            </a:r>
            <a:endParaRPr lang="en-US" altLang="en-US" sz="2400" dirty="0">
              <a:solidFill>
                <a:srgbClr val="000000"/>
              </a:solidFill>
              <a:latin typeface="+mn-lt"/>
              <a:cs typeface="Times New Roman" pitchFamily="18" charset="0"/>
              <a:sym typeface="Symbol" pitchFamily="18" charset="2"/>
            </a:endParaRPr>
          </a:p>
          <a:p>
            <a:pPr algn="l">
              <a:defRPr/>
            </a:pPr>
            <a:endParaRPr lang="en-US" altLang="en-US" sz="2400" dirty="0">
              <a:solidFill>
                <a:srgbClr val="000000"/>
              </a:solidFill>
              <a:latin typeface="+mn-lt"/>
              <a:cs typeface="Times New Roman" pitchFamily="18" charset="0"/>
              <a:sym typeface="Symbol" pitchFamily="18" charset="2"/>
            </a:endParaRPr>
          </a:p>
          <a:p>
            <a:pPr algn="l">
              <a:defRPr/>
            </a:pPr>
            <a:endParaRPr lang="en-US" altLang="en-US" sz="2400" dirty="0">
              <a:solidFill>
                <a:srgbClr val="000000"/>
              </a:solidFill>
              <a:latin typeface="+mn-lt"/>
              <a:cs typeface="Times New Roman" pitchFamily="18" charset="0"/>
              <a:sym typeface="Symbol" pitchFamily="18" charset="2"/>
            </a:endParaRPr>
          </a:p>
          <a:p>
            <a:pPr algn="l">
              <a:defRPr/>
            </a:pPr>
            <a:endParaRPr lang="en-US" altLang="en-US" sz="2400" dirty="0">
              <a:solidFill>
                <a:srgbClr val="000000"/>
              </a:solidFill>
              <a:latin typeface="+mn-lt"/>
              <a:cs typeface="Times New Roman" pitchFamily="18" charset="0"/>
              <a:sym typeface="Symbol" pitchFamily="18" charset="2"/>
            </a:endParaRPr>
          </a:p>
          <a:p>
            <a:pPr algn="l">
              <a:defRPr/>
            </a:pPr>
            <a:endParaRPr lang="en-US" altLang="en-US" sz="2400" dirty="0">
              <a:solidFill>
                <a:srgbClr val="000000"/>
              </a:solidFill>
              <a:latin typeface="+mn-lt"/>
              <a:cs typeface="Times New Roman" pitchFamily="18" charset="0"/>
              <a:sym typeface="Symbol" pitchFamily="18" charset="2"/>
            </a:endParaRPr>
          </a:p>
          <a:p>
            <a:pPr algn="l">
              <a:defRPr/>
            </a:pPr>
            <a:endParaRPr lang="en-US" altLang="en-US" sz="2400" dirty="0">
              <a:solidFill>
                <a:srgbClr val="000000"/>
              </a:solidFill>
              <a:latin typeface="+mn-lt"/>
              <a:cs typeface="Times New Roman" pitchFamily="18" charset="0"/>
              <a:sym typeface="Symbol" pitchFamily="18" charset="2"/>
            </a:endParaRPr>
          </a:p>
          <a:p>
            <a:pPr algn="l">
              <a:defRPr/>
            </a:pPr>
            <a:endParaRPr lang="en-US" altLang="en-US" sz="2400" dirty="0">
              <a:solidFill>
                <a:srgbClr val="000000"/>
              </a:solidFill>
              <a:latin typeface="+mn-lt"/>
              <a:cs typeface="Times New Roman" pitchFamily="18" charset="0"/>
              <a:sym typeface="Symbol" pitchFamily="18" charset="2"/>
            </a:endParaRPr>
          </a:p>
          <a:p>
            <a:pPr algn="l">
              <a:spcBef>
                <a:spcPts val="1800"/>
              </a:spcBef>
              <a:defRPr/>
            </a:pPr>
            <a:r>
              <a:rPr lang="en-US" altLang="en-US" sz="2400" dirty="0">
                <a:solidFill>
                  <a:srgbClr val="000000"/>
                </a:solidFill>
                <a:latin typeface="+mn-lt"/>
                <a:cs typeface="Times New Roman" pitchFamily="18" charset="0"/>
                <a:sym typeface="Symbol" pitchFamily="18" charset="2"/>
              </a:rPr>
              <a:t>Consider small, medium and large containers.</a:t>
            </a:r>
          </a:p>
          <a:p>
            <a:pPr algn="l">
              <a:defRPr/>
            </a:pPr>
            <a:r>
              <a:rPr lang="en-US" altLang="en-US" sz="2400" dirty="0">
                <a:solidFill>
                  <a:srgbClr val="000000"/>
                </a:solidFill>
                <a:latin typeface="+mn-lt"/>
                <a:cs typeface="Times New Roman" pitchFamily="18" charset="0"/>
                <a:sym typeface="Symbol" pitchFamily="18" charset="2"/>
              </a:rPr>
              <a:t>In a smaller volume the molecules have less distance to travel to hit a wall. Thus the wall is hit more often. </a:t>
            </a:r>
          </a:p>
          <a:p>
            <a:pPr algn="l">
              <a:defRPr/>
            </a:pPr>
            <a:r>
              <a:rPr lang="en-US" altLang="en-US" sz="2400" dirty="0">
                <a:solidFill>
                  <a:srgbClr val="000000"/>
                </a:solidFill>
                <a:latin typeface="+mn-lt"/>
                <a:cs typeface="Times New Roman" pitchFamily="18" charset="0"/>
                <a:sym typeface="Symbol" pitchFamily="18" charset="2"/>
              </a:rPr>
              <a:t>Thus the pressure will be bigger if the volume is smaller.</a:t>
            </a:r>
          </a:p>
        </p:txBody>
      </p:sp>
      <p:sp>
        <p:nvSpPr>
          <p:cNvPr id="630794" name="Text Box 10"/>
          <p:cNvSpPr txBox="1">
            <a:spLocks noChangeArrowheads="1"/>
          </p:cNvSpPr>
          <p:nvPr/>
        </p:nvSpPr>
        <p:spPr bwMode="auto">
          <a:xfrm>
            <a:off x="1219200" y="3822700"/>
            <a:ext cx="1335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chemeClr val="hlink"/>
                </a:solidFill>
              </a:rPr>
              <a:t>small </a:t>
            </a:r>
            <a:r>
              <a:rPr lang="en-US" altLang="en-US" i="1">
                <a:solidFill>
                  <a:schemeClr val="hlink"/>
                </a:solidFill>
              </a:rPr>
              <a:t>V</a:t>
            </a:r>
            <a:endParaRPr lang="en-US" altLang="en-US">
              <a:solidFill>
                <a:schemeClr val="hlink"/>
              </a:solidFill>
            </a:endParaRPr>
          </a:p>
        </p:txBody>
      </p:sp>
      <p:sp>
        <p:nvSpPr>
          <p:cNvPr id="630812" name="Text Box 28"/>
          <p:cNvSpPr txBox="1">
            <a:spLocks noChangeArrowheads="1"/>
          </p:cNvSpPr>
          <p:nvPr/>
        </p:nvSpPr>
        <p:spPr bwMode="auto">
          <a:xfrm>
            <a:off x="1219200" y="4137025"/>
            <a:ext cx="1331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chemeClr val="hlink"/>
                </a:solidFill>
              </a:rPr>
              <a:t>high </a:t>
            </a:r>
            <a:r>
              <a:rPr lang="en-US" altLang="en-US" i="1">
                <a:solidFill>
                  <a:schemeClr val="hlink"/>
                </a:solidFill>
              </a:rPr>
              <a:t>p</a:t>
            </a:r>
            <a:endParaRPr lang="en-US" altLang="en-US">
              <a:solidFill>
                <a:schemeClr val="hlink"/>
              </a:solidFill>
            </a:endParaRPr>
          </a:p>
        </p:txBody>
      </p:sp>
      <p:sp>
        <p:nvSpPr>
          <p:cNvPr id="630815" name="Rectangle 31"/>
          <p:cNvSpPr>
            <a:spLocks noChangeArrowheads="1"/>
          </p:cNvSpPr>
          <p:nvPr/>
        </p:nvSpPr>
        <p:spPr bwMode="auto">
          <a:xfrm>
            <a:off x="1219200" y="2468563"/>
            <a:ext cx="1335088" cy="1335087"/>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630816" name="Oval 32"/>
          <p:cNvSpPr>
            <a:spLocks noChangeArrowheads="1"/>
          </p:cNvSpPr>
          <p:nvPr/>
        </p:nvSpPr>
        <p:spPr bwMode="auto">
          <a:xfrm>
            <a:off x="1217613" y="3598863"/>
            <a:ext cx="174625" cy="174625"/>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grpSp>
        <p:nvGrpSpPr>
          <p:cNvPr id="2" name="Group 13"/>
          <p:cNvGrpSpPr>
            <a:grpSpLocks/>
          </p:cNvGrpSpPr>
          <p:nvPr/>
        </p:nvGrpSpPr>
        <p:grpSpPr bwMode="auto">
          <a:xfrm rot="1598944">
            <a:off x="2276475" y="2119313"/>
            <a:ext cx="287338" cy="1739900"/>
            <a:chOff x="4615" y="1398"/>
            <a:chExt cx="422" cy="2557"/>
          </a:xfrm>
        </p:grpSpPr>
        <p:sp>
          <p:nvSpPr>
            <p:cNvPr id="13340" name="Oval 14"/>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3341" name="Rectangle 15"/>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3342" name="Oval 16"/>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630801" name="Line 17"/>
          <p:cNvSpPr>
            <a:spLocks noChangeShapeType="1"/>
          </p:cNvSpPr>
          <p:nvPr/>
        </p:nvSpPr>
        <p:spPr bwMode="auto">
          <a:xfrm flipV="1">
            <a:off x="2117725" y="2962275"/>
            <a:ext cx="323850" cy="6254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822" name="Text Box 38"/>
          <p:cNvSpPr txBox="1">
            <a:spLocks noChangeArrowheads="1"/>
          </p:cNvSpPr>
          <p:nvPr/>
        </p:nvSpPr>
        <p:spPr bwMode="auto">
          <a:xfrm>
            <a:off x="3459163" y="3956050"/>
            <a:ext cx="1685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chemeClr val="hlink"/>
                </a:solidFill>
              </a:rPr>
              <a:t>medium </a:t>
            </a:r>
            <a:r>
              <a:rPr lang="en-US" altLang="en-US" i="1">
                <a:solidFill>
                  <a:schemeClr val="hlink"/>
                </a:solidFill>
              </a:rPr>
              <a:t>V</a:t>
            </a:r>
            <a:endParaRPr lang="en-US" altLang="en-US">
              <a:solidFill>
                <a:schemeClr val="hlink"/>
              </a:solidFill>
            </a:endParaRPr>
          </a:p>
        </p:txBody>
      </p:sp>
      <p:sp>
        <p:nvSpPr>
          <p:cNvPr id="630823" name="Text Box 39"/>
          <p:cNvSpPr txBox="1">
            <a:spLocks noChangeArrowheads="1"/>
          </p:cNvSpPr>
          <p:nvPr/>
        </p:nvSpPr>
        <p:spPr bwMode="auto">
          <a:xfrm>
            <a:off x="3459163" y="4303713"/>
            <a:ext cx="1687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chemeClr val="hlink"/>
                </a:solidFill>
              </a:rPr>
              <a:t>medium </a:t>
            </a:r>
            <a:r>
              <a:rPr lang="en-US" altLang="en-US" i="1">
                <a:solidFill>
                  <a:schemeClr val="hlink"/>
                </a:solidFill>
              </a:rPr>
              <a:t>p</a:t>
            </a:r>
            <a:endParaRPr lang="en-US" altLang="en-US">
              <a:solidFill>
                <a:schemeClr val="hlink"/>
              </a:solidFill>
            </a:endParaRPr>
          </a:p>
        </p:txBody>
      </p:sp>
      <p:sp>
        <p:nvSpPr>
          <p:cNvPr id="630824" name="Rectangle 40"/>
          <p:cNvSpPr>
            <a:spLocks noChangeArrowheads="1"/>
          </p:cNvSpPr>
          <p:nvPr/>
        </p:nvSpPr>
        <p:spPr bwMode="auto">
          <a:xfrm>
            <a:off x="3448050" y="2217738"/>
            <a:ext cx="1697038" cy="1697037"/>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630825" name="Oval 41"/>
          <p:cNvSpPr>
            <a:spLocks noChangeArrowheads="1"/>
          </p:cNvSpPr>
          <p:nvPr/>
        </p:nvSpPr>
        <p:spPr bwMode="auto">
          <a:xfrm>
            <a:off x="3459163" y="3706813"/>
            <a:ext cx="176212" cy="176212"/>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grpSp>
        <p:nvGrpSpPr>
          <p:cNvPr id="3" name="Group 42"/>
          <p:cNvGrpSpPr>
            <a:grpSpLocks/>
          </p:cNvGrpSpPr>
          <p:nvPr/>
        </p:nvGrpSpPr>
        <p:grpSpPr bwMode="auto">
          <a:xfrm rot="1598944">
            <a:off x="4852988" y="2170113"/>
            <a:ext cx="287337" cy="1739900"/>
            <a:chOff x="4615" y="1398"/>
            <a:chExt cx="422" cy="2557"/>
          </a:xfrm>
        </p:grpSpPr>
        <p:sp>
          <p:nvSpPr>
            <p:cNvPr id="13337" name="Oval 43"/>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3338" name="Rectangle 44"/>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3339" name="Oval 45"/>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630830" name="Line 46"/>
          <p:cNvSpPr>
            <a:spLocks noChangeShapeType="1"/>
          </p:cNvSpPr>
          <p:nvPr/>
        </p:nvSpPr>
        <p:spPr bwMode="auto">
          <a:xfrm flipV="1">
            <a:off x="4706938" y="2987675"/>
            <a:ext cx="323850" cy="6254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831" name="Text Box 47"/>
          <p:cNvSpPr txBox="1">
            <a:spLocks noChangeArrowheads="1"/>
          </p:cNvSpPr>
          <p:nvPr/>
        </p:nvSpPr>
        <p:spPr bwMode="auto">
          <a:xfrm>
            <a:off x="5915025" y="4140200"/>
            <a:ext cx="208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chemeClr val="hlink"/>
                </a:solidFill>
              </a:rPr>
              <a:t>large </a:t>
            </a:r>
            <a:r>
              <a:rPr lang="en-US" altLang="en-US" i="1">
                <a:solidFill>
                  <a:schemeClr val="hlink"/>
                </a:solidFill>
              </a:rPr>
              <a:t>V</a:t>
            </a:r>
            <a:endParaRPr lang="en-US" altLang="en-US">
              <a:solidFill>
                <a:schemeClr val="hlink"/>
              </a:solidFill>
            </a:endParaRPr>
          </a:p>
        </p:txBody>
      </p:sp>
      <p:sp>
        <p:nvSpPr>
          <p:cNvPr id="630832" name="Text Box 48"/>
          <p:cNvSpPr txBox="1">
            <a:spLocks noChangeArrowheads="1"/>
          </p:cNvSpPr>
          <p:nvPr/>
        </p:nvSpPr>
        <p:spPr bwMode="auto">
          <a:xfrm>
            <a:off x="5915025" y="4443413"/>
            <a:ext cx="208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chemeClr val="hlink"/>
                </a:solidFill>
              </a:rPr>
              <a:t>low </a:t>
            </a:r>
            <a:r>
              <a:rPr lang="en-US" altLang="en-US" i="1">
                <a:solidFill>
                  <a:schemeClr val="hlink"/>
                </a:solidFill>
              </a:rPr>
              <a:t>p</a:t>
            </a:r>
            <a:endParaRPr lang="en-US" altLang="en-US">
              <a:solidFill>
                <a:schemeClr val="hlink"/>
              </a:solidFill>
            </a:endParaRPr>
          </a:p>
        </p:txBody>
      </p:sp>
      <p:sp>
        <p:nvSpPr>
          <p:cNvPr id="630833" name="Rectangle 49"/>
          <p:cNvSpPr>
            <a:spLocks noChangeArrowheads="1"/>
          </p:cNvSpPr>
          <p:nvPr/>
        </p:nvSpPr>
        <p:spPr bwMode="auto">
          <a:xfrm>
            <a:off x="5903913" y="2017713"/>
            <a:ext cx="2093912" cy="2093912"/>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630834" name="Oval 50"/>
          <p:cNvSpPr>
            <a:spLocks noChangeArrowheads="1"/>
          </p:cNvSpPr>
          <p:nvPr/>
        </p:nvSpPr>
        <p:spPr bwMode="auto">
          <a:xfrm>
            <a:off x="5915025" y="3911600"/>
            <a:ext cx="184150" cy="1841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grpSp>
        <p:nvGrpSpPr>
          <p:cNvPr id="4" name="Group 51"/>
          <p:cNvGrpSpPr>
            <a:grpSpLocks/>
          </p:cNvGrpSpPr>
          <p:nvPr/>
        </p:nvGrpSpPr>
        <p:grpSpPr bwMode="auto">
          <a:xfrm rot="1598944">
            <a:off x="7669213" y="2271713"/>
            <a:ext cx="287337" cy="1739900"/>
            <a:chOff x="4615" y="1398"/>
            <a:chExt cx="422" cy="2557"/>
          </a:xfrm>
        </p:grpSpPr>
        <p:sp>
          <p:nvSpPr>
            <p:cNvPr id="13334" name="Oval 52"/>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3335" name="Rectangle 53"/>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3336" name="Oval 54"/>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630839" name="Line 55"/>
          <p:cNvSpPr>
            <a:spLocks noChangeShapeType="1"/>
          </p:cNvSpPr>
          <p:nvPr/>
        </p:nvSpPr>
        <p:spPr bwMode="auto">
          <a:xfrm flipV="1">
            <a:off x="7510463" y="3114675"/>
            <a:ext cx="323850" cy="6254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Rectangle 5"/>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2800" b="1" kern="0" dirty="0"/>
              <a:t>Topic 3: Thermal physics</a:t>
            </a:r>
            <a:br>
              <a:rPr lang="en-US" altLang="en-US" sz="2800" b="1" kern="0" dirty="0"/>
            </a:br>
            <a:r>
              <a:rPr lang="en-US" altLang="en-US" sz="2800" kern="0" dirty="0">
                <a:solidFill>
                  <a:schemeClr val="tx1"/>
                </a:solidFill>
              </a:rPr>
              <a:t>3.2 – Modeling a gas</a:t>
            </a:r>
            <a:endParaRPr lang="en-US" altLang="en-US" sz="2800" kern="0" dirty="0">
              <a:solidFill>
                <a:schemeClr val="tx1"/>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0816"/>
                                        </p:tgtEl>
                                        <p:attrNameLst>
                                          <p:attrName>style.visibility</p:attrName>
                                        </p:attrNameLst>
                                      </p:cBhvr>
                                      <p:to>
                                        <p:strVal val="visible"/>
                                      </p:to>
                                    </p:set>
                                    <p:animEffect transition="in" filter="fade">
                                      <p:cBhvr>
                                        <p:cTn id="7" dur="500"/>
                                        <p:tgtEl>
                                          <p:spTgt spid="6308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0815"/>
                                        </p:tgtEl>
                                        <p:attrNameLst>
                                          <p:attrName>style.visibility</p:attrName>
                                        </p:attrNameLst>
                                      </p:cBhvr>
                                      <p:to>
                                        <p:strVal val="visible"/>
                                      </p:to>
                                    </p:set>
                                    <p:animEffect transition="in" filter="fade">
                                      <p:cBhvr>
                                        <p:cTn id="10" dur="500"/>
                                        <p:tgtEl>
                                          <p:spTgt spid="630815"/>
                                        </p:tgtEl>
                                      </p:cBhvr>
                                    </p:animEffect>
                                  </p:childTnLst>
                                </p:cTn>
                              </p:par>
                              <p:par>
                                <p:cTn id="11" presetID="0" presetClass="path" presetSubtype="0" repeatCount="indefinite" fill="hold" grpId="1" nodeType="withEffect">
                                  <p:stCondLst>
                                    <p:cond delay="0"/>
                                  </p:stCondLst>
                                  <p:childTnLst>
                                    <p:animMotion origin="layout" path="M 3.05556E-6 0.0037 L 0.12899 -0.08056 L 0.03559 -0.17199 L -0.00278 -0.1331 L 0.12708 -0.04283 L 0.05937 0.00856 L -0.00104 -0.04028 L 0.09687 -0.17107 L 0.13003 -0.1331 L 0.03472 0.00486 L -0.00278 -0.07199 L 0.0493 -0.16852 L 0.12708 -0.09537 L 3.05556E-6 0.0037 Z " pathEditMode="relative" rAng="0" ptsTypes="AAAAAAAAAAAAAA">
                                      <p:cBhvr>
                                        <p:cTn id="12" dur="1000" fill="hold"/>
                                        <p:tgtEl>
                                          <p:spTgt spid="630816"/>
                                        </p:tgtEl>
                                        <p:attrNameLst>
                                          <p:attrName>ppt_x</p:attrName>
                                          <p:attrName>ppt_y</p:attrName>
                                        </p:attrNameLst>
                                      </p:cBhvr>
                                      <p:rCtr x="6354" y="-8542"/>
                                    </p:animMotion>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30801"/>
                                        </p:tgtEl>
                                        <p:attrNameLst>
                                          <p:attrName>style.visibility</p:attrName>
                                        </p:attrNameLst>
                                      </p:cBhvr>
                                      <p:to>
                                        <p:strVal val="visible"/>
                                      </p:to>
                                    </p:set>
                                    <p:animEffect transition="in" filter="wipe(down)">
                                      <p:cBhvr>
                                        <p:cTn id="18" dur="2000"/>
                                        <p:tgtEl>
                                          <p:spTgt spid="63080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0825"/>
                                        </p:tgtEl>
                                        <p:attrNameLst>
                                          <p:attrName>style.visibility</p:attrName>
                                        </p:attrNameLst>
                                      </p:cBhvr>
                                      <p:to>
                                        <p:strVal val="visible"/>
                                      </p:to>
                                    </p:set>
                                    <p:animEffect transition="in" filter="fade">
                                      <p:cBhvr>
                                        <p:cTn id="23" dur="500"/>
                                        <p:tgtEl>
                                          <p:spTgt spid="6308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30824"/>
                                        </p:tgtEl>
                                        <p:attrNameLst>
                                          <p:attrName>style.visibility</p:attrName>
                                        </p:attrNameLst>
                                      </p:cBhvr>
                                      <p:to>
                                        <p:strVal val="visible"/>
                                      </p:to>
                                    </p:set>
                                    <p:animEffect transition="in" filter="fade">
                                      <p:cBhvr>
                                        <p:cTn id="26" dur="500"/>
                                        <p:tgtEl>
                                          <p:spTgt spid="630824"/>
                                        </p:tgtEl>
                                      </p:cBhvr>
                                    </p:animEffect>
                                  </p:childTnLst>
                                </p:cTn>
                              </p:par>
                              <p:par>
                                <p:cTn id="27" presetID="0" presetClass="path" presetSubtype="0" repeatCount="indefinite" fill="hold" grpId="1" nodeType="withEffect">
                                  <p:stCondLst>
                                    <p:cond delay="0"/>
                                  </p:stCondLst>
                                  <p:childTnLst>
                                    <p:animMotion origin="layout" path="M 3.05556E-6 2.59259E-6 L 0.16406 -0.10718 L 0.04531 -0.22338 L -0.00348 -0.17408 L 0.16163 -0.05926 L 0.07552 0.00625 L -0.00139 -0.05602 L 0.12326 -0.22222 L 0.16545 -0.17408 L 0.04409 0.00139 L -0.00348 -0.0963 L 0.06267 -0.21898 L 0.16163 -0.12616 L 3.05556E-6 2.59259E-6 Z " pathEditMode="relative" rAng="0" ptsTypes="AAAAAAAAAAAAAA">
                                      <p:cBhvr>
                                        <p:cTn id="28" dur="2000" fill="hold"/>
                                        <p:tgtEl>
                                          <p:spTgt spid="630825"/>
                                        </p:tgtEl>
                                        <p:attrNameLst>
                                          <p:attrName>ppt_x</p:attrName>
                                          <p:attrName>ppt_y</p:attrName>
                                        </p:attrNameLst>
                                      </p:cBhvr>
                                      <p:rCtr x="8090" y="-10856"/>
                                    </p:animMotion>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30830"/>
                                        </p:tgtEl>
                                        <p:attrNameLst>
                                          <p:attrName>style.visibility</p:attrName>
                                        </p:attrNameLst>
                                      </p:cBhvr>
                                      <p:to>
                                        <p:strVal val="visible"/>
                                      </p:to>
                                    </p:set>
                                    <p:animEffect transition="in" filter="wipe(down)">
                                      <p:cBhvr>
                                        <p:cTn id="34" dur="2000"/>
                                        <p:tgtEl>
                                          <p:spTgt spid="63083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30834"/>
                                        </p:tgtEl>
                                        <p:attrNameLst>
                                          <p:attrName>style.visibility</p:attrName>
                                        </p:attrNameLst>
                                      </p:cBhvr>
                                      <p:to>
                                        <p:strVal val="visible"/>
                                      </p:to>
                                    </p:set>
                                    <p:animEffect transition="in" filter="fade">
                                      <p:cBhvr>
                                        <p:cTn id="39" dur="500"/>
                                        <p:tgtEl>
                                          <p:spTgt spid="6308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30833"/>
                                        </p:tgtEl>
                                        <p:attrNameLst>
                                          <p:attrName>style.visibility</p:attrName>
                                        </p:attrNameLst>
                                      </p:cBhvr>
                                      <p:to>
                                        <p:strVal val="visible"/>
                                      </p:to>
                                    </p:set>
                                    <p:animEffect transition="in" filter="fade">
                                      <p:cBhvr>
                                        <p:cTn id="42" dur="500"/>
                                        <p:tgtEl>
                                          <p:spTgt spid="630833"/>
                                        </p:tgtEl>
                                      </p:cBhvr>
                                    </p:animEffect>
                                  </p:childTnLst>
                                </p:cTn>
                              </p:par>
                              <p:par>
                                <p:cTn id="43" presetID="0" presetClass="path" presetSubtype="0" repeatCount="indefinite" fill="hold" grpId="1" nodeType="withEffect">
                                  <p:stCondLst>
                                    <p:cond delay="0"/>
                                  </p:stCondLst>
                                  <p:childTnLst>
                                    <p:animMotion origin="layout" path="M -2.5E-6 2.59259E-6 L 0.20417 -0.13334 L 0.05643 -0.27778 L -0.00416 -0.21667 L 0.20104 -0.07385 L 0.09393 0.00787 L -0.00173 -0.06968 L 0.1533 -0.27639 L 0.20591 -0.21667 L 0.05486 0.00162 L -0.00416 -0.11991 L 0.07795 -0.27246 L 0.20104 -0.15695 L -2.5E-6 2.59259E-6 Z " pathEditMode="relative" rAng="0" ptsTypes="AAAAAAAAAAAAAA">
                                      <p:cBhvr>
                                        <p:cTn id="44" dur="5000" fill="hold"/>
                                        <p:tgtEl>
                                          <p:spTgt spid="630834"/>
                                        </p:tgtEl>
                                        <p:attrNameLst>
                                          <p:attrName>ppt_x</p:attrName>
                                          <p:attrName>ppt_y</p:attrName>
                                        </p:attrNameLst>
                                      </p:cBhvr>
                                      <p:rCtr x="10087" y="-13495"/>
                                    </p:animMotion>
                                  </p:childTnLst>
                                </p:cTn>
                              </p:par>
                              <p:par>
                                <p:cTn id="45" presetID="10"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630839"/>
                                        </p:tgtEl>
                                        <p:attrNameLst>
                                          <p:attrName>style.visibility</p:attrName>
                                        </p:attrNameLst>
                                      </p:cBhvr>
                                      <p:to>
                                        <p:strVal val="visible"/>
                                      </p:to>
                                    </p:set>
                                    <p:animEffect transition="in" filter="wipe(down)">
                                      <p:cBhvr>
                                        <p:cTn id="50" dur="2000"/>
                                        <p:tgtEl>
                                          <p:spTgt spid="63083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630786">
                                            <p:txEl>
                                              <p:pRg st="7" end="7"/>
                                            </p:txEl>
                                          </p:spTgt>
                                        </p:tgtEl>
                                        <p:attrNameLst>
                                          <p:attrName>style.visibility</p:attrName>
                                        </p:attrNameLst>
                                      </p:cBhvr>
                                      <p:to>
                                        <p:strVal val="visible"/>
                                      </p:to>
                                    </p:set>
                                    <p:anim calcmode="lin" valueType="num">
                                      <p:cBhvr additive="base">
                                        <p:cTn id="55" dur="500" fill="hold"/>
                                        <p:tgtEl>
                                          <p:spTgt spid="630786">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3078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630794"/>
                                        </p:tgtEl>
                                        <p:attrNameLst>
                                          <p:attrName>style.visibility</p:attrName>
                                        </p:attrNameLst>
                                      </p:cBhvr>
                                      <p:to>
                                        <p:strVal val="visible"/>
                                      </p:to>
                                    </p:set>
                                    <p:anim calcmode="lin" valueType="num">
                                      <p:cBhvr>
                                        <p:cTn id="61" dur="500" fill="hold"/>
                                        <p:tgtEl>
                                          <p:spTgt spid="630794"/>
                                        </p:tgtEl>
                                        <p:attrNameLst>
                                          <p:attrName>ppt_w</p:attrName>
                                        </p:attrNameLst>
                                      </p:cBhvr>
                                      <p:tavLst>
                                        <p:tav tm="0">
                                          <p:val>
                                            <p:fltVal val="0"/>
                                          </p:val>
                                        </p:tav>
                                        <p:tav tm="100000">
                                          <p:val>
                                            <p:strVal val="#ppt_w"/>
                                          </p:val>
                                        </p:tav>
                                      </p:tavLst>
                                    </p:anim>
                                    <p:anim calcmode="lin" valueType="num">
                                      <p:cBhvr>
                                        <p:cTn id="62" dur="500" fill="hold"/>
                                        <p:tgtEl>
                                          <p:spTgt spid="630794"/>
                                        </p:tgtEl>
                                        <p:attrNameLst>
                                          <p:attrName>ppt_h</p:attrName>
                                        </p:attrNameLst>
                                      </p:cBhvr>
                                      <p:tavLst>
                                        <p:tav tm="0">
                                          <p:val>
                                            <p:fltVal val="0"/>
                                          </p:val>
                                        </p:tav>
                                        <p:tav tm="100000">
                                          <p:val>
                                            <p:strVal val="#ppt_h"/>
                                          </p:val>
                                        </p:tav>
                                      </p:tavLst>
                                    </p:anim>
                                    <p:animEffect transition="in" filter="fade">
                                      <p:cBhvr>
                                        <p:cTn id="63" dur="500"/>
                                        <p:tgtEl>
                                          <p:spTgt spid="630794"/>
                                        </p:tgtEl>
                                      </p:cBhvr>
                                    </p:animEffect>
                                  </p:childTnLst>
                                  <p:subTnLst>
                                    <p:audio>
                                      <p:cMediaNode>
                                        <p:cTn display="0" masterRel="sameClick">
                                          <p:stCondLst>
                                            <p:cond evt="begin" delay="0">
                                              <p:tn val="59"/>
                                            </p:cond>
                                          </p:stCondLst>
                                          <p:endCondLst>
                                            <p:cond evt="onStopAudio" delay="0">
                                              <p:tgtEl>
                                                <p:sldTgt/>
                                              </p:tgtEl>
                                            </p:cond>
                                          </p:endCondLst>
                                        </p:cTn>
                                        <p:tgtEl>
                                          <p:sndTgt r:embed="rId5" name="cashreg.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630822"/>
                                        </p:tgtEl>
                                        <p:attrNameLst>
                                          <p:attrName>style.visibility</p:attrName>
                                        </p:attrNameLst>
                                      </p:cBhvr>
                                      <p:to>
                                        <p:strVal val="visible"/>
                                      </p:to>
                                    </p:set>
                                    <p:anim calcmode="lin" valueType="num">
                                      <p:cBhvr>
                                        <p:cTn id="68" dur="500" fill="hold"/>
                                        <p:tgtEl>
                                          <p:spTgt spid="630822"/>
                                        </p:tgtEl>
                                        <p:attrNameLst>
                                          <p:attrName>ppt_w</p:attrName>
                                        </p:attrNameLst>
                                      </p:cBhvr>
                                      <p:tavLst>
                                        <p:tav tm="0">
                                          <p:val>
                                            <p:fltVal val="0"/>
                                          </p:val>
                                        </p:tav>
                                        <p:tav tm="100000">
                                          <p:val>
                                            <p:strVal val="#ppt_w"/>
                                          </p:val>
                                        </p:tav>
                                      </p:tavLst>
                                    </p:anim>
                                    <p:anim calcmode="lin" valueType="num">
                                      <p:cBhvr>
                                        <p:cTn id="69" dur="500" fill="hold"/>
                                        <p:tgtEl>
                                          <p:spTgt spid="630822"/>
                                        </p:tgtEl>
                                        <p:attrNameLst>
                                          <p:attrName>ppt_h</p:attrName>
                                        </p:attrNameLst>
                                      </p:cBhvr>
                                      <p:tavLst>
                                        <p:tav tm="0">
                                          <p:val>
                                            <p:fltVal val="0"/>
                                          </p:val>
                                        </p:tav>
                                        <p:tav tm="100000">
                                          <p:val>
                                            <p:strVal val="#ppt_h"/>
                                          </p:val>
                                        </p:tav>
                                      </p:tavLst>
                                    </p:anim>
                                    <p:animEffect transition="in" filter="fade">
                                      <p:cBhvr>
                                        <p:cTn id="70" dur="500"/>
                                        <p:tgtEl>
                                          <p:spTgt spid="630822"/>
                                        </p:tgtEl>
                                      </p:cBhvr>
                                    </p:animEffect>
                                  </p:childTnLst>
                                  <p:subTnLst>
                                    <p:audio>
                                      <p:cMediaNode>
                                        <p:cTn display="0" masterRel="sameClick">
                                          <p:stCondLst>
                                            <p:cond evt="begin" delay="0">
                                              <p:tn val="66"/>
                                            </p:cond>
                                          </p:stCondLst>
                                          <p:endCondLst>
                                            <p:cond evt="onStopAudio" delay="0">
                                              <p:tgtEl>
                                                <p:sldTgt/>
                                              </p:tgtEl>
                                            </p:cond>
                                          </p:endCondLst>
                                        </p:cTn>
                                        <p:tgtEl>
                                          <p:sndTgt r:embed="rId5" name="cashreg.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630831"/>
                                        </p:tgtEl>
                                        <p:attrNameLst>
                                          <p:attrName>style.visibility</p:attrName>
                                        </p:attrNameLst>
                                      </p:cBhvr>
                                      <p:to>
                                        <p:strVal val="visible"/>
                                      </p:to>
                                    </p:set>
                                    <p:anim calcmode="lin" valueType="num">
                                      <p:cBhvr>
                                        <p:cTn id="75" dur="500" fill="hold"/>
                                        <p:tgtEl>
                                          <p:spTgt spid="630831"/>
                                        </p:tgtEl>
                                        <p:attrNameLst>
                                          <p:attrName>ppt_w</p:attrName>
                                        </p:attrNameLst>
                                      </p:cBhvr>
                                      <p:tavLst>
                                        <p:tav tm="0">
                                          <p:val>
                                            <p:fltVal val="0"/>
                                          </p:val>
                                        </p:tav>
                                        <p:tav tm="100000">
                                          <p:val>
                                            <p:strVal val="#ppt_w"/>
                                          </p:val>
                                        </p:tav>
                                      </p:tavLst>
                                    </p:anim>
                                    <p:anim calcmode="lin" valueType="num">
                                      <p:cBhvr>
                                        <p:cTn id="76" dur="500" fill="hold"/>
                                        <p:tgtEl>
                                          <p:spTgt spid="630831"/>
                                        </p:tgtEl>
                                        <p:attrNameLst>
                                          <p:attrName>ppt_h</p:attrName>
                                        </p:attrNameLst>
                                      </p:cBhvr>
                                      <p:tavLst>
                                        <p:tav tm="0">
                                          <p:val>
                                            <p:fltVal val="0"/>
                                          </p:val>
                                        </p:tav>
                                        <p:tav tm="100000">
                                          <p:val>
                                            <p:strVal val="#ppt_h"/>
                                          </p:val>
                                        </p:tav>
                                      </p:tavLst>
                                    </p:anim>
                                    <p:animEffect transition="in" filter="fade">
                                      <p:cBhvr>
                                        <p:cTn id="77" dur="500"/>
                                        <p:tgtEl>
                                          <p:spTgt spid="630831"/>
                                        </p:tgtEl>
                                      </p:cBhvr>
                                    </p:animEffect>
                                  </p:childTnLst>
                                  <p:subTnLst>
                                    <p:audio>
                                      <p:cMediaNode>
                                        <p:cTn display="0" masterRel="sameClick">
                                          <p:stCondLst>
                                            <p:cond evt="begin" delay="0">
                                              <p:tn val="73"/>
                                            </p:cond>
                                          </p:stCondLst>
                                          <p:endCondLst>
                                            <p:cond evt="onStopAudio" delay="0">
                                              <p:tgtEl>
                                                <p:sldTgt/>
                                              </p:tgtEl>
                                            </p:cond>
                                          </p:endCondLst>
                                        </p:cTn>
                                        <p:tgtEl>
                                          <p:sndTgt r:embed="rId5" name="cashreg.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nodeType="clickEffect">
                                  <p:stCondLst>
                                    <p:cond delay="0"/>
                                  </p:stCondLst>
                                  <p:childTnLst>
                                    <p:set>
                                      <p:cBhvr>
                                        <p:cTn id="81" dur="1" fill="hold">
                                          <p:stCondLst>
                                            <p:cond delay="0"/>
                                          </p:stCondLst>
                                        </p:cTn>
                                        <p:tgtEl>
                                          <p:spTgt spid="630786">
                                            <p:txEl>
                                              <p:pRg st="8" end="8"/>
                                            </p:txEl>
                                          </p:spTgt>
                                        </p:tgtEl>
                                        <p:attrNameLst>
                                          <p:attrName>style.visibility</p:attrName>
                                        </p:attrNameLst>
                                      </p:cBhvr>
                                      <p:to>
                                        <p:strVal val="visible"/>
                                      </p:to>
                                    </p:set>
                                    <p:anim calcmode="lin" valueType="num">
                                      <p:cBhvr additive="base">
                                        <p:cTn id="82" dur="500" fill="hold"/>
                                        <p:tgtEl>
                                          <p:spTgt spid="630786">
                                            <p:txEl>
                                              <p:pRg st="8" end="8"/>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63078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630786">
                                            <p:txEl>
                                              <p:pRg st="9" end="9"/>
                                            </p:txEl>
                                          </p:spTgt>
                                        </p:tgtEl>
                                        <p:attrNameLst>
                                          <p:attrName>style.visibility</p:attrName>
                                        </p:attrNameLst>
                                      </p:cBhvr>
                                      <p:to>
                                        <p:strVal val="visible"/>
                                      </p:to>
                                    </p:set>
                                    <p:anim calcmode="lin" valueType="num">
                                      <p:cBhvr additive="base">
                                        <p:cTn id="88" dur="500" fill="hold"/>
                                        <p:tgtEl>
                                          <p:spTgt spid="630786">
                                            <p:txEl>
                                              <p:pRg st="9" end="9"/>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63078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53" presetClass="entr" presetSubtype="0" fill="hold" grpId="0" nodeType="clickEffect">
                                  <p:stCondLst>
                                    <p:cond delay="0"/>
                                  </p:stCondLst>
                                  <p:childTnLst>
                                    <p:set>
                                      <p:cBhvr>
                                        <p:cTn id="93" dur="1" fill="hold">
                                          <p:stCondLst>
                                            <p:cond delay="0"/>
                                          </p:stCondLst>
                                        </p:cTn>
                                        <p:tgtEl>
                                          <p:spTgt spid="630812"/>
                                        </p:tgtEl>
                                        <p:attrNameLst>
                                          <p:attrName>style.visibility</p:attrName>
                                        </p:attrNameLst>
                                      </p:cBhvr>
                                      <p:to>
                                        <p:strVal val="visible"/>
                                      </p:to>
                                    </p:set>
                                    <p:anim calcmode="lin" valueType="num">
                                      <p:cBhvr>
                                        <p:cTn id="94" dur="500" fill="hold"/>
                                        <p:tgtEl>
                                          <p:spTgt spid="630812"/>
                                        </p:tgtEl>
                                        <p:attrNameLst>
                                          <p:attrName>ppt_w</p:attrName>
                                        </p:attrNameLst>
                                      </p:cBhvr>
                                      <p:tavLst>
                                        <p:tav tm="0">
                                          <p:val>
                                            <p:fltVal val="0"/>
                                          </p:val>
                                        </p:tav>
                                        <p:tav tm="100000">
                                          <p:val>
                                            <p:strVal val="#ppt_w"/>
                                          </p:val>
                                        </p:tav>
                                      </p:tavLst>
                                    </p:anim>
                                    <p:anim calcmode="lin" valueType="num">
                                      <p:cBhvr>
                                        <p:cTn id="95" dur="500" fill="hold"/>
                                        <p:tgtEl>
                                          <p:spTgt spid="630812"/>
                                        </p:tgtEl>
                                        <p:attrNameLst>
                                          <p:attrName>ppt_h</p:attrName>
                                        </p:attrNameLst>
                                      </p:cBhvr>
                                      <p:tavLst>
                                        <p:tav tm="0">
                                          <p:val>
                                            <p:fltVal val="0"/>
                                          </p:val>
                                        </p:tav>
                                        <p:tav tm="100000">
                                          <p:val>
                                            <p:strVal val="#ppt_h"/>
                                          </p:val>
                                        </p:tav>
                                      </p:tavLst>
                                    </p:anim>
                                    <p:animEffect transition="in" filter="fade">
                                      <p:cBhvr>
                                        <p:cTn id="96" dur="500"/>
                                        <p:tgtEl>
                                          <p:spTgt spid="630812"/>
                                        </p:tgtEl>
                                      </p:cBhvr>
                                    </p:animEffect>
                                  </p:childTnLst>
                                  <p:subTnLst>
                                    <p:audio>
                                      <p:cMediaNode>
                                        <p:cTn display="0" masterRel="sameClick">
                                          <p:stCondLst>
                                            <p:cond evt="begin" delay="0">
                                              <p:tn val="92"/>
                                            </p:cond>
                                          </p:stCondLst>
                                          <p:endCondLst>
                                            <p:cond evt="onStopAudio" delay="0">
                                              <p:tgtEl>
                                                <p:sldTgt/>
                                              </p:tgtEl>
                                            </p:cond>
                                          </p:endCondLst>
                                        </p:cTn>
                                        <p:tgtEl>
                                          <p:sndTgt r:embed="rId5" name="cashreg.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53" presetClass="entr" presetSubtype="0" fill="hold" grpId="0" nodeType="clickEffect">
                                  <p:stCondLst>
                                    <p:cond delay="0"/>
                                  </p:stCondLst>
                                  <p:childTnLst>
                                    <p:set>
                                      <p:cBhvr>
                                        <p:cTn id="100" dur="1" fill="hold">
                                          <p:stCondLst>
                                            <p:cond delay="0"/>
                                          </p:stCondLst>
                                        </p:cTn>
                                        <p:tgtEl>
                                          <p:spTgt spid="630823"/>
                                        </p:tgtEl>
                                        <p:attrNameLst>
                                          <p:attrName>style.visibility</p:attrName>
                                        </p:attrNameLst>
                                      </p:cBhvr>
                                      <p:to>
                                        <p:strVal val="visible"/>
                                      </p:to>
                                    </p:set>
                                    <p:anim calcmode="lin" valueType="num">
                                      <p:cBhvr>
                                        <p:cTn id="101" dur="500" fill="hold"/>
                                        <p:tgtEl>
                                          <p:spTgt spid="630823"/>
                                        </p:tgtEl>
                                        <p:attrNameLst>
                                          <p:attrName>ppt_w</p:attrName>
                                        </p:attrNameLst>
                                      </p:cBhvr>
                                      <p:tavLst>
                                        <p:tav tm="0">
                                          <p:val>
                                            <p:fltVal val="0"/>
                                          </p:val>
                                        </p:tav>
                                        <p:tav tm="100000">
                                          <p:val>
                                            <p:strVal val="#ppt_w"/>
                                          </p:val>
                                        </p:tav>
                                      </p:tavLst>
                                    </p:anim>
                                    <p:anim calcmode="lin" valueType="num">
                                      <p:cBhvr>
                                        <p:cTn id="102" dur="500" fill="hold"/>
                                        <p:tgtEl>
                                          <p:spTgt spid="630823"/>
                                        </p:tgtEl>
                                        <p:attrNameLst>
                                          <p:attrName>ppt_h</p:attrName>
                                        </p:attrNameLst>
                                      </p:cBhvr>
                                      <p:tavLst>
                                        <p:tav tm="0">
                                          <p:val>
                                            <p:fltVal val="0"/>
                                          </p:val>
                                        </p:tav>
                                        <p:tav tm="100000">
                                          <p:val>
                                            <p:strVal val="#ppt_h"/>
                                          </p:val>
                                        </p:tav>
                                      </p:tavLst>
                                    </p:anim>
                                    <p:animEffect transition="in" filter="fade">
                                      <p:cBhvr>
                                        <p:cTn id="103" dur="500"/>
                                        <p:tgtEl>
                                          <p:spTgt spid="630823"/>
                                        </p:tgtEl>
                                      </p:cBhvr>
                                    </p:animEffect>
                                  </p:childTnLst>
                                  <p:subTnLst>
                                    <p:audio>
                                      <p:cMediaNode>
                                        <p:cTn display="0" masterRel="sameClick">
                                          <p:stCondLst>
                                            <p:cond evt="begin" delay="0">
                                              <p:tn val="99"/>
                                            </p:cond>
                                          </p:stCondLst>
                                          <p:endCondLst>
                                            <p:cond evt="onStopAudio" delay="0">
                                              <p:tgtEl>
                                                <p:sldTgt/>
                                              </p:tgtEl>
                                            </p:cond>
                                          </p:endCondLst>
                                        </p:cTn>
                                        <p:tgtEl>
                                          <p:sndTgt r:embed="rId5" name="cashreg.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53" presetClass="entr" presetSubtype="0" fill="hold" grpId="0" nodeType="clickEffect">
                                  <p:stCondLst>
                                    <p:cond delay="0"/>
                                  </p:stCondLst>
                                  <p:childTnLst>
                                    <p:set>
                                      <p:cBhvr>
                                        <p:cTn id="107" dur="1" fill="hold">
                                          <p:stCondLst>
                                            <p:cond delay="0"/>
                                          </p:stCondLst>
                                        </p:cTn>
                                        <p:tgtEl>
                                          <p:spTgt spid="630832"/>
                                        </p:tgtEl>
                                        <p:attrNameLst>
                                          <p:attrName>style.visibility</p:attrName>
                                        </p:attrNameLst>
                                      </p:cBhvr>
                                      <p:to>
                                        <p:strVal val="visible"/>
                                      </p:to>
                                    </p:set>
                                    <p:anim calcmode="lin" valueType="num">
                                      <p:cBhvr>
                                        <p:cTn id="108" dur="500" fill="hold"/>
                                        <p:tgtEl>
                                          <p:spTgt spid="630832"/>
                                        </p:tgtEl>
                                        <p:attrNameLst>
                                          <p:attrName>ppt_w</p:attrName>
                                        </p:attrNameLst>
                                      </p:cBhvr>
                                      <p:tavLst>
                                        <p:tav tm="0">
                                          <p:val>
                                            <p:fltVal val="0"/>
                                          </p:val>
                                        </p:tav>
                                        <p:tav tm="100000">
                                          <p:val>
                                            <p:strVal val="#ppt_w"/>
                                          </p:val>
                                        </p:tav>
                                      </p:tavLst>
                                    </p:anim>
                                    <p:anim calcmode="lin" valueType="num">
                                      <p:cBhvr>
                                        <p:cTn id="109" dur="500" fill="hold"/>
                                        <p:tgtEl>
                                          <p:spTgt spid="630832"/>
                                        </p:tgtEl>
                                        <p:attrNameLst>
                                          <p:attrName>ppt_h</p:attrName>
                                        </p:attrNameLst>
                                      </p:cBhvr>
                                      <p:tavLst>
                                        <p:tav tm="0">
                                          <p:val>
                                            <p:fltVal val="0"/>
                                          </p:val>
                                        </p:tav>
                                        <p:tav tm="100000">
                                          <p:val>
                                            <p:strVal val="#ppt_h"/>
                                          </p:val>
                                        </p:tav>
                                      </p:tavLst>
                                    </p:anim>
                                    <p:animEffect transition="in" filter="fade">
                                      <p:cBhvr>
                                        <p:cTn id="110" dur="500"/>
                                        <p:tgtEl>
                                          <p:spTgt spid="630832"/>
                                        </p:tgtEl>
                                      </p:cBhvr>
                                    </p:animEffect>
                                  </p:childTnLst>
                                  <p:subTnLst>
                                    <p:audio>
                                      <p:cMediaNode>
                                        <p:cTn display="0" masterRel="sameClick">
                                          <p:stCondLst>
                                            <p:cond evt="begin" delay="0">
                                              <p:tn val="106"/>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794" grpId="0"/>
      <p:bldP spid="630812" grpId="0"/>
      <p:bldP spid="630815" grpId="0" animBg="1"/>
      <p:bldP spid="630816" grpId="0" animBg="1"/>
      <p:bldP spid="630816" grpId="1" animBg="1"/>
      <p:bldP spid="630801" grpId="0" animBg="1"/>
      <p:bldP spid="630822" grpId="0"/>
      <p:bldP spid="630823" grpId="0"/>
      <p:bldP spid="630824" grpId="0" animBg="1"/>
      <p:bldP spid="630825" grpId="0" animBg="1"/>
      <p:bldP spid="630825" grpId="1" animBg="1"/>
      <p:bldP spid="630830" grpId="0" animBg="1"/>
      <p:bldP spid="630831" grpId="0"/>
      <p:bldP spid="630832" grpId="0"/>
      <p:bldP spid="630833" grpId="0" animBg="1"/>
      <p:bldP spid="630834" grpId="0" animBg="1"/>
      <p:bldP spid="630834" grpId="1" animBg="1"/>
      <p:bldP spid="6308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algn="ctr">
              <a:spcBef>
                <a:spcPct val="20000"/>
              </a:spcBef>
              <a:defRPr sz="3200">
                <a:solidFill>
                  <a:schemeClr val="tx1"/>
                </a:solidFill>
                <a:latin typeface="Arial" charset="0"/>
              </a:defRPr>
            </a:lvl1pPr>
            <a:lvl2pPr marL="571500"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gn="l">
              <a:defRPr/>
            </a:pPr>
            <a:r>
              <a:rPr lang="en-US" altLang="en-US" sz="2400" i="1" dirty="0">
                <a:solidFill>
                  <a:srgbClr val="333399"/>
                </a:solidFill>
                <a:latin typeface="+mn-lt"/>
                <a:cs typeface="Times New Roman" pitchFamily="18" charset="0"/>
              </a:rPr>
              <a:t>The kinetic model of an ideal gas</a:t>
            </a:r>
            <a:endParaRPr lang="en-US" altLang="en-US" sz="2400" dirty="0">
              <a:solidFill>
                <a:srgbClr val="000000"/>
              </a:solidFill>
              <a:latin typeface="+mn-lt"/>
              <a:cs typeface="Times New Roman" pitchFamily="18" charset="0"/>
              <a:sym typeface="Symbol" pitchFamily="18" charset="2"/>
            </a:endParaRPr>
          </a:p>
          <a:p>
            <a:pPr algn="l">
              <a:defRPr/>
            </a:pPr>
            <a:r>
              <a:rPr lang="en-US" altLang="en-US" sz="2400" dirty="0">
                <a:solidFill>
                  <a:srgbClr val="000000"/>
                </a:solidFill>
                <a:latin typeface="+mn-lt"/>
                <a:cs typeface="Times New Roman" pitchFamily="18" charset="0"/>
                <a:sym typeface="Symbol" pitchFamily="18" charset="2"/>
              </a:rPr>
              <a:t>Consider a syringe full of an ideal gas.</a:t>
            </a:r>
          </a:p>
          <a:p>
            <a:pPr algn="l">
              <a:defRPr/>
            </a:pPr>
            <a:r>
              <a:rPr lang="en-US" altLang="en-US" sz="2400" dirty="0">
                <a:solidFill>
                  <a:srgbClr val="000000"/>
                </a:solidFill>
                <a:latin typeface="+mn-lt"/>
                <a:cs typeface="Times New Roman" pitchFamily="18" charset="0"/>
                <a:sym typeface="Symbol" pitchFamily="18" charset="2"/>
              </a:rPr>
              <a:t>If we make the volume less we see that the   temperature will increase. </a:t>
            </a:r>
          </a:p>
          <a:p>
            <a:pPr algn="l">
              <a:defRPr/>
            </a:pPr>
            <a:r>
              <a:rPr lang="en-US" altLang="en-US" sz="2400" dirty="0">
                <a:solidFill>
                  <a:srgbClr val="000000"/>
                </a:solidFill>
                <a:latin typeface="+mn-lt"/>
                <a:cs typeface="Times New Roman" pitchFamily="18" charset="0"/>
                <a:sym typeface="Symbol" pitchFamily="18" charset="2"/>
              </a:rPr>
              <a:t>Since the plunger exerts a force on the gas,  and executes a displacement, it does work on the gas.</a:t>
            </a:r>
          </a:p>
          <a:p>
            <a:pPr algn="l">
              <a:defRPr/>
            </a:pPr>
            <a:r>
              <a:rPr lang="en-US" altLang="en-US" sz="2400" dirty="0">
                <a:solidFill>
                  <a:srgbClr val="000000"/>
                </a:solidFill>
                <a:latin typeface="+mn-lt"/>
                <a:cs typeface="Times New Roman" pitchFamily="18" charset="0"/>
                <a:sym typeface="Symbol" pitchFamily="18" charset="2"/>
              </a:rPr>
              <a:t>From the work-kinetic energy theorem we know            that if we do work on the gas, its kinetic energy                  must increase.</a:t>
            </a:r>
          </a:p>
          <a:p>
            <a:pPr algn="l">
              <a:defRPr/>
            </a:pPr>
            <a:r>
              <a:rPr lang="en-US" altLang="en-US" sz="2400" dirty="0">
                <a:solidFill>
                  <a:srgbClr val="000000"/>
                </a:solidFill>
                <a:latin typeface="+mn-lt"/>
                <a:cs typeface="Times New Roman" pitchFamily="18" charset="0"/>
                <a:sym typeface="Symbol" pitchFamily="18" charset="2"/>
              </a:rPr>
              <a:t>Thus its speed will increase, which means its temperature increases.</a:t>
            </a:r>
          </a:p>
          <a:p>
            <a:pPr algn="l">
              <a:defRPr/>
            </a:pPr>
            <a:r>
              <a:rPr lang="en-US" altLang="en-US" sz="2400" dirty="0">
                <a:solidFill>
                  <a:srgbClr val="000000"/>
                </a:solidFill>
                <a:latin typeface="+mn-lt"/>
                <a:cs typeface="Times New Roman" pitchFamily="18" charset="0"/>
                <a:sym typeface="Symbol" pitchFamily="18" charset="2"/>
              </a:rPr>
              <a:t>On the other hand, if the process is reversed                                the gas will do the work, lose </a:t>
            </a:r>
            <a:r>
              <a:rPr lang="en-US" altLang="en-US" sz="2400" i="1" dirty="0">
                <a:solidFill>
                  <a:srgbClr val="000000"/>
                </a:solidFill>
                <a:latin typeface="+mn-lt"/>
                <a:cs typeface="Times New Roman" pitchFamily="18" charset="0"/>
                <a:sym typeface="Symbol" pitchFamily="18" charset="2"/>
              </a:rPr>
              <a:t>E</a:t>
            </a:r>
            <a:r>
              <a:rPr lang="en-US" altLang="en-US" sz="2400" baseline="-25000" dirty="0">
                <a:solidFill>
                  <a:srgbClr val="000000"/>
                </a:solidFill>
                <a:latin typeface="+mn-lt"/>
                <a:cs typeface="Times New Roman" pitchFamily="18" charset="0"/>
                <a:sym typeface="Symbol" pitchFamily="18" charset="2"/>
              </a:rPr>
              <a:t>K</a:t>
            </a:r>
            <a:r>
              <a:rPr lang="en-US" altLang="en-US" sz="2400" dirty="0">
                <a:solidFill>
                  <a:srgbClr val="000000"/>
                </a:solidFill>
                <a:latin typeface="+mn-lt"/>
                <a:cs typeface="Times New Roman" pitchFamily="18" charset="0"/>
                <a:sym typeface="Symbol" pitchFamily="18" charset="2"/>
              </a:rPr>
              <a:t> and cool.</a:t>
            </a:r>
          </a:p>
        </p:txBody>
      </p:sp>
      <p:sp>
        <p:nvSpPr>
          <p:cNvPr id="632863" name="Rectangle 31"/>
          <p:cNvSpPr>
            <a:spLocks noChangeArrowheads="1"/>
          </p:cNvSpPr>
          <p:nvPr/>
        </p:nvSpPr>
        <p:spPr bwMode="auto">
          <a:xfrm>
            <a:off x="7526338" y="4038600"/>
            <a:ext cx="973137" cy="1035050"/>
          </a:xfrm>
          <a:prstGeom prst="rect">
            <a:avLst/>
          </a:prstGeom>
          <a:gradFill rotWithShape="1">
            <a:gsLst>
              <a:gs pos="0">
                <a:schemeClr val="tx1"/>
              </a:gs>
              <a:gs pos="50000">
                <a:schemeClr val="tx1">
                  <a:gamma/>
                  <a:tint val="0"/>
                  <a:invGamma/>
                </a:schemeClr>
              </a:gs>
              <a:gs pos="100000">
                <a:schemeClr val="tx1"/>
              </a:gs>
            </a:gsLst>
            <a:lin ang="0" scaled="1"/>
          </a:gradFill>
          <a:ln w="9525">
            <a:solidFill>
              <a:schemeClr val="tx1"/>
            </a:solidFill>
            <a:miter lim="800000"/>
            <a:headEnd/>
            <a:tailEnd/>
          </a:ln>
          <a:effectLst/>
          <a:extLst/>
        </p:spPr>
        <p:txBody>
          <a:bodyPr wrap="none" anchor="ctr"/>
          <a:lstStyle/>
          <a:p>
            <a:pPr>
              <a:defRPr/>
            </a:pPr>
            <a:endParaRPr lang="en-US"/>
          </a:p>
        </p:txBody>
      </p:sp>
      <p:grpSp>
        <p:nvGrpSpPr>
          <p:cNvPr id="2" name="Group 34"/>
          <p:cNvGrpSpPr>
            <a:grpSpLocks/>
          </p:cNvGrpSpPr>
          <p:nvPr/>
        </p:nvGrpSpPr>
        <p:grpSpPr bwMode="auto">
          <a:xfrm>
            <a:off x="7491413" y="4691063"/>
            <a:ext cx="1055687" cy="2006600"/>
            <a:chOff x="923" y="2592"/>
            <a:chExt cx="665" cy="1264"/>
          </a:xfrm>
        </p:grpSpPr>
        <p:sp>
          <p:nvSpPr>
            <p:cNvPr id="14347" name="Rectangle 35"/>
            <p:cNvSpPr>
              <a:spLocks noChangeArrowheads="1"/>
            </p:cNvSpPr>
            <p:nvPr/>
          </p:nvSpPr>
          <p:spPr bwMode="auto">
            <a:xfrm>
              <a:off x="923" y="3792"/>
              <a:ext cx="661" cy="64"/>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632868" name="Rectangle 36"/>
            <p:cNvSpPr>
              <a:spLocks noChangeArrowheads="1"/>
            </p:cNvSpPr>
            <p:nvPr/>
          </p:nvSpPr>
          <p:spPr bwMode="auto">
            <a:xfrm>
              <a:off x="927" y="2592"/>
              <a:ext cx="661" cy="1264"/>
            </a:xfrm>
            <a:prstGeom prst="rect">
              <a:avLst/>
            </a:prstGeom>
            <a:gradFill rotWithShape="1">
              <a:gsLst>
                <a:gs pos="0">
                  <a:schemeClr val="bg1">
                    <a:alpha val="17000"/>
                  </a:schemeClr>
                </a:gs>
                <a:gs pos="50000">
                  <a:schemeClr val="bg1">
                    <a:gamma/>
                    <a:shade val="46275"/>
                    <a:invGamma/>
                  </a:schemeClr>
                </a:gs>
                <a:gs pos="100000">
                  <a:schemeClr val="bg1">
                    <a:alpha val="17000"/>
                  </a:schemeClr>
                </a:gs>
              </a:gsLst>
              <a:lin ang="0" scaled="1"/>
            </a:gradFill>
            <a:ln w="9525">
              <a:solidFill>
                <a:schemeClr val="tx1"/>
              </a:solidFill>
              <a:miter lim="800000"/>
              <a:headEnd/>
              <a:tailEnd/>
            </a:ln>
            <a:effectLst/>
            <a:extLst/>
          </p:spPr>
          <p:txBody>
            <a:bodyPr wrap="none" anchor="ctr"/>
            <a:lstStyle/>
            <a:p>
              <a:pPr>
                <a:defRPr/>
              </a:pPr>
              <a:endParaRPr lang="en-US"/>
            </a:p>
          </p:txBody>
        </p:sp>
        <p:sp>
          <p:nvSpPr>
            <p:cNvPr id="14349" name="Line 37"/>
            <p:cNvSpPr>
              <a:spLocks noChangeShapeType="1"/>
            </p:cNvSpPr>
            <p:nvPr/>
          </p:nvSpPr>
          <p:spPr bwMode="auto">
            <a:xfrm>
              <a:off x="1056" y="2832"/>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0" name="Line 38"/>
            <p:cNvSpPr>
              <a:spLocks noChangeShapeType="1"/>
            </p:cNvSpPr>
            <p:nvPr/>
          </p:nvSpPr>
          <p:spPr bwMode="auto">
            <a:xfrm>
              <a:off x="1056" y="2928"/>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1" name="Line 39"/>
            <p:cNvSpPr>
              <a:spLocks noChangeShapeType="1"/>
            </p:cNvSpPr>
            <p:nvPr/>
          </p:nvSpPr>
          <p:spPr bwMode="auto">
            <a:xfrm>
              <a:off x="1056" y="3024"/>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2" name="Line 40"/>
            <p:cNvSpPr>
              <a:spLocks noChangeShapeType="1"/>
            </p:cNvSpPr>
            <p:nvPr/>
          </p:nvSpPr>
          <p:spPr bwMode="auto">
            <a:xfrm>
              <a:off x="1056" y="3120"/>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3" name="Line 41"/>
            <p:cNvSpPr>
              <a:spLocks noChangeShapeType="1"/>
            </p:cNvSpPr>
            <p:nvPr/>
          </p:nvSpPr>
          <p:spPr bwMode="auto">
            <a:xfrm>
              <a:off x="1056" y="3216"/>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4" name="Line 42"/>
            <p:cNvSpPr>
              <a:spLocks noChangeShapeType="1"/>
            </p:cNvSpPr>
            <p:nvPr/>
          </p:nvSpPr>
          <p:spPr bwMode="auto">
            <a:xfrm>
              <a:off x="1056" y="3312"/>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5" name="Line 43"/>
            <p:cNvSpPr>
              <a:spLocks noChangeShapeType="1"/>
            </p:cNvSpPr>
            <p:nvPr/>
          </p:nvSpPr>
          <p:spPr bwMode="auto">
            <a:xfrm>
              <a:off x="1056" y="3408"/>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6" name="Line 44"/>
            <p:cNvSpPr>
              <a:spLocks noChangeShapeType="1"/>
            </p:cNvSpPr>
            <p:nvPr/>
          </p:nvSpPr>
          <p:spPr bwMode="auto">
            <a:xfrm>
              <a:off x="1056" y="3504"/>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7" name="Line 45"/>
            <p:cNvSpPr>
              <a:spLocks noChangeShapeType="1"/>
            </p:cNvSpPr>
            <p:nvPr/>
          </p:nvSpPr>
          <p:spPr bwMode="auto">
            <a:xfrm>
              <a:off x="1056" y="3600"/>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8" name="Line 46"/>
            <p:cNvSpPr>
              <a:spLocks noChangeShapeType="1"/>
            </p:cNvSpPr>
            <p:nvPr/>
          </p:nvSpPr>
          <p:spPr bwMode="auto">
            <a:xfrm>
              <a:off x="1056" y="3696"/>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64"/>
          <p:cNvGrpSpPr>
            <a:grpSpLocks/>
          </p:cNvGrpSpPr>
          <p:nvPr/>
        </p:nvGrpSpPr>
        <p:grpSpPr bwMode="auto">
          <a:xfrm rot="1598944">
            <a:off x="8413750" y="4767263"/>
            <a:ext cx="287338" cy="1739900"/>
            <a:chOff x="4615" y="1398"/>
            <a:chExt cx="422" cy="2557"/>
          </a:xfrm>
        </p:grpSpPr>
        <p:sp>
          <p:nvSpPr>
            <p:cNvPr id="14344" name="Oval 65"/>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4345" name="Rectangle 66"/>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4346" name="Oval 67"/>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632900" name="Line 68"/>
          <p:cNvSpPr>
            <a:spLocks noChangeShapeType="1"/>
          </p:cNvSpPr>
          <p:nvPr/>
        </p:nvSpPr>
        <p:spPr bwMode="auto">
          <a:xfrm flipV="1">
            <a:off x="8255000" y="4960938"/>
            <a:ext cx="647700" cy="12747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Rectangle 5"/>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2800" b="1" kern="0" dirty="0"/>
              <a:t>Topic 3: Thermal physics</a:t>
            </a:r>
            <a:br>
              <a:rPr lang="en-US" altLang="en-US" sz="2800" b="1" kern="0" dirty="0"/>
            </a:br>
            <a:r>
              <a:rPr lang="en-US" altLang="en-US" sz="2800" kern="0" dirty="0">
                <a:solidFill>
                  <a:schemeClr val="tx1"/>
                </a:solidFill>
              </a:rPr>
              <a:t>3.2 – Modeling a gas</a:t>
            </a:r>
            <a:endParaRPr lang="en-US" altLang="en-US" sz="2800" kern="0" dirty="0">
              <a:solidFill>
                <a:schemeClr val="tx1"/>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32834">
                                            <p:txEl>
                                              <p:pRg st="1" end="1"/>
                                            </p:txEl>
                                          </p:spTgt>
                                        </p:tgtEl>
                                        <p:attrNameLst>
                                          <p:attrName>style.visibility</p:attrName>
                                        </p:attrNameLst>
                                      </p:cBhvr>
                                      <p:to>
                                        <p:strVal val="visible"/>
                                      </p:to>
                                    </p:set>
                                    <p:anim calcmode="lin" valueType="num">
                                      <p:cBhvr additive="base">
                                        <p:cTn id="7" dur="500" fill="hold"/>
                                        <p:tgtEl>
                                          <p:spTgt spid="6328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28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32863"/>
                                        </p:tgtEl>
                                        <p:attrNameLst>
                                          <p:attrName>style.visibility</p:attrName>
                                        </p:attrNameLst>
                                      </p:cBhvr>
                                      <p:to>
                                        <p:strVal val="visible"/>
                                      </p:to>
                                    </p:set>
                                    <p:animEffect transition="in" filter="fade">
                                      <p:cBhvr>
                                        <p:cTn id="14" dur="500"/>
                                        <p:tgtEl>
                                          <p:spTgt spid="632863"/>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632834">
                                            <p:txEl>
                                              <p:pRg st="2" end="2"/>
                                            </p:txEl>
                                          </p:spTgt>
                                        </p:tgtEl>
                                        <p:attrNameLst>
                                          <p:attrName>style.visibility</p:attrName>
                                        </p:attrNameLst>
                                      </p:cBhvr>
                                      <p:to>
                                        <p:strVal val="visible"/>
                                      </p:to>
                                    </p:set>
                                    <p:anim calcmode="lin" valueType="num">
                                      <p:cBhvr additive="base">
                                        <p:cTn id="22" dur="500" fill="hold"/>
                                        <p:tgtEl>
                                          <p:spTgt spid="63283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328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path" presetSubtype="0" accel="50000" decel="50000" fill="hold" grpId="1" nodeType="clickEffect">
                                  <p:stCondLst>
                                    <p:cond delay="0"/>
                                  </p:stCondLst>
                                  <p:childTnLst>
                                    <p:animMotion origin="layout" path="M -2.77778E-7 -4.07407E-6 L -2.77778E-7 0.11366 " pathEditMode="relative" rAng="0" ptsTypes="AA">
                                      <p:cBhvr>
                                        <p:cTn id="27" dur="3000" fill="hold"/>
                                        <p:tgtEl>
                                          <p:spTgt spid="632863"/>
                                        </p:tgtEl>
                                        <p:attrNameLst>
                                          <p:attrName>ppt_x</p:attrName>
                                          <p:attrName>ppt_y</p:attrName>
                                        </p:attrNameLst>
                                      </p:cBhvr>
                                      <p:rCtr x="0" y="5671"/>
                                    </p:animMotion>
                                  </p:childTnLst>
                                  <p:subTnLst>
                                    <p:audio>
                                      <p:cMediaNode>
                                        <p:cTn display="0" masterRel="sameClick">
                                          <p:stCondLst>
                                            <p:cond evt="begin" delay="0">
                                              <p:tn val="26"/>
                                            </p:cond>
                                          </p:stCondLst>
                                          <p:endCondLst>
                                            <p:cond evt="onStopAudio" delay="0">
                                              <p:tgtEl>
                                                <p:sldTgt/>
                                              </p:tgtEl>
                                            </p:cond>
                                          </p:endCondLst>
                                        </p:cTn>
                                        <p:tgtEl>
                                          <p:sndTgt r:embed="rId5" name="stretch.wav"/>
                                        </p:tgtEl>
                                      </p:cMediaNode>
                                    </p:audio>
                                  </p:subTnLst>
                                </p:cTn>
                              </p:par>
                              <p:par>
                                <p:cTn id="28" presetID="22" presetClass="entr" presetSubtype="4" fill="hold" grpId="0" nodeType="withEffect">
                                  <p:stCondLst>
                                    <p:cond delay="0"/>
                                  </p:stCondLst>
                                  <p:childTnLst>
                                    <p:set>
                                      <p:cBhvr>
                                        <p:cTn id="29" dur="1" fill="hold">
                                          <p:stCondLst>
                                            <p:cond delay="0"/>
                                          </p:stCondLst>
                                        </p:cTn>
                                        <p:tgtEl>
                                          <p:spTgt spid="632900"/>
                                        </p:tgtEl>
                                        <p:attrNameLst>
                                          <p:attrName>style.visibility</p:attrName>
                                        </p:attrNameLst>
                                      </p:cBhvr>
                                      <p:to>
                                        <p:strVal val="visible"/>
                                      </p:to>
                                    </p:set>
                                    <p:animEffect transition="in" filter="wipe(down)">
                                      <p:cBhvr>
                                        <p:cTn id="30" dur="3000"/>
                                        <p:tgtEl>
                                          <p:spTgt spid="63290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632834">
                                            <p:txEl>
                                              <p:pRg st="3" end="3"/>
                                            </p:txEl>
                                          </p:spTgt>
                                        </p:tgtEl>
                                        <p:attrNameLst>
                                          <p:attrName>style.visibility</p:attrName>
                                        </p:attrNameLst>
                                      </p:cBhvr>
                                      <p:to>
                                        <p:strVal val="visible"/>
                                      </p:to>
                                    </p:set>
                                    <p:anim calcmode="lin" valueType="num">
                                      <p:cBhvr additive="base">
                                        <p:cTn id="35" dur="500" fill="hold"/>
                                        <p:tgtEl>
                                          <p:spTgt spid="63283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328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632834">
                                            <p:txEl>
                                              <p:pRg st="4" end="4"/>
                                            </p:txEl>
                                          </p:spTgt>
                                        </p:tgtEl>
                                        <p:attrNameLst>
                                          <p:attrName>style.visibility</p:attrName>
                                        </p:attrNameLst>
                                      </p:cBhvr>
                                      <p:to>
                                        <p:strVal val="visible"/>
                                      </p:to>
                                    </p:set>
                                    <p:anim calcmode="lin" valueType="num">
                                      <p:cBhvr additive="base">
                                        <p:cTn id="41" dur="500" fill="hold"/>
                                        <p:tgtEl>
                                          <p:spTgt spid="632834">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3283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632834">
                                            <p:txEl>
                                              <p:pRg st="5" end="5"/>
                                            </p:txEl>
                                          </p:spTgt>
                                        </p:tgtEl>
                                        <p:attrNameLst>
                                          <p:attrName>style.visibility</p:attrName>
                                        </p:attrNameLst>
                                      </p:cBhvr>
                                      <p:to>
                                        <p:strVal val="visible"/>
                                      </p:to>
                                    </p:set>
                                    <p:anim calcmode="lin" valueType="num">
                                      <p:cBhvr additive="base">
                                        <p:cTn id="47" dur="500" fill="hold"/>
                                        <p:tgtEl>
                                          <p:spTgt spid="632834">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3283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632834">
                                            <p:txEl>
                                              <p:pRg st="6" end="6"/>
                                            </p:txEl>
                                          </p:spTgt>
                                        </p:tgtEl>
                                        <p:attrNameLst>
                                          <p:attrName>style.visibility</p:attrName>
                                        </p:attrNameLst>
                                      </p:cBhvr>
                                      <p:to>
                                        <p:strVal val="visible"/>
                                      </p:to>
                                    </p:set>
                                    <p:anim calcmode="lin" valueType="num">
                                      <p:cBhvr additive="base">
                                        <p:cTn id="53" dur="500" fill="hold"/>
                                        <p:tgtEl>
                                          <p:spTgt spid="632834">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3283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64" presetClass="path" presetSubtype="0" accel="50000" decel="50000" fill="hold" grpId="2" nodeType="clickEffect">
                                  <p:stCondLst>
                                    <p:cond delay="0"/>
                                  </p:stCondLst>
                                  <p:childTnLst>
                                    <p:animMotion origin="layout" path="M -1.38889E-6 0.11366 L -1.38889E-6 -0.01805 " pathEditMode="relative" rAng="0" ptsTypes="AA">
                                      <p:cBhvr>
                                        <p:cTn id="58" dur="3000" fill="hold"/>
                                        <p:tgtEl>
                                          <p:spTgt spid="632863"/>
                                        </p:tgtEl>
                                        <p:attrNameLst>
                                          <p:attrName>ppt_x</p:attrName>
                                          <p:attrName>ppt_y</p:attrName>
                                        </p:attrNameLst>
                                      </p:cBhvr>
                                      <p:rCtr x="0" y="-6597"/>
                                    </p:animMotion>
                                  </p:childTnLst>
                                  <p:subTnLst>
                                    <p:audio>
                                      <p:cMediaNode>
                                        <p:cTn display="0" masterRel="sameClick">
                                          <p:stCondLst>
                                            <p:cond evt="begin" delay="0">
                                              <p:tn val="57"/>
                                            </p:cond>
                                          </p:stCondLst>
                                          <p:endCondLst>
                                            <p:cond evt="onStopAudio" delay="0">
                                              <p:tgtEl>
                                                <p:sldTgt/>
                                              </p:tgtEl>
                                            </p:cond>
                                          </p:endCondLst>
                                        </p:cTn>
                                        <p:tgtEl>
                                          <p:sndTgt r:embed="rId5" name="stretch.wav"/>
                                        </p:tgtEl>
                                      </p:cMediaNode>
                                    </p:audio>
                                  </p:subTnLst>
                                </p:cTn>
                              </p:par>
                              <p:par>
                                <p:cTn id="59" presetID="22" presetClass="exit" presetSubtype="1" fill="hold" grpId="1" nodeType="withEffect">
                                  <p:stCondLst>
                                    <p:cond delay="0"/>
                                  </p:stCondLst>
                                  <p:childTnLst>
                                    <p:animEffect transition="out" filter="wipe(up)">
                                      <p:cBhvr>
                                        <p:cTn id="60" dur="3000"/>
                                        <p:tgtEl>
                                          <p:spTgt spid="632900"/>
                                        </p:tgtEl>
                                      </p:cBhvr>
                                    </p:animEffect>
                                    <p:set>
                                      <p:cBhvr>
                                        <p:cTn id="61" dur="1" fill="hold">
                                          <p:stCondLst>
                                            <p:cond delay="2999"/>
                                          </p:stCondLst>
                                        </p:cTn>
                                        <p:tgtEl>
                                          <p:spTgt spid="6329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63" grpId="0" animBg="1"/>
      <p:bldP spid="632863" grpId="1" animBg="1"/>
      <p:bldP spid="632863" grpId="2" animBg="1"/>
      <p:bldP spid="632900" grpId="0" animBg="1"/>
      <p:bldP spid="63290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4"/>
          <p:cNvSpPr>
            <a:spLocks noChangeArrowheads="1"/>
          </p:cNvSpPr>
          <p:nvPr/>
        </p:nvSpPr>
        <p:spPr bwMode="auto">
          <a:xfrm>
            <a:off x="685800" y="1835150"/>
            <a:ext cx="7772400" cy="502285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37218" name="Rectangle 2"/>
          <p:cNvSpPr>
            <a:spLocks noChangeArrowheads="1"/>
          </p:cNvSpPr>
          <p:nvPr/>
        </p:nvSpPr>
        <p:spPr bwMode="auto">
          <a:xfrm>
            <a:off x="685800" y="1401763"/>
            <a:ext cx="7772400" cy="4508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rgbClr val="333399"/>
                </a:solidFill>
              </a:rPr>
              <a:t>The kinetic model of an ideal gas</a:t>
            </a:r>
          </a:p>
        </p:txBody>
      </p:sp>
      <p:pic>
        <p:nvPicPr>
          <p:cNvPr id="1189903" name="Picture 1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6913" y="1893888"/>
            <a:ext cx="7775575"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9904" name="Text Box 16"/>
          <p:cNvSpPr txBox="1">
            <a:spLocks noChangeArrowheads="1"/>
          </p:cNvSpPr>
          <p:nvPr/>
        </p:nvSpPr>
        <p:spPr bwMode="auto">
          <a:xfrm>
            <a:off x="666750" y="4810125"/>
            <a:ext cx="7805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Temperature is a measure of the </a:t>
            </a:r>
            <a:r>
              <a:rPr lang="en-US" altLang="en-US" i="1">
                <a:solidFill>
                  <a:schemeClr val="hlink"/>
                </a:solidFill>
                <a:sym typeface="Symbol" pitchFamily="18" charset="2"/>
              </a:rPr>
              <a:t>E</a:t>
            </a:r>
            <a:r>
              <a:rPr lang="en-US" altLang="en-US" i="1" baseline="-25000">
                <a:solidFill>
                  <a:schemeClr val="hlink"/>
                </a:solidFill>
                <a:sym typeface="Symbol" pitchFamily="18" charset="2"/>
              </a:rPr>
              <a:t>K</a:t>
            </a:r>
            <a:r>
              <a:rPr lang="en-US" altLang="en-US">
                <a:solidFill>
                  <a:schemeClr val="hlink"/>
                </a:solidFill>
                <a:sym typeface="Symbol" pitchFamily="18" charset="2"/>
              </a:rPr>
              <a:t> of the gas.</a:t>
            </a:r>
          </a:p>
        </p:txBody>
      </p:sp>
      <p:sp>
        <p:nvSpPr>
          <p:cNvPr id="1189905" name="Text Box 17"/>
          <p:cNvSpPr txBox="1">
            <a:spLocks noChangeArrowheads="1"/>
          </p:cNvSpPr>
          <p:nvPr/>
        </p:nvSpPr>
        <p:spPr bwMode="auto">
          <a:xfrm>
            <a:off x="666750" y="5219700"/>
            <a:ext cx="792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Reducing the </a:t>
            </a:r>
            <a:r>
              <a:rPr lang="en-US" altLang="en-US" i="1">
                <a:solidFill>
                  <a:schemeClr val="hlink"/>
                </a:solidFill>
                <a:sym typeface="Symbol" pitchFamily="18" charset="2"/>
              </a:rPr>
              <a:t>E</a:t>
            </a:r>
            <a:r>
              <a:rPr lang="en-US" altLang="en-US" i="1" baseline="-25000">
                <a:solidFill>
                  <a:schemeClr val="hlink"/>
                </a:solidFill>
                <a:sym typeface="Symbol" pitchFamily="18" charset="2"/>
              </a:rPr>
              <a:t>K</a:t>
            </a:r>
            <a:r>
              <a:rPr lang="en-US" altLang="en-US" i="1">
                <a:solidFill>
                  <a:schemeClr val="hlink"/>
                </a:solidFill>
                <a:sym typeface="Symbol" pitchFamily="18" charset="2"/>
              </a:rPr>
              <a:t> </a:t>
            </a:r>
            <a:r>
              <a:rPr lang="en-US" altLang="en-US">
                <a:solidFill>
                  <a:schemeClr val="hlink"/>
                </a:solidFill>
                <a:sym typeface="Symbol" pitchFamily="18" charset="2"/>
              </a:rPr>
              <a:t>reduces the frequency of collisions.</a:t>
            </a:r>
          </a:p>
        </p:txBody>
      </p:sp>
      <p:sp>
        <p:nvSpPr>
          <p:cNvPr id="1189906" name="Text Box 18"/>
          <p:cNvSpPr txBox="1">
            <a:spLocks noChangeArrowheads="1"/>
          </p:cNvSpPr>
          <p:nvPr/>
        </p:nvSpPr>
        <p:spPr bwMode="auto">
          <a:xfrm>
            <a:off x="666750" y="5661025"/>
            <a:ext cx="78057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For </a:t>
            </a:r>
            <a:r>
              <a:rPr lang="en-US" altLang="en-US" u="sng">
                <a:solidFill>
                  <a:schemeClr val="hlink"/>
                </a:solidFill>
                <a:sym typeface="Symbol" pitchFamily="18" charset="2"/>
              </a:rPr>
              <a:t>perfectly elastic</a:t>
            </a:r>
            <a:r>
              <a:rPr lang="en-US" altLang="en-US">
                <a:solidFill>
                  <a:schemeClr val="hlink"/>
                </a:solidFill>
                <a:sym typeface="Symbol" pitchFamily="18" charset="2"/>
              </a:rPr>
              <a:t> collisions (as in an ideal gas) contact time is zero regardless of </a:t>
            </a:r>
            <a:r>
              <a:rPr lang="en-US" altLang="en-US" i="1">
                <a:solidFill>
                  <a:schemeClr val="hlink"/>
                </a:solidFill>
                <a:sym typeface="Symbol" pitchFamily="18" charset="2"/>
              </a:rPr>
              <a:t>E</a:t>
            </a:r>
            <a:r>
              <a:rPr lang="en-US" altLang="en-US" i="1" baseline="-25000">
                <a:solidFill>
                  <a:schemeClr val="hlink"/>
                </a:solidFill>
                <a:sym typeface="Symbol" pitchFamily="18" charset="2"/>
              </a:rPr>
              <a:t>K</a:t>
            </a:r>
            <a:r>
              <a:rPr lang="en-US" altLang="en-US" baseline="-25000">
                <a:solidFill>
                  <a:schemeClr val="hlink"/>
                </a:solidFill>
                <a:sym typeface="Symbol" pitchFamily="18" charset="2"/>
              </a:rPr>
              <a:t>.</a:t>
            </a:r>
            <a:endParaRPr lang="en-US" altLang="en-US">
              <a:solidFill>
                <a:schemeClr val="hlink"/>
              </a:solidFill>
              <a:sym typeface="Symbol" pitchFamily="18" charset="2"/>
            </a:endParaRPr>
          </a:p>
        </p:txBody>
      </p:sp>
      <p:sp>
        <p:nvSpPr>
          <p:cNvPr id="1189907" name="Oval 19"/>
          <p:cNvSpPr>
            <a:spLocks noChangeArrowheads="1"/>
          </p:cNvSpPr>
          <p:nvPr/>
        </p:nvSpPr>
        <p:spPr bwMode="auto">
          <a:xfrm>
            <a:off x="696913" y="2659063"/>
            <a:ext cx="301625" cy="3016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89903"/>
                                        </p:tgtEl>
                                        <p:attrNameLst>
                                          <p:attrName>style.visibility</p:attrName>
                                        </p:attrNameLst>
                                      </p:cBhvr>
                                      <p:to>
                                        <p:strVal val="visible"/>
                                      </p:to>
                                    </p:set>
                                    <p:anim calcmode="lin" valueType="num">
                                      <p:cBhvr additive="base">
                                        <p:cTn id="7" dur="500" fill="hold"/>
                                        <p:tgtEl>
                                          <p:spTgt spid="1189903"/>
                                        </p:tgtEl>
                                        <p:attrNameLst>
                                          <p:attrName>ppt_x</p:attrName>
                                        </p:attrNameLst>
                                      </p:cBhvr>
                                      <p:tavLst>
                                        <p:tav tm="0">
                                          <p:val>
                                            <p:strVal val="#ppt_x"/>
                                          </p:val>
                                        </p:tav>
                                        <p:tav tm="100000">
                                          <p:val>
                                            <p:strVal val="#ppt_x"/>
                                          </p:val>
                                        </p:tav>
                                      </p:tavLst>
                                    </p:anim>
                                    <p:anim calcmode="lin" valueType="num">
                                      <p:cBhvr additive="base">
                                        <p:cTn id="8" dur="500" fill="hold"/>
                                        <p:tgtEl>
                                          <p:spTgt spid="118990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189904">
                                            <p:txEl>
                                              <p:pRg st="0" end="0"/>
                                            </p:txEl>
                                          </p:spTgt>
                                        </p:tgtEl>
                                        <p:attrNameLst>
                                          <p:attrName>style.visibility</p:attrName>
                                        </p:attrNameLst>
                                      </p:cBhvr>
                                      <p:to>
                                        <p:strVal val="visible"/>
                                      </p:to>
                                    </p:set>
                                    <p:anim calcmode="lin" valueType="num">
                                      <p:cBhvr additive="base">
                                        <p:cTn id="13" dur="500" fill="hold"/>
                                        <p:tgtEl>
                                          <p:spTgt spid="118990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8990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189905">
                                            <p:txEl>
                                              <p:pRg st="0" end="0"/>
                                            </p:txEl>
                                          </p:spTgt>
                                        </p:tgtEl>
                                        <p:attrNameLst>
                                          <p:attrName>style.visibility</p:attrName>
                                        </p:attrNameLst>
                                      </p:cBhvr>
                                      <p:to>
                                        <p:strVal val="visible"/>
                                      </p:to>
                                    </p:set>
                                    <p:anim calcmode="lin" valueType="num">
                                      <p:cBhvr additive="base">
                                        <p:cTn id="19" dur="500" fill="hold"/>
                                        <p:tgtEl>
                                          <p:spTgt spid="1189905">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8990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189906">
                                            <p:txEl>
                                              <p:pRg st="0" end="0"/>
                                            </p:txEl>
                                          </p:spTgt>
                                        </p:tgtEl>
                                        <p:attrNameLst>
                                          <p:attrName>style.visibility</p:attrName>
                                        </p:attrNameLst>
                                      </p:cBhvr>
                                      <p:to>
                                        <p:strVal val="visible"/>
                                      </p:to>
                                    </p:set>
                                    <p:anim calcmode="lin" valueType="num">
                                      <p:cBhvr additive="base">
                                        <p:cTn id="25" dur="500" fill="hold"/>
                                        <p:tgtEl>
                                          <p:spTgt spid="1189906">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899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189907"/>
                                        </p:tgtEl>
                                        <p:attrNameLst>
                                          <p:attrName>style.visibility</p:attrName>
                                        </p:attrNameLst>
                                      </p:cBhvr>
                                      <p:to>
                                        <p:strVal val="visible"/>
                                      </p:to>
                                    </p:set>
                                    <p:anim calcmode="lin" valueType="num">
                                      <p:cBhvr>
                                        <p:cTn id="31" dur="500" fill="hold"/>
                                        <p:tgtEl>
                                          <p:spTgt spid="1189907"/>
                                        </p:tgtEl>
                                        <p:attrNameLst>
                                          <p:attrName>ppt_w</p:attrName>
                                        </p:attrNameLst>
                                      </p:cBhvr>
                                      <p:tavLst>
                                        <p:tav tm="0">
                                          <p:val>
                                            <p:fltVal val="0"/>
                                          </p:val>
                                        </p:tav>
                                        <p:tav tm="100000">
                                          <p:val>
                                            <p:strVal val="#ppt_w"/>
                                          </p:val>
                                        </p:tav>
                                      </p:tavLst>
                                    </p:anim>
                                    <p:anim calcmode="lin" valueType="num">
                                      <p:cBhvr>
                                        <p:cTn id="32" dur="500" fill="hold"/>
                                        <p:tgtEl>
                                          <p:spTgt spid="1189907"/>
                                        </p:tgtEl>
                                        <p:attrNameLst>
                                          <p:attrName>ppt_h</p:attrName>
                                        </p:attrNameLst>
                                      </p:cBhvr>
                                      <p:tavLst>
                                        <p:tav tm="0">
                                          <p:val>
                                            <p:fltVal val="0"/>
                                          </p:val>
                                        </p:tav>
                                        <p:tav tm="100000">
                                          <p:val>
                                            <p:strVal val="#ppt_h"/>
                                          </p:val>
                                        </p:tav>
                                      </p:tavLst>
                                    </p:anim>
                                    <p:animEffect transition="in" filter="fade">
                                      <p:cBhvr>
                                        <p:cTn id="33" dur="500"/>
                                        <p:tgtEl>
                                          <p:spTgt spid="1189907"/>
                                        </p:tgtEl>
                                      </p:cBhvr>
                                    </p:animEffect>
                                  </p:childTnLst>
                                  <p:subTnLst>
                                    <p:audio>
                                      <p:cMediaNode>
                                        <p:cTn display="0" masterRel="sameClick">
                                          <p:stCondLst>
                                            <p:cond evt="begin" delay="0">
                                              <p:tn val="29"/>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90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335" name="Rectangle 39"/>
          <p:cNvSpPr>
            <a:spLocks noChangeArrowheads="1"/>
          </p:cNvSpPr>
          <p:nvPr/>
        </p:nvSpPr>
        <p:spPr bwMode="auto">
          <a:xfrm>
            <a:off x="674688" y="5173663"/>
            <a:ext cx="7781925" cy="1684337"/>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a:latin typeface="+mn-lt"/>
                <a:sym typeface="Symbol" pitchFamily="18" charset="2"/>
              </a:rPr>
              <a:t>EXAMPLE: Find the mass (in kg) of one mole of carbon.</a:t>
            </a:r>
            <a:endParaRPr lang="en-US" altLang="en-US" sz="2400" dirty="0">
              <a:latin typeface="+mn-lt"/>
              <a:cs typeface="Courier New" pitchFamily="49" charset="0"/>
              <a:sym typeface="Symbol" pitchFamily="18" charset="2"/>
            </a:endParaRPr>
          </a:p>
          <a:p>
            <a:pPr eaLnBrk="1" hangingPunct="1">
              <a:buFontTx/>
              <a:buNone/>
              <a:defRPr/>
            </a:pPr>
            <a:r>
              <a:rPr lang="en-US" altLang="en-US" sz="2400" dirty="0">
                <a:latin typeface="+mn-lt"/>
              </a:rPr>
              <a:t>SOLUTION:</a:t>
            </a:r>
          </a:p>
          <a:p>
            <a:pPr eaLnBrk="1" hangingPunct="1">
              <a:buFont typeface="Symbol" pitchFamily="18" charset="2"/>
              <a:buChar char="·"/>
              <a:defRPr/>
            </a:pPr>
            <a:r>
              <a:rPr lang="en-US" altLang="en-US" sz="2400" dirty="0">
                <a:latin typeface="+mn-lt"/>
              </a:rPr>
              <a:t>From the periodic table we see that it is just 1 mole </a:t>
            </a:r>
            <a:r>
              <a:rPr lang="en-US" altLang="en-US" sz="2400" dirty="0" smtClean="0">
                <a:latin typeface="+mn-lt"/>
              </a:rPr>
              <a:t>     C </a:t>
            </a:r>
            <a:r>
              <a:rPr lang="en-US" altLang="en-US" sz="2400" dirty="0">
                <a:latin typeface="+mn-lt"/>
              </a:rPr>
              <a:t>= 12.011 grams = 0.012011 kg.</a:t>
            </a:r>
            <a:endParaRPr lang="en-US" altLang="en-US" sz="2400" dirty="0">
              <a:latin typeface="+mn-lt"/>
              <a:cs typeface="Courier New" pitchFamily="49" charset="0"/>
              <a:sym typeface="Symbol" pitchFamily="18" charset="2"/>
            </a:endParaRPr>
          </a:p>
        </p:txBody>
      </p:sp>
      <p:sp>
        <p:nvSpPr>
          <p:cNvPr id="567298" name="Rectangle 2"/>
          <p:cNvSpPr>
            <a:spLocks noChangeArrowheads="1"/>
          </p:cNvSpPr>
          <p:nvPr/>
        </p:nvSpPr>
        <p:spPr bwMode="auto">
          <a:xfrm>
            <a:off x="685800" y="1549400"/>
            <a:ext cx="7772400" cy="3627438"/>
          </a:xfrm>
          <a:prstGeom prst="rect">
            <a:avLst/>
          </a:prstGeom>
          <a:solidFill>
            <a:srgbClr val="EAEAEA"/>
          </a:solidFill>
          <a:ln>
            <a:noFill/>
          </a:ln>
          <a:effectLst/>
          <a:extLst/>
        </p:spPr>
        <p:txBody>
          <a:bodyPr/>
          <a:lstStyle>
            <a:lvl1pPr algn="ctr">
              <a:spcBef>
                <a:spcPct val="20000"/>
              </a:spcBef>
              <a:defRPr sz="3200">
                <a:solidFill>
                  <a:schemeClr val="tx1"/>
                </a:solidFill>
                <a:latin typeface="Arial" charset="0"/>
              </a:defRPr>
            </a:lvl1pPr>
            <a:lvl2pPr marL="571500"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gn="l">
              <a:defRPr/>
            </a:pPr>
            <a:r>
              <a:rPr lang="en-US" altLang="en-US" sz="2400" i="1" dirty="0">
                <a:solidFill>
                  <a:srgbClr val="333399"/>
                </a:solidFill>
                <a:latin typeface="+mn-lt"/>
                <a:cs typeface="Times New Roman" pitchFamily="18" charset="0"/>
              </a:rPr>
              <a:t>The mole and molar mass	</a:t>
            </a:r>
          </a:p>
          <a:p>
            <a:pPr algn="l">
              <a:spcBef>
                <a:spcPts val="400"/>
              </a:spcBef>
              <a:defRPr/>
            </a:pPr>
            <a:r>
              <a:rPr lang="en-US" altLang="en-US" sz="2400" dirty="0">
                <a:solidFill>
                  <a:srgbClr val="000000"/>
                </a:solidFill>
                <a:latin typeface="+mn-lt"/>
                <a:cs typeface="Times New Roman" pitchFamily="18" charset="0"/>
                <a:sym typeface="Symbol" pitchFamily="18" charset="2"/>
              </a:rPr>
              <a:t>Recall from the periodic table of the                                elements that each element has certain                             numbers associated with it.</a:t>
            </a:r>
          </a:p>
          <a:p>
            <a:pPr algn="l">
              <a:spcBef>
                <a:spcPts val="400"/>
              </a:spcBef>
              <a:defRPr/>
            </a:pPr>
            <a:r>
              <a:rPr lang="en-US" altLang="en-US" sz="2400" dirty="0">
                <a:solidFill>
                  <a:srgbClr val="000000"/>
                </a:solidFill>
                <a:latin typeface="+mn-lt"/>
                <a:cs typeface="Times New Roman" pitchFamily="18" charset="0"/>
                <a:sym typeface="Symbol" pitchFamily="18" charset="2"/>
              </a:rPr>
              <a:t>We define the mole of a homogeneous                                   substance as follows: </a:t>
            </a:r>
          </a:p>
          <a:p>
            <a:pPr algn="l">
              <a:defRPr/>
            </a:pPr>
            <a:endParaRPr lang="en-US" altLang="en-US" sz="2400" dirty="0">
              <a:solidFill>
                <a:srgbClr val="000000"/>
              </a:solidFill>
              <a:latin typeface="+mn-lt"/>
              <a:cs typeface="Times New Roman" pitchFamily="18" charset="0"/>
              <a:sym typeface="Symbol" pitchFamily="18" charset="2"/>
            </a:endParaRPr>
          </a:p>
          <a:p>
            <a:pPr algn="l">
              <a:defRPr/>
            </a:pPr>
            <a:endParaRPr lang="en-US" altLang="en-US" sz="2400" dirty="0">
              <a:solidFill>
                <a:srgbClr val="000000"/>
              </a:solidFill>
              <a:latin typeface="+mn-lt"/>
              <a:cs typeface="Times New Roman" pitchFamily="18" charset="0"/>
              <a:sym typeface="Symbol" pitchFamily="18" charset="2"/>
            </a:endParaRPr>
          </a:p>
          <a:p>
            <a:pPr algn="l">
              <a:defRPr/>
            </a:pPr>
            <a:endParaRPr lang="en-US" altLang="en-US" sz="2400" dirty="0">
              <a:solidFill>
                <a:srgbClr val="000000"/>
              </a:solidFill>
              <a:latin typeface="+mn-lt"/>
              <a:cs typeface="Times New Roman" pitchFamily="18" charset="0"/>
              <a:sym typeface="Symbol" pitchFamily="18" charset="2"/>
            </a:endParaRPr>
          </a:p>
          <a:p>
            <a:pPr algn="l">
              <a:defRPr/>
            </a:pPr>
            <a:endParaRPr lang="en-US" altLang="en-US" sz="2400" dirty="0">
              <a:solidFill>
                <a:srgbClr val="000000"/>
              </a:solidFill>
              <a:latin typeface="+mn-lt"/>
              <a:cs typeface="Times New Roman" pitchFamily="18" charset="0"/>
              <a:sym typeface="Symbol" pitchFamily="18" charset="2"/>
            </a:endParaRPr>
          </a:p>
        </p:txBody>
      </p:sp>
      <p:grpSp>
        <p:nvGrpSpPr>
          <p:cNvPr id="2" name="Group 42"/>
          <p:cNvGrpSpPr>
            <a:grpSpLocks/>
          </p:cNvGrpSpPr>
          <p:nvPr/>
        </p:nvGrpSpPr>
        <p:grpSpPr bwMode="auto">
          <a:xfrm>
            <a:off x="828675" y="3881438"/>
            <a:ext cx="7464425" cy="1200150"/>
            <a:chOff x="522" y="2436"/>
            <a:chExt cx="4702" cy="756"/>
          </a:xfrm>
        </p:grpSpPr>
        <p:sp>
          <p:nvSpPr>
            <p:cNvPr id="15369" name="Rectangle 35"/>
            <p:cNvSpPr>
              <a:spLocks noChangeArrowheads="1"/>
            </p:cNvSpPr>
            <p:nvPr/>
          </p:nvSpPr>
          <p:spPr bwMode="auto">
            <a:xfrm>
              <a:off x="522" y="2440"/>
              <a:ext cx="3773" cy="574"/>
            </a:xfrm>
            <a:prstGeom prst="rect">
              <a:avLst/>
            </a:prstGeom>
            <a:noFill/>
            <a:ln>
              <a:noFill/>
            </a:ln>
            <a:effectLs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i="1" dirty="0">
                  <a:solidFill>
                    <a:srgbClr val="333399"/>
                  </a:solidFill>
                  <a:latin typeface="+mn-lt"/>
                </a:rPr>
                <a:t>1 mole is the number of atoms of an element that will have a mass in grams equal to its gram atomic weight.</a:t>
              </a:r>
              <a:endParaRPr lang="en-US" altLang="en-US" sz="2400" baseline="-25000" dirty="0">
                <a:solidFill>
                  <a:srgbClr val="333399"/>
                </a:solidFill>
                <a:latin typeface="+mn-lt"/>
                <a:cs typeface="Courier New" pitchFamily="49" charset="0"/>
              </a:endParaRPr>
            </a:p>
          </p:txBody>
        </p:sp>
        <p:sp>
          <p:nvSpPr>
            <p:cNvPr id="15370" name="Text Box 36"/>
            <p:cNvSpPr txBox="1">
              <a:spLocks noChangeArrowheads="1"/>
            </p:cNvSpPr>
            <p:nvPr/>
          </p:nvSpPr>
          <p:spPr bwMode="auto">
            <a:xfrm>
              <a:off x="3993" y="2436"/>
              <a:ext cx="1231" cy="7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a:solidFill>
                    <a:schemeClr val="bg1"/>
                  </a:solidFill>
                </a:rPr>
                <a:t>definition of mole and molar mass</a:t>
              </a:r>
            </a:p>
          </p:txBody>
        </p:sp>
        <p:sp>
          <p:nvSpPr>
            <p:cNvPr id="15371" name="Rectangle 37"/>
            <p:cNvSpPr>
              <a:spLocks noChangeArrowheads="1"/>
            </p:cNvSpPr>
            <p:nvPr/>
          </p:nvSpPr>
          <p:spPr bwMode="auto">
            <a:xfrm>
              <a:off x="522" y="2438"/>
              <a:ext cx="4701" cy="7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567337" name="Rectangle 41"/>
          <p:cNvSpPr>
            <a:spLocks noChangeArrowheads="1"/>
          </p:cNvSpPr>
          <p:nvPr/>
        </p:nvSpPr>
        <p:spPr bwMode="auto">
          <a:xfrm>
            <a:off x="2414588" y="4587875"/>
            <a:ext cx="2816225" cy="358775"/>
          </a:xfrm>
          <a:prstGeom prst="rect">
            <a:avLst/>
          </a:prstGeom>
          <a:solidFill>
            <a:srgbClr val="FF990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3" name="Rectangle 5"/>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2800" b="1" kern="0" dirty="0"/>
              <a:t>Topic 3: Thermal physics</a:t>
            </a:r>
            <a:br>
              <a:rPr lang="en-US" altLang="en-US" sz="2800" b="1" kern="0" dirty="0"/>
            </a:br>
            <a:r>
              <a:rPr lang="en-US" altLang="en-US" sz="2800" kern="0" dirty="0">
                <a:solidFill>
                  <a:schemeClr val="tx1"/>
                </a:solidFill>
              </a:rPr>
              <a:t>3.2 – Modeling a gas</a:t>
            </a:r>
            <a:endParaRPr lang="en-US" altLang="en-US" sz="2800" kern="0" dirty="0">
              <a:solidFill>
                <a:schemeClr val="tx1"/>
              </a:solidFill>
              <a:latin typeface="Courier New" pitchFamily="49" charset="0"/>
            </a:endParaRPr>
          </a:p>
        </p:txBody>
      </p:sp>
      <p:pic>
        <p:nvPicPr>
          <p:cNvPr id="15372" name="Picture 1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381750" y="42863"/>
            <a:ext cx="2481263" cy="3668712"/>
          </a:xfrm>
          <a:prstGeom prst="rect">
            <a:avLst/>
          </a:prstGeom>
          <a:ln>
            <a:noFill/>
          </a:ln>
          <a:effectLst>
            <a:outerShdw blurRad="292100" dist="139700" dir="2700000" algn="tl" rotWithShape="0">
              <a:srgbClr val="333333">
                <a:alpha val="65000"/>
              </a:srgbClr>
            </a:outerShdw>
          </a:effectLst>
        </p:spPr>
      </p:pic>
      <p:sp>
        <p:nvSpPr>
          <p:cNvPr id="567336" name="Rectangle 40"/>
          <p:cNvSpPr>
            <a:spLocks noChangeArrowheads="1"/>
          </p:cNvSpPr>
          <p:nvPr/>
        </p:nvSpPr>
        <p:spPr bwMode="auto">
          <a:xfrm>
            <a:off x="7142163" y="1843088"/>
            <a:ext cx="990600" cy="341312"/>
          </a:xfrm>
          <a:prstGeom prst="rect">
            <a:avLst/>
          </a:prstGeom>
          <a:solidFill>
            <a:srgbClr val="FF990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67298">
                                            <p:txEl>
                                              <p:pRg st="0" end="0"/>
                                            </p:txEl>
                                          </p:spTgt>
                                        </p:tgtEl>
                                        <p:attrNameLst>
                                          <p:attrName>style.visibility</p:attrName>
                                        </p:attrNameLst>
                                      </p:cBhvr>
                                      <p:to>
                                        <p:strVal val="visible"/>
                                      </p:to>
                                    </p:set>
                                    <p:anim calcmode="lin" valueType="num">
                                      <p:cBhvr additive="base">
                                        <p:cTn id="7" dur="500" fill="hold"/>
                                        <p:tgtEl>
                                          <p:spTgt spid="5672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72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67298">
                                            <p:txEl>
                                              <p:pRg st="1" end="1"/>
                                            </p:txEl>
                                          </p:spTgt>
                                        </p:tgtEl>
                                        <p:attrNameLst>
                                          <p:attrName>style.visibility</p:attrName>
                                        </p:attrNameLst>
                                      </p:cBhvr>
                                      <p:to>
                                        <p:strVal val="visible"/>
                                      </p:to>
                                    </p:set>
                                    <p:anim calcmode="lin" valueType="num">
                                      <p:cBhvr additive="base">
                                        <p:cTn id="13" dur="500" fill="hold"/>
                                        <p:tgtEl>
                                          <p:spTgt spid="5672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72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5372"/>
                                        </p:tgtEl>
                                        <p:attrNameLst>
                                          <p:attrName>style.visibility</p:attrName>
                                        </p:attrNameLst>
                                      </p:cBhvr>
                                      <p:to>
                                        <p:strVal val="visible"/>
                                      </p:to>
                                    </p:set>
                                    <p:anim calcmode="lin" valueType="num">
                                      <p:cBhvr>
                                        <p:cTn id="17" dur="500" fill="hold"/>
                                        <p:tgtEl>
                                          <p:spTgt spid="15372"/>
                                        </p:tgtEl>
                                        <p:attrNameLst>
                                          <p:attrName>ppt_w</p:attrName>
                                        </p:attrNameLst>
                                      </p:cBhvr>
                                      <p:tavLst>
                                        <p:tav tm="0">
                                          <p:val>
                                            <p:fltVal val="0"/>
                                          </p:val>
                                        </p:tav>
                                        <p:tav tm="100000">
                                          <p:val>
                                            <p:strVal val="#ppt_w"/>
                                          </p:val>
                                        </p:tav>
                                      </p:tavLst>
                                    </p:anim>
                                    <p:anim calcmode="lin" valueType="num">
                                      <p:cBhvr>
                                        <p:cTn id="18" dur="500" fill="hold"/>
                                        <p:tgtEl>
                                          <p:spTgt spid="15372"/>
                                        </p:tgtEl>
                                        <p:attrNameLst>
                                          <p:attrName>ppt_h</p:attrName>
                                        </p:attrNameLst>
                                      </p:cBhvr>
                                      <p:tavLst>
                                        <p:tav tm="0">
                                          <p:val>
                                            <p:fltVal val="0"/>
                                          </p:val>
                                        </p:tav>
                                        <p:tav tm="100000">
                                          <p:val>
                                            <p:strVal val="#ppt_h"/>
                                          </p:val>
                                        </p:tav>
                                      </p:tavLst>
                                    </p:anim>
                                    <p:animEffect transition="in" filter="fade">
                                      <p:cBhvr>
                                        <p:cTn id="19" dur="500"/>
                                        <p:tgtEl>
                                          <p:spTgt spid="1537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567298">
                                            <p:txEl>
                                              <p:pRg st="2" end="2"/>
                                            </p:txEl>
                                          </p:spTgt>
                                        </p:tgtEl>
                                        <p:attrNameLst>
                                          <p:attrName>style.visibility</p:attrName>
                                        </p:attrNameLst>
                                      </p:cBhvr>
                                      <p:to>
                                        <p:strVal val="visible"/>
                                      </p:to>
                                    </p:set>
                                    <p:anim calcmode="lin" valueType="num">
                                      <p:cBhvr additive="base">
                                        <p:cTn id="24" dur="500" fill="hold"/>
                                        <p:tgtEl>
                                          <p:spTgt spid="56729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672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67335">
                                            <p:txEl>
                                              <p:pRg st="0" end="0"/>
                                            </p:txEl>
                                          </p:spTgt>
                                        </p:tgtEl>
                                        <p:attrNameLst>
                                          <p:attrName>style.visibility</p:attrName>
                                        </p:attrNameLst>
                                      </p:cBhvr>
                                      <p:to>
                                        <p:strVal val="visible"/>
                                      </p:to>
                                    </p:set>
                                    <p:anim calcmode="lin" valueType="num">
                                      <p:cBhvr additive="base">
                                        <p:cTn id="37" dur="500" fill="hold"/>
                                        <p:tgtEl>
                                          <p:spTgt spid="56733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6733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67335">
                                            <p:txEl>
                                              <p:pRg st="1" end="1"/>
                                            </p:txEl>
                                          </p:spTgt>
                                        </p:tgtEl>
                                        <p:attrNameLst>
                                          <p:attrName>style.visibility</p:attrName>
                                        </p:attrNameLst>
                                      </p:cBhvr>
                                      <p:to>
                                        <p:strVal val="visible"/>
                                      </p:to>
                                    </p:set>
                                    <p:anim calcmode="lin" valueType="num">
                                      <p:cBhvr additive="base">
                                        <p:cTn id="43" dur="500" fill="hold"/>
                                        <p:tgtEl>
                                          <p:spTgt spid="567335">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6733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567335">
                                            <p:txEl>
                                              <p:pRg st="2" end="2"/>
                                            </p:txEl>
                                          </p:spTgt>
                                        </p:tgtEl>
                                        <p:attrNameLst>
                                          <p:attrName>style.visibility</p:attrName>
                                        </p:attrNameLst>
                                      </p:cBhvr>
                                      <p:to>
                                        <p:strVal val="visible"/>
                                      </p:to>
                                    </p:set>
                                    <p:anim calcmode="lin" valueType="num">
                                      <p:cBhvr additive="base">
                                        <p:cTn id="49" dur="500" fill="hold"/>
                                        <p:tgtEl>
                                          <p:spTgt spid="567335">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6733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par>
                                <p:cTn id="51" presetID="22" presetClass="entr" presetSubtype="8" fill="hold" grpId="0" nodeType="withEffect">
                                  <p:stCondLst>
                                    <p:cond delay="0"/>
                                  </p:stCondLst>
                                  <p:childTnLst>
                                    <p:set>
                                      <p:cBhvr>
                                        <p:cTn id="52" dur="1" fill="hold">
                                          <p:stCondLst>
                                            <p:cond delay="0"/>
                                          </p:stCondLst>
                                        </p:cTn>
                                        <p:tgtEl>
                                          <p:spTgt spid="567336"/>
                                        </p:tgtEl>
                                        <p:attrNameLst>
                                          <p:attrName>style.visibility</p:attrName>
                                        </p:attrNameLst>
                                      </p:cBhvr>
                                      <p:to>
                                        <p:strVal val="visible"/>
                                      </p:to>
                                    </p:set>
                                    <p:animEffect transition="in" filter="wipe(left)">
                                      <p:cBhvr>
                                        <p:cTn id="53" dur="500"/>
                                        <p:tgtEl>
                                          <p:spTgt spid="56733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567337"/>
                                        </p:tgtEl>
                                        <p:attrNameLst>
                                          <p:attrName>style.visibility</p:attrName>
                                        </p:attrNameLst>
                                      </p:cBhvr>
                                      <p:to>
                                        <p:strVal val="visible"/>
                                      </p:to>
                                    </p:set>
                                    <p:animEffect transition="in" filter="wipe(left)">
                                      <p:cBhvr>
                                        <p:cTn id="56" dur="500"/>
                                        <p:tgtEl>
                                          <p:spTgt spid="567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337" grpId="0" animBg="1"/>
      <p:bldP spid="5673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69355" name="Rectangle 11"/>
              <p:cNvSpPr>
                <a:spLocks noChangeArrowheads="1"/>
              </p:cNvSpPr>
              <p:nvPr/>
            </p:nvSpPr>
            <p:spPr bwMode="auto">
              <a:xfrm>
                <a:off x="685800" y="1955800"/>
                <a:ext cx="7772400" cy="4902200"/>
              </a:xfrm>
              <a:prstGeom prst="rect">
                <a:avLst/>
              </a:prstGeom>
              <a:solidFill>
                <a:srgbClr val="CCFFCC"/>
              </a:solidFill>
              <a:ln>
                <a:noFill/>
              </a:ln>
              <a:extLst>
                <a:ext uri="{91240B29-F687-4F45-9708-019B960494DF}">
                  <a14:hiddenLine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smtClean="0"/>
                  <a:t>PRACTICE:  </a:t>
                </a:r>
              </a:p>
              <a:p>
                <a:pPr eaLnBrk="1" hangingPunct="1"/>
                <a:r>
                  <a:rPr lang="en-US" altLang="en-US" dirty="0"/>
                  <a:t>What is the </a:t>
                </a:r>
                <a:r>
                  <a:rPr lang="en-US" altLang="en-US" i="1" dirty="0"/>
                  <a:t>gram atomic weight</a:t>
                </a:r>
                <a:r>
                  <a:rPr lang="en-US" altLang="en-US" dirty="0"/>
                  <a:t> of oxygen?</a:t>
                </a:r>
              </a:p>
              <a:p>
                <a:pPr eaLnBrk="1" hangingPunct="1"/>
                <a:r>
                  <a:rPr lang="en-US" altLang="en-US" dirty="0"/>
                  <a:t>SOLUTION:</a:t>
                </a:r>
              </a:p>
              <a:p>
                <a:pPr eaLnBrk="1" hangingPunct="1"/>
                <a:r>
                  <a:rPr lang="en-US" altLang="en-US" dirty="0">
                    <a:sym typeface="Symbol" pitchFamily="18" charset="2"/>
                  </a:rPr>
                  <a:t>It is </a:t>
                </a:r>
                <a14:m>
                  <m:oMath xmlns:m="http://schemas.openxmlformats.org/officeDocument/2006/math">
                    <m:r>
                      <a:rPr lang="en-US" altLang="en-US" i="1" dirty="0" smtClean="0">
                        <a:latin typeface="Cambria Math" panose="02040503050406030204" pitchFamily="18" charset="0"/>
                        <a:sym typeface="Symbol" pitchFamily="18" charset="2"/>
                      </a:rPr>
                      <m:t>15.9994 </m:t>
                    </m:r>
                    <m:r>
                      <a:rPr lang="en-US" altLang="en-US" i="1" dirty="0" smtClean="0">
                        <a:latin typeface="Cambria Math" panose="02040503050406030204" pitchFamily="18" charset="0"/>
                        <a:sym typeface="Symbol" pitchFamily="18" charset="2"/>
                      </a:rPr>
                      <m:t>𝑔</m:t>
                    </m:r>
                  </m:oMath>
                </a14:m>
                <a:r>
                  <a:rPr lang="en-US" altLang="en-US" dirty="0">
                    <a:sym typeface="Symbol" pitchFamily="18" charset="2"/>
                  </a:rPr>
                  <a:t>, or if you prefer, </a:t>
                </a:r>
              </a:p>
              <a:p>
                <a:pPr eaLnBrk="1" hangingPunct="1"/>
                <a:r>
                  <a:rPr lang="en-US" altLang="en-US" dirty="0">
                    <a:sym typeface="Symbol" pitchFamily="18" charset="2"/>
                  </a:rPr>
                  <a:t>   </a:t>
                </a:r>
                <a14:m>
                  <m:oMath xmlns:m="http://schemas.openxmlformats.org/officeDocument/2006/math">
                    <m:d>
                      <m:dPr>
                        <m:ctrlPr>
                          <a:rPr lang="en-US" altLang="en-US" i="1" dirty="0" smtClean="0">
                            <a:latin typeface="Cambria Math" panose="02040503050406030204" pitchFamily="18" charset="0"/>
                            <a:sym typeface="Symbol" pitchFamily="18" charset="2"/>
                          </a:rPr>
                        </m:ctrlPr>
                      </m:dPr>
                      <m:e>
                        <m:r>
                          <a:rPr lang="en-US" altLang="en-US" i="1" dirty="0" smtClean="0">
                            <a:latin typeface="Cambria Math" panose="02040503050406030204" pitchFamily="18" charset="0"/>
                            <a:sym typeface="Symbol" pitchFamily="18" charset="2"/>
                          </a:rPr>
                          <m:t>15.9994 </m:t>
                        </m:r>
                        <m:r>
                          <a:rPr lang="en-US" altLang="en-US" i="1" dirty="0" smtClean="0">
                            <a:latin typeface="Cambria Math" panose="02040503050406030204" pitchFamily="18" charset="0"/>
                            <a:sym typeface="Symbol" pitchFamily="18" charset="2"/>
                          </a:rPr>
                          <m:t>𝑔</m:t>
                        </m:r>
                      </m:e>
                    </m:d>
                    <m:d>
                      <m:dPr>
                        <m:ctrlPr>
                          <a:rPr lang="en-US" altLang="en-US" i="1" dirty="0" smtClean="0">
                            <a:latin typeface="Cambria Math" panose="02040503050406030204" pitchFamily="18" charset="0"/>
                            <a:sym typeface="Symbol" pitchFamily="18" charset="2"/>
                          </a:rPr>
                        </m:ctrlPr>
                      </m:dPr>
                      <m:e>
                        <m:f>
                          <m:fPr>
                            <m:ctrlPr>
                              <a:rPr lang="en-US" altLang="en-US" i="1" dirty="0" smtClean="0">
                                <a:latin typeface="Cambria Math" panose="02040503050406030204" pitchFamily="18" charset="0"/>
                                <a:sym typeface="Symbol" pitchFamily="18" charset="2"/>
                              </a:rPr>
                            </m:ctrlPr>
                          </m:fPr>
                          <m:num>
                            <m:r>
                              <a:rPr lang="en-US" altLang="en-US" i="1" dirty="0" smtClean="0">
                                <a:latin typeface="Cambria Math" panose="02040503050406030204" pitchFamily="18" charset="0"/>
                                <a:sym typeface="Symbol" pitchFamily="18" charset="2"/>
                              </a:rPr>
                              <m:t>1</m:t>
                            </m:r>
                            <m:r>
                              <a:rPr lang="en-US" altLang="en-US" i="1" dirty="0" smtClean="0">
                                <a:latin typeface="Cambria Math" panose="02040503050406030204" pitchFamily="18" charset="0"/>
                                <a:sym typeface="Symbol" pitchFamily="18" charset="2"/>
                              </a:rPr>
                              <m:t>𝑘𝑔</m:t>
                            </m:r>
                          </m:num>
                          <m:den>
                            <m:r>
                              <a:rPr lang="en-US" altLang="en-US" i="1" dirty="0" smtClean="0">
                                <a:latin typeface="Cambria Math" panose="02040503050406030204" pitchFamily="18" charset="0"/>
                                <a:sym typeface="Symbol" pitchFamily="18" charset="2"/>
                              </a:rPr>
                              <m:t>1000</m:t>
                            </m:r>
                            <m:r>
                              <a:rPr lang="en-US" altLang="en-US" i="1" dirty="0" smtClean="0">
                                <a:latin typeface="Cambria Math" panose="02040503050406030204" pitchFamily="18" charset="0"/>
                                <a:sym typeface="Symbol" pitchFamily="18" charset="2"/>
                              </a:rPr>
                              <m:t>𝑔</m:t>
                            </m:r>
                          </m:den>
                        </m:f>
                      </m:e>
                    </m:d>
                    <m:r>
                      <a:rPr lang="en-US" altLang="en-US" i="1" dirty="0" smtClean="0">
                        <a:latin typeface="Cambria Math" panose="02040503050406030204" pitchFamily="18" charset="0"/>
                        <a:sym typeface="Symbol" pitchFamily="18" charset="2"/>
                      </a:rPr>
                      <m:t>=0.015994</m:t>
                    </m:r>
                  </m:oMath>
                </a14:m>
                <a:r>
                  <a:rPr lang="en-US" altLang="en-US" dirty="0">
                    <a:sym typeface="Symbol" pitchFamily="18" charset="2"/>
                  </a:rPr>
                  <a:t> kg.</a:t>
                </a:r>
              </a:p>
              <a:p>
                <a:pPr eaLnBrk="1" hangingPunct="1"/>
                <a:r>
                  <a:rPr lang="en-US" altLang="en-US" dirty="0" smtClean="0">
                    <a:sym typeface="Symbol" pitchFamily="18" charset="2"/>
                  </a:rPr>
                  <a:t>PRACTICE</a:t>
                </a:r>
                <a:r>
                  <a:rPr lang="en-US" altLang="en-US" dirty="0">
                    <a:sym typeface="Symbol" pitchFamily="18" charset="2"/>
                  </a:rPr>
                  <a:t>:</a:t>
                </a:r>
              </a:p>
              <a:p>
                <a:pPr eaLnBrk="1" hangingPunct="1"/>
                <a:r>
                  <a:rPr lang="en-US" altLang="en-US" dirty="0">
                    <a:sym typeface="Symbol" pitchFamily="18" charset="2"/>
                  </a:rPr>
                  <a:t>What is the molar mass of phosphorus in                    kilograms?</a:t>
                </a:r>
              </a:p>
              <a:p>
                <a:pPr eaLnBrk="1" hangingPunct="1"/>
                <a:r>
                  <a:rPr lang="en-US" altLang="en-US" dirty="0">
                    <a:sym typeface="Symbol" pitchFamily="18" charset="2"/>
                  </a:rPr>
                  <a:t>From the periodic table we see that the                                   molar mass of phosphorus is                                          </a:t>
                </a:r>
                <a14:m>
                  <m:oMath xmlns:m="http://schemas.openxmlformats.org/officeDocument/2006/math">
                    <m:r>
                      <a:rPr lang="en-US" altLang="en-US" i="1" dirty="0" smtClean="0">
                        <a:latin typeface="Cambria Math" panose="02040503050406030204" pitchFamily="18" charset="0"/>
                        <a:sym typeface="Symbol" pitchFamily="18" charset="2"/>
                      </a:rPr>
                      <m:t>30.973762</m:t>
                    </m:r>
                  </m:oMath>
                </a14:m>
                <a:r>
                  <a:rPr lang="en-US" altLang="en-US" dirty="0">
                    <a:sym typeface="Symbol" pitchFamily="18" charset="2"/>
                  </a:rPr>
                  <a:t> grams.</a:t>
                </a:r>
              </a:p>
              <a:p>
                <a:pPr eaLnBrk="1" hangingPunct="1"/>
                <a:r>
                  <a:rPr lang="en-US" altLang="en-US" dirty="0">
                    <a:sym typeface="Symbol" pitchFamily="18" charset="2"/>
                  </a:rPr>
                  <a:t>The molar mass in kilograms is </a:t>
                </a:r>
                <a14:m>
                  <m:oMath xmlns:m="http://schemas.openxmlformats.org/officeDocument/2006/math">
                    <m:r>
                      <a:rPr lang="en-US" altLang="en-US" i="1" dirty="0" smtClean="0">
                        <a:latin typeface="Cambria Math" panose="02040503050406030204" pitchFamily="18" charset="0"/>
                        <a:sym typeface="Symbol" pitchFamily="18" charset="2"/>
                      </a:rPr>
                      <m:t>0.030973762</m:t>
                    </m:r>
                  </m:oMath>
                </a14:m>
                <a:r>
                  <a:rPr lang="en-US" altLang="en-US" dirty="0">
                    <a:sym typeface="Symbol" pitchFamily="18" charset="2"/>
                  </a:rPr>
                  <a:t> kg.</a:t>
                </a:r>
              </a:p>
            </p:txBody>
          </p:sp>
        </mc:Choice>
        <mc:Fallback xmlns="">
          <p:sp>
            <p:nvSpPr>
              <p:cNvPr id="569355" name="Rectangle 11"/>
              <p:cNvSpPr>
                <a:spLocks noRot="1" noChangeAspect="1" noMove="1" noResize="1" noEditPoints="1" noAdjustHandles="1" noChangeArrowheads="1" noChangeShapeType="1" noTextEdit="1"/>
              </p:cNvSpPr>
              <p:nvPr/>
            </p:nvSpPr>
            <p:spPr bwMode="auto">
              <a:xfrm>
                <a:off x="685800" y="1955800"/>
                <a:ext cx="7772400" cy="4902200"/>
              </a:xfrm>
              <a:prstGeom prst="rect">
                <a:avLst/>
              </a:prstGeom>
              <a:blipFill>
                <a:blip r:embed="rId5"/>
                <a:stretch>
                  <a:fillRect l="-1255" t="-871" r="-11059" b="-124"/>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6387" name="Rectangle 2"/>
          <p:cNvSpPr>
            <a:spLocks noChangeArrowheads="1"/>
          </p:cNvSpPr>
          <p:nvPr/>
        </p:nvSpPr>
        <p:spPr bwMode="auto">
          <a:xfrm>
            <a:off x="685800" y="1549400"/>
            <a:ext cx="7772400" cy="447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cs typeface="Times New Roman" pitchFamily="18" charset="0"/>
              </a:rPr>
              <a:t>The mole and molar mass</a:t>
            </a:r>
            <a:endParaRPr lang="en-US" altLang="en-US" sz="2000">
              <a:solidFill>
                <a:srgbClr val="000000"/>
              </a:solidFill>
              <a:latin typeface="Courier New" pitchFamily="49" charset="0"/>
              <a:cs typeface="Times New Roman" pitchFamily="18" charset="0"/>
            </a:endParaRPr>
          </a:p>
        </p:txBody>
      </p:sp>
      <p:sp>
        <p:nvSpPr>
          <p:cNvPr id="14" name="Rectangle 5"/>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2800" b="1" kern="0" dirty="0"/>
              <a:t>Topic 3: Thermal physics</a:t>
            </a:r>
            <a:br>
              <a:rPr lang="en-US" altLang="en-US" sz="2800" b="1" kern="0" dirty="0"/>
            </a:br>
            <a:r>
              <a:rPr lang="en-US" altLang="en-US" sz="2800" kern="0" dirty="0">
                <a:solidFill>
                  <a:schemeClr val="tx1"/>
                </a:solidFill>
              </a:rPr>
              <a:t>3.2 – Modeling a gas</a:t>
            </a:r>
            <a:endParaRPr lang="en-US" altLang="en-US" sz="2800" kern="0" dirty="0">
              <a:solidFill>
                <a:schemeClr val="tx1"/>
              </a:solidFill>
              <a:latin typeface="Courier New" pitchFamily="49" charset="0"/>
            </a:endParaRPr>
          </a:p>
        </p:txBody>
      </p:sp>
      <p:pic>
        <p:nvPicPr>
          <p:cNvPr id="16397" name="Picture 1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669088" y="1758950"/>
            <a:ext cx="2379662" cy="2124075"/>
          </a:xfrm>
          <a:prstGeom prst="rect">
            <a:avLst/>
          </a:prstGeom>
          <a:ln>
            <a:noFill/>
          </a:ln>
          <a:effectLst>
            <a:outerShdw blurRad="292100" dist="139700" dir="2700000" algn="tl" rotWithShape="0">
              <a:srgbClr val="333333">
                <a:alpha val="65000"/>
              </a:srgbClr>
            </a:outerShdw>
          </a:effectLst>
        </p:spPr>
      </p:pic>
      <p:sp>
        <p:nvSpPr>
          <p:cNvPr id="569356" name="Rectangle 12"/>
          <p:cNvSpPr>
            <a:spLocks noChangeArrowheads="1"/>
          </p:cNvSpPr>
          <p:nvPr/>
        </p:nvSpPr>
        <p:spPr bwMode="auto">
          <a:xfrm>
            <a:off x="7391400" y="3492500"/>
            <a:ext cx="987425" cy="292100"/>
          </a:xfrm>
          <a:prstGeom prst="rect">
            <a:avLst/>
          </a:prstGeom>
          <a:solidFill>
            <a:srgbClr val="FF990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pic>
        <p:nvPicPr>
          <p:cNvPr id="16398" name="Picture 14"/>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672263" y="4243388"/>
            <a:ext cx="2366962" cy="2128837"/>
          </a:xfrm>
          <a:prstGeom prst="rect">
            <a:avLst/>
          </a:prstGeom>
          <a:ln>
            <a:noFill/>
          </a:ln>
          <a:effectLst>
            <a:outerShdw blurRad="292100" dist="139700" dir="2700000" algn="tl" rotWithShape="0">
              <a:srgbClr val="333333">
                <a:alpha val="65000"/>
              </a:srgbClr>
            </a:outerShdw>
          </a:effectLst>
        </p:spPr>
      </p:pic>
      <p:sp>
        <p:nvSpPr>
          <p:cNvPr id="20" name="Rectangle 12"/>
          <p:cNvSpPr>
            <a:spLocks noChangeArrowheads="1"/>
          </p:cNvSpPr>
          <p:nvPr/>
        </p:nvSpPr>
        <p:spPr bwMode="auto">
          <a:xfrm>
            <a:off x="7361238" y="5953125"/>
            <a:ext cx="1036637" cy="306388"/>
          </a:xfrm>
          <a:prstGeom prst="rect">
            <a:avLst/>
          </a:prstGeom>
          <a:solidFill>
            <a:srgbClr val="FF990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69355">
                                            <p:txEl>
                                              <p:pRg st="0" end="0"/>
                                            </p:txEl>
                                          </p:spTgt>
                                        </p:tgtEl>
                                        <p:attrNameLst>
                                          <p:attrName>style.visibility</p:attrName>
                                        </p:attrNameLst>
                                      </p:cBhvr>
                                      <p:to>
                                        <p:strVal val="visible"/>
                                      </p:to>
                                    </p:set>
                                    <p:anim calcmode="lin" valueType="num">
                                      <p:cBhvr additive="base">
                                        <p:cTn id="7" dur="500" fill="hold"/>
                                        <p:tgtEl>
                                          <p:spTgt spid="5693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935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69355">
                                            <p:txEl>
                                              <p:pRg st="1" end="1"/>
                                            </p:txEl>
                                          </p:spTgt>
                                        </p:tgtEl>
                                        <p:attrNameLst>
                                          <p:attrName>style.visibility</p:attrName>
                                        </p:attrNameLst>
                                      </p:cBhvr>
                                      <p:to>
                                        <p:strVal val="visible"/>
                                      </p:to>
                                    </p:set>
                                    <p:anim calcmode="lin" valueType="num">
                                      <p:cBhvr additive="base">
                                        <p:cTn id="13" dur="500" fill="hold"/>
                                        <p:tgtEl>
                                          <p:spTgt spid="5693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935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9355">
                                            <p:txEl>
                                              <p:pRg st="2" end="2"/>
                                            </p:txEl>
                                          </p:spTgt>
                                        </p:tgtEl>
                                        <p:attrNameLst>
                                          <p:attrName>style.visibility</p:attrName>
                                        </p:attrNameLst>
                                      </p:cBhvr>
                                      <p:to>
                                        <p:strVal val="visible"/>
                                      </p:to>
                                    </p:set>
                                    <p:anim calcmode="lin" valueType="num">
                                      <p:cBhvr additive="base">
                                        <p:cTn id="19" dur="500" fill="hold"/>
                                        <p:tgtEl>
                                          <p:spTgt spid="5693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935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69355">
                                            <p:txEl>
                                              <p:pRg st="3" end="3"/>
                                            </p:txEl>
                                          </p:spTgt>
                                        </p:tgtEl>
                                        <p:attrNameLst>
                                          <p:attrName>style.visibility</p:attrName>
                                        </p:attrNameLst>
                                      </p:cBhvr>
                                      <p:to>
                                        <p:strVal val="visible"/>
                                      </p:to>
                                    </p:set>
                                    <p:anim calcmode="lin" valueType="num">
                                      <p:cBhvr additive="base">
                                        <p:cTn id="25" dur="500" fill="hold"/>
                                        <p:tgtEl>
                                          <p:spTgt spid="5693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935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69355">
                                            <p:txEl>
                                              <p:pRg st="4" end="4"/>
                                            </p:txEl>
                                          </p:spTgt>
                                        </p:tgtEl>
                                        <p:attrNameLst>
                                          <p:attrName>style.visibility</p:attrName>
                                        </p:attrNameLst>
                                      </p:cBhvr>
                                      <p:to>
                                        <p:strVal val="visible"/>
                                      </p:to>
                                    </p:set>
                                    <p:anim calcmode="lin" valueType="num">
                                      <p:cBhvr additive="base">
                                        <p:cTn id="31" dur="500" fill="hold"/>
                                        <p:tgtEl>
                                          <p:spTgt spid="5693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6935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69355">
                                            <p:txEl>
                                              <p:pRg st="5" end="5"/>
                                            </p:txEl>
                                          </p:spTgt>
                                        </p:tgtEl>
                                        <p:attrNameLst>
                                          <p:attrName>style.visibility</p:attrName>
                                        </p:attrNameLst>
                                      </p:cBhvr>
                                      <p:to>
                                        <p:strVal val="visible"/>
                                      </p:to>
                                    </p:set>
                                    <p:anim calcmode="lin" valueType="num">
                                      <p:cBhvr additive="base">
                                        <p:cTn id="37" dur="500" fill="hold"/>
                                        <p:tgtEl>
                                          <p:spTgt spid="56935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6935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69355">
                                            <p:txEl>
                                              <p:pRg st="6" end="6"/>
                                            </p:txEl>
                                          </p:spTgt>
                                        </p:tgtEl>
                                        <p:attrNameLst>
                                          <p:attrName>style.visibility</p:attrName>
                                        </p:attrNameLst>
                                      </p:cBhvr>
                                      <p:to>
                                        <p:strVal val="visible"/>
                                      </p:to>
                                    </p:set>
                                    <p:anim calcmode="lin" valueType="num">
                                      <p:cBhvr additive="base">
                                        <p:cTn id="43" dur="500" fill="hold"/>
                                        <p:tgtEl>
                                          <p:spTgt spid="56935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6935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69355">
                                            <p:txEl>
                                              <p:pRg st="7" end="7"/>
                                            </p:txEl>
                                          </p:spTgt>
                                        </p:tgtEl>
                                        <p:attrNameLst>
                                          <p:attrName>style.visibility</p:attrName>
                                        </p:attrNameLst>
                                      </p:cBhvr>
                                      <p:to>
                                        <p:strVal val="visible"/>
                                      </p:to>
                                    </p:set>
                                    <p:anim calcmode="lin" valueType="num">
                                      <p:cBhvr additive="base">
                                        <p:cTn id="49" dur="500" fill="hold"/>
                                        <p:tgtEl>
                                          <p:spTgt spid="56935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69355">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69355">
                                            <p:txEl>
                                              <p:pRg st="8" end="8"/>
                                            </p:txEl>
                                          </p:spTgt>
                                        </p:tgtEl>
                                        <p:attrNameLst>
                                          <p:attrName>style.visibility</p:attrName>
                                        </p:attrNameLst>
                                      </p:cBhvr>
                                      <p:to>
                                        <p:strVal val="visible"/>
                                      </p:to>
                                    </p:set>
                                    <p:anim calcmode="lin" valueType="num">
                                      <p:cBhvr additive="base">
                                        <p:cTn id="55" dur="500" fill="hold"/>
                                        <p:tgtEl>
                                          <p:spTgt spid="56935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69355">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par>
                                <p:cTn id="57" presetID="53" presetClass="entr" presetSubtype="0" fill="hold" nodeType="withEffect">
                                  <p:stCondLst>
                                    <p:cond delay="0"/>
                                  </p:stCondLst>
                                  <p:childTnLst>
                                    <p:set>
                                      <p:cBhvr>
                                        <p:cTn id="58" dur="1" fill="hold">
                                          <p:stCondLst>
                                            <p:cond delay="0"/>
                                          </p:stCondLst>
                                        </p:cTn>
                                        <p:tgtEl>
                                          <p:spTgt spid="16397"/>
                                        </p:tgtEl>
                                        <p:attrNameLst>
                                          <p:attrName>style.visibility</p:attrName>
                                        </p:attrNameLst>
                                      </p:cBhvr>
                                      <p:to>
                                        <p:strVal val="visible"/>
                                      </p:to>
                                    </p:set>
                                    <p:anim calcmode="lin" valueType="num">
                                      <p:cBhvr>
                                        <p:cTn id="59" dur="500" fill="hold"/>
                                        <p:tgtEl>
                                          <p:spTgt spid="16397"/>
                                        </p:tgtEl>
                                        <p:attrNameLst>
                                          <p:attrName>ppt_w</p:attrName>
                                        </p:attrNameLst>
                                      </p:cBhvr>
                                      <p:tavLst>
                                        <p:tav tm="0">
                                          <p:val>
                                            <p:fltVal val="0"/>
                                          </p:val>
                                        </p:tav>
                                        <p:tav tm="100000">
                                          <p:val>
                                            <p:strVal val="#ppt_w"/>
                                          </p:val>
                                        </p:tav>
                                      </p:tavLst>
                                    </p:anim>
                                    <p:anim calcmode="lin" valueType="num">
                                      <p:cBhvr>
                                        <p:cTn id="60" dur="500" fill="hold"/>
                                        <p:tgtEl>
                                          <p:spTgt spid="16397"/>
                                        </p:tgtEl>
                                        <p:attrNameLst>
                                          <p:attrName>ppt_h</p:attrName>
                                        </p:attrNameLst>
                                      </p:cBhvr>
                                      <p:tavLst>
                                        <p:tav tm="0">
                                          <p:val>
                                            <p:fltVal val="0"/>
                                          </p:val>
                                        </p:tav>
                                        <p:tav tm="100000">
                                          <p:val>
                                            <p:strVal val="#ppt_h"/>
                                          </p:val>
                                        </p:tav>
                                      </p:tavLst>
                                    </p:anim>
                                    <p:animEffect transition="in" filter="fade">
                                      <p:cBhvr>
                                        <p:cTn id="61" dur="500"/>
                                        <p:tgtEl>
                                          <p:spTgt spid="1639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569356"/>
                                        </p:tgtEl>
                                        <p:attrNameLst>
                                          <p:attrName>style.visibility</p:attrName>
                                        </p:attrNameLst>
                                      </p:cBhvr>
                                      <p:to>
                                        <p:strVal val="visible"/>
                                      </p:to>
                                    </p:set>
                                    <p:animEffect transition="in" filter="wipe(left)">
                                      <p:cBhvr>
                                        <p:cTn id="64" dur="500"/>
                                        <p:tgtEl>
                                          <p:spTgt spid="569356"/>
                                        </p:tgtEl>
                                      </p:cBhvr>
                                    </p:animEffect>
                                  </p:childTnLst>
                                </p:cTn>
                              </p:par>
                              <p:par>
                                <p:cTn id="65" presetID="53" presetClass="entr" presetSubtype="0" fill="hold" nodeType="withEffect">
                                  <p:stCondLst>
                                    <p:cond delay="0"/>
                                  </p:stCondLst>
                                  <p:childTnLst>
                                    <p:set>
                                      <p:cBhvr>
                                        <p:cTn id="66" dur="1" fill="hold">
                                          <p:stCondLst>
                                            <p:cond delay="0"/>
                                          </p:stCondLst>
                                        </p:cTn>
                                        <p:tgtEl>
                                          <p:spTgt spid="16398"/>
                                        </p:tgtEl>
                                        <p:attrNameLst>
                                          <p:attrName>style.visibility</p:attrName>
                                        </p:attrNameLst>
                                      </p:cBhvr>
                                      <p:to>
                                        <p:strVal val="visible"/>
                                      </p:to>
                                    </p:set>
                                    <p:anim calcmode="lin" valueType="num">
                                      <p:cBhvr>
                                        <p:cTn id="67" dur="500" fill="hold"/>
                                        <p:tgtEl>
                                          <p:spTgt spid="16398"/>
                                        </p:tgtEl>
                                        <p:attrNameLst>
                                          <p:attrName>ppt_w</p:attrName>
                                        </p:attrNameLst>
                                      </p:cBhvr>
                                      <p:tavLst>
                                        <p:tav tm="0">
                                          <p:val>
                                            <p:fltVal val="0"/>
                                          </p:val>
                                        </p:tav>
                                        <p:tav tm="100000">
                                          <p:val>
                                            <p:strVal val="#ppt_w"/>
                                          </p:val>
                                        </p:tav>
                                      </p:tavLst>
                                    </p:anim>
                                    <p:anim calcmode="lin" valueType="num">
                                      <p:cBhvr>
                                        <p:cTn id="68" dur="500" fill="hold"/>
                                        <p:tgtEl>
                                          <p:spTgt spid="16398"/>
                                        </p:tgtEl>
                                        <p:attrNameLst>
                                          <p:attrName>ppt_h</p:attrName>
                                        </p:attrNameLst>
                                      </p:cBhvr>
                                      <p:tavLst>
                                        <p:tav tm="0">
                                          <p:val>
                                            <p:fltVal val="0"/>
                                          </p:val>
                                        </p:tav>
                                        <p:tav tm="100000">
                                          <p:val>
                                            <p:strVal val="#ppt_h"/>
                                          </p:val>
                                        </p:tav>
                                      </p:tavLst>
                                    </p:anim>
                                    <p:animEffect transition="in" filter="fade">
                                      <p:cBhvr>
                                        <p:cTn id="69" dur="500"/>
                                        <p:tgtEl>
                                          <p:spTgt spid="16398"/>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left)">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56"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8" name="Rectangle 6"/>
          <p:cNvSpPr>
            <a:spLocks noChangeArrowheads="1"/>
          </p:cNvSpPr>
          <p:nvPr/>
        </p:nvSpPr>
        <p:spPr bwMode="auto">
          <a:xfrm>
            <a:off x="685800" y="1951038"/>
            <a:ext cx="7772400" cy="4906962"/>
          </a:xfrm>
          <a:prstGeom prst="rect">
            <a:avLst/>
          </a:prstGeom>
          <a:solidFill>
            <a:srgbClr val="CCFFCC"/>
          </a:solidFill>
          <a:ln w="9525">
            <a:noFill/>
            <a:miter lim="800000"/>
            <a:headEnd/>
            <a:tailEnd/>
          </a:ln>
          <a:effec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t>PRACTICE: </a:t>
            </a:r>
            <a:r>
              <a:rPr lang="en-US" altLang="en-US">
                <a:sym typeface="Symbol" pitchFamily="18" charset="2"/>
              </a:rPr>
              <a:t>Water is made up of 2 hydrogen                  atoms and 1 oxygen atom and has a                              molecular formula given by H</a:t>
            </a:r>
            <a:r>
              <a:rPr lang="en-US" altLang="en-US" baseline="-25000">
                <a:sym typeface="Symbol" pitchFamily="18" charset="2"/>
              </a:rPr>
              <a:t>2</a:t>
            </a:r>
            <a:r>
              <a:rPr lang="en-US" altLang="en-US">
                <a:sym typeface="Symbol" pitchFamily="18" charset="2"/>
              </a:rPr>
              <a:t>O. Find </a:t>
            </a:r>
          </a:p>
          <a:p>
            <a:pPr eaLnBrk="1" hangingPunct="1">
              <a:buFontTx/>
              <a:buAutoNum type="alphaLcParenBoth"/>
            </a:pPr>
            <a:r>
              <a:rPr lang="en-US" altLang="en-US">
                <a:sym typeface="Symbol" pitchFamily="18" charset="2"/>
              </a:rPr>
              <a:t> the gram atomic weight of water. </a:t>
            </a:r>
          </a:p>
          <a:p>
            <a:pPr eaLnBrk="1" hangingPunct="1"/>
            <a:r>
              <a:rPr lang="en-US" altLang="en-US">
                <a:sym typeface="Symbol" pitchFamily="18" charset="2"/>
              </a:rPr>
              <a:t>(b) the mass in grams of 1 mole of water.</a:t>
            </a:r>
          </a:p>
          <a:p>
            <a:pPr eaLnBrk="1" hangingPunct="1"/>
            <a:r>
              <a:rPr lang="en-US" altLang="en-US">
                <a:sym typeface="Symbol" pitchFamily="18" charset="2"/>
              </a:rPr>
              <a:t>(c) how many moles of hydrogen and oxygen                       there are in 1 mole of water.</a:t>
            </a:r>
          </a:p>
          <a:p>
            <a:pPr eaLnBrk="1" hangingPunct="1"/>
            <a:r>
              <a:rPr lang="en-US" altLang="en-US">
                <a:sym typeface="Symbol" pitchFamily="18" charset="2"/>
              </a:rPr>
              <a:t>SOLUTION:</a:t>
            </a:r>
          </a:p>
          <a:p>
            <a:pPr eaLnBrk="1" hangingPunct="1"/>
            <a:r>
              <a:rPr lang="en-US" altLang="en-US">
                <a:sym typeface="Symbol" pitchFamily="18" charset="2"/>
              </a:rPr>
              <a:t>(a) The GAW of H</a:t>
            </a:r>
            <a:r>
              <a:rPr lang="en-US" altLang="en-US" baseline="-25000">
                <a:sym typeface="Symbol" pitchFamily="18" charset="2"/>
              </a:rPr>
              <a:t>2</a:t>
            </a:r>
            <a:r>
              <a:rPr lang="en-US" altLang="en-US">
                <a:sym typeface="Symbol" pitchFamily="18" charset="2"/>
              </a:rPr>
              <a:t>O is given by </a:t>
            </a:r>
          </a:p>
          <a:p>
            <a:pPr eaLnBrk="1" hangingPunct="1"/>
            <a:r>
              <a:rPr lang="en-US" altLang="en-US">
                <a:sym typeface="Symbol" pitchFamily="18" charset="2"/>
              </a:rPr>
              <a:t>      2(1.00794) + 1(15.9994) = 18.01528 g per mole.</a:t>
            </a:r>
          </a:p>
          <a:p>
            <a:pPr eaLnBrk="1" hangingPunct="1"/>
            <a:r>
              <a:rPr lang="en-US" altLang="en-US">
                <a:sym typeface="Symbol" pitchFamily="18" charset="2"/>
              </a:rPr>
              <a:t>(b) Thus the mass of 1 mole of H</a:t>
            </a:r>
            <a:r>
              <a:rPr lang="en-US" altLang="en-US" baseline="-25000">
                <a:sym typeface="Symbol" pitchFamily="18" charset="2"/>
              </a:rPr>
              <a:t>2</a:t>
            </a:r>
            <a:r>
              <a:rPr lang="en-US" altLang="en-US">
                <a:sym typeface="Symbol" pitchFamily="18" charset="2"/>
              </a:rPr>
              <a:t>O is 18.01528 g.</a:t>
            </a:r>
          </a:p>
          <a:p>
            <a:pPr eaLnBrk="1" hangingPunct="1"/>
            <a:r>
              <a:rPr lang="en-US" altLang="en-US">
                <a:sym typeface="Symbol" pitchFamily="18" charset="2"/>
              </a:rPr>
              <a:t>(c) Since each mole of H</a:t>
            </a:r>
            <a:r>
              <a:rPr lang="en-US" altLang="en-US" baseline="-25000">
                <a:sym typeface="Symbol" pitchFamily="18" charset="2"/>
              </a:rPr>
              <a:t>2</a:t>
            </a:r>
            <a:r>
              <a:rPr lang="en-US" altLang="en-US">
                <a:sym typeface="Symbol" pitchFamily="18" charset="2"/>
              </a:rPr>
              <a:t>O has 2H and 1O, there are 2 moles of H and 1 mole of O for each mole of water.</a:t>
            </a:r>
          </a:p>
        </p:txBody>
      </p:sp>
      <p:sp>
        <p:nvSpPr>
          <p:cNvPr id="8" name="Rectangle 5"/>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2800" b="1" kern="0" dirty="0"/>
              <a:t>Topic 3: Thermal physics</a:t>
            </a:r>
            <a:br>
              <a:rPr lang="en-US" altLang="en-US" sz="2800" b="1" kern="0" dirty="0"/>
            </a:br>
            <a:r>
              <a:rPr lang="en-US" altLang="en-US" sz="2800" kern="0" dirty="0">
                <a:solidFill>
                  <a:schemeClr val="tx1"/>
                </a:solidFill>
              </a:rPr>
              <a:t>3.2 – Modeling a gas</a:t>
            </a:r>
            <a:endParaRPr lang="en-US" altLang="en-US" sz="2800" kern="0" dirty="0">
              <a:solidFill>
                <a:schemeClr val="tx1"/>
              </a:solidFill>
              <a:latin typeface="Courier New" pitchFamily="49" charset="0"/>
            </a:endParaRPr>
          </a:p>
        </p:txBody>
      </p:sp>
      <p:sp>
        <p:nvSpPr>
          <p:cNvPr id="17412" name="Rectangle 2"/>
          <p:cNvSpPr>
            <a:spLocks noChangeArrowheads="1"/>
          </p:cNvSpPr>
          <p:nvPr/>
        </p:nvSpPr>
        <p:spPr bwMode="auto">
          <a:xfrm>
            <a:off x="685800" y="1549400"/>
            <a:ext cx="7772400" cy="447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cs typeface="Times New Roman" pitchFamily="18" charset="0"/>
              </a:rPr>
              <a:t>The mole and molar mass</a:t>
            </a:r>
            <a:endParaRPr lang="en-US" altLang="en-US" sz="2000">
              <a:solidFill>
                <a:srgbClr val="000000"/>
              </a:solidFill>
              <a:latin typeface="Courier New" pitchFamily="49" charset="0"/>
              <a:cs typeface="Times New Roman" pitchFamily="18" charset="0"/>
            </a:endParaRPr>
          </a:p>
        </p:txBody>
      </p:sp>
      <p:pic>
        <p:nvPicPr>
          <p:cNvPr id="17415"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023100" y="1492250"/>
            <a:ext cx="1981200" cy="1809750"/>
          </a:xfrm>
          <a:prstGeom prst="rect">
            <a:avLst/>
          </a:prstGeom>
          <a:ln>
            <a:noFill/>
          </a:ln>
          <a:effectLst>
            <a:outerShdw blurRad="292100" dist="139700" dir="2700000" algn="tl" rotWithShape="0">
              <a:srgbClr val="333333">
                <a:alpha val="65000"/>
              </a:srgbClr>
            </a:outerShdw>
          </a:effectLst>
        </p:spPr>
      </p:pic>
      <p:pic>
        <p:nvPicPr>
          <p:cNvPr id="17416" name="Picture 8"/>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005638" y="3467100"/>
            <a:ext cx="1995487" cy="17938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1398">
                                            <p:txEl>
                                              <p:pRg st="0" end="0"/>
                                            </p:txEl>
                                          </p:spTgt>
                                        </p:tgtEl>
                                        <p:attrNameLst>
                                          <p:attrName>style.visibility</p:attrName>
                                        </p:attrNameLst>
                                      </p:cBhvr>
                                      <p:to>
                                        <p:strVal val="visible"/>
                                      </p:to>
                                    </p:set>
                                    <p:anim calcmode="lin" valueType="num">
                                      <p:cBhvr additive="base">
                                        <p:cTn id="7" dur="500" fill="hold"/>
                                        <p:tgtEl>
                                          <p:spTgt spid="5713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13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7415"/>
                                        </p:tgtEl>
                                        <p:attrNameLst>
                                          <p:attrName>style.visibility</p:attrName>
                                        </p:attrNameLst>
                                      </p:cBhvr>
                                      <p:to>
                                        <p:strVal val="visible"/>
                                      </p:to>
                                    </p:set>
                                    <p:anim calcmode="lin" valueType="num">
                                      <p:cBhvr>
                                        <p:cTn id="11" dur="500" fill="hold"/>
                                        <p:tgtEl>
                                          <p:spTgt spid="17415"/>
                                        </p:tgtEl>
                                        <p:attrNameLst>
                                          <p:attrName>ppt_w</p:attrName>
                                        </p:attrNameLst>
                                      </p:cBhvr>
                                      <p:tavLst>
                                        <p:tav tm="0">
                                          <p:val>
                                            <p:fltVal val="0"/>
                                          </p:val>
                                        </p:tav>
                                        <p:tav tm="100000">
                                          <p:val>
                                            <p:strVal val="#ppt_w"/>
                                          </p:val>
                                        </p:tav>
                                      </p:tavLst>
                                    </p:anim>
                                    <p:anim calcmode="lin" valueType="num">
                                      <p:cBhvr>
                                        <p:cTn id="12" dur="500" fill="hold"/>
                                        <p:tgtEl>
                                          <p:spTgt spid="17415"/>
                                        </p:tgtEl>
                                        <p:attrNameLst>
                                          <p:attrName>ppt_h</p:attrName>
                                        </p:attrNameLst>
                                      </p:cBhvr>
                                      <p:tavLst>
                                        <p:tav tm="0">
                                          <p:val>
                                            <p:fltVal val="0"/>
                                          </p:val>
                                        </p:tav>
                                        <p:tav tm="100000">
                                          <p:val>
                                            <p:strVal val="#ppt_h"/>
                                          </p:val>
                                        </p:tav>
                                      </p:tavLst>
                                    </p:anim>
                                    <p:animEffect transition="in" filter="fade">
                                      <p:cBhvr>
                                        <p:cTn id="13" dur="500"/>
                                        <p:tgtEl>
                                          <p:spTgt spid="17415"/>
                                        </p:tgtEl>
                                      </p:cBhvr>
                                    </p:animEffect>
                                  </p:childTnLst>
                                </p:cTn>
                              </p:par>
                              <p:par>
                                <p:cTn id="14" presetID="53" presetClass="entr" presetSubtype="0" fill="hold" nodeType="withEffect">
                                  <p:stCondLst>
                                    <p:cond delay="0"/>
                                  </p:stCondLst>
                                  <p:childTnLst>
                                    <p:set>
                                      <p:cBhvr>
                                        <p:cTn id="15" dur="1" fill="hold">
                                          <p:stCondLst>
                                            <p:cond delay="0"/>
                                          </p:stCondLst>
                                        </p:cTn>
                                        <p:tgtEl>
                                          <p:spTgt spid="17416"/>
                                        </p:tgtEl>
                                        <p:attrNameLst>
                                          <p:attrName>style.visibility</p:attrName>
                                        </p:attrNameLst>
                                      </p:cBhvr>
                                      <p:to>
                                        <p:strVal val="visible"/>
                                      </p:to>
                                    </p:set>
                                    <p:anim calcmode="lin" valueType="num">
                                      <p:cBhvr>
                                        <p:cTn id="16" dur="500" fill="hold"/>
                                        <p:tgtEl>
                                          <p:spTgt spid="17416"/>
                                        </p:tgtEl>
                                        <p:attrNameLst>
                                          <p:attrName>ppt_w</p:attrName>
                                        </p:attrNameLst>
                                      </p:cBhvr>
                                      <p:tavLst>
                                        <p:tav tm="0">
                                          <p:val>
                                            <p:fltVal val="0"/>
                                          </p:val>
                                        </p:tav>
                                        <p:tav tm="100000">
                                          <p:val>
                                            <p:strVal val="#ppt_w"/>
                                          </p:val>
                                        </p:tav>
                                      </p:tavLst>
                                    </p:anim>
                                    <p:anim calcmode="lin" valueType="num">
                                      <p:cBhvr>
                                        <p:cTn id="17" dur="500" fill="hold"/>
                                        <p:tgtEl>
                                          <p:spTgt spid="17416"/>
                                        </p:tgtEl>
                                        <p:attrNameLst>
                                          <p:attrName>ppt_h</p:attrName>
                                        </p:attrNameLst>
                                      </p:cBhvr>
                                      <p:tavLst>
                                        <p:tav tm="0">
                                          <p:val>
                                            <p:fltVal val="0"/>
                                          </p:val>
                                        </p:tav>
                                        <p:tav tm="100000">
                                          <p:val>
                                            <p:strVal val="#ppt_h"/>
                                          </p:val>
                                        </p:tav>
                                      </p:tavLst>
                                    </p:anim>
                                    <p:animEffect transition="in" filter="fade">
                                      <p:cBhvr>
                                        <p:cTn id="18" dur="500"/>
                                        <p:tgtEl>
                                          <p:spTgt spid="174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71398">
                                            <p:txEl>
                                              <p:pRg st="1" end="1"/>
                                            </p:txEl>
                                          </p:spTgt>
                                        </p:tgtEl>
                                        <p:attrNameLst>
                                          <p:attrName>style.visibility</p:attrName>
                                        </p:attrNameLst>
                                      </p:cBhvr>
                                      <p:to>
                                        <p:strVal val="visible"/>
                                      </p:to>
                                    </p:set>
                                    <p:anim calcmode="lin" valueType="num">
                                      <p:cBhvr additive="base">
                                        <p:cTn id="23" dur="500" fill="hold"/>
                                        <p:tgtEl>
                                          <p:spTgt spid="571398">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713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71398">
                                            <p:txEl>
                                              <p:pRg st="2" end="2"/>
                                            </p:txEl>
                                          </p:spTgt>
                                        </p:tgtEl>
                                        <p:attrNameLst>
                                          <p:attrName>style.visibility</p:attrName>
                                        </p:attrNameLst>
                                      </p:cBhvr>
                                      <p:to>
                                        <p:strVal val="visible"/>
                                      </p:to>
                                    </p:set>
                                    <p:anim calcmode="lin" valueType="num">
                                      <p:cBhvr additive="base">
                                        <p:cTn id="29" dur="500" fill="hold"/>
                                        <p:tgtEl>
                                          <p:spTgt spid="571398">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713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571398">
                                            <p:txEl>
                                              <p:pRg st="3" end="3"/>
                                            </p:txEl>
                                          </p:spTgt>
                                        </p:tgtEl>
                                        <p:attrNameLst>
                                          <p:attrName>style.visibility</p:attrName>
                                        </p:attrNameLst>
                                      </p:cBhvr>
                                      <p:to>
                                        <p:strVal val="visible"/>
                                      </p:to>
                                    </p:set>
                                    <p:anim calcmode="lin" valueType="num">
                                      <p:cBhvr additive="base">
                                        <p:cTn id="35" dur="500" fill="hold"/>
                                        <p:tgtEl>
                                          <p:spTgt spid="571398">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713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571398">
                                            <p:txEl>
                                              <p:pRg st="4" end="4"/>
                                            </p:txEl>
                                          </p:spTgt>
                                        </p:tgtEl>
                                        <p:attrNameLst>
                                          <p:attrName>style.visibility</p:attrName>
                                        </p:attrNameLst>
                                      </p:cBhvr>
                                      <p:to>
                                        <p:strVal val="visible"/>
                                      </p:to>
                                    </p:set>
                                    <p:anim calcmode="lin" valueType="num">
                                      <p:cBhvr additive="base">
                                        <p:cTn id="41" dur="500" fill="hold"/>
                                        <p:tgtEl>
                                          <p:spTgt spid="571398">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713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571398">
                                            <p:txEl>
                                              <p:pRg st="5" end="5"/>
                                            </p:txEl>
                                          </p:spTgt>
                                        </p:tgtEl>
                                        <p:attrNameLst>
                                          <p:attrName>style.visibility</p:attrName>
                                        </p:attrNameLst>
                                      </p:cBhvr>
                                      <p:to>
                                        <p:strVal val="visible"/>
                                      </p:to>
                                    </p:set>
                                    <p:anim calcmode="lin" valueType="num">
                                      <p:cBhvr additive="base">
                                        <p:cTn id="47" dur="500" fill="hold"/>
                                        <p:tgtEl>
                                          <p:spTgt spid="571398">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7139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571398">
                                            <p:txEl>
                                              <p:pRg st="6" end="6"/>
                                            </p:txEl>
                                          </p:spTgt>
                                        </p:tgtEl>
                                        <p:attrNameLst>
                                          <p:attrName>style.visibility</p:attrName>
                                        </p:attrNameLst>
                                      </p:cBhvr>
                                      <p:to>
                                        <p:strVal val="visible"/>
                                      </p:to>
                                    </p:set>
                                    <p:anim calcmode="lin" valueType="num">
                                      <p:cBhvr additive="base">
                                        <p:cTn id="53" dur="500" fill="hold"/>
                                        <p:tgtEl>
                                          <p:spTgt spid="571398">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7139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571398">
                                            <p:txEl>
                                              <p:pRg st="7" end="7"/>
                                            </p:txEl>
                                          </p:spTgt>
                                        </p:tgtEl>
                                        <p:attrNameLst>
                                          <p:attrName>style.visibility</p:attrName>
                                        </p:attrNameLst>
                                      </p:cBhvr>
                                      <p:to>
                                        <p:strVal val="visible"/>
                                      </p:to>
                                    </p:set>
                                    <p:anim calcmode="lin" valueType="num">
                                      <p:cBhvr additive="base">
                                        <p:cTn id="59" dur="500" fill="hold"/>
                                        <p:tgtEl>
                                          <p:spTgt spid="571398">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7139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571398">
                                            <p:txEl>
                                              <p:pRg st="8" end="8"/>
                                            </p:txEl>
                                          </p:spTgt>
                                        </p:tgtEl>
                                        <p:attrNameLst>
                                          <p:attrName>style.visibility</p:attrName>
                                        </p:attrNameLst>
                                      </p:cBhvr>
                                      <p:to>
                                        <p:strVal val="visible"/>
                                      </p:to>
                                    </p:set>
                                    <p:anim calcmode="lin" valueType="num">
                                      <p:cBhvr additive="base">
                                        <p:cTn id="65" dur="500" fill="hold"/>
                                        <p:tgtEl>
                                          <p:spTgt spid="571398">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7139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2"/>
          <p:cNvSpPr>
            <a:spLocks noChangeArrowheads="1"/>
          </p:cNvSpPr>
          <p:nvPr/>
        </p:nvSpPr>
        <p:spPr bwMode="auto">
          <a:xfrm>
            <a:off x="682625" y="6035675"/>
            <a:ext cx="7764463" cy="82232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t>FYI</a:t>
            </a:r>
          </a:p>
          <a:p>
            <a:pPr eaLnBrk="1" hangingPunct="1"/>
            <a:r>
              <a:rPr lang="en-US" altLang="en-US" b="1">
                <a:sym typeface="Symbol" pitchFamily="18" charset="2"/>
              </a:rPr>
              <a:t></a:t>
            </a:r>
            <a:r>
              <a:rPr lang="en-US" altLang="en-US">
                <a:sym typeface="Symbol" pitchFamily="18" charset="2"/>
              </a:rPr>
              <a:t>Maintain your vigilance regarding significant figures!</a:t>
            </a:r>
            <a:endParaRPr lang="en-US" altLang="en-US">
              <a:solidFill>
                <a:srgbClr val="000000"/>
              </a:solidFill>
              <a:cs typeface="Times New Roman" pitchFamily="18" charset="0"/>
            </a:endParaRPr>
          </a:p>
        </p:txBody>
      </p:sp>
      <mc:AlternateContent xmlns:mc="http://schemas.openxmlformats.org/markup-compatibility/2006" xmlns:a14="http://schemas.microsoft.com/office/drawing/2010/main">
        <mc:Choice Requires="a14">
          <p:sp>
            <p:nvSpPr>
              <p:cNvPr id="571398" name="Rectangle 6"/>
              <p:cNvSpPr>
                <a:spLocks noChangeArrowheads="1"/>
              </p:cNvSpPr>
              <p:nvPr/>
            </p:nvSpPr>
            <p:spPr bwMode="auto">
              <a:xfrm>
                <a:off x="685800" y="1951038"/>
                <a:ext cx="7772400" cy="4125912"/>
              </a:xfrm>
              <a:prstGeom prst="rect">
                <a:avLst/>
              </a:prstGeom>
              <a:solidFill>
                <a:srgbClr val="CCFFCC"/>
              </a:solidFill>
              <a:ln w="9525">
                <a:noFill/>
                <a:miter lim="800000"/>
                <a:headEnd/>
                <a:tailEnd/>
              </a:ln>
              <a:effec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smtClean="0"/>
                  <a:t>PRACTICE: </a:t>
                </a:r>
              </a:p>
              <a:p>
                <a:pPr eaLnBrk="1" hangingPunct="1"/>
                <a:r>
                  <a:rPr lang="en-US" altLang="en-US" dirty="0">
                    <a:sym typeface="Symbol" pitchFamily="18" charset="2"/>
                  </a:rPr>
                  <a:t>Suppose we have 12.25 g of water in a                           </a:t>
                </a:r>
                <a:r>
                  <a:rPr lang="en-US" altLang="en-US" dirty="0" err="1">
                    <a:sym typeface="Symbol" pitchFamily="18" charset="2"/>
                  </a:rPr>
                  <a:t>Dixie</a:t>
                </a:r>
                <a:r>
                  <a:rPr lang="en-US" altLang="en-US" baseline="30000" dirty="0" err="1">
                    <a:sym typeface="Symbol" pitchFamily="18" charset="2"/>
                  </a:rPr>
                  <a:t>TM</a:t>
                </a:r>
                <a:r>
                  <a:rPr lang="en-US" altLang="en-US" dirty="0">
                    <a:sym typeface="Symbol" pitchFamily="18" charset="2"/>
                  </a:rPr>
                  <a:t> Cup? How many moles                                                        of water does this amount to?</a:t>
                </a:r>
              </a:p>
              <a:p>
                <a:pPr eaLnBrk="1" hangingPunct="1"/>
                <a:r>
                  <a:rPr lang="en-US" altLang="en-US" dirty="0">
                    <a:sym typeface="Symbol" pitchFamily="18" charset="2"/>
                  </a:rPr>
                  <a:t>SOLUTION:</a:t>
                </a:r>
              </a:p>
              <a:p>
                <a:pPr eaLnBrk="1" hangingPunct="1"/>
                <a:r>
                  <a:rPr lang="en-US" altLang="en-US" dirty="0">
                    <a:sym typeface="Symbol" pitchFamily="18" charset="2"/>
                  </a:rPr>
                  <a:t>We determined that the GAW of                                               H</a:t>
                </a:r>
                <a:r>
                  <a:rPr lang="en-US" altLang="en-US" baseline="-25000" dirty="0">
                    <a:sym typeface="Symbol" pitchFamily="18" charset="2"/>
                  </a:rPr>
                  <a:t>2</a:t>
                </a:r>
                <a:r>
                  <a:rPr lang="en-US" altLang="en-US" dirty="0">
                    <a:sym typeface="Symbol" pitchFamily="18" charset="2"/>
                  </a:rPr>
                  <a:t>O is 18.01528 g per mole in                                                      the previous problem.</a:t>
                </a:r>
              </a:p>
              <a:p>
                <a:pPr eaLnBrk="1" hangingPunct="1"/>
                <a:r>
                  <a:rPr lang="en-US" altLang="en-US" dirty="0">
                    <a:sym typeface="Symbol" pitchFamily="18" charset="2"/>
                  </a:rPr>
                  <a:t>Thus</a:t>
                </a:r>
              </a:p>
              <a:p>
                <a:pPr eaLnBrk="1" hangingPunct="1"/>
                <a:r>
                  <a:rPr lang="en-US" altLang="en-US" dirty="0">
                    <a:sym typeface="Symbol" pitchFamily="18" charset="2"/>
                  </a:rPr>
                  <a:t>  </a:t>
                </a:r>
                <a14:m>
                  <m:oMath xmlns:m="http://schemas.openxmlformats.org/officeDocument/2006/math">
                    <m:d>
                      <m:dPr>
                        <m:ctrlPr>
                          <a:rPr lang="en-US" altLang="en-US" i="1" dirty="0" smtClean="0">
                            <a:latin typeface="Cambria Math" panose="02040503050406030204" pitchFamily="18" charset="0"/>
                            <a:sym typeface="Symbol" pitchFamily="18" charset="2"/>
                          </a:rPr>
                        </m:ctrlPr>
                      </m:dPr>
                      <m:e>
                        <m:r>
                          <a:rPr lang="en-US" altLang="en-US" i="1" dirty="0" smtClean="0">
                            <a:latin typeface="Cambria Math" panose="02040503050406030204" pitchFamily="18" charset="0"/>
                            <a:sym typeface="Symbol" pitchFamily="18" charset="2"/>
                          </a:rPr>
                          <m:t>12.25</m:t>
                        </m:r>
                        <m:r>
                          <a:rPr lang="en-US" altLang="en-US" i="1" dirty="0" smtClean="0">
                            <a:latin typeface="Cambria Math" panose="02040503050406030204" pitchFamily="18" charset="0"/>
                            <a:sym typeface="Symbol" pitchFamily="18" charset="2"/>
                          </a:rPr>
                          <m:t>𝑔</m:t>
                        </m:r>
                      </m:e>
                    </m:d>
                    <m:d>
                      <m:dPr>
                        <m:ctrlPr>
                          <a:rPr lang="en-US" altLang="en-US" i="1" dirty="0" smtClean="0">
                            <a:latin typeface="Cambria Math" panose="02040503050406030204" pitchFamily="18" charset="0"/>
                            <a:sym typeface="Symbol" pitchFamily="18" charset="2"/>
                          </a:rPr>
                        </m:ctrlPr>
                      </m:dPr>
                      <m:e>
                        <m:f>
                          <m:fPr>
                            <m:ctrlPr>
                              <a:rPr lang="en-US" altLang="en-US" i="1" dirty="0">
                                <a:latin typeface="Cambria Math" panose="02040503050406030204" pitchFamily="18" charset="0"/>
                                <a:sym typeface="Symbol" pitchFamily="18" charset="2"/>
                              </a:rPr>
                            </m:ctrlPr>
                          </m:fPr>
                          <m:num>
                            <m:r>
                              <a:rPr lang="en-US" altLang="en-US" i="1" dirty="0" smtClean="0">
                                <a:latin typeface="Cambria Math" panose="02040503050406030204" pitchFamily="18" charset="0"/>
                                <a:sym typeface="Symbol" pitchFamily="18" charset="2"/>
                              </a:rPr>
                              <m:t>1</m:t>
                            </m:r>
                            <m:r>
                              <a:rPr lang="en-US" altLang="en-US" b="0" i="1" dirty="0" smtClean="0">
                                <a:latin typeface="Cambria Math" panose="02040503050406030204" pitchFamily="18" charset="0"/>
                                <a:sym typeface="Symbol" pitchFamily="18" charset="2"/>
                              </a:rPr>
                              <m:t> </m:t>
                            </m:r>
                            <m:r>
                              <a:rPr lang="en-US" altLang="en-US" i="1" dirty="0" err="1">
                                <a:latin typeface="Cambria Math" panose="02040503050406030204" pitchFamily="18" charset="0"/>
                                <a:sym typeface="Symbol" pitchFamily="18" charset="2"/>
                              </a:rPr>
                              <m:t>𝑚𝑜𝑙</m:t>
                            </m:r>
                          </m:num>
                          <m:den>
                            <m:r>
                              <a:rPr lang="en-US" altLang="en-US" i="1" dirty="0">
                                <a:latin typeface="Cambria Math" panose="02040503050406030204" pitchFamily="18" charset="0"/>
                                <a:sym typeface="Symbol" pitchFamily="18" charset="2"/>
                              </a:rPr>
                              <m:t>18.01528</m:t>
                            </m:r>
                            <m:r>
                              <a:rPr lang="en-US" altLang="en-US" i="1" dirty="0">
                                <a:latin typeface="Cambria Math" panose="02040503050406030204" pitchFamily="18" charset="0"/>
                                <a:sym typeface="Symbol" pitchFamily="18" charset="2"/>
                              </a:rPr>
                              <m:t>𝑔</m:t>
                            </m:r>
                          </m:den>
                        </m:f>
                      </m:e>
                    </m:d>
                    <m:r>
                      <a:rPr lang="en-US" altLang="en-US" b="0" i="1" dirty="0" smtClean="0">
                        <a:latin typeface="Cambria Math" panose="02040503050406030204" pitchFamily="18" charset="0"/>
                        <a:sym typeface="Symbol" pitchFamily="18" charset="2"/>
                      </a:rPr>
                      <m:t>=0.6800</m:t>
                    </m:r>
                    <m:r>
                      <a:rPr lang="en-US" altLang="en-US" i="1" dirty="0">
                        <a:latin typeface="Cambria Math" panose="02040503050406030204" pitchFamily="18" charset="0"/>
                        <a:sym typeface="Symbol" pitchFamily="18" charset="2"/>
                      </a:rPr>
                      <m:t> </m:t>
                    </m:r>
                  </m:oMath>
                </a14:m>
                <a:r>
                  <a:rPr lang="en-US" altLang="en-US" dirty="0" smtClean="0">
                    <a:sym typeface="Symbol" pitchFamily="18" charset="2"/>
                  </a:rPr>
                  <a:t>mol.</a:t>
                </a:r>
                <a:endParaRPr lang="en-US" altLang="en-US" dirty="0">
                  <a:sym typeface="Symbol" pitchFamily="18" charset="2"/>
                </a:endParaRPr>
              </a:p>
              <a:p>
                <a:pPr eaLnBrk="1" hangingPunct="1"/>
                <a:r>
                  <a:rPr lang="en-US" altLang="en-US" dirty="0">
                    <a:sym typeface="Symbol" pitchFamily="18" charset="2"/>
                  </a:rPr>
                  <a:t>                                </a:t>
                </a:r>
              </a:p>
            </p:txBody>
          </p:sp>
        </mc:Choice>
        <mc:Fallback xmlns="">
          <p:sp>
            <p:nvSpPr>
              <p:cNvPr id="571398" name="Rectangle 6"/>
              <p:cNvSpPr>
                <a:spLocks noRot="1" noChangeAspect="1" noMove="1" noResize="1" noEditPoints="1" noAdjustHandles="1" noChangeArrowheads="1" noChangeShapeType="1" noTextEdit="1"/>
              </p:cNvSpPr>
              <p:nvPr/>
            </p:nvSpPr>
            <p:spPr bwMode="auto">
              <a:xfrm>
                <a:off x="685800" y="1951038"/>
                <a:ext cx="7772400" cy="4125912"/>
              </a:xfrm>
              <a:prstGeom prst="rect">
                <a:avLst/>
              </a:prstGeom>
              <a:blipFill>
                <a:blip r:embed="rId7"/>
                <a:stretch>
                  <a:fillRect l="-1255" t="-1034" r="-18353"/>
                </a:stretch>
              </a:blipFill>
              <a:ln w="9525">
                <a:noFill/>
                <a:miter lim="800000"/>
                <a:headEnd/>
                <a:tailEnd/>
              </a:ln>
              <a:effectLst/>
            </p:spPr>
            <p:txBody>
              <a:bodyPr/>
              <a:lstStyle/>
              <a:p>
                <a:r>
                  <a:rPr lang="en-US">
                    <a:noFill/>
                  </a:rPr>
                  <a:t> </a:t>
                </a:r>
              </a:p>
            </p:txBody>
          </p:sp>
        </mc:Fallback>
      </mc:AlternateContent>
      <p:sp>
        <p:nvSpPr>
          <p:cNvPr id="8" name="Rectangle 5"/>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2800" b="1" kern="0" dirty="0"/>
              <a:t>Topic 3: Thermal physics</a:t>
            </a:r>
            <a:br>
              <a:rPr lang="en-US" altLang="en-US" sz="2800" b="1" kern="0" dirty="0"/>
            </a:br>
            <a:r>
              <a:rPr lang="en-US" altLang="en-US" sz="2800" kern="0" dirty="0">
                <a:solidFill>
                  <a:schemeClr val="tx1"/>
                </a:solidFill>
              </a:rPr>
              <a:t>3.2 – Modeling a gas</a:t>
            </a:r>
            <a:endParaRPr lang="en-US" altLang="en-US" sz="2800" kern="0" dirty="0">
              <a:solidFill>
                <a:schemeClr val="tx1"/>
              </a:solidFill>
              <a:latin typeface="Courier New" pitchFamily="49" charset="0"/>
            </a:endParaRPr>
          </a:p>
        </p:txBody>
      </p:sp>
      <p:sp>
        <p:nvSpPr>
          <p:cNvPr id="18437" name="Rectangle 2"/>
          <p:cNvSpPr>
            <a:spLocks noChangeArrowheads="1"/>
          </p:cNvSpPr>
          <p:nvPr/>
        </p:nvSpPr>
        <p:spPr bwMode="auto">
          <a:xfrm>
            <a:off x="685800" y="1549400"/>
            <a:ext cx="7772400" cy="447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cs typeface="Times New Roman" pitchFamily="18" charset="0"/>
              </a:rPr>
              <a:t>The mole and molar mass</a:t>
            </a:r>
            <a:endParaRPr lang="en-US" altLang="en-US" sz="2000">
              <a:solidFill>
                <a:srgbClr val="000000"/>
              </a:solidFill>
              <a:latin typeface="Courier New" pitchFamily="49" charset="0"/>
              <a:cs typeface="Times New Roman" pitchFamily="18" charset="0"/>
            </a:endParaRPr>
          </a:p>
        </p:txBody>
      </p:sp>
      <p:pic>
        <p:nvPicPr>
          <p:cNvPr id="47106" name="Picture 2"/>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5260975" y="2744788"/>
            <a:ext cx="3043238" cy="3733800"/>
          </a:xfrm>
          <a:prstGeom prst="rect">
            <a:avLst/>
          </a:prstGeom>
          <a:ln>
            <a:noFill/>
          </a:ln>
          <a:effectLst>
            <a:outerShdw blurRad="292100" dist="139700" dir="2700000" algn="tl" rotWithShape="0">
              <a:srgbClr val="333333">
                <a:alpha val="65000"/>
              </a:srgbClr>
            </a:outerShdw>
          </a:effectLst>
        </p:spPr>
      </p:pic>
      <p:pic>
        <p:nvPicPr>
          <p:cNvPr id="17416" name="Picture 8"/>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7005638" y="3467100"/>
            <a:ext cx="1995487" cy="1793875"/>
          </a:xfrm>
          <a:prstGeom prst="rect">
            <a:avLst/>
          </a:prstGeom>
          <a:ln>
            <a:noFill/>
          </a:ln>
          <a:effectLst>
            <a:outerShdw blurRad="292100" dist="139700" dir="2700000" algn="tl" rotWithShape="0">
              <a:srgbClr val="333333">
                <a:alpha val="65000"/>
              </a:srgbClr>
            </a:outerShdw>
          </a:effectLst>
        </p:spPr>
      </p:pic>
      <p:pic>
        <p:nvPicPr>
          <p:cNvPr id="17415" name="Picture 7"/>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7023100" y="1492250"/>
            <a:ext cx="1981200" cy="1809750"/>
          </a:xfrm>
          <a:prstGeom prst="rect">
            <a:avLst/>
          </a:prstGeom>
          <a:ln>
            <a:noFill/>
          </a:ln>
          <a:effectLst>
            <a:outerShdw blurRad="292100" dist="139700" dir="2700000" algn="tl" rotWithShape="0">
              <a:srgbClr val="333333">
                <a:alpha val="65000"/>
              </a:srgbClr>
            </a:outerShdw>
          </a:effectLst>
        </p:spPr>
      </p:pic>
      <p:cxnSp>
        <p:nvCxnSpPr>
          <p:cNvPr id="11" name="Straight Connector 10"/>
          <p:cNvCxnSpPr/>
          <p:nvPr/>
        </p:nvCxnSpPr>
        <p:spPr>
          <a:xfrm rot="16200000" flipH="1">
            <a:off x="1714807" y="5539581"/>
            <a:ext cx="379413" cy="21113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58721" y="5673000"/>
            <a:ext cx="165549" cy="26226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1398">
                                            <p:txEl>
                                              <p:pRg st="0" end="0"/>
                                            </p:txEl>
                                          </p:spTgt>
                                        </p:tgtEl>
                                        <p:attrNameLst>
                                          <p:attrName>style.visibility</p:attrName>
                                        </p:attrNameLst>
                                      </p:cBhvr>
                                      <p:to>
                                        <p:strVal val="visible"/>
                                      </p:to>
                                    </p:set>
                                    <p:anim calcmode="lin" valueType="num">
                                      <p:cBhvr additive="base">
                                        <p:cTn id="7" dur="500" fill="hold"/>
                                        <p:tgtEl>
                                          <p:spTgt spid="5713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13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1398">
                                            <p:txEl>
                                              <p:pRg st="1" end="1"/>
                                            </p:txEl>
                                          </p:spTgt>
                                        </p:tgtEl>
                                        <p:attrNameLst>
                                          <p:attrName>style.visibility</p:attrName>
                                        </p:attrNameLst>
                                      </p:cBhvr>
                                      <p:to>
                                        <p:strVal val="visible"/>
                                      </p:to>
                                    </p:set>
                                    <p:anim calcmode="lin" valueType="num">
                                      <p:cBhvr additive="base">
                                        <p:cTn id="13" dur="500" fill="hold"/>
                                        <p:tgtEl>
                                          <p:spTgt spid="5713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13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71398">
                                            <p:txEl>
                                              <p:pRg st="2" end="2"/>
                                            </p:txEl>
                                          </p:spTgt>
                                        </p:tgtEl>
                                        <p:attrNameLst>
                                          <p:attrName>style.visibility</p:attrName>
                                        </p:attrNameLst>
                                      </p:cBhvr>
                                      <p:to>
                                        <p:strVal val="visible"/>
                                      </p:to>
                                    </p:set>
                                    <p:anim calcmode="lin" valueType="num">
                                      <p:cBhvr additive="base">
                                        <p:cTn id="19" dur="500" fill="hold"/>
                                        <p:tgtEl>
                                          <p:spTgt spid="5713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13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71398">
                                            <p:txEl>
                                              <p:pRg st="3" end="3"/>
                                            </p:txEl>
                                          </p:spTgt>
                                        </p:tgtEl>
                                        <p:attrNameLst>
                                          <p:attrName>style.visibility</p:attrName>
                                        </p:attrNameLst>
                                      </p:cBhvr>
                                      <p:to>
                                        <p:strVal val="visible"/>
                                      </p:to>
                                    </p:set>
                                    <p:anim calcmode="lin" valueType="num">
                                      <p:cBhvr additive="base">
                                        <p:cTn id="25" dur="500" fill="hold"/>
                                        <p:tgtEl>
                                          <p:spTgt spid="5713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713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71398">
                                            <p:txEl>
                                              <p:pRg st="4" end="4"/>
                                            </p:txEl>
                                          </p:spTgt>
                                        </p:tgtEl>
                                        <p:attrNameLst>
                                          <p:attrName>style.visibility</p:attrName>
                                        </p:attrNameLst>
                                      </p:cBhvr>
                                      <p:to>
                                        <p:strVal val="visible"/>
                                      </p:to>
                                    </p:set>
                                    <p:anim calcmode="lin" valueType="num">
                                      <p:cBhvr additive="base">
                                        <p:cTn id="31" dur="500" fill="hold"/>
                                        <p:tgtEl>
                                          <p:spTgt spid="57139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713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71398">
                                            <p:txEl>
                                              <p:pRg st="5" end="5"/>
                                            </p:txEl>
                                          </p:spTgt>
                                        </p:tgtEl>
                                        <p:attrNameLst>
                                          <p:attrName>style.visibility</p:attrName>
                                        </p:attrNameLst>
                                      </p:cBhvr>
                                      <p:to>
                                        <p:strVal val="visible"/>
                                      </p:to>
                                    </p:set>
                                    <p:anim calcmode="lin" valueType="num">
                                      <p:cBhvr additive="base">
                                        <p:cTn id="37" dur="500" fill="hold"/>
                                        <p:tgtEl>
                                          <p:spTgt spid="57139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7139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71398">
                                            <p:txEl>
                                              <p:pRg st="6" end="6"/>
                                            </p:txEl>
                                          </p:spTgt>
                                        </p:tgtEl>
                                        <p:attrNameLst>
                                          <p:attrName>style.visibility</p:attrName>
                                        </p:attrNameLst>
                                      </p:cBhvr>
                                      <p:to>
                                        <p:strVal val="visible"/>
                                      </p:to>
                                    </p:set>
                                    <p:anim calcmode="lin" valueType="num">
                                      <p:cBhvr additive="base">
                                        <p:cTn id="43" dur="500" fill="hold"/>
                                        <p:tgtEl>
                                          <p:spTgt spid="57139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7139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p:cTn id="48" dur="1" fill="hold">
                                          <p:stCondLst>
                                            <p:cond delay="0"/>
                                          </p:stCondLst>
                                        </p:cTn>
                                        <p:tgtEl>
                                          <p:spTgt spid="47106"/>
                                        </p:tgtEl>
                                        <p:attrNameLst>
                                          <p:attrName>style.visibility</p:attrName>
                                        </p:attrNameLst>
                                      </p:cBhvr>
                                      <p:to>
                                        <p:strVal val="visible"/>
                                      </p:to>
                                    </p:set>
                                    <p:anim calcmode="lin" valueType="num">
                                      <p:cBhvr additive="base">
                                        <p:cTn id="49" dur="2000" fill="hold"/>
                                        <p:tgtEl>
                                          <p:spTgt spid="47106"/>
                                        </p:tgtEl>
                                        <p:attrNameLst>
                                          <p:attrName>ppt_x</p:attrName>
                                        </p:attrNameLst>
                                      </p:cBhvr>
                                      <p:tavLst>
                                        <p:tav tm="0">
                                          <p:val>
                                            <p:strVal val="1+#ppt_w/2"/>
                                          </p:val>
                                        </p:tav>
                                        <p:tav tm="100000">
                                          <p:val>
                                            <p:strVal val="#ppt_x"/>
                                          </p:val>
                                        </p:tav>
                                      </p:tavLst>
                                    </p:anim>
                                    <p:anim calcmode="lin" valueType="num">
                                      <p:cBhvr additive="base">
                                        <p:cTn id="50" dur="2000" fill="hold"/>
                                        <p:tgtEl>
                                          <p:spTgt spid="4710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push.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subTnLst>
                                    <p:audio>
                                      <p:cMediaNode>
                                        <p:cTn display="0" masterRel="sameClick">
                                          <p:stCondLst>
                                            <p:cond evt="begin" delay="0">
                                              <p:tn val="53"/>
                                            </p:cond>
                                          </p:stCondLst>
                                          <p:endCondLst>
                                            <p:cond evt="onStopAudio" delay="0">
                                              <p:tgtEl>
                                                <p:sldTgt/>
                                              </p:tgtEl>
                                            </p:cond>
                                          </p:endCondLst>
                                        </p:cTn>
                                        <p:tgtEl>
                                          <p:sndTgt r:embed="rId6" name="cashreg.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4"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00"/>
                                        <p:tgtEl>
                                          <p:spTgt spid="12"/>
                                        </p:tgtEl>
                                      </p:cBhvr>
                                    </p:animEffect>
                                  </p:childTnLst>
                                  <p:subTnLst>
                                    <p:audio>
                                      <p:cMediaNode>
                                        <p:cTn display="0" masterRel="sameClick">
                                          <p:stCondLst>
                                            <p:cond evt="begin" delay="0">
                                              <p:tn val="58"/>
                                            </p:cond>
                                          </p:stCondLst>
                                          <p:endCondLst>
                                            <p:cond evt="onStopAudio" delay="0">
                                              <p:tgtEl>
                                                <p:sldTgt/>
                                              </p:tgtEl>
                                            </p:cond>
                                          </p:endCondLst>
                                        </p:cTn>
                                        <p:tgtEl>
                                          <p:sndTgt r:embed="rId6" name="cashreg.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 calcmode="lin" valueType="num">
                                      <p:cBhvr additive="base">
                                        <p:cTn id="6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62" name="Rectangle 18"/>
          <p:cNvSpPr>
            <a:spLocks noChangeArrowheads="1"/>
          </p:cNvSpPr>
          <p:nvPr/>
        </p:nvSpPr>
        <p:spPr bwMode="auto">
          <a:xfrm>
            <a:off x="674688" y="4656138"/>
            <a:ext cx="7781925" cy="2201862"/>
          </a:xfrm>
          <a:prstGeom prst="rect">
            <a:avLst/>
          </a:prstGeom>
          <a:solidFill>
            <a:srgbClr val="FFFFCC"/>
          </a:solidFill>
          <a:ln w="9525">
            <a:noFill/>
            <a:miter lim="800000"/>
            <a:headEnd/>
            <a:tailEnd/>
          </a:ln>
          <a:effectLst/>
        </p:spPr>
        <p:txBody>
          <a:bodyPr/>
          <a:lstStyle/>
          <a:p>
            <a:pPr>
              <a:spcBef>
                <a:spcPct val="20000"/>
              </a:spcBef>
              <a:defRPr/>
            </a:pPr>
            <a:r>
              <a:rPr lang="en-US" altLang="en-US" dirty="0">
                <a:latin typeface="+mn-lt"/>
                <a:sym typeface="Symbol" pitchFamily="18" charset="2"/>
              </a:rPr>
              <a:t>EXAMPLE: How many atoms of P are there in 31.0 g of it?</a:t>
            </a:r>
            <a:r>
              <a:rPr lang="en-US" altLang="en-US" dirty="0">
                <a:latin typeface="+mn-lt"/>
                <a:cs typeface="Courier New" pitchFamily="49" charset="0"/>
                <a:sym typeface="Symbol" pitchFamily="18" charset="2"/>
              </a:rPr>
              <a:t> How many atoms of C are there in 12.0 g of it?</a:t>
            </a:r>
          </a:p>
          <a:p>
            <a:pPr>
              <a:spcBef>
                <a:spcPct val="20000"/>
              </a:spcBef>
              <a:defRPr/>
            </a:pPr>
            <a:r>
              <a:rPr lang="en-US" altLang="en-US" dirty="0">
                <a:latin typeface="+mn-lt"/>
              </a:rPr>
              <a:t>SOLUTION:</a:t>
            </a:r>
          </a:p>
          <a:p>
            <a:pPr>
              <a:spcBef>
                <a:spcPct val="20000"/>
              </a:spcBef>
              <a:buFont typeface="Symbol" pitchFamily="18" charset="2"/>
              <a:buChar char="·"/>
              <a:defRPr/>
            </a:pPr>
            <a:r>
              <a:rPr lang="en-US" altLang="en-US" dirty="0">
                <a:latin typeface="+mn-lt"/>
              </a:rPr>
              <a:t>There are </a:t>
            </a:r>
            <a:r>
              <a:rPr lang="en-US" altLang="en-US" i="1" dirty="0">
                <a:latin typeface="+mn-lt"/>
              </a:rPr>
              <a:t>N</a:t>
            </a:r>
            <a:r>
              <a:rPr lang="en-US" altLang="en-US" baseline="-25000" dirty="0">
                <a:latin typeface="+mn-lt"/>
              </a:rPr>
              <a:t>A</a:t>
            </a:r>
            <a:r>
              <a:rPr lang="en-US" altLang="en-US" dirty="0">
                <a:latin typeface="+mn-lt"/>
              </a:rPr>
              <a:t> = 6.02</a:t>
            </a:r>
            <a:r>
              <a:rPr lang="en-US" altLang="en-US" dirty="0">
                <a:latin typeface="+mn-lt"/>
                <a:sym typeface="Symbol" pitchFamily="18" charset="2"/>
              </a:rPr>
              <a:t>10</a:t>
            </a:r>
            <a:r>
              <a:rPr lang="en-US" altLang="en-US" baseline="30000" dirty="0">
                <a:latin typeface="+mn-lt"/>
                <a:sym typeface="Symbol" pitchFamily="18" charset="2"/>
              </a:rPr>
              <a:t>23</a:t>
            </a:r>
            <a:r>
              <a:rPr lang="en-US" altLang="en-US" dirty="0">
                <a:latin typeface="+mn-lt"/>
                <a:sym typeface="Symbol" pitchFamily="18" charset="2"/>
              </a:rPr>
              <a:t> atoms of P in 31.0 g of it.</a:t>
            </a:r>
          </a:p>
          <a:p>
            <a:pPr>
              <a:spcBef>
                <a:spcPct val="20000"/>
              </a:spcBef>
              <a:buFont typeface="Symbol" pitchFamily="18" charset="2"/>
              <a:buChar char="·"/>
              <a:defRPr/>
            </a:pPr>
            <a:r>
              <a:rPr lang="en-US" altLang="en-US" dirty="0"/>
              <a:t>There are </a:t>
            </a:r>
            <a:r>
              <a:rPr lang="en-US" altLang="en-US" i="1" dirty="0"/>
              <a:t>N</a:t>
            </a:r>
            <a:r>
              <a:rPr lang="en-US" altLang="en-US" baseline="-25000" dirty="0"/>
              <a:t>A</a:t>
            </a:r>
            <a:r>
              <a:rPr lang="en-US" altLang="en-US" dirty="0"/>
              <a:t> = 6.02</a:t>
            </a:r>
            <a:r>
              <a:rPr lang="en-US" altLang="en-US" dirty="0">
                <a:sym typeface="Symbol" pitchFamily="18" charset="2"/>
              </a:rPr>
              <a:t>10</a:t>
            </a:r>
            <a:r>
              <a:rPr lang="en-US" altLang="en-US" baseline="30000" dirty="0">
                <a:sym typeface="Symbol" pitchFamily="18" charset="2"/>
              </a:rPr>
              <a:t>23</a:t>
            </a:r>
            <a:r>
              <a:rPr lang="en-US" altLang="en-US" dirty="0">
                <a:sym typeface="Symbol" pitchFamily="18" charset="2"/>
              </a:rPr>
              <a:t> atoms of C in 12.0 g of it.</a:t>
            </a:r>
          </a:p>
          <a:p>
            <a:pPr>
              <a:spcBef>
                <a:spcPct val="20000"/>
              </a:spcBef>
              <a:buFont typeface="Symbol" pitchFamily="18" charset="2"/>
              <a:buChar char="·"/>
              <a:defRPr/>
            </a:pPr>
            <a:endParaRPr lang="en-US" altLang="en-US" dirty="0">
              <a:latin typeface="+mn-lt"/>
              <a:sym typeface="Symbol" pitchFamily="18" charset="2"/>
            </a:endParaRPr>
          </a:p>
        </p:txBody>
      </p:sp>
      <p:sp>
        <p:nvSpPr>
          <p:cNvPr id="569346" name="Rectangle 2"/>
          <p:cNvSpPr>
            <a:spLocks noChangeArrowheads="1"/>
          </p:cNvSpPr>
          <p:nvPr/>
        </p:nvSpPr>
        <p:spPr bwMode="auto">
          <a:xfrm>
            <a:off x="685800" y="1549400"/>
            <a:ext cx="7772400" cy="3121025"/>
          </a:xfrm>
          <a:prstGeom prst="rect">
            <a:avLst/>
          </a:prstGeom>
          <a:solidFill>
            <a:srgbClr val="EAEAEA"/>
          </a:solidFill>
          <a:ln w="9525">
            <a:noFill/>
            <a:miter lim="800000"/>
            <a:headEnd/>
            <a:tailEnd/>
          </a:ln>
          <a:effec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dirty="0">
                <a:solidFill>
                  <a:srgbClr val="333399"/>
                </a:solidFill>
                <a:cs typeface="Times New Roman" pitchFamily="18" charset="0"/>
              </a:rPr>
              <a:t>The Avogadro constant</a:t>
            </a:r>
            <a:endParaRPr lang="en-US" altLang="en-US" dirty="0">
              <a:solidFill>
                <a:srgbClr val="000000"/>
              </a:solidFill>
              <a:cs typeface="Times New Roman" pitchFamily="18" charset="0"/>
            </a:endParaRP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It turns out the a mole of carbon (12 g) and a mole of phosphorus (31 g) </a:t>
            </a:r>
            <a:r>
              <a:rPr lang="en-US" altLang="en-US" b="1" dirty="0">
                <a:solidFill>
                  <a:srgbClr val="000000"/>
                </a:solidFill>
                <a:cs typeface="Times New Roman" pitchFamily="18" charset="0"/>
              </a:rPr>
              <a:t>has the same number of atoms</a:t>
            </a:r>
            <a:r>
              <a:rPr lang="en-US" altLang="en-US" dirty="0">
                <a:solidFill>
                  <a:srgbClr val="000000"/>
                </a:solidFill>
                <a:cs typeface="Times New Roman" pitchFamily="18" charset="0"/>
              </a:rPr>
              <a:t>.	</a:t>
            </a: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This means that 30.973762 g of P has the same number of atoms and 12.011 g of C.</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That number, </a:t>
            </a:r>
            <a:r>
              <a:rPr lang="en-US" altLang="en-US" i="1">
                <a:solidFill>
                  <a:srgbClr val="000000"/>
                </a:solidFill>
                <a:cs typeface="Times New Roman" pitchFamily="18" charset="0"/>
              </a:rPr>
              <a:t>N</a:t>
            </a:r>
            <a:r>
              <a:rPr lang="en-US" altLang="en-US" baseline="-25000">
                <a:solidFill>
                  <a:srgbClr val="000000"/>
                </a:solidFill>
                <a:cs typeface="Times New Roman" pitchFamily="18" charset="0"/>
              </a:rPr>
              <a:t>A</a:t>
            </a:r>
            <a:r>
              <a:rPr lang="en-US" altLang="en-US">
                <a:solidFill>
                  <a:srgbClr val="000000"/>
                </a:solidFill>
                <a:cs typeface="Times New Roman" pitchFamily="18" charset="0"/>
              </a:rPr>
              <a:t> , is given here:</a:t>
            </a:r>
          </a:p>
        </p:txBody>
      </p:sp>
      <p:grpSp>
        <p:nvGrpSpPr>
          <p:cNvPr id="2" name="Group 17"/>
          <p:cNvGrpSpPr>
            <a:grpSpLocks/>
          </p:cNvGrpSpPr>
          <p:nvPr/>
        </p:nvGrpSpPr>
        <p:grpSpPr bwMode="auto">
          <a:xfrm>
            <a:off x="828675" y="4073525"/>
            <a:ext cx="7464425" cy="487363"/>
            <a:chOff x="522" y="2956"/>
            <a:chExt cx="4702" cy="307"/>
          </a:xfrm>
        </p:grpSpPr>
        <p:sp>
          <p:nvSpPr>
            <p:cNvPr id="16394" name="Rectangle 14"/>
            <p:cNvSpPr>
              <a:spLocks noChangeArrowheads="1"/>
            </p:cNvSpPr>
            <p:nvPr/>
          </p:nvSpPr>
          <p:spPr bwMode="auto">
            <a:xfrm>
              <a:off x="554" y="2976"/>
              <a:ext cx="2818" cy="202"/>
            </a:xfrm>
            <a:prstGeom prst="rect">
              <a:avLst/>
            </a:prstGeom>
            <a:noFill/>
            <a:ln w="9525">
              <a:noFill/>
              <a:miter lim="800000"/>
              <a:headEnd/>
              <a:tailEnd/>
            </a:ln>
            <a:effectLst/>
          </p:spPr>
          <p:txBody>
            <a:bodyPr/>
            <a:lstStyle/>
            <a:p>
              <a:pPr>
                <a:lnSpc>
                  <a:spcPct val="90000"/>
                </a:lnSpc>
                <a:spcBef>
                  <a:spcPct val="20000"/>
                </a:spcBef>
                <a:defRPr/>
              </a:pPr>
              <a:r>
                <a:rPr lang="en-US" altLang="en-US" i="1" dirty="0">
                  <a:latin typeface="+mn-lt"/>
                </a:rPr>
                <a:t>N</a:t>
              </a:r>
              <a:r>
                <a:rPr lang="en-US" altLang="en-US" baseline="-25000" dirty="0">
                  <a:latin typeface="+mn-lt"/>
                </a:rPr>
                <a:t>A</a:t>
              </a:r>
              <a:r>
                <a:rPr lang="en-US" altLang="en-US" dirty="0">
                  <a:latin typeface="+mn-lt"/>
                </a:rPr>
                <a:t> = 6.02</a:t>
              </a:r>
              <a:r>
                <a:rPr lang="en-US" altLang="en-US" dirty="0">
                  <a:latin typeface="+mn-lt"/>
                  <a:sym typeface="Symbol" pitchFamily="18" charset="2"/>
                </a:rPr>
                <a:t>10</a:t>
              </a:r>
              <a:r>
                <a:rPr lang="en-US" altLang="en-US" baseline="30000" dirty="0">
                  <a:latin typeface="+mn-lt"/>
                  <a:sym typeface="Symbol" pitchFamily="18" charset="2"/>
                </a:rPr>
                <a:t>23</a:t>
              </a:r>
              <a:r>
                <a:rPr lang="en-US" altLang="en-US" dirty="0">
                  <a:latin typeface="+mn-lt"/>
                  <a:sym typeface="Symbol" pitchFamily="18" charset="2"/>
                </a:rPr>
                <a:t> molecules.</a:t>
              </a:r>
              <a:endParaRPr lang="en-US" altLang="en-US" baseline="-25000" dirty="0">
                <a:latin typeface="+mn-lt"/>
                <a:cs typeface="Courier New" pitchFamily="49" charset="0"/>
                <a:sym typeface="Symbol" pitchFamily="18" charset="2"/>
              </a:endParaRPr>
            </a:p>
          </p:txBody>
        </p:sp>
        <p:sp>
          <p:nvSpPr>
            <p:cNvPr id="19467" name="Text Box 15"/>
            <p:cNvSpPr txBox="1">
              <a:spLocks noChangeArrowheads="1"/>
            </p:cNvSpPr>
            <p:nvPr/>
          </p:nvSpPr>
          <p:spPr bwMode="auto">
            <a:xfrm>
              <a:off x="3040" y="2972"/>
              <a:ext cx="2184"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a:solidFill>
                    <a:schemeClr val="bg1"/>
                  </a:solidFill>
                </a:rPr>
                <a:t>the Avogadro constant</a:t>
              </a:r>
            </a:p>
          </p:txBody>
        </p:sp>
        <p:sp>
          <p:nvSpPr>
            <p:cNvPr id="19468" name="Rectangle 16"/>
            <p:cNvSpPr>
              <a:spLocks noChangeArrowheads="1"/>
            </p:cNvSpPr>
            <p:nvPr/>
          </p:nvSpPr>
          <p:spPr bwMode="auto">
            <a:xfrm>
              <a:off x="522" y="2956"/>
              <a:ext cx="4701" cy="30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14" name="Rectangle 5"/>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2800" b="1" kern="0" dirty="0"/>
              <a:t>Topic 3: Thermal physics</a:t>
            </a:r>
            <a:br>
              <a:rPr lang="en-US" altLang="en-US" sz="2800" b="1" kern="0" dirty="0"/>
            </a:br>
            <a:r>
              <a:rPr lang="en-US" altLang="en-US" sz="2800" kern="0" dirty="0">
                <a:solidFill>
                  <a:schemeClr val="tx1"/>
                </a:solidFill>
              </a:rPr>
              <a:t>3.2 – Modeling a gas</a:t>
            </a:r>
            <a:endParaRPr lang="en-US" altLang="en-US" sz="2800" kern="0" dirty="0">
              <a:solidFill>
                <a:schemeClr val="tx1"/>
              </a:solidFill>
              <a:latin typeface="Courier New" pitchFamily="49" charset="0"/>
            </a:endParaRPr>
          </a:p>
        </p:txBody>
      </p:sp>
      <p:pic>
        <p:nvPicPr>
          <p:cNvPr id="48130"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035550" y="65088"/>
            <a:ext cx="2024063" cy="1819275"/>
          </a:xfrm>
          <a:prstGeom prst="rect">
            <a:avLst/>
          </a:prstGeom>
          <a:ln>
            <a:noFill/>
          </a:ln>
          <a:effectLst>
            <a:outerShdw blurRad="292100" dist="139700" dir="2700000" algn="tl" rotWithShape="0">
              <a:srgbClr val="333333">
                <a:alpha val="65000"/>
              </a:srgbClr>
            </a:outerShdw>
          </a:effectLst>
        </p:spPr>
      </p:pic>
      <p:pic>
        <p:nvPicPr>
          <p:cNvPr id="48131" name="Picture 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019925" y="65088"/>
            <a:ext cx="2024063" cy="1819275"/>
          </a:xfrm>
          <a:prstGeom prst="rect">
            <a:avLst/>
          </a:prstGeom>
          <a:ln>
            <a:noFill/>
          </a:ln>
          <a:effectLst>
            <a:outerShdw blurRad="292100" dist="139700" dir="2700000" algn="tl" rotWithShape="0">
              <a:srgbClr val="333333">
                <a:alpha val="65000"/>
              </a:srgbClr>
            </a:outerShdw>
          </a:effectLst>
        </p:spPr>
      </p:pic>
      <p:sp>
        <p:nvSpPr>
          <p:cNvPr id="569356" name="Rectangle 12"/>
          <p:cNvSpPr>
            <a:spLocks noChangeArrowheads="1"/>
          </p:cNvSpPr>
          <p:nvPr/>
        </p:nvSpPr>
        <p:spPr bwMode="auto">
          <a:xfrm>
            <a:off x="5591175" y="1524000"/>
            <a:ext cx="987425" cy="265113"/>
          </a:xfrm>
          <a:prstGeom prst="rect">
            <a:avLst/>
          </a:prstGeom>
          <a:solidFill>
            <a:srgbClr val="FF990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3" name="Rectangle 12"/>
          <p:cNvSpPr>
            <a:spLocks noChangeArrowheads="1"/>
          </p:cNvSpPr>
          <p:nvPr/>
        </p:nvSpPr>
        <p:spPr bwMode="auto">
          <a:xfrm>
            <a:off x="7699375" y="1519238"/>
            <a:ext cx="727075" cy="266700"/>
          </a:xfrm>
          <a:prstGeom prst="rect">
            <a:avLst/>
          </a:prstGeom>
          <a:solidFill>
            <a:srgbClr val="FF990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69346">
                                            <p:txEl>
                                              <p:pRg st="0" end="0"/>
                                            </p:txEl>
                                          </p:spTgt>
                                        </p:tgtEl>
                                        <p:attrNameLst>
                                          <p:attrName>style.visibility</p:attrName>
                                        </p:attrNameLst>
                                      </p:cBhvr>
                                      <p:to>
                                        <p:strVal val="visible"/>
                                      </p:to>
                                    </p:set>
                                    <p:anim calcmode="lin" valueType="num">
                                      <p:cBhvr additive="base">
                                        <p:cTn id="7" dur="500" fill="hold"/>
                                        <p:tgtEl>
                                          <p:spTgt spid="5693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93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69346">
                                            <p:txEl>
                                              <p:pRg st="1" end="1"/>
                                            </p:txEl>
                                          </p:spTgt>
                                        </p:tgtEl>
                                        <p:attrNameLst>
                                          <p:attrName>style.visibility</p:attrName>
                                        </p:attrNameLst>
                                      </p:cBhvr>
                                      <p:to>
                                        <p:strVal val="visible"/>
                                      </p:to>
                                    </p:set>
                                    <p:anim calcmode="lin" valueType="num">
                                      <p:cBhvr additive="base">
                                        <p:cTn id="13" dur="500" fill="hold"/>
                                        <p:tgtEl>
                                          <p:spTgt spid="5693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93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48130"/>
                                        </p:tgtEl>
                                        <p:attrNameLst>
                                          <p:attrName>style.visibility</p:attrName>
                                        </p:attrNameLst>
                                      </p:cBhvr>
                                      <p:to>
                                        <p:strVal val="visible"/>
                                      </p:to>
                                    </p:set>
                                    <p:anim calcmode="lin" valueType="num">
                                      <p:cBhvr>
                                        <p:cTn id="17" dur="500" fill="hold"/>
                                        <p:tgtEl>
                                          <p:spTgt spid="48130"/>
                                        </p:tgtEl>
                                        <p:attrNameLst>
                                          <p:attrName>ppt_w</p:attrName>
                                        </p:attrNameLst>
                                      </p:cBhvr>
                                      <p:tavLst>
                                        <p:tav tm="0">
                                          <p:val>
                                            <p:fltVal val="0"/>
                                          </p:val>
                                        </p:tav>
                                        <p:tav tm="100000">
                                          <p:val>
                                            <p:strVal val="#ppt_w"/>
                                          </p:val>
                                        </p:tav>
                                      </p:tavLst>
                                    </p:anim>
                                    <p:anim calcmode="lin" valueType="num">
                                      <p:cBhvr>
                                        <p:cTn id="18" dur="500" fill="hold"/>
                                        <p:tgtEl>
                                          <p:spTgt spid="48130"/>
                                        </p:tgtEl>
                                        <p:attrNameLst>
                                          <p:attrName>ppt_h</p:attrName>
                                        </p:attrNameLst>
                                      </p:cBhvr>
                                      <p:tavLst>
                                        <p:tav tm="0">
                                          <p:val>
                                            <p:fltVal val="0"/>
                                          </p:val>
                                        </p:tav>
                                        <p:tav tm="100000">
                                          <p:val>
                                            <p:strVal val="#ppt_h"/>
                                          </p:val>
                                        </p:tav>
                                      </p:tavLst>
                                    </p:anim>
                                    <p:animEffect transition="in" filter="fade">
                                      <p:cBhvr>
                                        <p:cTn id="19" dur="500"/>
                                        <p:tgtEl>
                                          <p:spTgt spid="48130"/>
                                        </p:tgtEl>
                                      </p:cBhvr>
                                    </p:animEffect>
                                  </p:childTnLst>
                                </p:cTn>
                              </p:par>
                              <p:par>
                                <p:cTn id="20" presetID="53" presetClass="entr" presetSubtype="0" fill="hold" nodeType="withEffect">
                                  <p:stCondLst>
                                    <p:cond delay="0"/>
                                  </p:stCondLst>
                                  <p:childTnLst>
                                    <p:set>
                                      <p:cBhvr>
                                        <p:cTn id="21" dur="1" fill="hold">
                                          <p:stCondLst>
                                            <p:cond delay="0"/>
                                          </p:stCondLst>
                                        </p:cTn>
                                        <p:tgtEl>
                                          <p:spTgt spid="48131"/>
                                        </p:tgtEl>
                                        <p:attrNameLst>
                                          <p:attrName>style.visibility</p:attrName>
                                        </p:attrNameLst>
                                      </p:cBhvr>
                                      <p:to>
                                        <p:strVal val="visible"/>
                                      </p:to>
                                    </p:set>
                                    <p:anim calcmode="lin" valueType="num">
                                      <p:cBhvr>
                                        <p:cTn id="22" dur="500" fill="hold"/>
                                        <p:tgtEl>
                                          <p:spTgt spid="48131"/>
                                        </p:tgtEl>
                                        <p:attrNameLst>
                                          <p:attrName>ppt_w</p:attrName>
                                        </p:attrNameLst>
                                      </p:cBhvr>
                                      <p:tavLst>
                                        <p:tav tm="0">
                                          <p:val>
                                            <p:fltVal val="0"/>
                                          </p:val>
                                        </p:tav>
                                        <p:tav tm="100000">
                                          <p:val>
                                            <p:strVal val="#ppt_w"/>
                                          </p:val>
                                        </p:tav>
                                      </p:tavLst>
                                    </p:anim>
                                    <p:anim calcmode="lin" valueType="num">
                                      <p:cBhvr>
                                        <p:cTn id="23" dur="500" fill="hold"/>
                                        <p:tgtEl>
                                          <p:spTgt spid="48131"/>
                                        </p:tgtEl>
                                        <p:attrNameLst>
                                          <p:attrName>ppt_h</p:attrName>
                                        </p:attrNameLst>
                                      </p:cBhvr>
                                      <p:tavLst>
                                        <p:tav tm="0">
                                          <p:val>
                                            <p:fltVal val="0"/>
                                          </p:val>
                                        </p:tav>
                                        <p:tav tm="100000">
                                          <p:val>
                                            <p:strVal val="#ppt_h"/>
                                          </p:val>
                                        </p:tav>
                                      </p:tavLst>
                                    </p:anim>
                                    <p:animEffect transition="in" filter="fade">
                                      <p:cBhvr>
                                        <p:cTn id="24" dur="500"/>
                                        <p:tgtEl>
                                          <p:spTgt spid="4813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69346">
                                            <p:txEl>
                                              <p:pRg st="2" end="2"/>
                                            </p:txEl>
                                          </p:spTgt>
                                        </p:tgtEl>
                                        <p:attrNameLst>
                                          <p:attrName>style.visibility</p:attrName>
                                        </p:attrNameLst>
                                      </p:cBhvr>
                                      <p:to>
                                        <p:strVal val="visible"/>
                                      </p:to>
                                    </p:set>
                                    <p:anim calcmode="lin" valueType="num">
                                      <p:cBhvr additive="base">
                                        <p:cTn id="29" dur="500" fill="hold"/>
                                        <p:tgtEl>
                                          <p:spTgt spid="56934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693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par>
                                <p:cTn id="31" presetID="22" presetClass="entr" presetSubtype="8" fill="hold" grpId="0" nodeType="withEffect">
                                  <p:stCondLst>
                                    <p:cond delay="0"/>
                                  </p:stCondLst>
                                  <p:childTnLst>
                                    <p:set>
                                      <p:cBhvr>
                                        <p:cTn id="32" dur="1" fill="hold">
                                          <p:stCondLst>
                                            <p:cond delay="0"/>
                                          </p:stCondLst>
                                        </p:cTn>
                                        <p:tgtEl>
                                          <p:spTgt spid="569356"/>
                                        </p:tgtEl>
                                        <p:attrNameLst>
                                          <p:attrName>style.visibility</p:attrName>
                                        </p:attrNameLst>
                                      </p:cBhvr>
                                      <p:to>
                                        <p:strVal val="visible"/>
                                      </p:to>
                                    </p:set>
                                    <p:animEffect transition="in" filter="wipe(left)">
                                      <p:cBhvr>
                                        <p:cTn id="33" dur="500"/>
                                        <p:tgtEl>
                                          <p:spTgt spid="56935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569346">
                                            <p:txEl>
                                              <p:pRg st="3" end="3"/>
                                            </p:txEl>
                                          </p:spTgt>
                                        </p:tgtEl>
                                        <p:attrNameLst>
                                          <p:attrName>style.visibility</p:attrName>
                                        </p:attrNameLst>
                                      </p:cBhvr>
                                      <p:to>
                                        <p:strVal val="visible"/>
                                      </p:to>
                                    </p:set>
                                    <p:anim calcmode="lin" valueType="num">
                                      <p:cBhvr additive="base">
                                        <p:cTn id="41" dur="500" fill="hold"/>
                                        <p:tgtEl>
                                          <p:spTgt spid="569346">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693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animEffect transition="in" filter="fade">
                                      <p:cBhvr>
                                        <p:cTn id="49" dur="500"/>
                                        <p:tgtEl>
                                          <p:spTgt spid="2"/>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569362">
                                            <p:txEl>
                                              <p:pRg st="0" end="0"/>
                                            </p:txEl>
                                          </p:spTgt>
                                        </p:tgtEl>
                                        <p:attrNameLst>
                                          <p:attrName>style.visibility</p:attrName>
                                        </p:attrNameLst>
                                      </p:cBhvr>
                                      <p:to>
                                        <p:strVal val="visible"/>
                                      </p:to>
                                    </p:set>
                                    <p:anim calcmode="lin" valueType="num">
                                      <p:cBhvr additive="base">
                                        <p:cTn id="54" dur="500" fill="hold"/>
                                        <p:tgtEl>
                                          <p:spTgt spid="569362">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693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569362">
                                            <p:txEl>
                                              <p:pRg st="1" end="1"/>
                                            </p:txEl>
                                          </p:spTgt>
                                        </p:tgtEl>
                                        <p:attrNameLst>
                                          <p:attrName>style.visibility</p:attrName>
                                        </p:attrNameLst>
                                      </p:cBhvr>
                                      <p:to>
                                        <p:strVal val="visible"/>
                                      </p:to>
                                    </p:set>
                                    <p:anim calcmode="lin" valueType="num">
                                      <p:cBhvr additive="base">
                                        <p:cTn id="60" dur="500" fill="hold"/>
                                        <p:tgtEl>
                                          <p:spTgt spid="569362">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693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569362">
                                            <p:txEl>
                                              <p:pRg st="2" end="2"/>
                                            </p:txEl>
                                          </p:spTgt>
                                        </p:tgtEl>
                                        <p:attrNameLst>
                                          <p:attrName>style.visibility</p:attrName>
                                        </p:attrNameLst>
                                      </p:cBhvr>
                                      <p:to>
                                        <p:strVal val="visible"/>
                                      </p:to>
                                    </p:set>
                                    <p:anim calcmode="lin" valueType="num">
                                      <p:cBhvr additive="base">
                                        <p:cTn id="66" dur="500" fill="hold"/>
                                        <p:tgtEl>
                                          <p:spTgt spid="569362">
                                            <p:txEl>
                                              <p:pRg st="2" end="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5693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569362">
                                            <p:txEl>
                                              <p:pRg st="3" end="3"/>
                                            </p:txEl>
                                          </p:spTgt>
                                        </p:tgtEl>
                                        <p:attrNameLst>
                                          <p:attrName>style.visibility</p:attrName>
                                        </p:attrNameLst>
                                      </p:cBhvr>
                                      <p:to>
                                        <p:strVal val="visible"/>
                                      </p:to>
                                    </p:set>
                                    <p:anim calcmode="lin" valueType="num">
                                      <p:cBhvr additive="base">
                                        <p:cTn id="72" dur="500" fill="hold"/>
                                        <p:tgtEl>
                                          <p:spTgt spid="569362">
                                            <p:txEl>
                                              <p:pRg st="3" end="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693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56"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9307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b="1">
                <a:solidFill>
                  <a:srgbClr val="333399"/>
                </a:solidFill>
              </a:rPr>
              <a:t>Understandings: </a:t>
            </a:r>
            <a:endParaRPr lang="en-US" altLang="en-US">
              <a:solidFill>
                <a:srgbClr val="333399"/>
              </a:solidFill>
            </a:endParaRPr>
          </a:p>
          <a:p>
            <a:r>
              <a:rPr lang="en-US" altLang="en-US">
                <a:solidFill>
                  <a:srgbClr val="333399"/>
                </a:solidFill>
              </a:rPr>
              <a:t>• Pressure </a:t>
            </a:r>
          </a:p>
          <a:p>
            <a:r>
              <a:rPr lang="en-US" altLang="en-US">
                <a:solidFill>
                  <a:srgbClr val="333399"/>
                </a:solidFill>
              </a:rPr>
              <a:t>• Equation of state for an ideal gas </a:t>
            </a:r>
          </a:p>
          <a:p>
            <a:r>
              <a:rPr lang="en-US" altLang="en-US">
                <a:solidFill>
                  <a:srgbClr val="333399"/>
                </a:solidFill>
              </a:rPr>
              <a:t>• Kinetic model of an ideal gas </a:t>
            </a:r>
          </a:p>
          <a:p>
            <a:r>
              <a:rPr lang="en-US" altLang="en-US">
                <a:solidFill>
                  <a:srgbClr val="333399"/>
                </a:solidFill>
              </a:rPr>
              <a:t>• Mole, molar mass and the Avogadro constant </a:t>
            </a:r>
          </a:p>
          <a:p>
            <a:r>
              <a:rPr lang="en-US" altLang="en-US">
                <a:solidFill>
                  <a:srgbClr val="333399"/>
                </a:solidFill>
              </a:rPr>
              <a:t>• Differences between real and ideal gases </a:t>
            </a:r>
          </a:p>
          <a:p>
            <a:r>
              <a:rPr lang="en-US" altLang="en-US" b="1">
                <a:solidFill>
                  <a:srgbClr val="333399"/>
                </a:solidFill>
              </a:rPr>
              <a:t>Applications and skills: </a:t>
            </a:r>
            <a:endParaRPr lang="en-US" altLang="en-US">
              <a:solidFill>
                <a:srgbClr val="333399"/>
              </a:solidFill>
            </a:endParaRPr>
          </a:p>
          <a:p>
            <a:r>
              <a:rPr lang="en-US" altLang="en-US">
                <a:solidFill>
                  <a:srgbClr val="333399"/>
                </a:solidFill>
              </a:rPr>
              <a:t>• Solving problems using the equation of state for an ideal gas and gas laws </a:t>
            </a:r>
          </a:p>
          <a:p>
            <a:r>
              <a:rPr lang="en-US" altLang="en-US">
                <a:solidFill>
                  <a:srgbClr val="333399"/>
                </a:solidFill>
              </a:rPr>
              <a:t>• Sketching and interpreting changes of state of an ideal gas on pressure–volume, pressure–temperature and volume–temperature diagrams </a:t>
            </a:r>
          </a:p>
          <a:p>
            <a:r>
              <a:rPr lang="en-US" altLang="en-US">
                <a:solidFill>
                  <a:srgbClr val="333399"/>
                </a:solidFill>
              </a:rPr>
              <a:t>• Investigating at least one gas law experimentally </a:t>
            </a:r>
          </a:p>
        </p:txBody>
      </p:sp>
      <p:sp>
        <p:nvSpPr>
          <p:cNvPr id="3075" name="Rectangle 118"/>
          <p:cNvSpPr>
            <a:spLocks noGrp="1" noChangeArrowheads="1"/>
          </p:cNvSpPr>
          <p:nvPr>
            <p:ph type="ctrTitle"/>
          </p:nvPr>
        </p:nvSpPr>
        <p:spPr>
          <a:xfrm>
            <a:off x="685800" y="533400"/>
            <a:ext cx="7772400" cy="896938"/>
          </a:xfrm>
          <a:noFill/>
        </p:spPr>
        <p:txBody>
          <a:bodyPr/>
          <a:lstStyle/>
          <a:p>
            <a:pPr algn="l" eaLnBrk="1" hangingPunct="1"/>
            <a:r>
              <a:rPr lang="en-US" altLang="en-US" sz="2800" b="1"/>
              <a:t>Topic 3: Thermal physics</a:t>
            </a:r>
            <a:br>
              <a:rPr lang="en-US" altLang="en-US" sz="2800" b="1"/>
            </a:br>
            <a:r>
              <a:rPr lang="en-US" altLang="en-US" sz="2800">
                <a:solidFill>
                  <a:schemeClr val="tx1"/>
                </a:solidFill>
              </a:rPr>
              <a:t>3.2 – Modeling a gas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93187">
                                            <p:txEl>
                                              <p:pRg st="9" end="9"/>
                                            </p:txEl>
                                          </p:spTgt>
                                        </p:tgtEl>
                                        <p:attrNameLst>
                                          <p:attrName>style.visibility</p:attrName>
                                        </p:attrNameLst>
                                      </p:cBhvr>
                                      <p:to>
                                        <p:strVal val="visible"/>
                                      </p:to>
                                    </p:set>
                                    <p:anim calcmode="lin" valueType="num">
                                      <p:cBhvr additive="base">
                                        <p:cTn id="61"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318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69362" name="Rectangle 18"/>
              <p:cNvSpPr>
                <a:spLocks noChangeArrowheads="1"/>
              </p:cNvSpPr>
              <p:nvPr/>
            </p:nvSpPr>
            <p:spPr bwMode="auto">
              <a:xfrm>
                <a:off x="674688" y="4725988"/>
                <a:ext cx="7781925" cy="2132012"/>
              </a:xfrm>
              <a:prstGeom prst="rect">
                <a:avLst/>
              </a:prstGeom>
              <a:solidFill>
                <a:srgbClr val="FFFFCC"/>
              </a:solidFill>
              <a:ln w="9525">
                <a:noFill/>
                <a:miter lim="800000"/>
                <a:headEnd/>
                <a:tailEnd/>
              </a:ln>
              <a:effectLst/>
            </p:spPr>
            <p:txBody>
              <a:bodyPr/>
              <a:lstStyle/>
              <a:p>
                <a:pPr>
                  <a:spcBef>
                    <a:spcPct val="20000"/>
                  </a:spcBef>
                  <a:defRPr/>
                </a:pPr>
                <a:r>
                  <a:rPr lang="en-US" altLang="en-US" dirty="0" smtClean="0">
                    <a:latin typeface="+mn-lt"/>
                    <a:sym typeface="Symbol" pitchFamily="18" charset="2"/>
                  </a:rPr>
                  <a:t>EXAMPLE: How many atoms                                                      of P are there in 145.8 g of it?</a:t>
                </a:r>
                <a:endParaRPr lang="en-US" altLang="en-US" dirty="0">
                  <a:latin typeface="+mn-lt"/>
                  <a:cs typeface="Courier New" pitchFamily="49" charset="0"/>
                  <a:sym typeface="Symbol" pitchFamily="18" charset="2"/>
                </a:endParaRPr>
              </a:p>
              <a:p>
                <a:pPr>
                  <a:spcBef>
                    <a:spcPct val="20000"/>
                  </a:spcBef>
                  <a:defRPr/>
                </a:pPr>
                <a:r>
                  <a:rPr lang="en-US" altLang="en-US" dirty="0">
                    <a:latin typeface="+mn-lt"/>
                  </a:rPr>
                  <a:t>SOLUTION: It is best to start with the given quantity</a:t>
                </a:r>
                <a:r>
                  <a:rPr lang="en-US" altLang="en-US" dirty="0" smtClean="0">
                    <a:latin typeface="+mn-lt"/>
                  </a:rPr>
                  <a:t>.</a:t>
                </a:r>
              </a:p>
              <a:p>
                <a:pPr>
                  <a:spcBef>
                    <a:spcPct val="20000"/>
                  </a:spcBef>
                  <a:defRPr/>
                </a:pPr>
                <a:r>
                  <a:rPr lang="en-US" altLang="en-US" dirty="0" smtClean="0"/>
                  <a:t>  </a:t>
                </a:r>
                <a14:m>
                  <m:oMath xmlns:m="http://schemas.openxmlformats.org/officeDocument/2006/math">
                    <m:r>
                      <a:rPr lang="en-US" altLang="en-US" b="0" i="0" dirty="0" smtClean="0">
                        <a:latin typeface="Cambria Math" panose="02040503050406030204" pitchFamily="18" charset="0"/>
                      </a:rPr>
                      <m:t> </m:t>
                    </m:r>
                    <m:d>
                      <m:dPr>
                        <m:ctrlPr>
                          <a:rPr lang="en-US" altLang="en-US" i="1" dirty="0" smtClean="0">
                            <a:latin typeface="Cambria Math" panose="02040503050406030204" pitchFamily="18" charset="0"/>
                          </a:rPr>
                        </m:ctrlPr>
                      </m:dPr>
                      <m:e>
                        <m:r>
                          <a:rPr lang="en-US" altLang="en-US" i="1" dirty="0" smtClean="0">
                            <a:latin typeface="Cambria Math" panose="02040503050406030204" pitchFamily="18" charset="0"/>
                          </a:rPr>
                          <m:t>145.8</m:t>
                        </m:r>
                        <m:r>
                          <a:rPr lang="en-US" altLang="en-US" i="1" dirty="0" smtClean="0">
                            <a:latin typeface="Cambria Math" panose="02040503050406030204" pitchFamily="18" charset="0"/>
                          </a:rPr>
                          <m:t>𝑔</m:t>
                        </m:r>
                      </m:e>
                    </m:d>
                    <m:d>
                      <m:dPr>
                        <m:ctrlPr>
                          <a:rPr lang="en-US" altLang="en-US" i="1" dirty="0" smtClean="0">
                            <a:latin typeface="Cambria Math" panose="02040503050406030204" pitchFamily="18" charset="0"/>
                          </a:rPr>
                        </m:ctrlPr>
                      </m:dPr>
                      <m:e>
                        <m:f>
                          <m:fPr>
                            <m:ctrlPr>
                              <a:rPr lang="en-US" altLang="en-US" i="1" dirty="0" smtClean="0">
                                <a:latin typeface="Cambria Math" panose="02040503050406030204" pitchFamily="18" charset="0"/>
                              </a:rPr>
                            </m:ctrlPr>
                          </m:fPr>
                          <m:num>
                            <m:r>
                              <a:rPr lang="en-US" altLang="en-US" i="1" dirty="0" smtClean="0">
                                <a:latin typeface="Cambria Math" panose="02040503050406030204" pitchFamily="18" charset="0"/>
                              </a:rPr>
                              <m:t>1</m:t>
                            </m:r>
                            <m:r>
                              <a:rPr lang="en-US" altLang="en-US" i="1" dirty="0" err="1" smtClean="0">
                                <a:latin typeface="Cambria Math" panose="02040503050406030204" pitchFamily="18" charset="0"/>
                              </a:rPr>
                              <m:t>𝑚𝑜𝑙</m:t>
                            </m:r>
                          </m:num>
                          <m:den>
                            <m:r>
                              <a:rPr lang="en-US" altLang="en-US" i="1" dirty="0" smtClean="0">
                                <a:latin typeface="Cambria Math" panose="02040503050406030204" pitchFamily="18" charset="0"/>
                              </a:rPr>
                              <m:t>30.984</m:t>
                            </m:r>
                            <m:r>
                              <a:rPr lang="en-US" altLang="en-US" i="1" dirty="0" smtClean="0">
                                <a:latin typeface="Cambria Math" panose="02040503050406030204" pitchFamily="18" charset="0"/>
                              </a:rPr>
                              <m:t>𝑔</m:t>
                            </m:r>
                          </m:den>
                        </m:f>
                      </m:e>
                    </m:d>
                    <m:d>
                      <m:dPr>
                        <m:ctrlPr>
                          <a:rPr lang="en-US" altLang="en-US" i="1" dirty="0" smtClean="0">
                            <a:latin typeface="Cambria Math" panose="02040503050406030204" pitchFamily="18" charset="0"/>
                          </a:rPr>
                        </m:ctrlPr>
                      </m:dPr>
                      <m:e>
                        <m:f>
                          <m:fPr>
                            <m:ctrlPr>
                              <a:rPr lang="en-US" altLang="en-US" i="1" dirty="0" smtClean="0">
                                <a:latin typeface="Cambria Math" panose="02040503050406030204" pitchFamily="18" charset="0"/>
                                <a:sym typeface="Symbol" pitchFamily="18" charset="2"/>
                              </a:rPr>
                            </m:ctrlPr>
                          </m:fPr>
                          <m:num>
                            <m:r>
                              <a:rPr lang="en-US" altLang="en-US" i="1" dirty="0" smtClean="0">
                                <a:latin typeface="Cambria Math" panose="02040503050406030204" pitchFamily="18" charset="0"/>
                              </a:rPr>
                              <m:t>6.02</m:t>
                            </m:r>
                            <m:r>
                              <a:rPr lang="en-US" altLang="en-US" i="1" dirty="0" smtClean="0">
                                <a:latin typeface="Cambria Math" panose="02040503050406030204" pitchFamily="18" charset="0"/>
                                <a:sym typeface="Symbol" pitchFamily="18" charset="2"/>
                              </a:rPr>
                              <m:t>10</m:t>
                            </m:r>
                            <m:r>
                              <a:rPr lang="en-US" altLang="en-US" i="1" baseline="30000" dirty="0" smtClean="0">
                                <a:latin typeface="Cambria Math" panose="02040503050406030204" pitchFamily="18" charset="0"/>
                                <a:sym typeface="Symbol" pitchFamily="18" charset="2"/>
                              </a:rPr>
                              <m:t>23</m:t>
                            </m:r>
                            <m:r>
                              <a:rPr lang="en-US" altLang="en-US" i="1" dirty="0" smtClean="0">
                                <a:latin typeface="Cambria Math" panose="02040503050406030204" pitchFamily="18" charset="0"/>
                                <a:sym typeface="Symbol" pitchFamily="18" charset="2"/>
                              </a:rPr>
                              <m:t> </m:t>
                            </m:r>
                            <m:r>
                              <a:rPr lang="en-US" altLang="en-US" i="1" dirty="0" smtClean="0">
                                <a:latin typeface="Cambria Math" panose="02040503050406030204" pitchFamily="18" charset="0"/>
                                <a:sym typeface="Symbol" pitchFamily="18" charset="2"/>
                              </a:rPr>
                              <m:t>𝑎𝑡𝑜𝑚𝑠</m:t>
                            </m:r>
                          </m:num>
                          <m:den>
                            <m:r>
                              <a:rPr lang="en-US" altLang="en-US" i="1" dirty="0" smtClean="0">
                                <a:latin typeface="Cambria Math" panose="02040503050406030204" pitchFamily="18" charset="0"/>
                                <a:sym typeface="Symbol" pitchFamily="18" charset="2"/>
                              </a:rPr>
                              <m:t>1</m:t>
                            </m:r>
                            <m:r>
                              <a:rPr lang="en-US" altLang="en-US" i="1" dirty="0" err="1" smtClean="0">
                                <a:latin typeface="Cambria Math" panose="02040503050406030204" pitchFamily="18" charset="0"/>
                                <a:sym typeface="Symbol" pitchFamily="18" charset="2"/>
                              </a:rPr>
                              <m:t>𝑚𝑜𝑙</m:t>
                            </m:r>
                          </m:den>
                        </m:f>
                      </m:e>
                    </m:d>
                  </m:oMath>
                </a14:m>
                <a:endParaRPr lang="en-US" altLang="en-US" dirty="0">
                  <a:sym typeface="Symbol" pitchFamily="18" charset="2"/>
                </a:endParaRPr>
              </a:p>
              <a:p>
                <a:pPr>
                  <a:spcBef>
                    <a:spcPct val="20000"/>
                  </a:spcBef>
                  <a:buFont typeface="Symbol" pitchFamily="18" charset="2"/>
                  <a:buChar char="·"/>
                  <a:defRPr/>
                </a:pPr>
                <a:endParaRPr lang="en-US" altLang="en-US" dirty="0">
                  <a:latin typeface="+mn-lt"/>
                  <a:sym typeface="Symbol" pitchFamily="18" charset="2"/>
                </a:endParaRPr>
              </a:p>
            </p:txBody>
          </p:sp>
        </mc:Choice>
        <mc:Fallback xmlns="">
          <p:sp>
            <p:nvSpPr>
              <p:cNvPr id="569362" name="Rectangle 18"/>
              <p:cNvSpPr>
                <a:spLocks noRot="1" noChangeAspect="1" noMove="1" noResize="1" noEditPoints="1" noAdjustHandles="1" noChangeArrowheads="1" noChangeShapeType="1" noTextEdit="1"/>
              </p:cNvSpPr>
              <p:nvPr/>
            </p:nvSpPr>
            <p:spPr bwMode="auto">
              <a:xfrm>
                <a:off x="674688" y="4725988"/>
                <a:ext cx="7781925" cy="2132012"/>
              </a:xfrm>
              <a:prstGeom prst="rect">
                <a:avLst/>
              </a:prstGeom>
              <a:blipFill>
                <a:blip r:embed="rId6"/>
                <a:stretch>
                  <a:fillRect l="-1254" t="-2000" r="-12931"/>
                </a:stretch>
              </a:blipFill>
              <a:ln w="9525">
                <a:noFill/>
                <a:miter lim="800000"/>
                <a:headEnd/>
                <a:tailEnd/>
              </a:ln>
              <a:effectLst/>
            </p:spPr>
            <p:txBody>
              <a:bodyPr/>
              <a:lstStyle/>
              <a:p>
                <a:r>
                  <a:rPr lang="en-US">
                    <a:noFill/>
                  </a:rPr>
                  <a:t> </a:t>
                </a:r>
              </a:p>
            </p:txBody>
          </p:sp>
        </mc:Fallback>
      </mc:AlternateContent>
      <p:sp>
        <p:nvSpPr>
          <p:cNvPr id="569346" name="Rectangle 2"/>
          <p:cNvSpPr>
            <a:spLocks noChangeArrowheads="1"/>
          </p:cNvSpPr>
          <p:nvPr/>
        </p:nvSpPr>
        <p:spPr bwMode="auto">
          <a:xfrm>
            <a:off x="685800" y="1549400"/>
            <a:ext cx="7772400" cy="3219450"/>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The Avogadro constant</a:t>
            </a:r>
            <a:endParaRPr lang="en-US" altLang="en-US" dirty="0">
              <a:solidFill>
                <a:srgbClr val="000000"/>
              </a:solidFill>
              <a:latin typeface="+mn-lt"/>
              <a:cs typeface="Times New Roman" pitchFamily="18" charset="0"/>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ts val="18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To find the number of atoms                                                   in a sample, simply convert                                               sample to moles, then use                                                          the conversion</a:t>
            </a:r>
          </a:p>
          <a:p>
            <a:pPr>
              <a:spcBef>
                <a:spcPts val="1200"/>
              </a:spcBef>
              <a:defRPr/>
            </a:pPr>
            <a:r>
              <a:rPr lang="en-US" altLang="en-US" dirty="0">
                <a:solidFill>
                  <a:srgbClr val="000000"/>
                </a:solidFill>
                <a:latin typeface="+mn-lt"/>
                <a:cs typeface="Times New Roman" pitchFamily="18" charset="0"/>
              </a:rPr>
              <a:t>  </a:t>
            </a:r>
            <a:r>
              <a:rPr lang="en-US" altLang="en-US" dirty="0">
                <a:solidFill>
                  <a:srgbClr val="333399"/>
                </a:solidFill>
                <a:latin typeface="+mn-lt"/>
                <a:cs typeface="Times New Roman" pitchFamily="18" charset="0"/>
              </a:rPr>
              <a:t>1 mol = </a:t>
            </a:r>
            <a:r>
              <a:rPr lang="en-US" altLang="en-US" dirty="0">
                <a:solidFill>
                  <a:srgbClr val="333399"/>
                </a:solidFill>
              </a:rPr>
              <a:t>6.02</a:t>
            </a:r>
            <a:r>
              <a:rPr lang="en-US" altLang="en-US" dirty="0">
                <a:solidFill>
                  <a:srgbClr val="333399"/>
                </a:solidFill>
                <a:sym typeface="Symbol" pitchFamily="18" charset="2"/>
              </a:rPr>
              <a:t>10</a:t>
            </a:r>
            <a:r>
              <a:rPr lang="en-US" altLang="en-US" baseline="30000" dirty="0">
                <a:solidFill>
                  <a:srgbClr val="333399"/>
                </a:solidFill>
                <a:sym typeface="Symbol" pitchFamily="18" charset="2"/>
              </a:rPr>
              <a:t>23</a:t>
            </a:r>
            <a:r>
              <a:rPr lang="en-US" altLang="en-US" dirty="0">
                <a:solidFill>
                  <a:srgbClr val="333399"/>
                </a:solidFill>
                <a:sym typeface="Symbol" pitchFamily="18" charset="2"/>
              </a:rPr>
              <a:t> molecules</a:t>
            </a:r>
            <a:r>
              <a:rPr lang="en-US" altLang="en-US" dirty="0">
                <a:sym typeface="Symbol" pitchFamily="18" charset="2"/>
              </a:rPr>
              <a:t>.</a:t>
            </a:r>
            <a:endParaRPr lang="en-US" altLang="en-US" dirty="0">
              <a:solidFill>
                <a:srgbClr val="000000"/>
              </a:solidFill>
              <a:latin typeface="+mn-lt"/>
              <a:cs typeface="Times New Roman" pitchFamily="18" charset="0"/>
            </a:endParaRPr>
          </a:p>
        </p:txBody>
      </p:sp>
      <p:grpSp>
        <p:nvGrpSpPr>
          <p:cNvPr id="2" name="Group 17"/>
          <p:cNvGrpSpPr>
            <a:grpSpLocks/>
          </p:cNvGrpSpPr>
          <p:nvPr/>
        </p:nvGrpSpPr>
        <p:grpSpPr bwMode="auto">
          <a:xfrm>
            <a:off x="828675" y="1992313"/>
            <a:ext cx="7464425" cy="473075"/>
            <a:chOff x="522" y="2956"/>
            <a:chExt cx="4702" cy="298"/>
          </a:xfrm>
        </p:grpSpPr>
        <p:sp>
          <p:nvSpPr>
            <p:cNvPr id="16394" name="Rectangle 14"/>
            <p:cNvSpPr>
              <a:spLocks noChangeArrowheads="1"/>
            </p:cNvSpPr>
            <p:nvPr/>
          </p:nvSpPr>
          <p:spPr bwMode="auto">
            <a:xfrm>
              <a:off x="554" y="2976"/>
              <a:ext cx="2818" cy="202"/>
            </a:xfrm>
            <a:prstGeom prst="rect">
              <a:avLst/>
            </a:prstGeom>
            <a:noFill/>
            <a:ln w="9525">
              <a:noFill/>
              <a:miter lim="800000"/>
              <a:headEnd/>
              <a:tailEnd/>
            </a:ln>
            <a:effectLst/>
          </p:spPr>
          <p:txBody>
            <a:bodyPr/>
            <a:lstStyle/>
            <a:p>
              <a:pPr>
                <a:lnSpc>
                  <a:spcPct val="90000"/>
                </a:lnSpc>
                <a:spcBef>
                  <a:spcPct val="20000"/>
                </a:spcBef>
                <a:defRPr/>
              </a:pPr>
              <a:r>
                <a:rPr lang="en-US" altLang="en-US" i="1" dirty="0">
                  <a:latin typeface="+mn-lt"/>
                </a:rPr>
                <a:t>N</a:t>
              </a:r>
              <a:r>
                <a:rPr lang="en-US" altLang="en-US" baseline="-25000" dirty="0">
                  <a:latin typeface="+mn-lt"/>
                </a:rPr>
                <a:t>A</a:t>
              </a:r>
              <a:r>
                <a:rPr lang="en-US" altLang="en-US" dirty="0">
                  <a:latin typeface="+mn-lt"/>
                </a:rPr>
                <a:t> = 6.02</a:t>
              </a:r>
              <a:r>
                <a:rPr lang="en-US" altLang="en-US" dirty="0">
                  <a:latin typeface="+mn-lt"/>
                  <a:sym typeface="Symbol" pitchFamily="18" charset="2"/>
                </a:rPr>
                <a:t>10</a:t>
              </a:r>
              <a:r>
                <a:rPr lang="en-US" altLang="en-US" baseline="30000" dirty="0">
                  <a:latin typeface="+mn-lt"/>
                  <a:sym typeface="Symbol" pitchFamily="18" charset="2"/>
                </a:rPr>
                <a:t>23</a:t>
              </a:r>
              <a:r>
                <a:rPr lang="en-US" altLang="en-US" dirty="0">
                  <a:latin typeface="+mn-lt"/>
                  <a:sym typeface="Symbol" pitchFamily="18" charset="2"/>
                </a:rPr>
                <a:t> molecules.</a:t>
              </a:r>
              <a:endParaRPr lang="en-US" altLang="en-US" baseline="-25000" dirty="0">
                <a:latin typeface="+mn-lt"/>
                <a:cs typeface="Courier New" pitchFamily="49" charset="0"/>
                <a:sym typeface="Symbol" pitchFamily="18" charset="2"/>
              </a:endParaRPr>
            </a:p>
          </p:txBody>
        </p:sp>
        <p:sp>
          <p:nvSpPr>
            <p:cNvPr id="20496" name="Text Box 15"/>
            <p:cNvSpPr txBox="1">
              <a:spLocks noChangeArrowheads="1"/>
            </p:cNvSpPr>
            <p:nvPr/>
          </p:nvSpPr>
          <p:spPr bwMode="auto">
            <a:xfrm>
              <a:off x="3040" y="2963"/>
              <a:ext cx="2184"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a:solidFill>
                    <a:schemeClr val="bg1"/>
                  </a:solidFill>
                </a:rPr>
                <a:t>the Avogadro constant</a:t>
              </a:r>
            </a:p>
          </p:txBody>
        </p:sp>
        <p:sp>
          <p:nvSpPr>
            <p:cNvPr id="20497" name="Rectangle 16"/>
            <p:cNvSpPr>
              <a:spLocks noChangeArrowheads="1"/>
            </p:cNvSpPr>
            <p:nvPr/>
          </p:nvSpPr>
          <p:spPr bwMode="auto">
            <a:xfrm>
              <a:off x="522" y="2956"/>
              <a:ext cx="4701" cy="29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14" name="Rectangle 5"/>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2800" b="1" kern="0" dirty="0"/>
              <a:t>Topic 3: Thermal physics</a:t>
            </a:r>
            <a:br>
              <a:rPr lang="en-US" altLang="en-US" sz="2800" b="1" kern="0" dirty="0"/>
            </a:br>
            <a:r>
              <a:rPr lang="en-US" altLang="en-US" sz="2800" kern="0" dirty="0">
                <a:solidFill>
                  <a:schemeClr val="tx1"/>
                </a:solidFill>
              </a:rPr>
              <a:t>3.2 – Modeling a gas</a:t>
            </a:r>
            <a:endParaRPr lang="en-US" altLang="en-US" sz="2800" kern="0" dirty="0">
              <a:solidFill>
                <a:schemeClr val="tx1"/>
              </a:solidFill>
              <a:latin typeface="Courier New" pitchFamily="49" charset="0"/>
            </a:endParaRPr>
          </a:p>
        </p:txBody>
      </p:sp>
      <p:pic>
        <p:nvPicPr>
          <p:cNvPr id="48130"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035550" y="65088"/>
            <a:ext cx="2024063" cy="1819275"/>
          </a:xfrm>
          <a:prstGeom prst="rect">
            <a:avLst/>
          </a:prstGeom>
          <a:ln>
            <a:noFill/>
          </a:ln>
          <a:effectLst>
            <a:outerShdw blurRad="292100" dist="139700" dir="2700000" algn="tl" rotWithShape="0">
              <a:srgbClr val="333333">
                <a:alpha val="65000"/>
              </a:srgbClr>
            </a:outerShdw>
          </a:effectLst>
        </p:spPr>
      </p:pic>
      <p:pic>
        <p:nvPicPr>
          <p:cNvPr id="48131" name="Picture 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7019925" y="65088"/>
            <a:ext cx="2024063" cy="1819275"/>
          </a:xfrm>
          <a:prstGeom prst="rect">
            <a:avLst/>
          </a:prstGeom>
          <a:ln>
            <a:noFill/>
          </a:ln>
          <a:effectLst>
            <a:outerShdw blurRad="292100" dist="139700" dir="2700000" algn="tl" rotWithShape="0">
              <a:srgbClr val="333333">
                <a:alpha val="65000"/>
              </a:srgbClr>
            </a:outerShdw>
          </a:effectLst>
        </p:spPr>
      </p:pic>
      <p:sp>
        <p:nvSpPr>
          <p:cNvPr id="20488" name="Rectangle 12"/>
          <p:cNvSpPr>
            <a:spLocks noChangeArrowheads="1"/>
          </p:cNvSpPr>
          <p:nvPr/>
        </p:nvSpPr>
        <p:spPr bwMode="auto">
          <a:xfrm>
            <a:off x="5591175" y="1524000"/>
            <a:ext cx="987425" cy="265113"/>
          </a:xfrm>
          <a:prstGeom prst="rect">
            <a:avLst/>
          </a:prstGeom>
          <a:solidFill>
            <a:srgbClr val="FF990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0489" name="Rectangle 12"/>
          <p:cNvSpPr>
            <a:spLocks noChangeArrowheads="1"/>
          </p:cNvSpPr>
          <p:nvPr/>
        </p:nvSpPr>
        <p:spPr bwMode="auto">
          <a:xfrm>
            <a:off x="7699375" y="1519238"/>
            <a:ext cx="727075" cy="266700"/>
          </a:xfrm>
          <a:prstGeom prst="rect">
            <a:avLst/>
          </a:prstGeom>
          <a:solidFill>
            <a:srgbClr val="FF990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pic>
        <p:nvPicPr>
          <p:cNvPr id="48132" name="Picture 4"/>
          <p:cNvPicPr>
            <a:picLocks noChangeAspect="1" noChangeArrowheads="1"/>
          </p:cNvPicPr>
          <p:nvPr/>
        </p:nvPicPr>
        <p:blipFill>
          <a:blip r:embed="rId9">
            <a:clrChange>
              <a:clrFrom>
                <a:srgbClr val="ED1C24"/>
              </a:clrFrom>
              <a:clrTo>
                <a:srgbClr val="ED1C24">
                  <a:alpha val="0"/>
                </a:srgbClr>
              </a:clrTo>
            </a:clrChange>
          </a:blip>
          <a:srcRect/>
          <a:stretch>
            <a:fillRect/>
          </a:stretch>
        </p:blipFill>
        <p:spPr bwMode="auto">
          <a:xfrm rot="21387076">
            <a:off x="5002213" y="2690813"/>
            <a:ext cx="4046537" cy="2463800"/>
          </a:xfrm>
          <a:prstGeom prst="rect">
            <a:avLst/>
          </a:prstGeom>
          <a:ln>
            <a:noFill/>
          </a:ln>
          <a:effectLst>
            <a:outerShdw blurRad="292100" dist="139700" dir="2700000" algn="tl" rotWithShape="0">
              <a:srgbClr val="333333">
                <a:alpha val="65000"/>
              </a:srgbClr>
            </a:outerShdw>
          </a:effectLst>
        </p:spPr>
      </p:pic>
      <p:cxnSp>
        <p:nvCxnSpPr>
          <p:cNvPr id="15" name="Straight Connector 14"/>
          <p:cNvCxnSpPr/>
          <p:nvPr/>
        </p:nvCxnSpPr>
        <p:spPr>
          <a:xfrm rot="16200000" flipH="1">
            <a:off x="1762787" y="6346548"/>
            <a:ext cx="381000" cy="2111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15380" y="6489958"/>
            <a:ext cx="216506" cy="2009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50425" y="6112796"/>
            <a:ext cx="412357" cy="21863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04506" y="6450778"/>
            <a:ext cx="511175" cy="3143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5526149" y="6164023"/>
                <a:ext cx="272006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en-US" i="1" dirty="0">
                          <a:latin typeface="Cambria Math" panose="02040503050406030204" pitchFamily="18" charset="0"/>
                        </a:rPr>
                        <m:t>=2.83</m:t>
                      </m:r>
                      <m:r>
                        <a:rPr lang="en-US" altLang="en-US" i="1" dirty="0">
                          <a:latin typeface="Cambria Math" panose="02040503050406030204" pitchFamily="18" charset="0"/>
                          <a:sym typeface="Symbol" pitchFamily="18" charset="2"/>
                        </a:rPr>
                        <m:t>10</m:t>
                      </m:r>
                      <m:r>
                        <a:rPr lang="en-US" altLang="en-US" i="1" baseline="30000" dirty="0">
                          <a:latin typeface="Cambria Math" panose="02040503050406030204" pitchFamily="18" charset="0"/>
                          <a:sym typeface="Symbol" pitchFamily="18" charset="2"/>
                        </a:rPr>
                        <m:t>24</m:t>
                      </m:r>
                      <m:r>
                        <a:rPr lang="en-US" altLang="en-US" i="1" dirty="0">
                          <a:latin typeface="Cambria Math" panose="02040503050406030204" pitchFamily="18" charset="0"/>
                          <a:sym typeface="Symbol" pitchFamily="18" charset="2"/>
                        </a:rPr>
                        <m:t> </m:t>
                      </m:r>
                      <m:r>
                        <a:rPr lang="en-US" altLang="en-US" i="1" dirty="0">
                          <a:latin typeface="Cambria Math" panose="02040503050406030204" pitchFamily="18" charset="0"/>
                          <a:sym typeface="Symbol" pitchFamily="18" charset="2"/>
                        </a:rPr>
                        <m:t>𝑎𝑡𝑜𝑚𝑠</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526149" y="6164023"/>
                <a:ext cx="2720063" cy="461665"/>
              </a:xfrm>
              <a:prstGeom prst="rect">
                <a:avLst/>
              </a:prstGeom>
              <a:blipFill>
                <a:blip r:embed="rId10"/>
                <a:stretch>
                  <a:fillRect/>
                </a:stretch>
              </a:blipFill>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10" presetID="53" presetClass="entr" presetSubtype="0" fill="hold" nodeType="withEffect">
                                  <p:stCondLst>
                                    <p:cond delay="0"/>
                                  </p:stCondLst>
                                  <p:childTnLst>
                                    <p:set>
                                      <p:cBhvr>
                                        <p:cTn id="11" dur="1" fill="hold">
                                          <p:stCondLst>
                                            <p:cond delay="0"/>
                                          </p:stCondLst>
                                        </p:cTn>
                                        <p:tgtEl>
                                          <p:spTgt spid="48132"/>
                                        </p:tgtEl>
                                        <p:attrNameLst>
                                          <p:attrName>style.visibility</p:attrName>
                                        </p:attrNameLst>
                                      </p:cBhvr>
                                      <p:to>
                                        <p:strVal val="visible"/>
                                      </p:to>
                                    </p:set>
                                    <p:anim calcmode="lin" valueType="num">
                                      <p:cBhvr>
                                        <p:cTn id="12" dur="500" fill="hold"/>
                                        <p:tgtEl>
                                          <p:spTgt spid="48132"/>
                                        </p:tgtEl>
                                        <p:attrNameLst>
                                          <p:attrName>ppt_w</p:attrName>
                                        </p:attrNameLst>
                                      </p:cBhvr>
                                      <p:tavLst>
                                        <p:tav tm="0">
                                          <p:val>
                                            <p:fltVal val="0"/>
                                          </p:val>
                                        </p:tav>
                                        <p:tav tm="100000">
                                          <p:val>
                                            <p:strVal val="#ppt_w"/>
                                          </p:val>
                                        </p:tav>
                                      </p:tavLst>
                                    </p:anim>
                                    <p:anim calcmode="lin" valueType="num">
                                      <p:cBhvr>
                                        <p:cTn id="13" dur="500" fill="hold"/>
                                        <p:tgtEl>
                                          <p:spTgt spid="48132"/>
                                        </p:tgtEl>
                                        <p:attrNameLst>
                                          <p:attrName>ppt_h</p:attrName>
                                        </p:attrNameLst>
                                      </p:cBhvr>
                                      <p:tavLst>
                                        <p:tav tm="0">
                                          <p:val>
                                            <p:fltVal val="0"/>
                                          </p:val>
                                        </p:tav>
                                        <p:tav tm="100000">
                                          <p:val>
                                            <p:strVal val="#ppt_h"/>
                                          </p:val>
                                        </p:tav>
                                      </p:tavLst>
                                    </p:anim>
                                    <p:animEffect transition="in" filter="fade">
                                      <p:cBhvr>
                                        <p:cTn id="14" dur="500"/>
                                        <p:tgtEl>
                                          <p:spTgt spid="4813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69346">
                                            <p:txEl>
                                              <p:pRg st="2" end="2"/>
                                            </p:txEl>
                                          </p:spTgt>
                                        </p:tgtEl>
                                        <p:attrNameLst>
                                          <p:attrName>style.visibility</p:attrName>
                                        </p:attrNameLst>
                                      </p:cBhvr>
                                      <p:to>
                                        <p:strVal val="visible"/>
                                      </p:to>
                                    </p:set>
                                    <p:anim calcmode="lin" valueType="num">
                                      <p:cBhvr additive="base">
                                        <p:cTn id="19" dur="500" fill="hold"/>
                                        <p:tgtEl>
                                          <p:spTgt spid="5693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93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69346">
                                            <p:txEl>
                                              <p:pRg st="3" end="3"/>
                                            </p:txEl>
                                          </p:spTgt>
                                        </p:tgtEl>
                                        <p:attrNameLst>
                                          <p:attrName>style.visibility</p:attrName>
                                        </p:attrNameLst>
                                      </p:cBhvr>
                                      <p:to>
                                        <p:strVal val="visible"/>
                                      </p:to>
                                    </p:set>
                                    <p:anim calcmode="lin" valueType="num">
                                      <p:cBhvr additive="base">
                                        <p:cTn id="25" dur="500" fill="hold"/>
                                        <p:tgtEl>
                                          <p:spTgt spid="56934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93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69362">
                                            <p:txEl>
                                              <p:pRg st="0" end="0"/>
                                            </p:txEl>
                                          </p:spTgt>
                                        </p:tgtEl>
                                        <p:attrNameLst>
                                          <p:attrName>style.visibility</p:attrName>
                                        </p:attrNameLst>
                                      </p:cBhvr>
                                      <p:to>
                                        <p:strVal val="visible"/>
                                      </p:to>
                                    </p:set>
                                    <p:anim calcmode="lin" valueType="num">
                                      <p:cBhvr additive="base">
                                        <p:cTn id="31" dur="500" fill="hold"/>
                                        <p:tgtEl>
                                          <p:spTgt spid="56936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693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69362">
                                            <p:txEl>
                                              <p:pRg st="1" end="1"/>
                                            </p:txEl>
                                          </p:spTgt>
                                        </p:tgtEl>
                                        <p:attrNameLst>
                                          <p:attrName>style.visibility</p:attrName>
                                        </p:attrNameLst>
                                      </p:cBhvr>
                                      <p:to>
                                        <p:strVal val="visible"/>
                                      </p:to>
                                    </p:set>
                                    <p:anim calcmode="lin" valueType="num">
                                      <p:cBhvr additive="base">
                                        <p:cTn id="37" dur="500" fill="hold"/>
                                        <p:tgtEl>
                                          <p:spTgt spid="569362">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693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69362">
                                            <p:txEl>
                                              <p:pRg st="2" end="2"/>
                                            </p:txEl>
                                          </p:spTgt>
                                        </p:tgtEl>
                                        <p:attrNameLst>
                                          <p:attrName>style.visibility</p:attrName>
                                        </p:attrNameLst>
                                      </p:cBhvr>
                                      <p:to>
                                        <p:strVal val="visible"/>
                                      </p:to>
                                    </p:set>
                                    <p:anim calcmode="lin" valueType="num">
                                      <p:cBhvr additive="base">
                                        <p:cTn id="43" dur="500" fill="hold"/>
                                        <p:tgtEl>
                                          <p:spTgt spid="569362">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693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subTnLst>
                                    <p:audio>
                                      <p:cMediaNode>
                                        <p:cTn display="0" masterRel="sameClick">
                                          <p:stCondLst>
                                            <p:cond evt="begin" delay="0">
                                              <p:tn val="47"/>
                                            </p:cond>
                                          </p:stCondLst>
                                          <p:endCondLst>
                                            <p:cond evt="onStopAudio" delay="0">
                                              <p:tgtEl>
                                                <p:sldTgt/>
                                              </p:tgtEl>
                                            </p:cond>
                                          </p:endCondLst>
                                        </p:cTn>
                                        <p:tgtEl>
                                          <p:sndTgt r:embed="rId5" name="cashreg.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subTnLst>
                                    <p:audio>
                                      <p:cMediaNode>
                                        <p:cTn display="0" masterRel="sameClick">
                                          <p:stCondLst>
                                            <p:cond evt="begin" delay="0">
                                              <p:tn val="52"/>
                                            </p:cond>
                                          </p:stCondLst>
                                          <p:endCondLst>
                                            <p:cond evt="onStopAudio" delay="0">
                                              <p:tgtEl>
                                                <p:sldTgt/>
                                              </p:tgtEl>
                                            </p:cond>
                                          </p:endCondLst>
                                        </p:cTn>
                                        <p:tgtEl>
                                          <p:sndTgt r:embed="rId5" name="cashreg.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down)">
                                      <p:cBhvr>
                                        <p:cTn id="59" dur="500"/>
                                        <p:tgtEl>
                                          <p:spTgt spid="17"/>
                                        </p:tgtEl>
                                      </p:cBhvr>
                                    </p:animEffect>
                                  </p:childTnLst>
                                  <p:subTnLst>
                                    <p:audio>
                                      <p:cMediaNode>
                                        <p:cTn display="0" masterRel="sameClick">
                                          <p:stCondLst>
                                            <p:cond evt="begin" delay="0">
                                              <p:tn val="57"/>
                                            </p:cond>
                                          </p:stCondLst>
                                          <p:endCondLst>
                                            <p:cond evt="onStopAudio" delay="0">
                                              <p:tgtEl>
                                                <p:sldTgt/>
                                              </p:tgtEl>
                                            </p:cond>
                                          </p:endCondLst>
                                        </p:cTn>
                                        <p:tgtEl>
                                          <p:sndTgt r:embed="rId5" name="cashreg.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4"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down)">
                                      <p:cBhvr>
                                        <p:cTn id="64" dur="500"/>
                                        <p:tgtEl>
                                          <p:spTgt spid="18"/>
                                        </p:tgtEl>
                                      </p:cBhvr>
                                    </p:animEffect>
                                  </p:childTnLst>
                                  <p:subTnLst>
                                    <p:audio>
                                      <p:cMediaNode>
                                        <p:cTn display="0" masterRel="sameClick">
                                          <p:stCondLst>
                                            <p:cond evt="begin" delay="0">
                                              <p:tn val="62"/>
                                            </p:cond>
                                          </p:stCondLst>
                                          <p:endCondLst>
                                            <p:cond evt="onStopAudio" delay="0">
                                              <p:tgtEl>
                                                <p:sldTgt/>
                                              </p:tgtEl>
                                            </p:cond>
                                          </p:endCondLst>
                                        </p:cTn>
                                        <p:tgtEl>
                                          <p:sndTgt r:embed="rId5" name="cashreg.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additive="base">
                                        <p:cTn id="69" dur="500" fill="hold"/>
                                        <p:tgtEl>
                                          <p:spTgt spid="6"/>
                                        </p:tgtEl>
                                        <p:attrNameLst>
                                          <p:attrName>ppt_x</p:attrName>
                                        </p:attrNameLst>
                                      </p:cBhvr>
                                      <p:tavLst>
                                        <p:tav tm="0">
                                          <p:val>
                                            <p:strVal val="#ppt_x"/>
                                          </p:val>
                                        </p:tav>
                                        <p:tav tm="100000">
                                          <p:val>
                                            <p:strVal val="#ppt_x"/>
                                          </p:val>
                                        </p:tav>
                                      </p:tavLst>
                                    </p:anim>
                                    <p:anim calcmode="lin" valueType="num">
                                      <p:cBhvr additive="base">
                                        <p:cTn id="7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3" name="Picture 2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91650" y="0"/>
            <a:ext cx="1030288" cy="16017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69362" name="Rectangle 18"/>
              <p:cNvSpPr>
                <a:spLocks noChangeArrowheads="1"/>
              </p:cNvSpPr>
              <p:nvPr/>
            </p:nvSpPr>
            <p:spPr bwMode="auto">
              <a:xfrm>
                <a:off x="674688" y="3408362"/>
                <a:ext cx="7781925" cy="3449638"/>
              </a:xfrm>
              <a:prstGeom prst="rect">
                <a:avLst/>
              </a:prstGeom>
              <a:solidFill>
                <a:srgbClr val="FFFFCC"/>
              </a:solidFill>
              <a:ln w="9525">
                <a:noFill/>
                <a:miter lim="800000"/>
                <a:headEnd/>
                <a:tailEnd/>
              </a:ln>
              <a:effec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dirty="0" smtClean="0">
                    <a:sym typeface="Symbol" pitchFamily="18" charset="2"/>
                  </a:rPr>
                  <a:t>EXAMPLE: A sample of carbon has 1.2810</a:t>
                </a:r>
                <a:r>
                  <a:rPr lang="en-US" altLang="en-US" baseline="30000" dirty="0">
                    <a:sym typeface="Symbol" pitchFamily="18" charset="2"/>
                  </a:rPr>
                  <a:t>24</a:t>
                </a:r>
                <a:r>
                  <a:rPr lang="en-US" altLang="en-US" dirty="0">
                    <a:sym typeface="Symbol" pitchFamily="18" charset="2"/>
                  </a:rPr>
                  <a:t> atoms as counted by Marvin the Paranoid Android. </a:t>
                </a:r>
              </a:p>
              <a:p>
                <a:pPr eaLnBrk="1" hangingPunct="1">
                  <a:spcBef>
                    <a:spcPct val="20000"/>
                  </a:spcBef>
                </a:pPr>
                <a:r>
                  <a:rPr lang="en-US" altLang="en-US" dirty="0">
                    <a:sym typeface="Symbol" pitchFamily="18" charset="2"/>
                  </a:rPr>
                  <a:t>a) How many moles is this? </a:t>
                </a:r>
              </a:p>
              <a:p>
                <a:pPr eaLnBrk="1" hangingPunct="1">
                  <a:spcBef>
                    <a:spcPct val="20000"/>
                  </a:spcBef>
                </a:pPr>
                <a:r>
                  <a:rPr lang="en-US" altLang="en-US" dirty="0">
                    <a:sym typeface="Symbol" pitchFamily="18" charset="2"/>
                  </a:rPr>
                  <a:t>b) What is its mass?</a:t>
                </a:r>
                <a:endParaRPr lang="en-US" altLang="en-US" dirty="0">
                  <a:cs typeface="Courier New" pitchFamily="49" charset="0"/>
                  <a:sym typeface="Symbol" pitchFamily="18" charset="2"/>
                </a:endParaRPr>
              </a:p>
              <a:p>
                <a:pPr eaLnBrk="1" hangingPunct="1">
                  <a:spcBef>
                    <a:spcPct val="20000"/>
                  </a:spcBef>
                </a:pPr>
                <a:r>
                  <a:rPr lang="en-US" altLang="en-US" dirty="0"/>
                  <a:t>SOLUTION: It is best to start with the given quantity.</a:t>
                </a:r>
              </a:p>
              <a:p>
                <a:pPr eaLnBrk="1" hangingPunct="1">
                  <a:spcBef>
                    <a:spcPct val="20000"/>
                  </a:spcBef>
                </a:pPr>
                <a:r>
                  <a:rPr lang="en-US" altLang="en-US" dirty="0"/>
                  <a:t>a)    </a:t>
                </a:r>
                <a14:m>
                  <m:oMath xmlns:m="http://schemas.openxmlformats.org/officeDocument/2006/math">
                    <m:d>
                      <m:dPr>
                        <m:ctrlPr>
                          <a:rPr lang="en-US" altLang="en-US" i="1" dirty="0" smtClean="0">
                            <a:latin typeface="Cambria Math" panose="02040503050406030204" pitchFamily="18" charset="0"/>
                            <a:sym typeface="Symbol" pitchFamily="18" charset="2"/>
                          </a:rPr>
                        </m:ctrlPr>
                      </m:dPr>
                      <m:e>
                        <m:r>
                          <a:rPr lang="en-US" altLang="en-US" i="1" dirty="0">
                            <a:latin typeface="Cambria Math" panose="02040503050406030204" pitchFamily="18" charset="0"/>
                            <a:sym typeface="Symbol" pitchFamily="18" charset="2"/>
                          </a:rPr>
                          <m:t>1.2810</m:t>
                        </m:r>
                        <m:r>
                          <a:rPr lang="en-US" altLang="en-US" i="1" baseline="30000" dirty="0">
                            <a:latin typeface="Cambria Math" panose="02040503050406030204" pitchFamily="18" charset="0"/>
                            <a:sym typeface="Symbol" pitchFamily="18" charset="2"/>
                          </a:rPr>
                          <m:t>24</m:t>
                        </m:r>
                        <m:r>
                          <a:rPr lang="en-US" altLang="en-US" i="1" dirty="0">
                            <a:latin typeface="Cambria Math" panose="02040503050406030204" pitchFamily="18" charset="0"/>
                            <a:sym typeface="Symbol" pitchFamily="18" charset="2"/>
                          </a:rPr>
                          <m:t> </m:t>
                        </m:r>
                        <m:r>
                          <a:rPr lang="en-US" altLang="en-US" i="1" dirty="0">
                            <a:latin typeface="Cambria Math" panose="02040503050406030204" pitchFamily="18" charset="0"/>
                            <a:sym typeface="Symbol" pitchFamily="18" charset="2"/>
                          </a:rPr>
                          <m:t>𝑎𝑡𝑜𝑚𝑠</m:t>
                        </m:r>
                      </m:e>
                    </m:d>
                    <m:d>
                      <m:dPr>
                        <m:ctrlPr>
                          <a:rPr lang="en-US" altLang="en-US" i="1" dirty="0">
                            <a:latin typeface="Cambria Math" panose="02040503050406030204" pitchFamily="18" charset="0"/>
                            <a:sym typeface="Symbol" pitchFamily="18" charset="2"/>
                          </a:rPr>
                        </m:ctrlPr>
                      </m:dPr>
                      <m:e>
                        <m:f>
                          <m:fPr>
                            <m:ctrlPr>
                              <a:rPr lang="en-US" altLang="en-US" i="1" dirty="0">
                                <a:latin typeface="Cambria Math" panose="02040503050406030204" pitchFamily="18" charset="0"/>
                                <a:sym typeface="Symbol" pitchFamily="18" charset="2"/>
                              </a:rPr>
                            </m:ctrlPr>
                          </m:fPr>
                          <m:num>
                            <m:r>
                              <a:rPr lang="en-US" altLang="en-US" i="1" dirty="0">
                                <a:latin typeface="Cambria Math" panose="02040503050406030204" pitchFamily="18" charset="0"/>
                              </a:rPr>
                              <m:t>1</m:t>
                            </m:r>
                            <m:r>
                              <a:rPr lang="en-US" altLang="en-US" i="1" dirty="0" err="1">
                                <a:latin typeface="Cambria Math" panose="02040503050406030204" pitchFamily="18" charset="0"/>
                              </a:rPr>
                              <m:t>𝑚𝑜𝑙</m:t>
                            </m:r>
                          </m:num>
                          <m:den>
                            <m:r>
                              <a:rPr lang="en-US" altLang="en-US" i="1" dirty="0">
                                <a:latin typeface="Cambria Math" panose="02040503050406030204" pitchFamily="18" charset="0"/>
                              </a:rPr>
                              <m:t>6.02</m:t>
                            </m:r>
                            <m:r>
                              <a:rPr lang="en-US" altLang="en-US" i="1" dirty="0">
                                <a:latin typeface="Cambria Math" panose="02040503050406030204" pitchFamily="18" charset="0"/>
                                <a:sym typeface="Symbol" pitchFamily="18" charset="2"/>
                              </a:rPr>
                              <m:t>10</m:t>
                            </m:r>
                            <m:r>
                              <a:rPr lang="en-US" altLang="en-US" i="1" baseline="30000" dirty="0">
                                <a:latin typeface="Cambria Math" panose="02040503050406030204" pitchFamily="18" charset="0"/>
                                <a:sym typeface="Symbol" pitchFamily="18" charset="2"/>
                              </a:rPr>
                              <m:t>23</m:t>
                            </m:r>
                            <m:r>
                              <a:rPr lang="en-US" altLang="en-US" i="1" dirty="0">
                                <a:latin typeface="Cambria Math" panose="02040503050406030204" pitchFamily="18" charset="0"/>
                                <a:sym typeface="Symbol" pitchFamily="18" charset="2"/>
                              </a:rPr>
                              <m:t> </m:t>
                            </m:r>
                            <m:r>
                              <a:rPr lang="en-US" altLang="en-US" i="1" dirty="0">
                                <a:latin typeface="Cambria Math" panose="02040503050406030204" pitchFamily="18" charset="0"/>
                                <a:sym typeface="Symbol" pitchFamily="18" charset="2"/>
                              </a:rPr>
                              <m:t>𝑎𝑡𝑜𝑚𝑠</m:t>
                            </m:r>
                          </m:den>
                        </m:f>
                      </m:e>
                    </m:d>
                    <m:r>
                      <a:rPr lang="en-US" altLang="en-US" i="1" dirty="0" smtClean="0">
                        <a:latin typeface="Cambria Math" panose="02040503050406030204" pitchFamily="18" charset="0"/>
                        <a:sym typeface="Symbol" pitchFamily="18" charset="2"/>
                      </a:rPr>
                      <m:t>= </m:t>
                    </m:r>
                    <m:r>
                      <a:rPr lang="en-US" altLang="en-US" i="1" dirty="0">
                        <a:latin typeface="Cambria Math" panose="02040503050406030204" pitchFamily="18" charset="0"/>
                        <a:sym typeface="Symbol" pitchFamily="18" charset="2"/>
                      </a:rPr>
                      <m:t>2.13 </m:t>
                    </m:r>
                    <m:r>
                      <a:rPr lang="en-US" altLang="en-US" i="1" dirty="0">
                        <a:latin typeface="Cambria Math" panose="02040503050406030204" pitchFamily="18" charset="0"/>
                        <a:sym typeface="Symbol" pitchFamily="18" charset="2"/>
                      </a:rPr>
                      <m:t>𝑚𝑜𝑙</m:t>
                    </m:r>
                  </m:oMath>
                </a14:m>
                <a:r>
                  <a:rPr lang="en-US" altLang="en-US" dirty="0">
                    <a:sym typeface="Symbol" pitchFamily="18" charset="2"/>
                  </a:rPr>
                  <a:t>.</a:t>
                </a:r>
              </a:p>
              <a:p>
                <a:pPr eaLnBrk="1" hangingPunct="1">
                  <a:spcBef>
                    <a:spcPct val="20000"/>
                  </a:spcBef>
                </a:pPr>
                <a:r>
                  <a:rPr lang="en-US" altLang="en-US" dirty="0"/>
                  <a:t>b)    </a:t>
                </a:r>
                <a14:m>
                  <m:oMath xmlns:m="http://schemas.openxmlformats.org/officeDocument/2006/math">
                    <m:d>
                      <m:dPr>
                        <m:ctrlPr>
                          <a:rPr lang="en-US" altLang="en-US" i="1" dirty="0" smtClean="0">
                            <a:latin typeface="Cambria Math" panose="02040503050406030204" pitchFamily="18" charset="0"/>
                          </a:rPr>
                        </m:ctrlPr>
                      </m:dPr>
                      <m:e>
                        <m:r>
                          <a:rPr lang="en-US" altLang="en-US" i="1" dirty="0" smtClean="0">
                            <a:latin typeface="Cambria Math" panose="02040503050406030204" pitchFamily="18" charset="0"/>
                          </a:rPr>
                          <m:t>2.13 </m:t>
                        </m:r>
                        <m:r>
                          <a:rPr lang="en-US" altLang="en-US" i="1" dirty="0" err="1">
                            <a:latin typeface="Cambria Math" panose="02040503050406030204" pitchFamily="18" charset="0"/>
                          </a:rPr>
                          <m:t>𝑚𝑜𝑙</m:t>
                        </m:r>
                      </m:e>
                    </m:d>
                    <m:d>
                      <m:dPr>
                        <m:ctrlPr>
                          <a:rPr lang="en-US" altLang="en-US" i="1" dirty="0">
                            <a:latin typeface="Cambria Math" panose="02040503050406030204" pitchFamily="18" charset="0"/>
                          </a:rPr>
                        </m:ctrlPr>
                      </m:dPr>
                      <m:e>
                        <m:f>
                          <m:fPr>
                            <m:ctrlPr>
                              <a:rPr lang="en-US" altLang="en-US" i="1" dirty="0">
                                <a:latin typeface="Cambria Math" panose="02040503050406030204" pitchFamily="18" charset="0"/>
                              </a:rPr>
                            </m:ctrlPr>
                          </m:fPr>
                          <m:num>
                            <m:r>
                              <a:rPr lang="en-US" altLang="en-US" i="1" dirty="0">
                                <a:latin typeface="Cambria Math" panose="02040503050406030204" pitchFamily="18" charset="0"/>
                              </a:rPr>
                              <m:t>12.011</m:t>
                            </m:r>
                            <m:r>
                              <a:rPr lang="en-US" altLang="en-US" i="1" dirty="0">
                                <a:latin typeface="Cambria Math" panose="02040503050406030204" pitchFamily="18" charset="0"/>
                              </a:rPr>
                              <m:t>𝑔</m:t>
                            </m:r>
                          </m:num>
                          <m:den>
                            <m:r>
                              <a:rPr lang="en-US" altLang="en-US" i="1" dirty="0" err="1">
                                <a:latin typeface="Cambria Math" panose="02040503050406030204" pitchFamily="18" charset="0"/>
                              </a:rPr>
                              <m:t>𝑚𝑜𝑙</m:t>
                            </m:r>
                          </m:den>
                        </m:f>
                      </m:e>
                    </m:d>
                    <m:r>
                      <a:rPr lang="en-US" altLang="en-US" i="1" dirty="0">
                        <a:latin typeface="Cambria Math" panose="02040503050406030204" pitchFamily="18" charset="0"/>
                      </a:rPr>
                      <m:t> = 25.5</m:t>
                    </m:r>
                  </m:oMath>
                </a14:m>
                <a:r>
                  <a:rPr lang="en-US" altLang="en-US" dirty="0"/>
                  <a:t> g</a:t>
                </a:r>
                <a:r>
                  <a:rPr lang="en-US" altLang="en-US" dirty="0">
                    <a:sym typeface="Symbol" pitchFamily="18" charset="2"/>
                  </a:rPr>
                  <a:t> of C.</a:t>
                </a:r>
              </a:p>
            </p:txBody>
          </p:sp>
        </mc:Choice>
        <mc:Fallback xmlns="">
          <p:sp>
            <p:nvSpPr>
              <p:cNvPr id="569362" name="Rectangle 18"/>
              <p:cNvSpPr>
                <a:spLocks noRot="1" noChangeAspect="1" noMove="1" noResize="1" noEditPoints="1" noAdjustHandles="1" noChangeArrowheads="1" noChangeShapeType="1" noTextEdit="1"/>
              </p:cNvSpPr>
              <p:nvPr/>
            </p:nvSpPr>
            <p:spPr bwMode="auto">
              <a:xfrm>
                <a:off x="674688" y="3408362"/>
                <a:ext cx="7781925" cy="3449638"/>
              </a:xfrm>
              <a:prstGeom prst="rect">
                <a:avLst/>
              </a:prstGeom>
              <a:blipFill>
                <a:blip r:embed="rId7"/>
                <a:stretch>
                  <a:fillRect l="-1254" t="-1413" r="-1176" b="-1590"/>
                </a:stretch>
              </a:blipFill>
              <a:ln w="9525">
                <a:noFill/>
                <a:miter lim="800000"/>
                <a:headEnd/>
                <a:tailEnd/>
              </a:ln>
              <a:effectLst/>
            </p:spPr>
            <p:txBody>
              <a:bodyPr/>
              <a:lstStyle/>
              <a:p>
                <a:r>
                  <a:rPr lang="en-US">
                    <a:noFill/>
                  </a:rPr>
                  <a:t> </a:t>
                </a:r>
              </a:p>
            </p:txBody>
          </p:sp>
        </mc:Fallback>
      </mc:AlternateContent>
      <p:sp>
        <p:nvSpPr>
          <p:cNvPr id="569346" name="Rectangle 2"/>
          <p:cNvSpPr>
            <a:spLocks noChangeArrowheads="1"/>
          </p:cNvSpPr>
          <p:nvPr/>
        </p:nvSpPr>
        <p:spPr bwMode="auto">
          <a:xfrm>
            <a:off x="685800" y="1549400"/>
            <a:ext cx="7772400" cy="1858962"/>
          </a:xfrm>
          <a:prstGeom prst="rect">
            <a:avLst/>
          </a:prstGeom>
          <a:solidFill>
            <a:srgbClr val="EAEAEA"/>
          </a:solidFill>
          <a:ln w="9525">
            <a:noFill/>
            <a:miter lim="800000"/>
            <a:headEnd/>
            <a:tailEnd/>
          </a:ln>
          <a:effec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cs typeface="Times New Roman" pitchFamily="18" charset="0"/>
              </a:rPr>
              <a:t>The Avogadro constant</a:t>
            </a:r>
            <a:endParaRPr lang="en-US" altLang="en-US">
              <a:solidFill>
                <a:srgbClr val="000000"/>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To find the number of moles </a:t>
            </a:r>
            <a:r>
              <a:rPr lang="en-US" altLang="en-US" i="1">
                <a:solidFill>
                  <a:srgbClr val="000000"/>
                </a:solidFill>
                <a:cs typeface="Times New Roman" pitchFamily="18" charset="0"/>
              </a:rPr>
              <a:t>n </a:t>
            </a:r>
            <a:r>
              <a:rPr lang="en-US" altLang="en-US">
                <a:solidFill>
                  <a:srgbClr val="000000"/>
                </a:solidFill>
                <a:cs typeface="Times New Roman" pitchFamily="18" charset="0"/>
              </a:rPr>
              <a:t>in a sample containing </a:t>
            </a:r>
            <a:r>
              <a:rPr lang="en-US" altLang="en-US" i="1">
                <a:solidFill>
                  <a:srgbClr val="000000"/>
                </a:solidFill>
                <a:cs typeface="Times New Roman" pitchFamily="18" charset="0"/>
              </a:rPr>
              <a:t>N </a:t>
            </a:r>
            <a:r>
              <a:rPr lang="en-US" altLang="en-US">
                <a:solidFill>
                  <a:srgbClr val="000000"/>
                </a:solidFill>
                <a:cs typeface="Times New Roman" pitchFamily="18" charset="0"/>
              </a:rPr>
              <a:t>atoms, use this formula:</a:t>
            </a:r>
          </a:p>
        </p:txBody>
      </p:sp>
      <p:cxnSp>
        <p:nvCxnSpPr>
          <p:cNvPr id="15" name="Straight Connector 14"/>
          <p:cNvCxnSpPr/>
          <p:nvPr/>
        </p:nvCxnSpPr>
        <p:spPr>
          <a:xfrm rot="16200000" flipH="1">
            <a:off x="3212307" y="5523026"/>
            <a:ext cx="238125" cy="72866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95632" y="6006421"/>
            <a:ext cx="678108" cy="1818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28638" y="6418530"/>
            <a:ext cx="401637" cy="3111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191435" y="6649377"/>
            <a:ext cx="414650" cy="16060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2902" name="Group 22"/>
          <p:cNvGrpSpPr>
            <a:grpSpLocks/>
          </p:cNvGrpSpPr>
          <p:nvPr/>
        </p:nvGrpSpPr>
        <p:grpSpPr bwMode="auto">
          <a:xfrm>
            <a:off x="838200" y="2762250"/>
            <a:ext cx="7464425" cy="646112"/>
            <a:chOff x="528" y="2132"/>
            <a:chExt cx="4702" cy="297"/>
          </a:xfrm>
        </p:grpSpPr>
        <mc:AlternateContent xmlns:mc="http://schemas.openxmlformats.org/markup-compatibility/2006" xmlns:a14="http://schemas.microsoft.com/office/drawing/2010/main">
          <mc:Choice Requires="a14">
            <p:sp>
              <p:nvSpPr>
                <p:cNvPr id="16394" name="Rectangle 14"/>
                <p:cNvSpPr>
                  <a:spLocks noChangeArrowheads="1"/>
                </p:cNvSpPr>
                <p:nvPr/>
              </p:nvSpPr>
              <p:spPr bwMode="auto">
                <a:xfrm>
                  <a:off x="560" y="2152"/>
                  <a:ext cx="3077" cy="202"/>
                </a:xfrm>
                <a:prstGeom prst="rect">
                  <a:avLst/>
                </a:prstGeom>
                <a:noFill/>
                <a:ln w="9525">
                  <a:noFill/>
                  <a:miter lim="800000"/>
                  <a:headEnd/>
                  <a:tailEnd/>
                </a:ln>
                <a:effec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90000"/>
                    </a:lnSpc>
                    <a:spcBef>
                      <a:spcPct val="20000"/>
                    </a:spcBef>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𝑛</m:t>
                        </m:r>
                        <m:r>
                          <a:rPr lang="en-US" altLang="en-US" sz="1800" i="1" dirty="0" smtClean="0">
                            <a:latin typeface="Cambria Math" panose="02040503050406030204" pitchFamily="18" charset="0"/>
                          </a:rPr>
                          <m:t>=</m:t>
                        </m:r>
                        <m:f>
                          <m:fPr>
                            <m:ctrlPr>
                              <a:rPr lang="en-US" altLang="en-US" sz="1800" i="1" dirty="0" smtClean="0">
                                <a:latin typeface="Cambria Math" panose="02040503050406030204" pitchFamily="18" charset="0"/>
                              </a:rPr>
                            </m:ctrlPr>
                          </m:fPr>
                          <m:num>
                            <m:r>
                              <a:rPr lang="en-US" altLang="en-US" sz="1800" i="1" dirty="0" smtClean="0">
                                <a:latin typeface="Cambria Math" panose="02040503050406030204" pitchFamily="18" charset="0"/>
                              </a:rPr>
                              <m:t>𝑁</m:t>
                            </m:r>
                          </m:num>
                          <m:den>
                            <m:r>
                              <a:rPr lang="en-US" altLang="en-US" sz="1800" i="1" dirty="0" smtClean="0">
                                <a:latin typeface="Cambria Math" panose="02040503050406030204" pitchFamily="18" charset="0"/>
                              </a:rPr>
                              <m:t>𝑁</m:t>
                            </m:r>
                            <m:r>
                              <a:rPr lang="en-US" altLang="en-US" sz="1800" i="1" baseline="-25000" dirty="0">
                                <a:latin typeface="Cambria Math" panose="02040503050406030204" pitchFamily="18" charset="0"/>
                              </a:rPr>
                              <m:t>𝐴</m:t>
                            </m:r>
                          </m:den>
                        </m:f>
                      </m:oMath>
                    </m:oMathPara>
                  </a14:m>
                  <a:endParaRPr lang="en-US" altLang="en-US" baseline="-25000" dirty="0">
                    <a:cs typeface="Courier New" pitchFamily="49" charset="0"/>
                    <a:sym typeface="Symbol" pitchFamily="18" charset="2"/>
                  </a:endParaRPr>
                </a:p>
              </p:txBody>
            </p:sp>
          </mc:Choice>
          <mc:Fallback xmlns="">
            <p:sp>
              <p:nvSpPr>
                <p:cNvPr id="16394" name="Rectangle 14"/>
                <p:cNvSpPr>
                  <a:spLocks noRot="1" noChangeAspect="1" noMove="1" noResize="1" noEditPoints="1" noAdjustHandles="1" noChangeArrowheads="1" noChangeShapeType="1" noTextEdit="1"/>
                </p:cNvSpPr>
                <p:nvPr/>
              </p:nvSpPr>
              <p:spPr bwMode="auto">
                <a:xfrm>
                  <a:off x="560" y="2152"/>
                  <a:ext cx="3077" cy="202"/>
                </a:xfrm>
                <a:prstGeom prst="rect">
                  <a:avLst/>
                </a:prstGeom>
                <a:blipFill>
                  <a:blip r:embed="rId8"/>
                  <a:stretch>
                    <a:fillRect b="-30556"/>
                  </a:stretch>
                </a:blipFill>
                <a:ln w="9525">
                  <a:noFill/>
                  <a:miter lim="800000"/>
                  <a:headEnd/>
                  <a:tailEnd/>
                </a:ln>
                <a:effectLst/>
              </p:spPr>
              <p:txBody>
                <a:bodyPr/>
                <a:lstStyle/>
                <a:p>
                  <a:r>
                    <a:rPr lang="en-US">
                      <a:noFill/>
                    </a:rPr>
                    <a:t> </a:t>
                  </a:r>
                </a:p>
              </p:txBody>
            </p:sp>
          </mc:Fallback>
        </mc:AlternateContent>
        <p:sp>
          <p:nvSpPr>
            <p:cNvPr id="122900" name="Text Box 15"/>
            <p:cNvSpPr txBox="1">
              <a:spLocks noChangeArrowheads="1"/>
            </p:cNvSpPr>
            <p:nvPr/>
          </p:nvSpPr>
          <p:spPr bwMode="auto">
            <a:xfrm>
              <a:off x="3638" y="2139"/>
              <a:ext cx="1592" cy="2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a:solidFill>
                    <a:schemeClr val="bg1"/>
                  </a:solidFill>
                </a:rPr>
                <a:t>the molar ratio</a:t>
              </a:r>
            </a:p>
          </p:txBody>
        </p:sp>
        <p:sp>
          <p:nvSpPr>
            <p:cNvPr id="122901" name="Rectangle 16"/>
            <p:cNvSpPr>
              <a:spLocks noChangeArrowheads="1"/>
            </p:cNvSpPr>
            <p:nvPr/>
          </p:nvSpPr>
          <p:spPr bwMode="auto">
            <a:xfrm>
              <a:off x="528" y="2132"/>
              <a:ext cx="4701" cy="29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pic>
        <p:nvPicPr>
          <p:cNvPr id="48131" name="Picture 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78650" y="0"/>
            <a:ext cx="2024063" cy="1819275"/>
          </a:xfrm>
          <a:prstGeom prst="rect">
            <a:avLst/>
          </a:prstGeom>
          <a:noFill/>
          <a:ln>
            <a:noFill/>
          </a:ln>
          <a:effectLst>
            <a:outerShdw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5"/>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2800" b="1" kern="0" dirty="0"/>
              <a:t>Topic 3: Thermal physics</a:t>
            </a:r>
            <a:br>
              <a:rPr lang="en-US" altLang="en-US" sz="2800" b="1" kern="0" dirty="0"/>
            </a:br>
            <a:r>
              <a:rPr lang="en-US" altLang="en-US" sz="2800" kern="0" dirty="0">
                <a:solidFill>
                  <a:schemeClr val="tx1"/>
                </a:solidFill>
              </a:rPr>
              <a:t>3.2 – Modeling a gas</a:t>
            </a:r>
            <a:endParaRPr lang="en-US" altLang="en-US" sz="2800" kern="0" dirty="0">
              <a:solidFill>
                <a:schemeClr val="tx1"/>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69346">
                                            <p:txEl>
                                              <p:pRg st="1" end="1"/>
                                            </p:txEl>
                                          </p:spTgt>
                                        </p:tgtEl>
                                        <p:attrNameLst>
                                          <p:attrName>style.visibility</p:attrName>
                                        </p:attrNameLst>
                                      </p:cBhvr>
                                      <p:to>
                                        <p:strVal val="visible"/>
                                      </p:to>
                                    </p:set>
                                    <p:anim calcmode="lin" valueType="num">
                                      <p:cBhvr additive="base">
                                        <p:cTn id="7" dur="500" fill="hold"/>
                                        <p:tgtEl>
                                          <p:spTgt spid="5693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93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22902"/>
                                        </p:tgtEl>
                                        <p:attrNameLst>
                                          <p:attrName>style.visibility</p:attrName>
                                        </p:attrNameLst>
                                      </p:cBhvr>
                                      <p:to>
                                        <p:strVal val="visible"/>
                                      </p:to>
                                    </p:set>
                                    <p:anim calcmode="lin" valueType="num">
                                      <p:cBhvr>
                                        <p:cTn id="13" dur="500" fill="hold"/>
                                        <p:tgtEl>
                                          <p:spTgt spid="122902"/>
                                        </p:tgtEl>
                                        <p:attrNameLst>
                                          <p:attrName>ppt_w</p:attrName>
                                        </p:attrNameLst>
                                      </p:cBhvr>
                                      <p:tavLst>
                                        <p:tav tm="0">
                                          <p:val>
                                            <p:fltVal val="0"/>
                                          </p:val>
                                        </p:tav>
                                        <p:tav tm="100000">
                                          <p:val>
                                            <p:strVal val="#ppt_w"/>
                                          </p:val>
                                        </p:tav>
                                      </p:tavLst>
                                    </p:anim>
                                    <p:anim calcmode="lin" valueType="num">
                                      <p:cBhvr>
                                        <p:cTn id="14" dur="500" fill="hold"/>
                                        <p:tgtEl>
                                          <p:spTgt spid="122902"/>
                                        </p:tgtEl>
                                        <p:attrNameLst>
                                          <p:attrName>ppt_h</p:attrName>
                                        </p:attrNameLst>
                                      </p:cBhvr>
                                      <p:tavLst>
                                        <p:tav tm="0">
                                          <p:val>
                                            <p:fltVal val="0"/>
                                          </p:val>
                                        </p:tav>
                                        <p:tav tm="100000">
                                          <p:val>
                                            <p:strVal val="#ppt_h"/>
                                          </p:val>
                                        </p:tav>
                                      </p:tavLst>
                                    </p:anim>
                                    <p:animEffect transition="in" filter="fade">
                                      <p:cBhvr>
                                        <p:cTn id="15" dur="500"/>
                                        <p:tgtEl>
                                          <p:spTgt spid="12290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569362">
                                            <p:txEl>
                                              <p:pRg st="0" end="0"/>
                                            </p:txEl>
                                          </p:spTgt>
                                        </p:tgtEl>
                                        <p:attrNameLst>
                                          <p:attrName>style.visibility</p:attrName>
                                        </p:attrNameLst>
                                      </p:cBhvr>
                                      <p:to>
                                        <p:strVal val="visible"/>
                                      </p:to>
                                    </p:set>
                                    <p:anim calcmode="lin" valueType="num">
                                      <p:cBhvr additive="base">
                                        <p:cTn id="20" dur="500" fill="hold"/>
                                        <p:tgtEl>
                                          <p:spTgt spid="56936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693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69362">
                                            <p:txEl>
                                              <p:pRg st="1" end="1"/>
                                            </p:txEl>
                                          </p:spTgt>
                                        </p:tgtEl>
                                        <p:attrNameLst>
                                          <p:attrName>style.visibility</p:attrName>
                                        </p:attrNameLst>
                                      </p:cBhvr>
                                      <p:to>
                                        <p:strVal val="visible"/>
                                      </p:to>
                                    </p:set>
                                    <p:anim calcmode="lin" valueType="num">
                                      <p:cBhvr additive="base">
                                        <p:cTn id="26" dur="500" fill="hold"/>
                                        <p:tgtEl>
                                          <p:spTgt spid="569362">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693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69362">
                                            <p:txEl>
                                              <p:pRg st="2" end="2"/>
                                            </p:txEl>
                                          </p:spTgt>
                                        </p:tgtEl>
                                        <p:attrNameLst>
                                          <p:attrName>style.visibility</p:attrName>
                                        </p:attrNameLst>
                                      </p:cBhvr>
                                      <p:to>
                                        <p:strVal val="visible"/>
                                      </p:to>
                                    </p:set>
                                    <p:anim calcmode="lin" valueType="num">
                                      <p:cBhvr additive="base">
                                        <p:cTn id="32" dur="500" fill="hold"/>
                                        <p:tgtEl>
                                          <p:spTgt spid="56936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693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69362">
                                            <p:txEl>
                                              <p:pRg st="3" end="3"/>
                                            </p:txEl>
                                          </p:spTgt>
                                        </p:tgtEl>
                                        <p:attrNameLst>
                                          <p:attrName>style.visibility</p:attrName>
                                        </p:attrNameLst>
                                      </p:cBhvr>
                                      <p:to>
                                        <p:strVal val="visible"/>
                                      </p:to>
                                    </p:set>
                                    <p:anim calcmode="lin" valueType="num">
                                      <p:cBhvr additive="base">
                                        <p:cTn id="38" dur="500" fill="hold"/>
                                        <p:tgtEl>
                                          <p:spTgt spid="569362">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693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69362">
                                            <p:txEl>
                                              <p:pRg st="4" end="4"/>
                                            </p:txEl>
                                          </p:spTgt>
                                        </p:tgtEl>
                                        <p:attrNameLst>
                                          <p:attrName>style.visibility</p:attrName>
                                        </p:attrNameLst>
                                      </p:cBhvr>
                                      <p:to>
                                        <p:strVal val="visible"/>
                                      </p:to>
                                    </p:set>
                                    <p:anim calcmode="lin" valueType="num">
                                      <p:cBhvr additive="base">
                                        <p:cTn id="44" dur="500" fill="hold"/>
                                        <p:tgtEl>
                                          <p:spTgt spid="569362">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693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569362">
                                            <p:txEl>
                                              <p:pRg st="5" end="5"/>
                                            </p:txEl>
                                          </p:spTgt>
                                        </p:tgtEl>
                                        <p:attrNameLst>
                                          <p:attrName>style.visibility</p:attrName>
                                        </p:attrNameLst>
                                      </p:cBhvr>
                                      <p:to>
                                        <p:strVal val="visible"/>
                                      </p:to>
                                    </p:set>
                                    <p:anim calcmode="lin" valueType="num">
                                      <p:cBhvr additive="base">
                                        <p:cTn id="50" dur="500" fill="hold"/>
                                        <p:tgtEl>
                                          <p:spTgt spid="569362">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693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par>
                                <p:cTn id="52" presetID="2" presetClass="entr" presetSubtype="8" repeatCount="indefinite" fill="hold" nodeType="withEffect">
                                  <p:stCondLst>
                                    <p:cond delay="0"/>
                                  </p:stCondLst>
                                  <p:childTnLst>
                                    <p:set>
                                      <p:cBhvr>
                                        <p:cTn id="53" dur="1" fill="hold">
                                          <p:stCondLst>
                                            <p:cond delay="0"/>
                                          </p:stCondLst>
                                        </p:cTn>
                                        <p:tgtEl>
                                          <p:spTgt spid="122903"/>
                                        </p:tgtEl>
                                        <p:attrNameLst>
                                          <p:attrName>style.visibility</p:attrName>
                                        </p:attrNameLst>
                                      </p:cBhvr>
                                      <p:to>
                                        <p:strVal val="visible"/>
                                      </p:to>
                                    </p:set>
                                    <p:anim calcmode="lin" valueType="num">
                                      <p:cBhvr additive="base">
                                        <p:cTn id="54" dur="5000" fill="hold"/>
                                        <p:tgtEl>
                                          <p:spTgt spid="122903"/>
                                        </p:tgtEl>
                                        <p:attrNameLst>
                                          <p:attrName>ppt_x</p:attrName>
                                        </p:attrNameLst>
                                      </p:cBhvr>
                                      <p:tavLst>
                                        <p:tav tm="0">
                                          <p:val>
                                            <p:strVal val="0-#ppt_w/2"/>
                                          </p:val>
                                        </p:tav>
                                        <p:tav tm="100000">
                                          <p:val>
                                            <p:strVal val="#ppt_x"/>
                                          </p:val>
                                        </p:tav>
                                      </p:tavLst>
                                    </p:anim>
                                    <p:anim calcmode="lin" valueType="num">
                                      <p:cBhvr additive="base">
                                        <p:cTn id="55" dur="5000" fill="hold"/>
                                        <p:tgtEl>
                                          <p:spTgt spid="122903"/>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4"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00"/>
                                        <p:tgtEl>
                                          <p:spTgt spid="15"/>
                                        </p:tgtEl>
                                      </p:cBhvr>
                                    </p:animEffect>
                                  </p:childTnLst>
                                  <p:subTnLst>
                                    <p:audio>
                                      <p:cMediaNode>
                                        <p:cTn display="0" masterRel="sameClick">
                                          <p:stCondLst>
                                            <p:cond evt="begin" delay="0">
                                              <p:tn val="58"/>
                                            </p:cond>
                                          </p:stCondLst>
                                          <p:endCondLst>
                                            <p:cond evt="onStopAudio" delay="0">
                                              <p:tgtEl>
                                                <p:sldTgt/>
                                              </p:tgtEl>
                                            </p:cond>
                                          </p:endCondLst>
                                        </p:cTn>
                                        <p:tgtEl>
                                          <p:sndTgt r:embed="rId5" name="cashreg.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4"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down)">
                                      <p:cBhvr>
                                        <p:cTn id="65" dur="500"/>
                                        <p:tgtEl>
                                          <p:spTgt spid="16"/>
                                        </p:tgtEl>
                                      </p:cBhvr>
                                    </p:animEffect>
                                  </p:childTnLst>
                                  <p:subTnLst>
                                    <p:audio>
                                      <p:cMediaNode>
                                        <p:cTn display="0" masterRel="sameClick">
                                          <p:stCondLst>
                                            <p:cond evt="begin" delay="0">
                                              <p:tn val="63"/>
                                            </p:cond>
                                          </p:stCondLst>
                                          <p:endCondLst>
                                            <p:cond evt="onStopAudio" delay="0">
                                              <p:tgtEl>
                                                <p:sldTgt/>
                                              </p:tgtEl>
                                            </p:cond>
                                          </p:endCondLst>
                                        </p:cTn>
                                        <p:tgtEl>
                                          <p:sndTgt r:embed="rId5" name="cashreg.wav"/>
                                        </p:tgtEl>
                                      </p:cMediaNode>
                                    </p:audio>
                                  </p:subTnLst>
                                </p:cTn>
                              </p:par>
                              <p:par>
                                <p:cTn id="66" presetID="53" presetClass="entr" presetSubtype="0" fill="hold" nodeType="withEffect">
                                  <p:stCondLst>
                                    <p:cond delay="0"/>
                                  </p:stCondLst>
                                  <p:childTnLst>
                                    <p:set>
                                      <p:cBhvr>
                                        <p:cTn id="67" dur="1" fill="hold">
                                          <p:stCondLst>
                                            <p:cond delay="0"/>
                                          </p:stCondLst>
                                        </p:cTn>
                                        <p:tgtEl>
                                          <p:spTgt spid="48131"/>
                                        </p:tgtEl>
                                        <p:attrNameLst>
                                          <p:attrName>style.visibility</p:attrName>
                                        </p:attrNameLst>
                                      </p:cBhvr>
                                      <p:to>
                                        <p:strVal val="visible"/>
                                      </p:to>
                                    </p:set>
                                    <p:anim calcmode="lin" valueType="num">
                                      <p:cBhvr>
                                        <p:cTn id="68" dur="500" fill="hold"/>
                                        <p:tgtEl>
                                          <p:spTgt spid="48131"/>
                                        </p:tgtEl>
                                        <p:attrNameLst>
                                          <p:attrName>ppt_w</p:attrName>
                                        </p:attrNameLst>
                                      </p:cBhvr>
                                      <p:tavLst>
                                        <p:tav tm="0">
                                          <p:val>
                                            <p:fltVal val="0"/>
                                          </p:val>
                                        </p:tav>
                                        <p:tav tm="100000">
                                          <p:val>
                                            <p:strVal val="#ppt_w"/>
                                          </p:val>
                                        </p:tav>
                                      </p:tavLst>
                                    </p:anim>
                                    <p:anim calcmode="lin" valueType="num">
                                      <p:cBhvr>
                                        <p:cTn id="69" dur="500" fill="hold"/>
                                        <p:tgtEl>
                                          <p:spTgt spid="48131"/>
                                        </p:tgtEl>
                                        <p:attrNameLst>
                                          <p:attrName>ppt_h</p:attrName>
                                        </p:attrNameLst>
                                      </p:cBhvr>
                                      <p:tavLst>
                                        <p:tav tm="0">
                                          <p:val>
                                            <p:fltVal val="0"/>
                                          </p:val>
                                        </p:tav>
                                        <p:tav tm="100000">
                                          <p:val>
                                            <p:strVal val="#ppt_h"/>
                                          </p:val>
                                        </p:tav>
                                      </p:tavLst>
                                    </p:anim>
                                    <p:animEffect transition="in" filter="fade">
                                      <p:cBhvr>
                                        <p:cTn id="70" dur="500"/>
                                        <p:tgtEl>
                                          <p:spTgt spid="4813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4"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down)">
                                      <p:cBhvr>
                                        <p:cTn id="75" dur="500"/>
                                        <p:tgtEl>
                                          <p:spTgt spid="17"/>
                                        </p:tgtEl>
                                      </p:cBhvr>
                                    </p:animEffect>
                                  </p:childTnLst>
                                  <p:subTnLst>
                                    <p:audio>
                                      <p:cMediaNode>
                                        <p:cTn display="0" masterRel="sameClick">
                                          <p:stCondLst>
                                            <p:cond evt="begin" delay="0">
                                              <p:tn val="73"/>
                                            </p:cond>
                                          </p:stCondLst>
                                          <p:endCondLst>
                                            <p:cond evt="onStopAudio" delay="0">
                                              <p:tgtEl>
                                                <p:sldTgt/>
                                              </p:tgtEl>
                                            </p:cond>
                                          </p:endCondLst>
                                        </p:cTn>
                                        <p:tgtEl>
                                          <p:sndTgt r:embed="rId5" name="cashreg.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4" fill="hold"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down)">
                                      <p:cBhvr>
                                        <p:cTn id="80" dur="500"/>
                                        <p:tgtEl>
                                          <p:spTgt spid="18"/>
                                        </p:tgtEl>
                                      </p:cBhvr>
                                    </p:animEffect>
                                  </p:childTnLst>
                                  <p:subTnLst>
                                    <p:audio>
                                      <p:cMediaNode>
                                        <p:cTn display="0" masterRel="sameClick">
                                          <p:stCondLst>
                                            <p:cond evt="begin" delay="0">
                                              <p:tn val="78"/>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6" name="Rectangle 2"/>
          <p:cNvSpPr>
            <a:spLocks noChangeArrowheads="1"/>
          </p:cNvSpPr>
          <p:nvPr/>
        </p:nvSpPr>
        <p:spPr bwMode="auto">
          <a:xfrm>
            <a:off x="685800" y="1401763"/>
            <a:ext cx="7772400" cy="54562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cs typeface="Times New Roman" pitchFamily="18" charset="0"/>
              </a:rPr>
              <a:t>Equation of state for an ideal gas</a:t>
            </a:r>
            <a:endParaRPr lang="en-US" altLang="en-US">
              <a:solidFill>
                <a:srgbClr val="333399"/>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Without proof, here is the </a:t>
            </a:r>
            <a:r>
              <a:rPr lang="en-US" altLang="en-US" b="1">
                <a:solidFill>
                  <a:srgbClr val="000000"/>
                </a:solidFill>
                <a:cs typeface="Times New Roman" pitchFamily="18" charset="0"/>
              </a:rPr>
              <a:t>equation of state </a:t>
            </a:r>
            <a:r>
              <a:rPr lang="en-US" altLang="en-US">
                <a:solidFill>
                  <a:srgbClr val="000000"/>
                </a:solidFill>
                <a:cs typeface="Times New Roman" pitchFamily="18" charset="0"/>
              </a:rPr>
              <a:t>for an ideal gas. </a:t>
            </a:r>
          </a:p>
          <a:p>
            <a:pPr eaLnBrk="1" hangingPunct="1">
              <a:spcBef>
                <a:spcPct val="20000"/>
              </a:spcBef>
            </a:pPr>
            <a:endParaRPr lang="en-US" altLang="en-US">
              <a:solidFill>
                <a:srgbClr val="000000"/>
              </a:solidFill>
              <a:cs typeface="Times New Roman" pitchFamily="18" charset="0"/>
            </a:endParaRPr>
          </a:p>
          <a:p>
            <a:pPr eaLnBrk="1" hangingPunct="1">
              <a:spcBef>
                <a:spcPct val="20000"/>
              </a:spcBef>
            </a:pPr>
            <a:endParaRPr lang="en-US" altLang="en-US">
              <a:solidFill>
                <a:srgbClr val="000000"/>
              </a:solidFill>
              <a:cs typeface="Times New Roman" pitchFamily="18" charset="0"/>
            </a:endParaRPr>
          </a:p>
          <a:p>
            <a:pPr eaLnBrk="1" hangingPunct="1">
              <a:spcBef>
                <a:spcPct val="20000"/>
              </a:spcBef>
            </a:pPr>
            <a:endParaRPr lang="en-US" altLang="en-US">
              <a:solidFill>
                <a:srgbClr val="000000"/>
              </a:solidFill>
              <a:cs typeface="Times New Roman" pitchFamily="18" charset="0"/>
              <a:sym typeface="Symbol" pitchFamily="18" charset="2"/>
            </a:endParaRP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We will explain what an ideal gas is a bit later...</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variables </a:t>
            </a:r>
            <a:r>
              <a:rPr lang="en-US" altLang="en-US" i="1">
                <a:solidFill>
                  <a:srgbClr val="000000"/>
                </a:solidFill>
                <a:cs typeface="Times New Roman" pitchFamily="18" charset="0"/>
              </a:rPr>
              <a:t>p</a:t>
            </a:r>
            <a:r>
              <a:rPr lang="en-US" altLang="en-US">
                <a:solidFill>
                  <a:srgbClr val="000000"/>
                </a:solidFill>
                <a:cs typeface="Times New Roman" pitchFamily="18" charset="0"/>
              </a:rPr>
              <a:t> (pressure), </a:t>
            </a:r>
            <a:r>
              <a:rPr lang="en-US" altLang="en-US" i="1">
                <a:solidFill>
                  <a:srgbClr val="000000"/>
                </a:solidFill>
                <a:cs typeface="Times New Roman" pitchFamily="18" charset="0"/>
              </a:rPr>
              <a:t>V </a:t>
            </a:r>
            <a:r>
              <a:rPr lang="en-US" altLang="en-US">
                <a:solidFill>
                  <a:srgbClr val="000000"/>
                </a:solidFill>
                <a:cs typeface="Times New Roman" pitchFamily="18" charset="0"/>
              </a:rPr>
              <a:t>(volume), </a:t>
            </a:r>
            <a:r>
              <a:rPr lang="en-US" altLang="en-US" i="1">
                <a:solidFill>
                  <a:srgbClr val="000000"/>
                </a:solidFill>
                <a:cs typeface="Times New Roman" pitchFamily="18" charset="0"/>
              </a:rPr>
              <a:t>n</a:t>
            </a:r>
            <a:r>
              <a:rPr lang="en-US" altLang="en-US">
                <a:solidFill>
                  <a:srgbClr val="000000"/>
                </a:solidFill>
                <a:cs typeface="Times New Roman" pitchFamily="18" charset="0"/>
              </a:rPr>
              <a:t> (number of moles), and </a:t>
            </a:r>
            <a:r>
              <a:rPr lang="en-US" altLang="en-US" i="1">
                <a:solidFill>
                  <a:srgbClr val="000000"/>
                </a:solidFill>
                <a:cs typeface="Times New Roman" pitchFamily="18" charset="0"/>
              </a:rPr>
              <a:t>T</a:t>
            </a:r>
            <a:r>
              <a:rPr lang="en-US" altLang="en-US">
                <a:solidFill>
                  <a:srgbClr val="000000"/>
                </a:solidFill>
                <a:cs typeface="Times New Roman" pitchFamily="18" charset="0"/>
              </a:rPr>
              <a:t> (temperature) are all called the four </a:t>
            </a:r>
            <a:r>
              <a:rPr lang="en-US" altLang="en-US" b="1">
                <a:solidFill>
                  <a:srgbClr val="000000"/>
                </a:solidFill>
                <a:cs typeface="Times New Roman" pitchFamily="18" charset="0"/>
              </a:rPr>
              <a:t>state variables</a:t>
            </a:r>
            <a:r>
              <a:rPr lang="en-US" altLang="en-US">
                <a:solidFill>
                  <a:srgbClr val="000000"/>
                </a:solidFill>
                <a:cs typeface="Times New Roman" pitchFamily="18" charset="0"/>
              </a:rPr>
              <a:t>.</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rPr>
              <a:t>p</a:t>
            </a:r>
            <a:r>
              <a:rPr lang="en-US" altLang="en-US">
                <a:solidFill>
                  <a:srgbClr val="000000"/>
                </a:solidFill>
                <a:cs typeface="Times New Roman" pitchFamily="18" charset="0"/>
              </a:rPr>
              <a:t> is measured in Pascals or Nm</a:t>
            </a:r>
            <a:r>
              <a:rPr lang="en-US" altLang="en-US" baseline="30000">
                <a:solidFill>
                  <a:srgbClr val="000000"/>
                </a:solidFill>
                <a:cs typeface="Times New Roman" pitchFamily="18" charset="0"/>
              </a:rPr>
              <a:t>-2</a:t>
            </a:r>
            <a:r>
              <a:rPr lang="en-US" altLang="en-US">
                <a:solidFill>
                  <a:srgbClr val="000000"/>
                </a:solidFill>
                <a:cs typeface="Times New Roman" pitchFamily="18" charset="0"/>
              </a:rPr>
              <a:t>.</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V</a:t>
            </a:r>
            <a:r>
              <a:rPr lang="en-US" altLang="en-US">
                <a:solidFill>
                  <a:srgbClr val="000000"/>
                </a:solidFill>
                <a:cs typeface="Times New Roman" pitchFamily="18" charset="0"/>
                <a:sym typeface="Symbol" pitchFamily="18" charset="2"/>
              </a:rPr>
              <a:t> is measured in m</a:t>
            </a:r>
            <a:r>
              <a:rPr lang="en-US" altLang="en-US" baseline="30000">
                <a:solidFill>
                  <a:srgbClr val="000000"/>
                </a:solidFill>
                <a:cs typeface="Times New Roman" pitchFamily="18" charset="0"/>
                <a:sym typeface="Symbol" pitchFamily="18" charset="2"/>
              </a:rPr>
              <a:t>3</a:t>
            </a:r>
            <a:r>
              <a:rPr lang="en-US" altLang="en-US">
                <a:solidFill>
                  <a:srgbClr val="000000"/>
                </a:solidFill>
                <a:cs typeface="Times New Roman" pitchFamily="18" charset="0"/>
                <a:sym typeface="Symbol" pitchFamily="18" charset="2"/>
              </a:rPr>
              <a:t>.</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T</a:t>
            </a:r>
            <a:r>
              <a:rPr lang="en-US" altLang="en-US">
                <a:solidFill>
                  <a:srgbClr val="000000"/>
                </a:solidFill>
                <a:cs typeface="Times New Roman" pitchFamily="18" charset="0"/>
                <a:sym typeface="Symbol" pitchFamily="18" charset="2"/>
              </a:rPr>
              <a:t> is measured in K.</a:t>
            </a:r>
            <a:endParaRPr lang="en-US" altLang="en-US">
              <a:solidFill>
                <a:srgbClr val="000000"/>
              </a:solidFill>
              <a:cs typeface="Times New Roman" pitchFamily="18" charset="0"/>
            </a:endParaRPr>
          </a:p>
        </p:txBody>
      </p:sp>
      <p:sp>
        <p:nvSpPr>
          <p:cNvPr id="1163267" name="Rectangle 3"/>
          <p:cNvSpPr>
            <a:spLocks noGrp="1" noChangeArrowheads="1"/>
          </p:cNvSpPr>
          <p:nvPr>
            <p:ph type="ctrTitle"/>
          </p:nvPr>
        </p:nvSpPr>
        <p:spPr>
          <a:xfrm>
            <a:off x="685800" y="533400"/>
            <a:ext cx="7772400" cy="833438"/>
          </a:xfrm>
        </p:spPr>
        <p:txBody>
          <a:bodyPr/>
          <a:lstStyle/>
          <a:p>
            <a:pPr algn="l" eaLnBrk="1" hangingPunct="1">
              <a:defRPr/>
            </a:pPr>
            <a:r>
              <a:rPr lang="en-US" altLang="en-US" sz="2800" b="1" dirty="0">
                <a:solidFill>
                  <a:srgbClr val="000000"/>
                </a:solidFill>
                <a:ea typeface="+mn-ea"/>
                <a:cs typeface="+mn-cs"/>
              </a:rPr>
              <a:t>Topic 3: Thermal physics</a:t>
            </a:r>
            <a:br>
              <a:rPr lang="en-US" altLang="en-US" sz="2800" b="1" dirty="0">
                <a:solidFill>
                  <a:srgbClr val="000000"/>
                </a:solidFill>
                <a:ea typeface="+mn-ea"/>
                <a:cs typeface="+mn-cs"/>
              </a:rPr>
            </a:br>
            <a:r>
              <a:rPr lang="en-US" altLang="en-US" sz="2800" dirty="0">
                <a:solidFill>
                  <a:srgbClr val="000000"/>
                </a:solidFill>
                <a:ea typeface="+mn-ea"/>
                <a:cs typeface="+mn-cs"/>
              </a:rPr>
              <a:t>3.2 – Modeling a gas</a:t>
            </a:r>
            <a:endParaRPr lang="en-US" altLang="en-US" sz="2800" dirty="0">
              <a:solidFill>
                <a:srgbClr val="000000"/>
              </a:solidFill>
              <a:latin typeface="Courier New" pitchFamily="49" charset="0"/>
              <a:ea typeface="+mn-ea"/>
              <a:cs typeface="+mn-cs"/>
            </a:endParaRPr>
          </a:p>
        </p:txBody>
      </p:sp>
      <p:grpSp>
        <p:nvGrpSpPr>
          <p:cNvPr id="2" name="Group 11"/>
          <p:cNvGrpSpPr>
            <a:grpSpLocks/>
          </p:cNvGrpSpPr>
          <p:nvPr/>
        </p:nvGrpSpPr>
        <p:grpSpPr bwMode="auto">
          <a:xfrm>
            <a:off x="788988" y="2719388"/>
            <a:ext cx="7464425" cy="1187450"/>
            <a:chOff x="497" y="3207"/>
            <a:chExt cx="4702" cy="748"/>
          </a:xfrm>
        </p:grpSpPr>
        <p:sp>
          <p:nvSpPr>
            <p:cNvPr id="21509" name="Text Box 5"/>
            <p:cNvSpPr txBox="1">
              <a:spLocks noChangeArrowheads="1"/>
            </p:cNvSpPr>
            <p:nvPr/>
          </p:nvSpPr>
          <p:spPr bwMode="auto">
            <a:xfrm>
              <a:off x="3864" y="3207"/>
              <a:ext cx="1335" cy="74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a:solidFill>
                    <a:schemeClr val="bg1"/>
                  </a:solidFill>
                </a:rPr>
                <a:t>equation of state of an ideal gas</a:t>
              </a:r>
            </a:p>
          </p:txBody>
        </p:sp>
        <p:sp>
          <p:nvSpPr>
            <p:cNvPr id="21510" name="Rectangle 6"/>
            <p:cNvSpPr>
              <a:spLocks noChangeArrowheads="1"/>
            </p:cNvSpPr>
            <p:nvPr/>
          </p:nvSpPr>
          <p:spPr bwMode="auto">
            <a:xfrm>
              <a:off x="497" y="3209"/>
              <a:ext cx="4701" cy="74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1511" name="Text Box 7"/>
            <p:cNvSpPr txBox="1">
              <a:spLocks noChangeArrowheads="1"/>
            </p:cNvSpPr>
            <p:nvPr/>
          </p:nvSpPr>
          <p:spPr bwMode="auto">
            <a:xfrm>
              <a:off x="637" y="3221"/>
              <a:ext cx="13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i="1"/>
                <a:t>pV</a:t>
              </a:r>
              <a:r>
                <a:rPr lang="en-US" altLang="en-US"/>
                <a:t> = </a:t>
              </a:r>
              <a:r>
                <a:rPr lang="en-US" altLang="en-US" i="1"/>
                <a:t>nRT</a:t>
              </a:r>
            </a:p>
          </p:txBody>
        </p:sp>
        <p:sp>
          <p:nvSpPr>
            <p:cNvPr id="21512" name="Text Box 8"/>
            <p:cNvSpPr txBox="1">
              <a:spLocks noChangeArrowheads="1"/>
            </p:cNvSpPr>
            <p:nvPr/>
          </p:nvSpPr>
          <p:spPr bwMode="auto">
            <a:xfrm>
              <a:off x="1649" y="3432"/>
              <a:ext cx="227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chemeClr val="hlink"/>
                  </a:solidFill>
                </a:rPr>
                <a:t>R</a:t>
              </a:r>
              <a:r>
                <a:rPr lang="en-US" altLang="en-US">
                  <a:solidFill>
                    <a:schemeClr val="hlink"/>
                  </a:solidFill>
                </a:rPr>
                <a:t> = 8.31</a:t>
              </a:r>
              <a:r>
                <a:rPr lang="en-US" altLang="en-US">
                  <a:solidFill>
                    <a:schemeClr val="hlink"/>
                  </a:solidFill>
                  <a:sym typeface="Symbol" pitchFamily="18" charset="2"/>
                </a:rPr>
                <a:t> J </a:t>
              </a:r>
              <a:r>
                <a:rPr lang="en-US" altLang="en-US" i="1">
                  <a:solidFill>
                    <a:schemeClr val="hlink"/>
                  </a:solidFill>
                  <a:sym typeface="Symbol" pitchFamily="18" charset="2"/>
                </a:rPr>
                <a:t>/</a:t>
              </a:r>
              <a:r>
                <a:rPr lang="en-US" altLang="en-US">
                  <a:solidFill>
                    <a:schemeClr val="hlink"/>
                  </a:solidFill>
                  <a:sym typeface="Symbol" pitchFamily="18" charset="2"/>
                </a:rPr>
                <a:t> mol·K is the </a:t>
              </a:r>
              <a:r>
                <a:rPr lang="en-US" altLang="en-US" b="1">
                  <a:solidFill>
                    <a:schemeClr val="hlink"/>
                  </a:solidFill>
                  <a:sym typeface="Symbol" pitchFamily="18" charset="2"/>
                </a:rPr>
                <a:t>universal gas constant</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63266">
                                            <p:txEl>
                                              <p:pRg st="0" end="0"/>
                                            </p:txEl>
                                          </p:spTgt>
                                        </p:tgtEl>
                                        <p:attrNameLst>
                                          <p:attrName>style.visibility</p:attrName>
                                        </p:attrNameLst>
                                      </p:cBhvr>
                                      <p:to>
                                        <p:strVal val="visible"/>
                                      </p:to>
                                    </p:set>
                                    <p:anim calcmode="lin" valueType="num">
                                      <p:cBhvr additive="base">
                                        <p:cTn id="7" dur="500" fill="hold"/>
                                        <p:tgtEl>
                                          <p:spTgt spid="11632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32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63266">
                                            <p:txEl>
                                              <p:pRg st="1" end="1"/>
                                            </p:txEl>
                                          </p:spTgt>
                                        </p:tgtEl>
                                        <p:attrNameLst>
                                          <p:attrName>style.visibility</p:attrName>
                                        </p:attrNameLst>
                                      </p:cBhvr>
                                      <p:to>
                                        <p:strVal val="visible"/>
                                      </p:to>
                                    </p:set>
                                    <p:anim calcmode="lin" valueType="num">
                                      <p:cBhvr additive="base">
                                        <p:cTn id="13" dur="500" fill="hold"/>
                                        <p:tgtEl>
                                          <p:spTgt spid="11632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632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163266">
                                            <p:txEl>
                                              <p:pRg st="5" end="5"/>
                                            </p:txEl>
                                          </p:spTgt>
                                        </p:tgtEl>
                                        <p:attrNameLst>
                                          <p:attrName>style.visibility</p:attrName>
                                        </p:attrNameLst>
                                      </p:cBhvr>
                                      <p:to>
                                        <p:strVal val="visible"/>
                                      </p:to>
                                    </p:set>
                                    <p:anim calcmode="lin" valueType="num">
                                      <p:cBhvr additive="base">
                                        <p:cTn id="26" dur="500" fill="hold"/>
                                        <p:tgtEl>
                                          <p:spTgt spid="1163266">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6326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163266">
                                            <p:txEl>
                                              <p:pRg st="6" end="6"/>
                                            </p:txEl>
                                          </p:spTgt>
                                        </p:tgtEl>
                                        <p:attrNameLst>
                                          <p:attrName>style.visibility</p:attrName>
                                        </p:attrNameLst>
                                      </p:cBhvr>
                                      <p:to>
                                        <p:strVal val="visible"/>
                                      </p:to>
                                    </p:set>
                                    <p:anim calcmode="lin" valueType="num">
                                      <p:cBhvr additive="base">
                                        <p:cTn id="32" dur="500" fill="hold"/>
                                        <p:tgtEl>
                                          <p:spTgt spid="1163266">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6326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163266">
                                            <p:txEl>
                                              <p:pRg st="7" end="7"/>
                                            </p:txEl>
                                          </p:spTgt>
                                        </p:tgtEl>
                                        <p:attrNameLst>
                                          <p:attrName>style.visibility</p:attrName>
                                        </p:attrNameLst>
                                      </p:cBhvr>
                                      <p:to>
                                        <p:strVal val="visible"/>
                                      </p:to>
                                    </p:set>
                                    <p:anim calcmode="lin" valueType="num">
                                      <p:cBhvr additive="base">
                                        <p:cTn id="38" dur="500" fill="hold"/>
                                        <p:tgtEl>
                                          <p:spTgt spid="1163266">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6326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163266">
                                            <p:txEl>
                                              <p:pRg st="8" end="8"/>
                                            </p:txEl>
                                          </p:spTgt>
                                        </p:tgtEl>
                                        <p:attrNameLst>
                                          <p:attrName>style.visibility</p:attrName>
                                        </p:attrNameLst>
                                      </p:cBhvr>
                                      <p:to>
                                        <p:strVal val="visible"/>
                                      </p:to>
                                    </p:set>
                                    <p:anim calcmode="lin" valueType="num">
                                      <p:cBhvr additive="base">
                                        <p:cTn id="44" dur="500" fill="hold"/>
                                        <p:tgtEl>
                                          <p:spTgt spid="1163266">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6326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163266">
                                            <p:txEl>
                                              <p:pRg st="9" end="9"/>
                                            </p:txEl>
                                          </p:spTgt>
                                        </p:tgtEl>
                                        <p:attrNameLst>
                                          <p:attrName>style.visibility</p:attrName>
                                        </p:attrNameLst>
                                      </p:cBhvr>
                                      <p:to>
                                        <p:strVal val="visible"/>
                                      </p:to>
                                    </p:set>
                                    <p:anim calcmode="lin" valueType="num">
                                      <p:cBhvr additive="base">
                                        <p:cTn id="50" dur="500" fill="hold"/>
                                        <p:tgtEl>
                                          <p:spTgt spid="1163266">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6326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4"/>
          <p:cNvSpPr>
            <a:spLocks noChangeArrowheads="1"/>
          </p:cNvSpPr>
          <p:nvPr/>
        </p:nvSpPr>
        <p:spPr bwMode="auto">
          <a:xfrm>
            <a:off x="685800" y="1855788"/>
            <a:ext cx="7772400" cy="50022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pic>
        <p:nvPicPr>
          <p:cNvPr id="1193999" name="Picture 1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325" y="1916113"/>
            <a:ext cx="7704138"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4000" name="Text Box 16"/>
          <p:cNvSpPr txBox="1">
            <a:spLocks noChangeArrowheads="1"/>
          </p:cNvSpPr>
          <p:nvPr/>
        </p:nvSpPr>
        <p:spPr bwMode="auto">
          <a:xfrm>
            <a:off x="674688" y="4662488"/>
            <a:ext cx="305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Use </a:t>
            </a:r>
            <a:r>
              <a:rPr lang="en-US" altLang="en-US" i="1">
                <a:solidFill>
                  <a:schemeClr val="hlink"/>
                </a:solidFill>
              </a:rPr>
              <a:t>pV</a:t>
            </a:r>
            <a:r>
              <a:rPr lang="en-US" altLang="en-US">
                <a:solidFill>
                  <a:schemeClr val="hlink"/>
                </a:solidFill>
              </a:rPr>
              <a:t> = </a:t>
            </a:r>
            <a:r>
              <a:rPr lang="en-US" altLang="en-US" i="1">
                <a:solidFill>
                  <a:schemeClr val="hlink"/>
                </a:solidFill>
              </a:rPr>
              <a:t>nRT</a:t>
            </a:r>
            <a:r>
              <a:rPr lang="en-US" altLang="en-US">
                <a:solidFill>
                  <a:schemeClr val="hlink"/>
                </a:solidFill>
              </a:rPr>
              <a:t>.</a:t>
            </a:r>
            <a:endParaRPr lang="en-US" altLang="en-US" i="1">
              <a:solidFill>
                <a:schemeClr val="hlink"/>
              </a:solidFill>
              <a:sym typeface="Symbol" pitchFamily="18" charset="2"/>
            </a:endParaRPr>
          </a:p>
        </p:txBody>
      </p:sp>
      <p:sp>
        <p:nvSpPr>
          <p:cNvPr id="1194001" name="Text Box 17"/>
          <p:cNvSpPr txBox="1">
            <a:spLocks noChangeArrowheads="1"/>
          </p:cNvSpPr>
          <p:nvPr/>
        </p:nvSpPr>
        <p:spPr bwMode="auto">
          <a:xfrm>
            <a:off x="788988" y="5464175"/>
            <a:ext cx="3844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chemeClr val="hlink"/>
                </a:solidFill>
                <a:sym typeface="Symbol" pitchFamily="18" charset="2"/>
              </a:rPr>
              <a:t>T</a:t>
            </a:r>
            <a:r>
              <a:rPr lang="en-US" altLang="en-US" i="1" baseline="-25000">
                <a:solidFill>
                  <a:schemeClr val="hlink"/>
                </a:solidFill>
                <a:sym typeface="Symbol" pitchFamily="18" charset="2"/>
              </a:rPr>
              <a:t>i</a:t>
            </a:r>
            <a:r>
              <a:rPr lang="en-US" altLang="en-US">
                <a:solidFill>
                  <a:schemeClr val="hlink"/>
                </a:solidFill>
                <a:sym typeface="Symbol" pitchFamily="18" charset="2"/>
              </a:rPr>
              <a:t> =  30 + 273 = 303 K.</a:t>
            </a:r>
            <a:endParaRPr lang="en-US" altLang="en-US" i="1">
              <a:solidFill>
                <a:schemeClr val="hlink"/>
              </a:solidFill>
              <a:sym typeface="Symbol" pitchFamily="18" charset="2"/>
            </a:endParaRPr>
          </a:p>
        </p:txBody>
      </p:sp>
      <p:sp>
        <p:nvSpPr>
          <p:cNvPr id="1194002" name="Text Box 18"/>
          <p:cNvSpPr txBox="1">
            <a:spLocks noChangeArrowheads="1"/>
          </p:cNvSpPr>
          <p:nvPr/>
        </p:nvSpPr>
        <p:spPr bwMode="auto">
          <a:xfrm>
            <a:off x="682625" y="5070475"/>
            <a:ext cx="383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From </a:t>
            </a:r>
            <a:r>
              <a:rPr lang="en-US" altLang="en-US" i="1">
                <a:solidFill>
                  <a:schemeClr val="hlink"/>
                </a:solidFill>
              </a:rPr>
              <a:t>T</a:t>
            </a:r>
            <a:r>
              <a:rPr lang="en-US" altLang="en-US">
                <a:solidFill>
                  <a:schemeClr val="hlink"/>
                </a:solidFill>
              </a:rPr>
              <a:t>(K) = </a:t>
            </a:r>
            <a:r>
              <a:rPr lang="en-US" altLang="en-US" i="1">
                <a:solidFill>
                  <a:schemeClr val="hlink"/>
                </a:solidFill>
              </a:rPr>
              <a:t>T</a:t>
            </a:r>
            <a:r>
              <a:rPr lang="en-US" altLang="en-US">
                <a:solidFill>
                  <a:schemeClr val="hlink"/>
                </a:solidFill>
              </a:rPr>
              <a:t>(°C) + 273</a:t>
            </a:r>
          </a:p>
        </p:txBody>
      </p:sp>
      <p:sp>
        <p:nvSpPr>
          <p:cNvPr id="1194003" name="Text Box 19"/>
          <p:cNvSpPr txBox="1">
            <a:spLocks noChangeArrowheads="1"/>
          </p:cNvSpPr>
          <p:nvPr/>
        </p:nvSpPr>
        <p:spPr bwMode="auto">
          <a:xfrm>
            <a:off x="4883150" y="4683125"/>
            <a:ext cx="2144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chemeClr val="hlink"/>
                </a:solidFill>
              </a:rPr>
              <a:t>p</a:t>
            </a:r>
            <a:r>
              <a:rPr lang="en-US" altLang="en-US" i="1" baseline="-25000">
                <a:solidFill>
                  <a:schemeClr val="hlink"/>
                </a:solidFill>
              </a:rPr>
              <a:t>i</a:t>
            </a:r>
            <a:r>
              <a:rPr lang="en-US" altLang="en-US" i="1">
                <a:solidFill>
                  <a:schemeClr val="hlink"/>
                </a:solidFill>
              </a:rPr>
              <a:t>V</a:t>
            </a:r>
            <a:r>
              <a:rPr lang="en-US" altLang="en-US" i="1" baseline="-25000">
                <a:solidFill>
                  <a:schemeClr val="hlink"/>
                </a:solidFill>
              </a:rPr>
              <a:t>i</a:t>
            </a:r>
            <a:r>
              <a:rPr lang="en-US" altLang="en-US">
                <a:solidFill>
                  <a:schemeClr val="hlink"/>
                </a:solidFill>
              </a:rPr>
              <a:t> = </a:t>
            </a:r>
            <a:r>
              <a:rPr lang="en-US" altLang="en-US" i="1">
                <a:solidFill>
                  <a:schemeClr val="hlink"/>
                </a:solidFill>
              </a:rPr>
              <a:t>nRT</a:t>
            </a:r>
            <a:r>
              <a:rPr lang="en-US" altLang="en-US" i="1" baseline="-25000">
                <a:solidFill>
                  <a:schemeClr val="hlink"/>
                </a:solidFill>
              </a:rPr>
              <a:t>i</a:t>
            </a:r>
            <a:r>
              <a:rPr lang="en-US" altLang="en-US">
                <a:solidFill>
                  <a:schemeClr val="hlink"/>
                </a:solidFill>
              </a:rPr>
              <a:t>,</a:t>
            </a:r>
            <a:endParaRPr lang="en-US" altLang="en-US" i="1">
              <a:solidFill>
                <a:schemeClr val="hlink"/>
              </a:solidFill>
              <a:sym typeface="Symbol" pitchFamily="18" charset="2"/>
            </a:endParaRPr>
          </a:p>
        </p:txBody>
      </p:sp>
      <p:sp>
        <p:nvSpPr>
          <p:cNvPr id="1194004" name="Text Box 20"/>
          <p:cNvSpPr txBox="1">
            <a:spLocks noChangeArrowheads="1"/>
          </p:cNvSpPr>
          <p:nvPr/>
        </p:nvSpPr>
        <p:spPr bwMode="auto">
          <a:xfrm>
            <a:off x="6689725" y="4670425"/>
            <a:ext cx="2017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chemeClr val="hlink"/>
                </a:solidFill>
              </a:rPr>
              <a:t>p</a:t>
            </a:r>
            <a:r>
              <a:rPr lang="en-US" altLang="en-US" i="1" baseline="-25000">
                <a:solidFill>
                  <a:schemeClr val="hlink"/>
                </a:solidFill>
              </a:rPr>
              <a:t>f</a:t>
            </a:r>
            <a:r>
              <a:rPr lang="en-US" altLang="en-US" i="1">
                <a:solidFill>
                  <a:schemeClr val="hlink"/>
                </a:solidFill>
              </a:rPr>
              <a:t>V</a:t>
            </a:r>
            <a:r>
              <a:rPr lang="en-US" altLang="en-US" i="1" baseline="-25000">
                <a:solidFill>
                  <a:schemeClr val="hlink"/>
                </a:solidFill>
              </a:rPr>
              <a:t>f</a:t>
            </a:r>
            <a:r>
              <a:rPr lang="en-US" altLang="en-US">
                <a:solidFill>
                  <a:schemeClr val="hlink"/>
                </a:solidFill>
              </a:rPr>
              <a:t> = </a:t>
            </a:r>
            <a:r>
              <a:rPr lang="en-US" altLang="en-US" i="1">
                <a:solidFill>
                  <a:schemeClr val="hlink"/>
                </a:solidFill>
              </a:rPr>
              <a:t>nRT</a:t>
            </a:r>
            <a:r>
              <a:rPr lang="en-US" altLang="en-US" i="1" baseline="-25000">
                <a:solidFill>
                  <a:schemeClr val="hlink"/>
                </a:solidFill>
              </a:rPr>
              <a:t>f</a:t>
            </a:r>
            <a:r>
              <a:rPr lang="en-US" altLang="en-US">
                <a:solidFill>
                  <a:schemeClr val="hlink"/>
                </a:solidFill>
              </a:rPr>
              <a:t>.</a:t>
            </a:r>
            <a:endParaRPr lang="en-US" altLang="en-US" i="1">
              <a:solidFill>
                <a:schemeClr val="hlink"/>
              </a:solidFill>
              <a:sym typeface="Symbol" pitchFamily="18" charset="2"/>
            </a:endParaRPr>
          </a:p>
        </p:txBody>
      </p:sp>
      <p:sp>
        <p:nvSpPr>
          <p:cNvPr id="1194005" name="Text Box 21"/>
          <p:cNvSpPr txBox="1">
            <a:spLocks noChangeArrowheads="1"/>
          </p:cNvSpPr>
          <p:nvPr/>
        </p:nvSpPr>
        <p:spPr bwMode="auto">
          <a:xfrm>
            <a:off x="649288" y="6257925"/>
            <a:ext cx="2701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a:t>
            </a:r>
            <a:r>
              <a:rPr lang="en-US" altLang="en-US" i="1">
                <a:solidFill>
                  <a:schemeClr val="hlink"/>
                </a:solidFill>
                <a:sym typeface="Symbol" pitchFamily="18" charset="2"/>
              </a:rPr>
              <a:t>V</a:t>
            </a:r>
            <a:r>
              <a:rPr lang="en-US" altLang="en-US" i="1" baseline="-25000">
                <a:solidFill>
                  <a:schemeClr val="hlink"/>
                </a:solidFill>
                <a:sym typeface="Symbol" pitchFamily="18" charset="2"/>
              </a:rPr>
              <a:t>i</a:t>
            </a:r>
            <a:r>
              <a:rPr lang="en-US" altLang="en-US">
                <a:solidFill>
                  <a:schemeClr val="hlink"/>
                </a:solidFill>
                <a:sym typeface="Symbol" pitchFamily="18" charset="2"/>
              </a:rPr>
              <a:t> = </a:t>
            </a:r>
            <a:r>
              <a:rPr lang="en-US" altLang="en-US" i="1">
                <a:solidFill>
                  <a:schemeClr val="hlink"/>
                </a:solidFill>
                <a:sym typeface="Symbol" pitchFamily="18" charset="2"/>
              </a:rPr>
              <a:t>V</a:t>
            </a:r>
            <a:r>
              <a:rPr lang="en-US" altLang="en-US" i="1" baseline="-25000">
                <a:solidFill>
                  <a:schemeClr val="hlink"/>
                </a:solidFill>
                <a:sym typeface="Symbol" pitchFamily="18" charset="2"/>
              </a:rPr>
              <a:t>f</a:t>
            </a:r>
            <a:r>
              <a:rPr lang="en-US" altLang="en-US">
                <a:solidFill>
                  <a:schemeClr val="hlink"/>
                </a:solidFill>
                <a:sym typeface="Symbol" pitchFamily="18" charset="2"/>
              </a:rPr>
              <a:t>.</a:t>
            </a:r>
            <a:endParaRPr lang="en-US" altLang="en-US" i="1">
              <a:solidFill>
                <a:schemeClr val="hlink"/>
              </a:solidFill>
              <a:sym typeface="Symbol" pitchFamily="18" charset="2"/>
            </a:endParaRPr>
          </a:p>
        </p:txBody>
      </p:sp>
      <mc:AlternateContent xmlns:mc="http://schemas.openxmlformats.org/markup-compatibility/2006" xmlns:a14="http://schemas.microsoft.com/office/drawing/2010/main">
        <mc:Choice Requires="a14">
          <p:sp>
            <p:nvSpPr>
              <p:cNvPr id="1194006" name="Text Box 22"/>
              <p:cNvSpPr txBox="1">
                <a:spLocks noChangeArrowheads="1"/>
              </p:cNvSpPr>
              <p:nvPr/>
            </p:nvSpPr>
            <p:spPr bwMode="auto">
              <a:xfrm>
                <a:off x="4633913" y="5147810"/>
                <a:ext cx="2032000" cy="7293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14:m>
                  <m:oMathPara xmlns:m="http://schemas.openxmlformats.org/officeDocument/2006/math">
                    <m:oMathParaPr>
                      <m:jc m:val="centerGroup"/>
                    </m:oMathParaPr>
                    <m:oMath xmlns:m="http://schemas.openxmlformats.org/officeDocument/2006/math">
                      <m:f>
                        <m:fPr>
                          <m:ctrlPr>
                            <a:rPr lang="en-US" altLang="en-US" sz="2000" b="0" i="1" smtClean="0">
                              <a:solidFill>
                                <a:schemeClr val="hlink"/>
                              </a:solidFill>
                              <a:latin typeface="Cambria Math" panose="02040503050406030204" pitchFamily="18" charset="0"/>
                            </a:rPr>
                          </m:ctrlPr>
                        </m:fPr>
                        <m:num>
                          <m:sSub>
                            <m:sSubPr>
                              <m:ctrlPr>
                                <a:rPr lang="en-US" altLang="en-US" sz="2000" i="1">
                                  <a:solidFill>
                                    <a:schemeClr val="hlink"/>
                                  </a:solidFill>
                                  <a:latin typeface="Cambria Math" panose="02040503050406030204" pitchFamily="18" charset="0"/>
                                </a:rPr>
                              </m:ctrlPr>
                            </m:sSubPr>
                            <m:e>
                              <m:r>
                                <a:rPr lang="en-US" altLang="en-US" sz="2000" i="1">
                                  <a:solidFill>
                                    <a:schemeClr val="hlink"/>
                                  </a:solidFill>
                                  <a:latin typeface="Cambria Math" panose="02040503050406030204" pitchFamily="18" charset="0"/>
                                </a:rPr>
                                <m:t>𝑝</m:t>
                              </m:r>
                            </m:e>
                            <m:sub>
                              <m:r>
                                <a:rPr lang="en-US" altLang="en-US" sz="2000" i="1">
                                  <a:solidFill>
                                    <a:schemeClr val="hlink"/>
                                  </a:solidFill>
                                  <a:latin typeface="Cambria Math" panose="02040503050406030204" pitchFamily="18" charset="0"/>
                                </a:rPr>
                                <m:t>𝑓</m:t>
                              </m:r>
                            </m:sub>
                          </m:sSub>
                          <m:sSub>
                            <m:sSubPr>
                              <m:ctrlPr>
                                <a:rPr lang="en-US" altLang="en-US" sz="2000" i="1">
                                  <a:solidFill>
                                    <a:schemeClr val="hlink"/>
                                  </a:solidFill>
                                  <a:latin typeface="Cambria Math" panose="02040503050406030204" pitchFamily="18" charset="0"/>
                                </a:rPr>
                              </m:ctrlPr>
                            </m:sSubPr>
                            <m:e>
                              <m:r>
                                <a:rPr lang="en-US" altLang="en-US" sz="2000" i="1">
                                  <a:solidFill>
                                    <a:schemeClr val="hlink"/>
                                  </a:solidFill>
                                  <a:latin typeface="Cambria Math" panose="02040503050406030204" pitchFamily="18" charset="0"/>
                                </a:rPr>
                                <m:t>𝑉</m:t>
                              </m:r>
                            </m:e>
                            <m:sub>
                              <m:r>
                                <a:rPr lang="en-US" altLang="en-US" sz="2000" i="1">
                                  <a:solidFill>
                                    <a:schemeClr val="hlink"/>
                                  </a:solidFill>
                                  <a:latin typeface="Cambria Math" panose="02040503050406030204" pitchFamily="18" charset="0"/>
                                </a:rPr>
                                <m:t>𝑓</m:t>
                              </m:r>
                            </m:sub>
                          </m:sSub>
                        </m:num>
                        <m:den>
                          <m:sSub>
                            <m:sSubPr>
                              <m:ctrlPr>
                                <a:rPr lang="en-US" altLang="en-US" sz="2000" i="1">
                                  <a:solidFill>
                                    <a:schemeClr val="hlink"/>
                                  </a:solidFill>
                                  <a:latin typeface="Cambria Math" panose="02040503050406030204" pitchFamily="18" charset="0"/>
                                </a:rPr>
                              </m:ctrlPr>
                            </m:sSubPr>
                            <m:e>
                              <m:r>
                                <a:rPr lang="en-US" altLang="en-US" sz="2000" i="1">
                                  <a:solidFill>
                                    <a:schemeClr val="hlink"/>
                                  </a:solidFill>
                                  <a:latin typeface="Cambria Math" panose="02040503050406030204" pitchFamily="18" charset="0"/>
                                </a:rPr>
                                <m:t>𝑝</m:t>
                              </m:r>
                            </m:e>
                            <m:sub>
                              <m:r>
                                <a:rPr lang="en-US" altLang="en-US" sz="2000" b="0" i="1" smtClean="0">
                                  <a:solidFill>
                                    <a:schemeClr val="hlink"/>
                                  </a:solidFill>
                                  <a:latin typeface="Cambria Math" panose="02040503050406030204" pitchFamily="18" charset="0"/>
                                </a:rPr>
                                <m:t>𝑖</m:t>
                              </m:r>
                            </m:sub>
                          </m:sSub>
                          <m:sSub>
                            <m:sSubPr>
                              <m:ctrlPr>
                                <a:rPr lang="en-US" altLang="en-US" sz="2000" i="1">
                                  <a:solidFill>
                                    <a:schemeClr val="hlink"/>
                                  </a:solidFill>
                                  <a:latin typeface="Cambria Math" panose="02040503050406030204" pitchFamily="18" charset="0"/>
                                </a:rPr>
                              </m:ctrlPr>
                            </m:sSubPr>
                            <m:e>
                              <m:r>
                                <a:rPr lang="en-US" altLang="en-US" sz="2000" b="0" i="1" smtClean="0">
                                  <a:solidFill>
                                    <a:schemeClr val="hlink"/>
                                  </a:solidFill>
                                  <a:latin typeface="Cambria Math" panose="02040503050406030204" pitchFamily="18" charset="0"/>
                                </a:rPr>
                                <m:t>𝑉</m:t>
                              </m:r>
                            </m:e>
                            <m:sub>
                              <m:r>
                                <a:rPr lang="en-US" altLang="en-US" sz="2000" b="0" i="1" smtClean="0">
                                  <a:solidFill>
                                    <a:schemeClr val="hlink"/>
                                  </a:solidFill>
                                  <a:latin typeface="Cambria Math" panose="02040503050406030204" pitchFamily="18" charset="0"/>
                                </a:rPr>
                                <m:t>𝑖</m:t>
                              </m:r>
                            </m:sub>
                          </m:sSub>
                        </m:den>
                      </m:f>
                      <m:r>
                        <a:rPr lang="en-US" altLang="en-US" sz="2000" b="0" i="1" smtClean="0">
                          <a:solidFill>
                            <a:schemeClr val="hlink"/>
                          </a:solidFill>
                          <a:latin typeface="Cambria Math" panose="02040503050406030204" pitchFamily="18" charset="0"/>
                        </a:rPr>
                        <m:t>=</m:t>
                      </m:r>
                      <m:f>
                        <m:fPr>
                          <m:ctrlPr>
                            <a:rPr lang="en-US" altLang="en-US" sz="2000" b="0" i="1" smtClean="0">
                              <a:solidFill>
                                <a:schemeClr val="hlink"/>
                              </a:solidFill>
                              <a:latin typeface="Cambria Math" panose="02040503050406030204" pitchFamily="18" charset="0"/>
                            </a:rPr>
                          </m:ctrlPr>
                        </m:fPr>
                        <m:num>
                          <m:r>
                            <a:rPr lang="en-US" altLang="en-US" sz="2000" b="0" i="1" smtClean="0">
                              <a:solidFill>
                                <a:schemeClr val="hlink"/>
                              </a:solidFill>
                              <a:latin typeface="Cambria Math" panose="02040503050406030204" pitchFamily="18" charset="0"/>
                            </a:rPr>
                            <m:t>𝑛𝑅</m:t>
                          </m:r>
                          <m:sSub>
                            <m:sSubPr>
                              <m:ctrlPr>
                                <a:rPr lang="en-US" altLang="en-US" sz="2000" b="0" i="1" smtClean="0">
                                  <a:solidFill>
                                    <a:schemeClr val="hlink"/>
                                  </a:solidFill>
                                  <a:latin typeface="Cambria Math" panose="02040503050406030204" pitchFamily="18" charset="0"/>
                                </a:rPr>
                              </m:ctrlPr>
                            </m:sSubPr>
                            <m:e>
                              <m:r>
                                <a:rPr lang="en-US" altLang="en-US" sz="2000" b="0" i="1" smtClean="0">
                                  <a:solidFill>
                                    <a:schemeClr val="hlink"/>
                                  </a:solidFill>
                                  <a:latin typeface="Cambria Math" panose="02040503050406030204" pitchFamily="18" charset="0"/>
                                </a:rPr>
                                <m:t>𝑇</m:t>
                              </m:r>
                            </m:e>
                            <m:sub>
                              <m:r>
                                <a:rPr lang="en-US" altLang="en-US" sz="2000" b="0" i="1" smtClean="0">
                                  <a:solidFill>
                                    <a:schemeClr val="hlink"/>
                                  </a:solidFill>
                                  <a:latin typeface="Cambria Math" panose="02040503050406030204" pitchFamily="18" charset="0"/>
                                </a:rPr>
                                <m:t>𝑓</m:t>
                              </m:r>
                            </m:sub>
                          </m:sSub>
                        </m:num>
                        <m:den>
                          <m:r>
                            <a:rPr lang="en-US" altLang="en-US" sz="2000" b="0" i="1" smtClean="0">
                              <a:solidFill>
                                <a:schemeClr val="hlink"/>
                              </a:solidFill>
                              <a:latin typeface="Cambria Math" panose="02040503050406030204" pitchFamily="18" charset="0"/>
                            </a:rPr>
                            <m:t>𝑛𝑅</m:t>
                          </m:r>
                          <m:sSub>
                            <m:sSubPr>
                              <m:ctrlPr>
                                <a:rPr lang="en-US" altLang="en-US" sz="2000" b="0" i="1" smtClean="0">
                                  <a:solidFill>
                                    <a:schemeClr val="hlink"/>
                                  </a:solidFill>
                                  <a:latin typeface="Cambria Math" panose="02040503050406030204" pitchFamily="18" charset="0"/>
                                </a:rPr>
                              </m:ctrlPr>
                            </m:sSubPr>
                            <m:e>
                              <m:r>
                                <a:rPr lang="en-US" altLang="en-US" sz="2000" b="0" i="1" smtClean="0">
                                  <a:solidFill>
                                    <a:schemeClr val="hlink"/>
                                  </a:solidFill>
                                  <a:latin typeface="Cambria Math" panose="02040503050406030204" pitchFamily="18" charset="0"/>
                                </a:rPr>
                                <m:t>𝑇</m:t>
                              </m:r>
                            </m:e>
                            <m:sub>
                              <m:r>
                                <a:rPr lang="en-US" altLang="en-US" sz="2000" b="0" i="1" smtClean="0">
                                  <a:solidFill>
                                    <a:schemeClr val="hlink"/>
                                  </a:solidFill>
                                  <a:latin typeface="Cambria Math" panose="02040503050406030204" pitchFamily="18" charset="0"/>
                                </a:rPr>
                                <m:t>𝑖</m:t>
                              </m:r>
                            </m:sub>
                          </m:sSub>
                        </m:den>
                      </m:f>
                    </m:oMath>
                  </m:oMathPara>
                </a14:m>
                <a:endParaRPr lang="en-US" altLang="en-US" sz="2000" i="1" baseline="-25000" dirty="0">
                  <a:solidFill>
                    <a:schemeClr val="hlink"/>
                  </a:solidFill>
                </a:endParaRPr>
              </a:p>
            </p:txBody>
          </p:sp>
        </mc:Choice>
        <mc:Fallback xmlns="">
          <p:sp>
            <p:nvSpPr>
              <p:cNvPr id="1194006" name="Text Box 22"/>
              <p:cNvSpPr txBox="1">
                <a:spLocks noRot="1" noChangeAspect="1" noMove="1" noResize="1" noEditPoints="1" noAdjustHandles="1" noChangeArrowheads="1" noChangeShapeType="1" noTextEdit="1"/>
              </p:cNvSpPr>
              <p:nvPr/>
            </p:nvSpPr>
            <p:spPr bwMode="auto">
              <a:xfrm>
                <a:off x="4633913" y="5147810"/>
                <a:ext cx="2032000" cy="729367"/>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194011" name="Rectangle 27"/>
          <p:cNvSpPr>
            <a:spLocks noChangeArrowheads="1"/>
          </p:cNvSpPr>
          <p:nvPr/>
        </p:nvSpPr>
        <p:spPr bwMode="auto">
          <a:xfrm>
            <a:off x="4756150" y="2238375"/>
            <a:ext cx="1587500" cy="277813"/>
          </a:xfrm>
          <a:prstGeom prst="rect">
            <a:avLst/>
          </a:prstGeom>
          <a:solidFill>
            <a:srgbClr val="FF6600">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94012" name="Line 28"/>
          <p:cNvSpPr>
            <a:spLocks noChangeShapeType="1"/>
          </p:cNvSpPr>
          <p:nvPr/>
        </p:nvSpPr>
        <p:spPr bwMode="auto">
          <a:xfrm>
            <a:off x="5286201" y="5184179"/>
            <a:ext cx="119063" cy="62071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013" name="Line 29"/>
          <p:cNvSpPr>
            <a:spLocks noChangeShapeType="1"/>
          </p:cNvSpPr>
          <p:nvPr/>
        </p:nvSpPr>
        <p:spPr bwMode="auto">
          <a:xfrm>
            <a:off x="5864270" y="5148066"/>
            <a:ext cx="23813" cy="62071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014" name="Line 30"/>
          <p:cNvSpPr>
            <a:spLocks noChangeShapeType="1"/>
          </p:cNvSpPr>
          <p:nvPr/>
        </p:nvSpPr>
        <p:spPr bwMode="auto">
          <a:xfrm>
            <a:off x="6027483" y="5184180"/>
            <a:ext cx="23812" cy="620712"/>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194015" name="Text Box 31"/>
              <p:cNvSpPr txBox="1">
                <a:spLocks noChangeArrowheads="1"/>
              </p:cNvSpPr>
              <p:nvPr/>
            </p:nvSpPr>
            <p:spPr bwMode="auto">
              <a:xfrm>
                <a:off x="4951927" y="5911000"/>
                <a:ext cx="3506273" cy="7416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14:m>
                  <m:oMathPara xmlns:m="http://schemas.openxmlformats.org/officeDocument/2006/math">
                    <m:oMathParaPr>
                      <m:jc m:val="centerGroup"/>
                    </m:oMathParaPr>
                    <m:oMath xmlns:m="http://schemas.openxmlformats.org/officeDocument/2006/math">
                      <m:r>
                        <a:rPr lang="en-US" altLang="en-US" sz="2000" i="1" dirty="0" smtClean="0">
                          <a:solidFill>
                            <a:schemeClr val="hlink"/>
                          </a:solidFill>
                          <a:latin typeface="Cambria Math" panose="02040503050406030204" pitchFamily="18" charset="0"/>
                        </a:rPr>
                        <m:t>𝑝</m:t>
                      </m:r>
                      <m:r>
                        <a:rPr lang="en-US" altLang="en-US" sz="2000" i="1" baseline="-25000" dirty="0">
                          <a:solidFill>
                            <a:schemeClr val="hlink"/>
                          </a:solidFill>
                          <a:latin typeface="Cambria Math" panose="02040503050406030204" pitchFamily="18" charset="0"/>
                        </a:rPr>
                        <m:t>𝑓</m:t>
                      </m:r>
                      <m:r>
                        <a:rPr lang="en-US" altLang="en-US" sz="2000" i="1" dirty="0">
                          <a:solidFill>
                            <a:schemeClr val="hlink"/>
                          </a:solidFill>
                          <a:latin typeface="Cambria Math" panose="02040503050406030204" pitchFamily="18" charset="0"/>
                        </a:rPr>
                        <m:t>=</m:t>
                      </m:r>
                      <m:f>
                        <m:fPr>
                          <m:ctrlPr>
                            <a:rPr lang="en-US" altLang="en-US" sz="2000" i="1" dirty="0" smtClean="0">
                              <a:solidFill>
                                <a:schemeClr val="hlink"/>
                              </a:solidFill>
                              <a:latin typeface="Cambria Math" panose="02040503050406030204" pitchFamily="18" charset="0"/>
                            </a:rPr>
                          </m:ctrlPr>
                        </m:fPr>
                        <m:num>
                          <m:sSub>
                            <m:sSubPr>
                              <m:ctrlPr>
                                <a:rPr lang="en-US" altLang="en-US" sz="2000" i="1" dirty="0" smtClean="0">
                                  <a:solidFill>
                                    <a:schemeClr val="hlink"/>
                                  </a:solidFill>
                                  <a:latin typeface="Cambria Math" panose="02040503050406030204" pitchFamily="18" charset="0"/>
                                </a:rPr>
                              </m:ctrlPr>
                            </m:sSubPr>
                            <m:e>
                              <m:r>
                                <a:rPr lang="en-US" altLang="en-US" sz="2000" b="0" i="1" dirty="0" smtClean="0">
                                  <a:solidFill>
                                    <a:schemeClr val="hlink"/>
                                  </a:solidFill>
                                  <a:latin typeface="Cambria Math" panose="02040503050406030204" pitchFamily="18" charset="0"/>
                                </a:rPr>
                                <m:t>𝑝</m:t>
                              </m:r>
                            </m:e>
                            <m:sub>
                              <m:r>
                                <a:rPr lang="en-US" altLang="en-US" sz="2000" b="0" i="1" dirty="0" smtClean="0">
                                  <a:solidFill>
                                    <a:schemeClr val="hlink"/>
                                  </a:solidFill>
                                  <a:latin typeface="Cambria Math" panose="02040503050406030204" pitchFamily="18" charset="0"/>
                                </a:rPr>
                                <m:t>𝑖</m:t>
                              </m:r>
                            </m:sub>
                          </m:sSub>
                          <m:sSub>
                            <m:sSubPr>
                              <m:ctrlPr>
                                <a:rPr lang="en-US" altLang="en-US" sz="2000" i="1" dirty="0" smtClean="0">
                                  <a:solidFill>
                                    <a:schemeClr val="hlink"/>
                                  </a:solidFill>
                                  <a:latin typeface="Cambria Math" panose="02040503050406030204" pitchFamily="18" charset="0"/>
                                </a:rPr>
                              </m:ctrlPr>
                            </m:sSubPr>
                            <m:e>
                              <m:r>
                                <a:rPr lang="en-US" altLang="en-US" sz="2000" b="0" i="1" dirty="0" smtClean="0">
                                  <a:solidFill>
                                    <a:schemeClr val="hlink"/>
                                  </a:solidFill>
                                  <a:latin typeface="Cambria Math" panose="02040503050406030204" pitchFamily="18" charset="0"/>
                                </a:rPr>
                                <m:t>𝑇</m:t>
                              </m:r>
                            </m:e>
                            <m:sub>
                              <m:r>
                                <a:rPr lang="en-US" altLang="en-US" sz="2000" b="0" i="1" dirty="0" smtClean="0">
                                  <a:solidFill>
                                    <a:schemeClr val="hlink"/>
                                  </a:solidFill>
                                  <a:latin typeface="Cambria Math" panose="02040503050406030204" pitchFamily="18" charset="0"/>
                                </a:rPr>
                                <m:t>𝑓</m:t>
                              </m:r>
                            </m:sub>
                          </m:sSub>
                        </m:num>
                        <m:den>
                          <m:sSub>
                            <m:sSubPr>
                              <m:ctrlPr>
                                <a:rPr lang="en-US" altLang="en-US" sz="2000" i="1" dirty="0" smtClean="0">
                                  <a:solidFill>
                                    <a:schemeClr val="hlink"/>
                                  </a:solidFill>
                                  <a:latin typeface="Cambria Math" panose="02040503050406030204" pitchFamily="18" charset="0"/>
                                </a:rPr>
                              </m:ctrlPr>
                            </m:sSubPr>
                            <m:e>
                              <m:r>
                                <a:rPr lang="en-US" altLang="en-US" sz="2000" b="0" i="1" dirty="0" smtClean="0">
                                  <a:solidFill>
                                    <a:schemeClr val="hlink"/>
                                  </a:solidFill>
                                  <a:latin typeface="Cambria Math" panose="02040503050406030204" pitchFamily="18" charset="0"/>
                                </a:rPr>
                                <m:t>𝑇</m:t>
                              </m:r>
                            </m:e>
                            <m:sub>
                              <m:r>
                                <a:rPr lang="en-US" altLang="en-US" sz="2000" b="0" i="1" dirty="0" smtClean="0">
                                  <a:solidFill>
                                    <a:schemeClr val="hlink"/>
                                  </a:solidFill>
                                  <a:latin typeface="Cambria Math" panose="02040503050406030204" pitchFamily="18" charset="0"/>
                                </a:rPr>
                                <m:t>𝑖</m:t>
                              </m:r>
                            </m:sub>
                          </m:sSub>
                        </m:den>
                      </m:f>
                      <m:r>
                        <a:rPr lang="en-US" altLang="en-US" sz="2000" b="0" i="1" dirty="0" smtClean="0">
                          <a:solidFill>
                            <a:schemeClr val="hlink"/>
                          </a:solidFill>
                          <a:latin typeface="Cambria Math" panose="02040503050406030204" pitchFamily="18" charset="0"/>
                        </a:rPr>
                        <m:t>=</m:t>
                      </m:r>
                      <m:f>
                        <m:fPr>
                          <m:ctrlPr>
                            <a:rPr lang="en-US" altLang="en-US" sz="2000" i="1" dirty="0">
                              <a:solidFill>
                                <a:schemeClr val="hlink"/>
                              </a:solidFill>
                              <a:latin typeface="Cambria Math" panose="02040503050406030204" pitchFamily="18" charset="0"/>
                            </a:rPr>
                          </m:ctrlPr>
                        </m:fPr>
                        <m:num>
                          <m:d>
                            <m:dPr>
                              <m:ctrlPr>
                                <a:rPr lang="en-US" altLang="en-US" sz="2000" i="1" dirty="0">
                                  <a:solidFill>
                                    <a:schemeClr val="hlink"/>
                                  </a:solidFill>
                                  <a:latin typeface="Cambria Math" panose="02040503050406030204" pitchFamily="18" charset="0"/>
                                </a:rPr>
                              </m:ctrlPr>
                            </m:dPr>
                            <m:e>
                              <m:r>
                                <a:rPr lang="en-US" altLang="en-US" sz="2000" i="1" dirty="0">
                                  <a:solidFill>
                                    <a:schemeClr val="hlink"/>
                                  </a:solidFill>
                                  <a:latin typeface="Cambria Math" panose="02040503050406030204" pitchFamily="18" charset="0"/>
                                </a:rPr>
                                <m:t>6</m:t>
                              </m:r>
                            </m:e>
                          </m:d>
                          <m:d>
                            <m:dPr>
                              <m:ctrlPr>
                                <a:rPr lang="en-US" altLang="en-US" sz="2000" i="1" dirty="0">
                                  <a:solidFill>
                                    <a:schemeClr val="hlink"/>
                                  </a:solidFill>
                                  <a:latin typeface="Cambria Math" panose="02040503050406030204" pitchFamily="18" charset="0"/>
                                </a:rPr>
                              </m:ctrlPr>
                            </m:dPr>
                            <m:e>
                              <m:r>
                                <a:rPr lang="en-US" altLang="en-US" sz="2000" i="1" dirty="0">
                                  <a:solidFill>
                                    <a:schemeClr val="hlink"/>
                                  </a:solidFill>
                                  <a:latin typeface="Cambria Math" panose="02040503050406030204" pitchFamily="18" charset="0"/>
                                </a:rPr>
                                <m:t>603</m:t>
                              </m:r>
                            </m:e>
                          </m:d>
                        </m:num>
                        <m:den>
                          <m:r>
                            <a:rPr lang="en-US" altLang="en-US" sz="2000" i="1" dirty="0">
                              <a:solidFill>
                                <a:schemeClr val="hlink"/>
                              </a:solidFill>
                              <a:latin typeface="Cambria Math" panose="02040503050406030204" pitchFamily="18" charset="0"/>
                            </a:rPr>
                            <m:t>303</m:t>
                          </m:r>
                        </m:den>
                      </m:f>
                      <m:r>
                        <a:rPr lang="en-US" altLang="en-US" sz="2000" i="1" dirty="0">
                          <a:solidFill>
                            <a:schemeClr val="hlink"/>
                          </a:solidFill>
                          <a:latin typeface="Cambria Math" panose="02040503050406030204" pitchFamily="18" charset="0"/>
                        </a:rPr>
                        <m:t>=12</m:t>
                      </m:r>
                    </m:oMath>
                  </m:oMathPara>
                </a14:m>
                <a:endParaRPr lang="en-US" altLang="en-US" i="1" dirty="0">
                  <a:solidFill>
                    <a:schemeClr val="hlink"/>
                  </a:solidFill>
                  <a:sym typeface="Symbol" pitchFamily="18" charset="2"/>
                </a:endParaRPr>
              </a:p>
            </p:txBody>
          </p:sp>
        </mc:Choice>
        <mc:Fallback xmlns="">
          <p:sp>
            <p:nvSpPr>
              <p:cNvPr id="1194015" name="Text Box 31"/>
              <p:cNvSpPr txBox="1">
                <a:spLocks noRot="1" noChangeAspect="1" noMove="1" noResize="1" noEditPoints="1" noAdjustHandles="1" noChangeArrowheads="1" noChangeShapeType="1" noTextEdit="1"/>
              </p:cNvSpPr>
              <p:nvPr/>
            </p:nvSpPr>
            <p:spPr bwMode="auto">
              <a:xfrm>
                <a:off x="4951927" y="5911000"/>
                <a:ext cx="3506273" cy="741613"/>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194017" name="Oval 33"/>
          <p:cNvSpPr>
            <a:spLocks noChangeArrowheads="1"/>
          </p:cNvSpPr>
          <p:nvPr/>
        </p:nvSpPr>
        <p:spPr bwMode="auto">
          <a:xfrm>
            <a:off x="4848225" y="4381500"/>
            <a:ext cx="301625" cy="3016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94018" name="Text Box 34"/>
          <p:cNvSpPr txBox="1">
            <a:spLocks noChangeArrowheads="1"/>
          </p:cNvSpPr>
          <p:nvPr/>
        </p:nvSpPr>
        <p:spPr bwMode="auto">
          <a:xfrm>
            <a:off x="777875" y="5884863"/>
            <a:ext cx="3844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chemeClr val="hlink"/>
                </a:solidFill>
                <a:sym typeface="Symbol" pitchFamily="18" charset="2"/>
              </a:rPr>
              <a:t>T</a:t>
            </a:r>
            <a:r>
              <a:rPr lang="en-US" altLang="en-US" i="1" baseline="-25000">
                <a:solidFill>
                  <a:schemeClr val="hlink"/>
                </a:solidFill>
                <a:sym typeface="Symbol" pitchFamily="18" charset="2"/>
              </a:rPr>
              <a:t>f</a:t>
            </a:r>
            <a:r>
              <a:rPr lang="en-US" altLang="en-US">
                <a:solidFill>
                  <a:schemeClr val="hlink"/>
                </a:solidFill>
                <a:sym typeface="Symbol" pitchFamily="18" charset="2"/>
              </a:rPr>
              <a:t> = 330 + 273 = 603 K.</a:t>
            </a:r>
            <a:endParaRPr lang="en-US" altLang="en-US" i="1">
              <a:solidFill>
                <a:schemeClr val="hlink"/>
              </a:solidFill>
              <a:sym typeface="Symbol" pitchFamily="18" charset="2"/>
            </a:endParaRPr>
          </a:p>
        </p:txBody>
      </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
        <p:nvSpPr>
          <p:cNvPr id="157720" name="Rectangle 2"/>
          <p:cNvSpPr>
            <a:spLocks noChangeArrowheads="1"/>
          </p:cNvSpPr>
          <p:nvPr/>
        </p:nvSpPr>
        <p:spPr bwMode="auto">
          <a:xfrm>
            <a:off x="685800" y="1401763"/>
            <a:ext cx="7772400" cy="4651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rPr>
              <a:t>Equation of state for an ideal gas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93999"/>
                                        </p:tgtEl>
                                        <p:attrNameLst>
                                          <p:attrName>style.visibility</p:attrName>
                                        </p:attrNameLst>
                                      </p:cBhvr>
                                      <p:to>
                                        <p:strVal val="visible"/>
                                      </p:to>
                                    </p:set>
                                    <p:anim calcmode="lin" valueType="num">
                                      <p:cBhvr additive="base">
                                        <p:cTn id="7" dur="500" fill="hold"/>
                                        <p:tgtEl>
                                          <p:spTgt spid="1193999"/>
                                        </p:tgtEl>
                                        <p:attrNameLst>
                                          <p:attrName>ppt_x</p:attrName>
                                        </p:attrNameLst>
                                      </p:cBhvr>
                                      <p:tavLst>
                                        <p:tav tm="0">
                                          <p:val>
                                            <p:strVal val="#ppt_x"/>
                                          </p:val>
                                        </p:tav>
                                        <p:tav tm="100000">
                                          <p:val>
                                            <p:strVal val="#ppt_x"/>
                                          </p:val>
                                        </p:tav>
                                      </p:tavLst>
                                    </p:anim>
                                    <p:anim calcmode="lin" valueType="num">
                                      <p:cBhvr additive="base">
                                        <p:cTn id="8" dur="500" fill="hold"/>
                                        <p:tgtEl>
                                          <p:spTgt spid="119399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194000">
                                            <p:txEl>
                                              <p:pRg st="0" end="0"/>
                                            </p:txEl>
                                          </p:spTgt>
                                        </p:tgtEl>
                                        <p:attrNameLst>
                                          <p:attrName>style.visibility</p:attrName>
                                        </p:attrNameLst>
                                      </p:cBhvr>
                                      <p:to>
                                        <p:strVal val="visible"/>
                                      </p:to>
                                    </p:set>
                                    <p:anim calcmode="lin" valueType="num">
                                      <p:cBhvr additive="base">
                                        <p:cTn id="13" dur="500" fill="hold"/>
                                        <p:tgtEl>
                                          <p:spTgt spid="1194000">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9400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194002">
                                            <p:txEl>
                                              <p:pRg st="0" end="0"/>
                                            </p:txEl>
                                          </p:spTgt>
                                        </p:tgtEl>
                                        <p:attrNameLst>
                                          <p:attrName>style.visibility</p:attrName>
                                        </p:attrNameLst>
                                      </p:cBhvr>
                                      <p:to>
                                        <p:strVal val="visible"/>
                                      </p:to>
                                    </p:set>
                                    <p:anim calcmode="lin" valueType="num">
                                      <p:cBhvr additive="base">
                                        <p:cTn id="19" dur="500" fill="hold"/>
                                        <p:tgtEl>
                                          <p:spTgt spid="1194002">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9400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194001">
                                            <p:txEl>
                                              <p:pRg st="0" end="0"/>
                                            </p:txEl>
                                          </p:spTgt>
                                        </p:tgtEl>
                                        <p:attrNameLst>
                                          <p:attrName>style.visibility</p:attrName>
                                        </p:attrNameLst>
                                      </p:cBhvr>
                                      <p:to>
                                        <p:strVal val="visible"/>
                                      </p:to>
                                    </p:set>
                                    <p:anim calcmode="lin" valueType="num">
                                      <p:cBhvr additive="base">
                                        <p:cTn id="25" dur="500" fill="hold"/>
                                        <p:tgtEl>
                                          <p:spTgt spid="1194001">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9400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iterate type="lt">
                                    <p:tmPct val="10000"/>
                                  </p:iterate>
                                  <p:childTnLst>
                                    <p:set>
                                      <p:cBhvr>
                                        <p:cTn id="30" dur="1" fill="hold">
                                          <p:stCondLst>
                                            <p:cond delay="0"/>
                                          </p:stCondLst>
                                        </p:cTn>
                                        <p:tgtEl>
                                          <p:spTgt spid="1194018">
                                            <p:txEl>
                                              <p:pRg st="0" end="0"/>
                                            </p:txEl>
                                          </p:spTgt>
                                        </p:tgtEl>
                                        <p:attrNameLst>
                                          <p:attrName>style.visibility</p:attrName>
                                        </p:attrNameLst>
                                      </p:cBhvr>
                                      <p:to>
                                        <p:strVal val="visible"/>
                                      </p:to>
                                    </p:set>
                                    <p:anim calcmode="lin" valueType="num">
                                      <p:cBhvr additive="base">
                                        <p:cTn id="31" dur="500" fill="hold"/>
                                        <p:tgtEl>
                                          <p:spTgt spid="1194018">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940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iterate type="lt">
                                    <p:tmPct val="10000"/>
                                  </p:iterate>
                                  <p:childTnLst>
                                    <p:set>
                                      <p:cBhvr>
                                        <p:cTn id="36" dur="1" fill="hold">
                                          <p:stCondLst>
                                            <p:cond delay="0"/>
                                          </p:stCondLst>
                                        </p:cTn>
                                        <p:tgtEl>
                                          <p:spTgt spid="1194005">
                                            <p:txEl>
                                              <p:pRg st="0" end="0"/>
                                            </p:txEl>
                                          </p:spTgt>
                                        </p:tgtEl>
                                        <p:attrNameLst>
                                          <p:attrName>style.visibility</p:attrName>
                                        </p:attrNameLst>
                                      </p:cBhvr>
                                      <p:to>
                                        <p:strVal val="visible"/>
                                      </p:to>
                                    </p:set>
                                    <p:anim calcmode="lin" valueType="num">
                                      <p:cBhvr additive="base">
                                        <p:cTn id="37" dur="500" fill="hold"/>
                                        <p:tgtEl>
                                          <p:spTgt spid="1194005">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9400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ype.wav"/>
                                        </p:tgtEl>
                                      </p:cMediaNode>
                                    </p:audio>
                                  </p:subTnLst>
                                </p:cTn>
                              </p:par>
                              <p:par>
                                <p:cTn id="39" presetID="8" presetClass="entr" presetSubtype="16" fill="hold" grpId="0" nodeType="withEffect">
                                  <p:stCondLst>
                                    <p:cond delay="0"/>
                                  </p:stCondLst>
                                  <p:childTnLst>
                                    <p:set>
                                      <p:cBhvr>
                                        <p:cTn id="40" dur="1" fill="hold">
                                          <p:stCondLst>
                                            <p:cond delay="0"/>
                                          </p:stCondLst>
                                        </p:cTn>
                                        <p:tgtEl>
                                          <p:spTgt spid="1194011"/>
                                        </p:tgtEl>
                                        <p:attrNameLst>
                                          <p:attrName>style.visibility</p:attrName>
                                        </p:attrNameLst>
                                      </p:cBhvr>
                                      <p:to>
                                        <p:strVal val="visible"/>
                                      </p:to>
                                    </p:set>
                                    <p:animEffect transition="in" filter="diamond(in)">
                                      <p:cBhvr>
                                        <p:cTn id="41" dur="1000"/>
                                        <p:tgtEl>
                                          <p:spTgt spid="1194011"/>
                                        </p:tgtEl>
                                      </p:cBhvr>
                                    </p:animEffect>
                                  </p:childTnLst>
                                  <p:subTnLst>
                                    <p:audio>
                                      <p:cMediaNode>
                                        <p:cTn display="0" masterRel="sameClick">
                                          <p:stCondLst>
                                            <p:cond evt="begin" delay="0">
                                              <p:tn val="39"/>
                                            </p:cond>
                                          </p:stCondLst>
                                          <p:endCondLst>
                                            <p:cond evt="onStopAudio" delay="0">
                                              <p:tgtEl>
                                                <p:sldTgt/>
                                              </p:tgtEl>
                                            </p:cond>
                                          </p:endCondLst>
                                        </p:cTn>
                                        <p:tgtEl>
                                          <p:sndTgt r:embed="rId3" name="camera.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2" fill="hold" nodeType="clickEffect">
                                  <p:stCondLst>
                                    <p:cond delay="0"/>
                                  </p:stCondLst>
                                  <p:iterate type="lt">
                                    <p:tmPct val="10000"/>
                                  </p:iterate>
                                  <p:childTnLst>
                                    <p:set>
                                      <p:cBhvr>
                                        <p:cTn id="45" dur="1" fill="hold">
                                          <p:stCondLst>
                                            <p:cond delay="0"/>
                                          </p:stCondLst>
                                        </p:cTn>
                                        <p:tgtEl>
                                          <p:spTgt spid="1194003">
                                            <p:txEl>
                                              <p:pRg st="0" end="0"/>
                                            </p:txEl>
                                          </p:spTgt>
                                        </p:tgtEl>
                                        <p:attrNameLst>
                                          <p:attrName>style.visibility</p:attrName>
                                        </p:attrNameLst>
                                      </p:cBhvr>
                                      <p:to>
                                        <p:strVal val="visible"/>
                                      </p:to>
                                    </p:set>
                                    <p:anim calcmode="lin" valueType="num">
                                      <p:cBhvr additive="base">
                                        <p:cTn id="46" dur="500" fill="hold"/>
                                        <p:tgtEl>
                                          <p:spTgt spid="1194003">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1940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5" name="type.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2" fill="hold" nodeType="clickEffect">
                                  <p:stCondLst>
                                    <p:cond delay="0"/>
                                  </p:stCondLst>
                                  <p:iterate type="lt">
                                    <p:tmPct val="10000"/>
                                  </p:iterate>
                                  <p:childTnLst>
                                    <p:set>
                                      <p:cBhvr>
                                        <p:cTn id="51" dur="1" fill="hold">
                                          <p:stCondLst>
                                            <p:cond delay="0"/>
                                          </p:stCondLst>
                                        </p:cTn>
                                        <p:tgtEl>
                                          <p:spTgt spid="1194004">
                                            <p:txEl>
                                              <p:pRg st="0" end="0"/>
                                            </p:txEl>
                                          </p:spTgt>
                                        </p:tgtEl>
                                        <p:attrNameLst>
                                          <p:attrName>style.visibility</p:attrName>
                                        </p:attrNameLst>
                                      </p:cBhvr>
                                      <p:to>
                                        <p:strVal val="visible"/>
                                      </p:to>
                                    </p:set>
                                    <p:anim calcmode="lin" valueType="num">
                                      <p:cBhvr additive="base">
                                        <p:cTn id="52" dur="500" fill="hold"/>
                                        <p:tgtEl>
                                          <p:spTgt spid="1194004">
                                            <p:txEl>
                                              <p:pRg st="0" end="0"/>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119400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5" name="type.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2" fill="hold" nodeType="clickEffect">
                                  <p:stCondLst>
                                    <p:cond delay="0"/>
                                  </p:stCondLst>
                                  <p:iterate type="lt">
                                    <p:tmPct val="10000"/>
                                  </p:iterate>
                                  <p:childTnLst>
                                    <p:set>
                                      <p:cBhvr>
                                        <p:cTn id="57" dur="1" fill="hold">
                                          <p:stCondLst>
                                            <p:cond delay="0"/>
                                          </p:stCondLst>
                                        </p:cTn>
                                        <p:tgtEl>
                                          <p:spTgt spid="1194006">
                                            <p:txEl>
                                              <p:pRg st="0" end="0"/>
                                            </p:txEl>
                                          </p:spTgt>
                                        </p:tgtEl>
                                        <p:attrNameLst>
                                          <p:attrName>style.visibility</p:attrName>
                                        </p:attrNameLst>
                                      </p:cBhvr>
                                      <p:to>
                                        <p:strVal val="visible"/>
                                      </p:to>
                                    </p:set>
                                    <p:anim calcmode="lin" valueType="num">
                                      <p:cBhvr additive="base">
                                        <p:cTn id="58" dur="500" fill="hold"/>
                                        <p:tgtEl>
                                          <p:spTgt spid="1194006">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11940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5" name="type.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194012"/>
                                        </p:tgtEl>
                                        <p:attrNameLst>
                                          <p:attrName>style.visibility</p:attrName>
                                        </p:attrNameLst>
                                      </p:cBhvr>
                                      <p:to>
                                        <p:strVal val="visible"/>
                                      </p:to>
                                    </p:set>
                                    <p:animEffect transition="in" filter="wipe(down)">
                                      <p:cBhvr>
                                        <p:cTn id="64" dur="500"/>
                                        <p:tgtEl>
                                          <p:spTgt spid="1194012"/>
                                        </p:tgtEl>
                                      </p:cBhvr>
                                    </p:animEffect>
                                  </p:childTnLst>
                                  <p:subTnLst>
                                    <p:audio>
                                      <p:cMediaNode>
                                        <p:cTn display="0" masterRel="sameClick">
                                          <p:stCondLst>
                                            <p:cond evt="begin" delay="0">
                                              <p:tn val="62"/>
                                            </p:cond>
                                          </p:stCondLst>
                                          <p:endCondLst>
                                            <p:cond evt="onStopAudio" delay="0">
                                              <p:tgtEl>
                                                <p:sldTgt/>
                                              </p:tgtEl>
                                            </p:cond>
                                          </p:endCondLst>
                                        </p:cTn>
                                        <p:tgtEl>
                                          <p:sndTgt r:embed="rId6" name="cashreg.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194013"/>
                                        </p:tgtEl>
                                        <p:attrNameLst>
                                          <p:attrName>style.visibility</p:attrName>
                                        </p:attrNameLst>
                                      </p:cBhvr>
                                      <p:to>
                                        <p:strVal val="visible"/>
                                      </p:to>
                                    </p:set>
                                    <p:animEffect transition="in" filter="wipe(down)">
                                      <p:cBhvr>
                                        <p:cTn id="69" dur="500"/>
                                        <p:tgtEl>
                                          <p:spTgt spid="1194013"/>
                                        </p:tgtEl>
                                      </p:cBhvr>
                                    </p:animEffect>
                                  </p:childTnLst>
                                  <p:subTnLst>
                                    <p:audio>
                                      <p:cMediaNode>
                                        <p:cTn display="0" masterRel="sameClick">
                                          <p:stCondLst>
                                            <p:cond evt="begin" delay="0">
                                              <p:tn val="67"/>
                                            </p:cond>
                                          </p:stCondLst>
                                          <p:endCondLst>
                                            <p:cond evt="onStopAudio" delay="0">
                                              <p:tgtEl>
                                                <p:sldTgt/>
                                              </p:tgtEl>
                                            </p:cond>
                                          </p:endCondLst>
                                        </p:cTn>
                                        <p:tgtEl>
                                          <p:sndTgt r:embed="rId6" name="cashreg.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194014"/>
                                        </p:tgtEl>
                                        <p:attrNameLst>
                                          <p:attrName>style.visibility</p:attrName>
                                        </p:attrNameLst>
                                      </p:cBhvr>
                                      <p:to>
                                        <p:strVal val="visible"/>
                                      </p:to>
                                    </p:set>
                                    <p:animEffect transition="in" filter="wipe(down)">
                                      <p:cBhvr>
                                        <p:cTn id="74" dur="500"/>
                                        <p:tgtEl>
                                          <p:spTgt spid="1194014"/>
                                        </p:tgtEl>
                                      </p:cBhvr>
                                    </p:animEffect>
                                  </p:childTnLst>
                                  <p:subTnLst>
                                    <p:audio>
                                      <p:cMediaNode>
                                        <p:cTn display="0" masterRel="sameClick">
                                          <p:stCondLst>
                                            <p:cond evt="begin" delay="0">
                                              <p:tn val="72"/>
                                            </p:cond>
                                          </p:stCondLst>
                                          <p:endCondLst>
                                            <p:cond evt="onStopAudio" delay="0">
                                              <p:tgtEl>
                                                <p:sldTgt/>
                                              </p:tgtEl>
                                            </p:cond>
                                          </p:endCondLst>
                                        </p:cTn>
                                        <p:tgtEl>
                                          <p:sndTgt r:embed="rId6" name="cashreg.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nodeType="clickEffect">
                                  <p:stCondLst>
                                    <p:cond delay="0"/>
                                  </p:stCondLst>
                                  <p:iterate type="lt">
                                    <p:tmPct val="10000"/>
                                  </p:iterate>
                                  <p:childTnLst>
                                    <p:set>
                                      <p:cBhvr>
                                        <p:cTn id="78" dur="1" fill="hold">
                                          <p:stCondLst>
                                            <p:cond delay="0"/>
                                          </p:stCondLst>
                                        </p:cTn>
                                        <p:tgtEl>
                                          <p:spTgt spid="1194015">
                                            <p:txEl>
                                              <p:pRg st="0" end="0"/>
                                            </p:txEl>
                                          </p:spTgt>
                                        </p:tgtEl>
                                        <p:attrNameLst>
                                          <p:attrName>style.visibility</p:attrName>
                                        </p:attrNameLst>
                                      </p:cBhvr>
                                      <p:to>
                                        <p:strVal val="visible"/>
                                      </p:to>
                                    </p:set>
                                    <p:anim calcmode="lin" valueType="num">
                                      <p:cBhvr additive="base">
                                        <p:cTn id="79" dur="500" fill="hold"/>
                                        <p:tgtEl>
                                          <p:spTgt spid="1194015">
                                            <p:txEl>
                                              <p:pRg st="0" end="0"/>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11940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5" name="type.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53" presetClass="entr" presetSubtype="0" fill="hold" grpId="0" nodeType="clickEffect">
                                  <p:stCondLst>
                                    <p:cond delay="0"/>
                                  </p:stCondLst>
                                  <p:childTnLst>
                                    <p:set>
                                      <p:cBhvr>
                                        <p:cTn id="84" dur="1" fill="hold">
                                          <p:stCondLst>
                                            <p:cond delay="0"/>
                                          </p:stCondLst>
                                        </p:cTn>
                                        <p:tgtEl>
                                          <p:spTgt spid="1194017"/>
                                        </p:tgtEl>
                                        <p:attrNameLst>
                                          <p:attrName>style.visibility</p:attrName>
                                        </p:attrNameLst>
                                      </p:cBhvr>
                                      <p:to>
                                        <p:strVal val="visible"/>
                                      </p:to>
                                    </p:set>
                                    <p:anim calcmode="lin" valueType="num">
                                      <p:cBhvr>
                                        <p:cTn id="85" dur="500" fill="hold"/>
                                        <p:tgtEl>
                                          <p:spTgt spid="1194017"/>
                                        </p:tgtEl>
                                        <p:attrNameLst>
                                          <p:attrName>ppt_w</p:attrName>
                                        </p:attrNameLst>
                                      </p:cBhvr>
                                      <p:tavLst>
                                        <p:tav tm="0">
                                          <p:val>
                                            <p:fltVal val="0"/>
                                          </p:val>
                                        </p:tav>
                                        <p:tav tm="100000">
                                          <p:val>
                                            <p:strVal val="#ppt_w"/>
                                          </p:val>
                                        </p:tav>
                                      </p:tavLst>
                                    </p:anim>
                                    <p:anim calcmode="lin" valueType="num">
                                      <p:cBhvr>
                                        <p:cTn id="86" dur="500" fill="hold"/>
                                        <p:tgtEl>
                                          <p:spTgt spid="1194017"/>
                                        </p:tgtEl>
                                        <p:attrNameLst>
                                          <p:attrName>ppt_h</p:attrName>
                                        </p:attrNameLst>
                                      </p:cBhvr>
                                      <p:tavLst>
                                        <p:tav tm="0">
                                          <p:val>
                                            <p:fltVal val="0"/>
                                          </p:val>
                                        </p:tav>
                                        <p:tav tm="100000">
                                          <p:val>
                                            <p:strVal val="#ppt_h"/>
                                          </p:val>
                                        </p:tav>
                                      </p:tavLst>
                                    </p:anim>
                                    <p:animEffect transition="in" filter="fade">
                                      <p:cBhvr>
                                        <p:cTn id="87" dur="500"/>
                                        <p:tgtEl>
                                          <p:spTgt spid="1194017"/>
                                        </p:tgtEl>
                                      </p:cBhvr>
                                    </p:animEffect>
                                  </p:childTnLst>
                                  <p:subTnLst>
                                    <p:audio>
                                      <p:cMediaNode>
                                        <p:cTn display="0" masterRel="sameClick">
                                          <p:stCondLst>
                                            <p:cond evt="begin" delay="0">
                                              <p:tn val="83"/>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4011" grpId="0" animBg="1"/>
      <p:bldP spid="1194012" grpId="0" animBg="1"/>
      <p:bldP spid="1194013" grpId="0" animBg="1"/>
      <p:bldP spid="1194014" grpId="0" animBg="1"/>
      <p:bldP spid="11940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685800" y="1401763"/>
            <a:ext cx="7772400" cy="4651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rPr>
              <a:t>Equation of state for an ideal gas</a:t>
            </a:r>
          </a:p>
        </p:txBody>
      </p:sp>
      <p:sp>
        <p:nvSpPr>
          <p:cNvPr id="153603" name="Rectangle 4"/>
          <p:cNvSpPr>
            <a:spLocks noChangeArrowheads="1"/>
          </p:cNvSpPr>
          <p:nvPr/>
        </p:nvSpPr>
        <p:spPr bwMode="auto">
          <a:xfrm>
            <a:off x="685800" y="1854200"/>
            <a:ext cx="7772400" cy="50038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pic>
        <p:nvPicPr>
          <p:cNvPr id="1179660" name="Picture 1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6913" y="3378200"/>
            <a:ext cx="7751762"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9661" name="Text Box 13"/>
          <p:cNvSpPr txBox="1">
            <a:spLocks noChangeArrowheads="1"/>
          </p:cNvSpPr>
          <p:nvPr/>
        </p:nvSpPr>
        <p:spPr bwMode="auto">
          <a:xfrm>
            <a:off x="1422400" y="3746500"/>
            <a:ext cx="6530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For an ideal gas use </a:t>
            </a:r>
            <a:r>
              <a:rPr lang="en-US" altLang="en-US" i="1">
                <a:solidFill>
                  <a:schemeClr val="hlink"/>
                </a:solidFill>
                <a:sym typeface="Symbol" pitchFamily="18" charset="2"/>
              </a:rPr>
              <a:t>pV</a:t>
            </a:r>
            <a:r>
              <a:rPr lang="en-US" altLang="en-US">
                <a:solidFill>
                  <a:schemeClr val="hlink"/>
                </a:solidFill>
                <a:sym typeface="Symbol" pitchFamily="18" charset="2"/>
              </a:rPr>
              <a:t> = </a:t>
            </a:r>
            <a:r>
              <a:rPr lang="en-US" altLang="en-US" i="1">
                <a:solidFill>
                  <a:schemeClr val="hlink"/>
                </a:solidFill>
                <a:sym typeface="Symbol" pitchFamily="18" charset="2"/>
              </a:rPr>
              <a:t>nRT</a:t>
            </a:r>
            <a:r>
              <a:rPr lang="en-US" altLang="en-US">
                <a:solidFill>
                  <a:schemeClr val="hlink"/>
                </a:solidFill>
                <a:sym typeface="Symbol" pitchFamily="18" charset="2"/>
              </a:rPr>
              <a:t>.</a:t>
            </a:r>
          </a:p>
        </p:txBody>
      </p:sp>
      <p:sp>
        <p:nvSpPr>
          <p:cNvPr id="1179662" name="Text Box 14"/>
          <p:cNvSpPr txBox="1">
            <a:spLocks noChangeArrowheads="1"/>
          </p:cNvSpPr>
          <p:nvPr/>
        </p:nvSpPr>
        <p:spPr bwMode="auto">
          <a:xfrm>
            <a:off x="1389063" y="4510088"/>
            <a:ext cx="6530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    </a:t>
            </a:r>
            <a:r>
              <a:rPr lang="en-US" altLang="en-US" baseline="-25000">
                <a:solidFill>
                  <a:schemeClr val="hlink"/>
                </a:solidFill>
                <a:sym typeface="Symbol" pitchFamily="18" charset="2"/>
              </a:rPr>
              <a:t> </a:t>
            </a:r>
            <a:r>
              <a:rPr lang="en-US" altLang="en-US">
                <a:solidFill>
                  <a:schemeClr val="hlink"/>
                </a:solidFill>
                <a:sym typeface="Symbol" pitchFamily="18" charset="2"/>
              </a:rPr>
              <a:t>GIVEN:  </a:t>
            </a:r>
            <a:r>
              <a:rPr lang="en-US" altLang="en-US" i="1">
                <a:solidFill>
                  <a:schemeClr val="hlink"/>
                </a:solidFill>
                <a:sym typeface="Symbol" pitchFamily="18" charset="2"/>
              </a:rPr>
              <a:t>p</a:t>
            </a:r>
            <a:r>
              <a:rPr lang="en-US" altLang="en-US">
                <a:solidFill>
                  <a:schemeClr val="hlink"/>
                </a:solidFill>
                <a:sym typeface="Symbol" pitchFamily="18" charset="2"/>
              </a:rPr>
              <a:t> = 2010</a:t>
            </a:r>
            <a:r>
              <a:rPr lang="en-US" altLang="en-US" baseline="30000">
                <a:solidFill>
                  <a:schemeClr val="hlink"/>
                </a:solidFill>
                <a:sym typeface="Symbol" pitchFamily="18" charset="2"/>
              </a:rPr>
              <a:t>6</a:t>
            </a:r>
            <a:r>
              <a:rPr lang="en-US" altLang="en-US">
                <a:solidFill>
                  <a:schemeClr val="hlink"/>
                </a:solidFill>
                <a:sym typeface="Symbol" pitchFamily="18" charset="2"/>
              </a:rPr>
              <a:t> Pa, </a:t>
            </a:r>
            <a:r>
              <a:rPr lang="en-US" altLang="en-US" i="1">
                <a:solidFill>
                  <a:schemeClr val="hlink"/>
                </a:solidFill>
                <a:sym typeface="Symbol" pitchFamily="18" charset="2"/>
              </a:rPr>
              <a:t>V</a:t>
            </a:r>
            <a:r>
              <a:rPr lang="en-US" altLang="en-US">
                <a:solidFill>
                  <a:schemeClr val="hlink"/>
                </a:solidFill>
                <a:sym typeface="Symbol" pitchFamily="18" charset="2"/>
              </a:rPr>
              <a:t> = 2.010</a:t>
            </a:r>
            <a:r>
              <a:rPr lang="en-US" altLang="en-US" baseline="30000">
                <a:solidFill>
                  <a:schemeClr val="hlink"/>
                </a:solidFill>
                <a:sym typeface="Symbol" pitchFamily="18" charset="2"/>
              </a:rPr>
              <a:t>-2</a:t>
            </a:r>
            <a:r>
              <a:rPr lang="en-US" altLang="en-US">
                <a:solidFill>
                  <a:schemeClr val="hlink"/>
                </a:solidFill>
                <a:sym typeface="Symbol" pitchFamily="18" charset="2"/>
              </a:rPr>
              <a:t> m</a:t>
            </a:r>
            <a:r>
              <a:rPr lang="en-US" altLang="en-US" baseline="30000">
                <a:solidFill>
                  <a:schemeClr val="hlink"/>
                </a:solidFill>
                <a:sym typeface="Symbol" pitchFamily="18" charset="2"/>
              </a:rPr>
              <a:t>3</a:t>
            </a:r>
            <a:r>
              <a:rPr lang="en-US" altLang="en-US">
                <a:solidFill>
                  <a:schemeClr val="hlink"/>
                </a:solidFill>
                <a:sym typeface="Symbol" pitchFamily="18" charset="2"/>
              </a:rPr>
              <a:t>.</a:t>
            </a:r>
          </a:p>
        </p:txBody>
      </p:sp>
      <p:sp>
        <p:nvSpPr>
          <p:cNvPr id="1179663" name="Text Box 15"/>
          <p:cNvSpPr txBox="1">
            <a:spLocks noChangeArrowheads="1"/>
          </p:cNvSpPr>
          <p:nvPr/>
        </p:nvSpPr>
        <p:spPr bwMode="auto">
          <a:xfrm>
            <a:off x="1390650" y="4799013"/>
            <a:ext cx="6530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From </a:t>
            </a:r>
            <a:r>
              <a:rPr lang="en-US" altLang="en-US" i="1">
                <a:solidFill>
                  <a:schemeClr val="hlink"/>
                </a:solidFill>
              </a:rPr>
              <a:t>T</a:t>
            </a:r>
            <a:r>
              <a:rPr lang="en-US" altLang="en-US">
                <a:solidFill>
                  <a:schemeClr val="hlink"/>
                </a:solidFill>
              </a:rPr>
              <a:t>(K) = </a:t>
            </a:r>
            <a:r>
              <a:rPr lang="en-US" altLang="en-US" i="1">
                <a:solidFill>
                  <a:schemeClr val="hlink"/>
                </a:solidFill>
              </a:rPr>
              <a:t>T</a:t>
            </a:r>
            <a:r>
              <a:rPr lang="en-US" altLang="en-US">
                <a:solidFill>
                  <a:schemeClr val="hlink"/>
                </a:solidFill>
              </a:rPr>
              <a:t>(°C) + 273</a:t>
            </a:r>
          </a:p>
        </p:txBody>
      </p:sp>
      <p:sp>
        <p:nvSpPr>
          <p:cNvPr id="1179664" name="Text Box 16"/>
          <p:cNvSpPr txBox="1">
            <a:spLocks noChangeArrowheads="1"/>
          </p:cNvSpPr>
          <p:nvPr/>
        </p:nvSpPr>
        <p:spPr bwMode="auto">
          <a:xfrm>
            <a:off x="1401763" y="4176713"/>
            <a:ext cx="6530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WANTED: </a:t>
            </a:r>
            <a:r>
              <a:rPr lang="en-US" altLang="en-US" i="1">
                <a:solidFill>
                  <a:schemeClr val="hlink"/>
                </a:solidFill>
                <a:sym typeface="Symbol" pitchFamily="18" charset="2"/>
              </a:rPr>
              <a:t>n</a:t>
            </a:r>
            <a:r>
              <a:rPr lang="en-US" altLang="en-US">
                <a:solidFill>
                  <a:schemeClr val="hlink"/>
                </a:solidFill>
                <a:sym typeface="Symbol" pitchFamily="18" charset="2"/>
              </a:rPr>
              <a:t>, the number of moles.</a:t>
            </a:r>
          </a:p>
        </p:txBody>
      </p:sp>
      <p:sp>
        <p:nvSpPr>
          <p:cNvPr id="1179665" name="Text Box 17"/>
          <p:cNvSpPr txBox="1">
            <a:spLocks noChangeArrowheads="1"/>
          </p:cNvSpPr>
          <p:nvPr/>
        </p:nvSpPr>
        <p:spPr bwMode="auto">
          <a:xfrm>
            <a:off x="2330450" y="5121275"/>
            <a:ext cx="3968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chemeClr val="hlink"/>
                </a:solidFill>
              </a:rPr>
              <a:t>T</a:t>
            </a:r>
            <a:r>
              <a:rPr lang="en-US" altLang="en-US">
                <a:solidFill>
                  <a:schemeClr val="hlink"/>
                </a:solidFill>
              </a:rPr>
              <a:t>(K) = 17 + 273 = 290 K.</a:t>
            </a:r>
          </a:p>
        </p:txBody>
      </p:sp>
      <mc:AlternateContent xmlns:mc="http://schemas.openxmlformats.org/markup-compatibility/2006" xmlns:a14="http://schemas.microsoft.com/office/drawing/2010/main">
        <mc:Choice Requires="a14">
          <p:sp>
            <p:nvSpPr>
              <p:cNvPr id="1179666" name="Text Box 18"/>
              <p:cNvSpPr txBox="1">
                <a:spLocks noChangeArrowheads="1"/>
              </p:cNvSpPr>
              <p:nvPr/>
            </p:nvSpPr>
            <p:spPr bwMode="auto">
              <a:xfrm>
                <a:off x="1389062" y="5509457"/>
                <a:ext cx="6530975" cy="72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smtClean="0">
                    <a:solidFill>
                      <a:schemeClr val="hlink"/>
                    </a:solidFill>
                    <a:sym typeface="Symbol" pitchFamily="18" charset="2"/>
                  </a:rPr>
                  <a:t>Then </a:t>
                </a:r>
                <a14:m>
                  <m:oMath xmlns:m="http://schemas.openxmlformats.org/officeDocument/2006/math">
                    <m:r>
                      <a:rPr lang="en-US" altLang="en-US" i="1" smtClean="0">
                        <a:solidFill>
                          <a:schemeClr val="hlink"/>
                        </a:solidFill>
                        <a:latin typeface="Cambria Math" panose="02040503050406030204" pitchFamily="18" charset="0"/>
                      </a:rPr>
                      <m:t>𝑛</m:t>
                    </m:r>
                    <m:r>
                      <a:rPr lang="en-US" altLang="en-US" i="1" smtClean="0">
                        <a:solidFill>
                          <a:schemeClr val="hlink"/>
                        </a:solidFill>
                        <a:latin typeface="Cambria Math" panose="02040503050406030204" pitchFamily="18" charset="0"/>
                      </a:rPr>
                      <m:t>=</m:t>
                    </m:r>
                    <m:f>
                      <m:fPr>
                        <m:ctrlPr>
                          <a:rPr lang="en-US" altLang="en-US" i="1" smtClean="0">
                            <a:solidFill>
                              <a:schemeClr val="hlink"/>
                            </a:solidFill>
                            <a:latin typeface="Cambria Math" panose="02040503050406030204" pitchFamily="18" charset="0"/>
                          </a:rPr>
                        </m:ctrlPr>
                      </m:fPr>
                      <m:num>
                        <m:r>
                          <a:rPr lang="en-US" altLang="en-US" i="1" smtClean="0">
                            <a:solidFill>
                              <a:schemeClr val="hlink"/>
                            </a:solidFill>
                            <a:latin typeface="Cambria Math" panose="02040503050406030204" pitchFamily="18" charset="0"/>
                          </a:rPr>
                          <m:t>𝑝𝑉</m:t>
                        </m:r>
                      </m:num>
                      <m:den>
                        <m:r>
                          <a:rPr lang="en-US" altLang="en-US" i="1" smtClean="0">
                            <a:solidFill>
                              <a:schemeClr val="hlink"/>
                            </a:solidFill>
                            <a:latin typeface="Cambria Math" panose="02040503050406030204" pitchFamily="18" charset="0"/>
                          </a:rPr>
                          <m:t>𝑅𝑇</m:t>
                        </m:r>
                      </m:den>
                    </m:f>
                    <m:r>
                      <a:rPr lang="en-US" altLang="en-US" b="0" i="1" smtClean="0">
                        <a:solidFill>
                          <a:schemeClr val="hlink"/>
                        </a:solidFill>
                        <a:latin typeface="Cambria Math" panose="02040503050406030204" pitchFamily="18" charset="0"/>
                      </a:rPr>
                      <m:t>=</m:t>
                    </m:r>
                    <m:f>
                      <m:fPr>
                        <m:ctrlPr>
                          <a:rPr lang="en-US" altLang="en-US" i="1" dirty="0">
                            <a:solidFill>
                              <a:schemeClr val="hlink"/>
                            </a:solidFill>
                            <a:latin typeface="Cambria Math" panose="02040503050406030204" pitchFamily="18" charset="0"/>
                            <a:sym typeface="Symbol" pitchFamily="18" charset="2"/>
                          </a:rPr>
                        </m:ctrlPr>
                      </m:fPr>
                      <m:num>
                        <m:d>
                          <m:dPr>
                            <m:ctrlPr>
                              <a:rPr lang="en-US" altLang="en-US" i="1" dirty="0">
                                <a:solidFill>
                                  <a:schemeClr val="hlink"/>
                                </a:solidFill>
                                <a:latin typeface="Cambria Math" panose="02040503050406030204" pitchFamily="18" charset="0"/>
                                <a:sym typeface="Symbol" pitchFamily="18" charset="2"/>
                              </a:rPr>
                            </m:ctrlPr>
                          </m:dPr>
                          <m:e>
                            <m:r>
                              <a:rPr lang="en-US" altLang="en-US" i="1" dirty="0">
                                <a:solidFill>
                                  <a:schemeClr val="hlink"/>
                                </a:solidFill>
                                <a:latin typeface="Cambria Math" panose="02040503050406030204" pitchFamily="18" charset="0"/>
                                <a:sym typeface="Symbol" pitchFamily="18" charset="2"/>
                              </a:rPr>
                              <m:t>20</m:t>
                            </m:r>
                            <m:r>
                              <a:rPr lang="en-US" altLang="en-US" i="1" dirty="0">
                                <a:solidFill>
                                  <a:schemeClr val="hlink"/>
                                </a:solidFill>
                                <a:latin typeface="Cambria Math" panose="02040503050406030204" pitchFamily="18" charset="0"/>
                                <a:ea typeface="Cambria Math" panose="02040503050406030204" pitchFamily="18" charset="0"/>
                                <a:sym typeface="Symbol" pitchFamily="18" charset="2"/>
                              </a:rPr>
                              <m:t>×</m:t>
                            </m:r>
                            <m:sSup>
                              <m:sSupPr>
                                <m:ctrlPr>
                                  <a:rPr lang="en-US" altLang="en-US" i="1" dirty="0">
                                    <a:solidFill>
                                      <a:schemeClr val="hlink"/>
                                    </a:solidFill>
                                    <a:latin typeface="Cambria Math" panose="02040503050406030204" pitchFamily="18" charset="0"/>
                                    <a:sym typeface="Symbol" pitchFamily="18" charset="2"/>
                                  </a:rPr>
                                </m:ctrlPr>
                              </m:sSupPr>
                              <m:e>
                                <m:r>
                                  <a:rPr lang="en-US" altLang="en-US" i="1" dirty="0">
                                    <a:solidFill>
                                      <a:schemeClr val="hlink"/>
                                    </a:solidFill>
                                    <a:latin typeface="Cambria Math" panose="02040503050406030204" pitchFamily="18" charset="0"/>
                                    <a:sym typeface="Symbol" pitchFamily="18" charset="2"/>
                                  </a:rPr>
                                  <m:t>10</m:t>
                                </m:r>
                              </m:e>
                              <m:sup>
                                <m:r>
                                  <a:rPr lang="en-US" altLang="en-US" i="1" dirty="0">
                                    <a:solidFill>
                                      <a:schemeClr val="hlink"/>
                                    </a:solidFill>
                                    <a:latin typeface="Cambria Math" panose="02040503050406030204" pitchFamily="18" charset="0"/>
                                    <a:sym typeface="Symbol" pitchFamily="18" charset="2"/>
                                  </a:rPr>
                                  <m:t>6</m:t>
                                </m:r>
                              </m:sup>
                            </m:sSup>
                          </m:e>
                        </m:d>
                        <m:d>
                          <m:dPr>
                            <m:ctrlPr>
                              <a:rPr lang="en-US" altLang="en-US" i="1" dirty="0">
                                <a:solidFill>
                                  <a:schemeClr val="hlink"/>
                                </a:solidFill>
                                <a:latin typeface="Cambria Math" panose="02040503050406030204" pitchFamily="18" charset="0"/>
                                <a:sym typeface="Symbol" pitchFamily="18" charset="2"/>
                              </a:rPr>
                            </m:ctrlPr>
                          </m:dPr>
                          <m:e>
                            <m:r>
                              <a:rPr lang="en-US" altLang="en-US" i="1" dirty="0">
                                <a:solidFill>
                                  <a:schemeClr val="hlink"/>
                                </a:solidFill>
                                <a:latin typeface="Cambria Math" panose="02040503050406030204" pitchFamily="18" charset="0"/>
                                <a:sym typeface="Symbol" pitchFamily="18" charset="2"/>
                              </a:rPr>
                              <m:t>2</m:t>
                            </m:r>
                            <m:sSup>
                              <m:sSupPr>
                                <m:ctrlPr>
                                  <a:rPr lang="en-US" altLang="en-US" i="1" dirty="0">
                                    <a:solidFill>
                                      <a:schemeClr val="hlink"/>
                                    </a:solidFill>
                                    <a:latin typeface="Cambria Math" panose="02040503050406030204" pitchFamily="18" charset="0"/>
                                    <a:sym typeface="Symbol" pitchFamily="18" charset="2"/>
                                  </a:rPr>
                                </m:ctrlPr>
                              </m:sSupPr>
                              <m:e>
                                <m:r>
                                  <a:rPr lang="en-US" altLang="en-US" i="1" dirty="0">
                                    <a:solidFill>
                                      <a:schemeClr val="hlink"/>
                                    </a:solidFill>
                                    <a:latin typeface="Cambria Math" panose="02040503050406030204" pitchFamily="18" charset="0"/>
                                    <a:sym typeface="Symbol" pitchFamily="18" charset="2"/>
                                  </a:rPr>
                                  <m:t>10</m:t>
                                </m:r>
                              </m:e>
                              <m:sup>
                                <m:r>
                                  <a:rPr lang="en-US" altLang="en-US" i="1" dirty="0">
                                    <a:solidFill>
                                      <a:schemeClr val="hlink"/>
                                    </a:solidFill>
                                    <a:latin typeface="Cambria Math" panose="02040503050406030204" pitchFamily="18" charset="0"/>
                                    <a:sym typeface="Symbol" pitchFamily="18" charset="2"/>
                                  </a:rPr>
                                  <m:t>−2</m:t>
                                </m:r>
                              </m:sup>
                            </m:sSup>
                          </m:e>
                        </m:d>
                      </m:num>
                      <m:den>
                        <m:d>
                          <m:dPr>
                            <m:ctrlPr>
                              <a:rPr lang="en-US" altLang="en-US" i="1" dirty="0">
                                <a:solidFill>
                                  <a:schemeClr val="hlink"/>
                                </a:solidFill>
                                <a:latin typeface="Cambria Math" panose="02040503050406030204" pitchFamily="18" charset="0"/>
                                <a:sym typeface="Symbol" pitchFamily="18" charset="2"/>
                              </a:rPr>
                            </m:ctrlPr>
                          </m:dPr>
                          <m:e>
                            <m:r>
                              <a:rPr lang="en-US" altLang="en-US" i="1" dirty="0">
                                <a:solidFill>
                                  <a:schemeClr val="hlink"/>
                                </a:solidFill>
                                <a:latin typeface="Cambria Math" panose="02040503050406030204" pitchFamily="18" charset="0"/>
                              </a:rPr>
                              <m:t>8.31</m:t>
                            </m:r>
                          </m:e>
                        </m:d>
                        <m:d>
                          <m:dPr>
                            <m:ctrlPr>
                              <a:rPr lang="en-US" altLang="en-US" i="1" dirty="0">
                                <a:solidFill>
                                  <a:schemeClr val="hlink"/>
                                </a:solidFill>
                                <a:latin typeface="Cambria Math" panose="02040503050406030204" pitchFamily="18" charset="0"/>
                              </a:rPr>
                            </m:ctrlPr>
                          </m:dPr>
                          <m:e>
                            <m:r>
                              <a:rPr lang="en-US" altLang="en-US" i="1" dirty="0">
                                <a:solidFill>
                                  <a:schemeClr val="hlink"/>
                                </a:solidFill>
                                <a:latin typeface="Cambria Math" panose="02040503050406030204" pitchFamily="18" charset="0"/>
                              </a:rPr>
                              <m:t>290</m:t>
                            </m:r>
                          </m:e>
                        </m:d>
                      </m:den>
                    </m:f>
                  </m:oMath>
                </a14:m>
                <a:endParaRPr lang="en-US" altLang="en-US" dirty="0">
                  <a:solidFill>
                    <a:schemeClr val="hlink"/>
                  </a:solidFill>
                </a:endParaRPr>
              </a:p>
            </p:txBody>
          </p:sp>
        </mc:Choice>
        <mc:Fallback xmlns="">
          <p:sp>
            <p:nvSpPr>
              <p:cNvPr id="1179666" name="Text Box 18"/>
              <p:cNvSpPr txBox="1">
                <a:spLocks noRot="1" noChangeAspect="1" noMove="1" noResize="1" noEditPoints="1" noAdjustHandles="1" noChangeArrowheads="1" noChangeShapeType="1" noTextEdit="1"/>
              </p:cNvSpPr>
              <p:nvPr/>
            </p:nvSpPr>
            <p:spPr bwMode="auto">
              <a:xfrm>
                <a:off x="1389062" y="5509457"/>
                <a:ext cx="6530975" cy="721480"/>
              </a:xfrm>
              <a:prstGeom prst="rect">
                <a:avLst/>
              </a:prstGeom>
              <a:blipFill>
                <a:blip r:embed="rId7"/>
                <a:stretch>
                  <a:fillRect l="-1494" b="-25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9668" name="Text Box 20"/>
              <p:cNvSpPr txBox="1">
                <a:spLocks noChangeArrowheads="1"/>
              </p:cNvSpPr>
              <p:nvPr/>
            </p:nvSpPr>
            <p:spPr bwMode="auto">
              <a:xfrm>
                <a:off x="2330450" y="6188825"/>
                <a:ext cx="30543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14:m>
                  <m:oMath xmlns:m="http://schemas.openxmlformats.org/officeDocument/2006/math">
                    <m:r>
                      <a:rPr lang="en-US" altLang="en-US" i="1" dirty="0" smtClean="0">
                        <a:solidFill>
                          <a:schemeClr val="hlink"/>
                        </a:solidFill>
                        <a:latin typeface="Cambria Math" panose="02040503050406030204" pitchFamily="18" charset="0"/>
                      </a:rPr>
                      <m:t>𝑛</m:t>
                    </m:r>
                    <m:r>
                      <a:rPr lang="en-US" altLang="en-US" i="1" dirty="0" smtClean="0">
                        <a:solidFill>
                          <a:schemeClr val="hlink"/>
                        </a:solidFill>
                        <a:latin typeface="Cambria Math" panose="02040503050406030204" pitchFamily="18" charset="0"/>
                      </a:rPr>
                      <m:t>=170 </m:t>
                    </m:r>
                  </m:oMath>
                </a14:m>
                <a:r>
                  <a:rPr lang="en-US" altLang="en-US" sz="1800" dirty="0">
                    <a:solidFill>
                      <a:schemeClr val="hlink"/>
                    </a:solidFill>
                  </a:rPr>
                  <a:t>mol</a:t>
                </a:r>
                <a:r>
                  <a:rPr lang="en-US" altLang="en-US" dirty="0">
                    <a:solidFill>
                      <a:schemeClr val="hlink"/>
                    </a:solidFill>
                  </a:rPr>
                  <a:t>.</a:t>
                </a:r>
              </a:p>
            </p:txBody>
          </p:sp>
        </mc:Choice>
        <mc:Fallback xmlns="">
          <p:sp>
            <p:nvSpPr>
              <p:cNvPr id="1179668" name="Text Box 20"/>
              <p:cNvSpPr txBox="1">
                <a:spLocks noRot="1" noChangeAspect="1" noMove="1" noResize="1" noEditPoints="1" noAdjustHandles="1" noChangeArrowheads="1" noChangeShapeType="1" noTextEdit="1"/>
              </p:cNvSpPr>
              <p:nvPr/>
            </p:nvSpPr>
            <p:spPr bwMode="auto">
              <a:xfrm>
                <a:off x="2330450" y="6188825"/>
                <a:ext cx="3054350" cy="457200"/>
              </a:xfrm>
              <a:prstGeom prst="rect">
                <a:avLst/>
              </a:prstGeom>
              <a:blipFill>
                <a:blip r:embed="rId8"/>
                <a:stretch>
                  <a:fillRect t="-9333" b="-3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pic>
        <p:nvPicPr>
          <p:cNvPr id="153614" name="Picture 14"/>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213" y="1876425"/>
            <a:ext cx="7764462" cy="1484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14"/>
                                        </p:tgtEl>
                                        <p:attrNameLst>
                                          <p:attrName>style.visibility</p:attrName>
                                        </p:attrNameLst>
                                      </p:cBhvr>
                                      <p:to>
                                        <p:strVal val="visible"/>
                                      </p:to>
                                    </p:set>
                                    <p:anim calcmode="lin" valueType="num">
                                      <p:cBhvr additive="base">
                                        <p:cTn id="7" dur="500" fill="hold"/>
                                        <p:tgtEl>
                                          <p:spTgt spid="153614"/>
                                        </p:tgtEl>
                                        <p:attrNameLst>
                                          <p:attrName>ppt_x</p:attrName>
                                        </p:attrNameLst>
                                      </p:cBhvr>
                                      <p:tavLst>
                                        <p:tav tm="0">
                                          <p:val>
                                            <p:strVal val="#ppt_x"/>
                                          </p:val>
                                        </p:tav>
                                        <p:tav tm="100000">
                                          <p:val>
                                            <p:strVal val="#ppt_x"/>
                                          </p:val>
                                        </p:tav>
                                      </p:tavLst>
                                    </p:anim>
                                    <p:anim calcmode="lin" valueType="num">
                                      <p:cBhvr additive="base">
                                        <p:cTn id="8" dur="500" fill="hold"/>
                                        <p:tgtEl>
                                          <p:spTgt spid="1536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79660"/>
                                        </p:tgtEl>
                                        <p:attrNameLst>
                                          <p:attrName>style.visibility</p:attrName>
                                        </p:attrNameLst>
                                      </p:cBhvr>
                                      <p:to>
                                        <p:strVal val="visible"/>
                                      </p:to>
                                    </p:set>
                                    <p:anim calcmode="lin" valueType="num">
                                      <p:cBhvr additive="base">
                                        <p:cTn id="13" dur="500" fill="hold"/>
                                        <p:tgtEl>
                                          <p:spTgt spid="1179660"/>
                                        </p:tgtEl>
                                        <p:attrNameLst>
                                          <p:attrName>ppt_x</p:attrName>
                                        </p:attrNameLst>
                                      </p:cBhvr>
                                      <p:tavLst>
                                        <p:tav tm="0">
                                          <p:val>
                                            <p:strVal val="#ppt_x"/>
                                          </p:val>
                                        </p:tav>
                                        <p:tav tm="100000">
                                          <p:val>
                                            <p:strVal val="#ppt_x"/>
                                          </p:val>
                                        </p:tav>
                                      </p:tavLst>
                                    </p:anim>
                                    <p:anim calcmode="lin" valueType="num">
                                      <p:cBhvr additive="base">
                                        <p:cTn id="14" dur="500" fill="hold"/>
                                        <p:tgtEl>
                                          <p:spTgt spid="117966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179661">
                                            <p:txEl>
                                              <p:pRg st="0" end="0"/>
                                            </p:txEl>
                                          </p:spTgt>
                                        </p:tgtEl>
                                        <p:attrNameLst>
                                          <p:attrName>style.visibility</p:attrName>
                                        </p:attrNameLst>
                                      </p:cBhvr>
                                      <p:to>
                                        <p:strVal val="visible"/>
                                      </p:to>
                                    </p:set>
                                    <p:anim calcmode="lin" valueType="num">
                                      <p:cBhvr additive="base">
                                        <p:cTn id="19" dur="500" fill="hold"/>
                                        <p:tgtEl>
                                          <p:spTgt spid="1179661">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7966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179664">
                                            <p:txEl>
                                              <p:pRg st="0" end="0"/>
                                            </p:txEl>
                                          </p:spTgt>
                                        </p:tgtEl>
                                        <p:attrNameLst>
                                          <p:attrName>style.visibility</p:attrName>
                                        </p:attrNameLst>
                                      </p:cBhvr>
                                      <p:to>
                                        <p:strVal val="visible"/>
                                      </p:to>
                                    </p:set>
                                    <p:anim calcmode="lin" valueType="num">
                                      <p:cBhvr additive="base">
                                        <p:cTn id="25" dur="500" fill="hold"/>
                                        <p:tgtEl>
                                          <p:spTgt spid="117966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7966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iterate type="lt">
                                    <p:tmPct val="10000"/>
                                  </p:iterate>
                                  <p:childTnLst>
                                    <p:set>
                                      <p:cBhvr>
                                        <p:cTn id="30" dur="1" fill="hold">
                                          <p:stCondLst>
                                            <p:cond delay="0"/>
                                          </p:stCondLst>
                                        </p:cTn>
                                        <p:tgtEl>
                                          <p:spTgt spid="1179662">
                                            <p:txEl>
                                              <p:pRg st="0" end="0"/>
                                            </p:txEl>
                                          </p:spTgt>
                                        </p:tgtEl>
                                        <p:attrNameLst>
                                          <p:attrName>style.visibility</p:attrName>
                                        </p:attrNameLst>
                                      </p:cBhvr>
                                      <p:to>
                                        <p:strVal val="visible"/>
                                      </p:to>
                                    </p:set>
                                    <p:anim calcmode="lin" valueType="num">
                                      <p:cBhvr additive="base">
                                        <p:cTn id="31" dur="500" fill="hold"/>
                                        <p:tgtEl>
                                          <p:spTgt spid="1179662">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7966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iterate type="lt">
                                    <p:tmPct val="10000"/>
                                  </p:iterate>
                                  <p:childTnLst>
                                    <p:set>
                                      <p:cBhvr>
                                        <p:cTn id="36" dur="1" fill="hold">
                                          <p:stCondLst>
                                            <p:cond delay="0"/>
                                          </p:stCondLst>
                                        </p:cTn>
                                        <p:tgtEl>
                                          <p:spTgt spid="1179663">
                                            <p:txEl>
                                              <p:pRg st="0" end="0"/>
                                            </p:txEl>
                                          </p:spTgt>
                                        </p:tgtEl>
                                        <p:attrNameLst>
                                          <p:attrName>style.visibility</p:attrName>
                                        </p:attrNameLst>
                                      </p:cBhvr>
                                      <p:to>
                                        <p:strVal val="visible"/>
                                      </p:to>
                                    </p:set>
                                    <p:anim calcmode="lin" valueType="num">
                                      <p:cBhvr additive="base">
                                        <p:cTn id="37" dur="500" fill="hold"/>
                                        <p:tgtEl>
                                          <p:spTgt spid="1179663">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796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yp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iterate type="lt">
                                    <p:tmPct val="10000"/>
                                  </p:iterate>
                                  <p:childTnLst>
                                    <p:set>
                                      <p:cBhvr>
                                        <p:cTn id="42" dur="1" fill="hold">
                                          <p:stCondLst>
                                            <p:cond delay="0"/>
                                          </p:stCondLst>
                                        </p:cTn>
                                        <p:tgtEl>
                                          <p:spTgt spid="1179665">
                                            <p:txEl>
                                              <p:pRg st="0" end="0"/>
                                            </p:txEl>
                                          </p:spTgt>
                                        </p:tgtEl>
                                        <p:attrNameLst>
                                          <p:attrName>style.visibility</p:attrName>
                                        </p:attrNameLst>
                                      </p:cBhvr>
                                      <p:to>
                                        <p:strVal val="visible"/>
                                      </p:to>
                                    </p:set>
                                    <p:anim calcmode="lin" valueType="num">
                                      <p:cBhvr additive="base">
                                        <p:cTn id="43" dur="500" fill="hold"/>
                                        <p:tgtEl>
                                          <p:spTgt spid="1179665">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17966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typ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iterate type="lt">
                                    <p:tmPct val="10000"/>
                                  </p:iterate>
                                  <p:childTnLst>
                                    <p:set>
                                      <p:cBhvr>
                                        <p:cTn id="48" dur="1" fill="hold">
                                          <p:stCondLst>
                                            <p:cond delay="0"/>
                                          </p:stCondLst>
                                        </p:cTn>
                                        <p:tgtEl>
                                          <p:spTgt spid="1179666">
                                            <p:txEl>
                                              <p:pRg st="0" end="0"/>
                                            </p:txEl>
                                          </p:spTgt>
                                        </p:tgtEl>
                                        <p:attrNameLst>
                                          <p:attrName>style.visibility</p:attrName>
                                        </p:attrNameLst>
                                      </p:cBhvr>
                                      <p:to>
                                        <p:strVal val="visible"/>
                                      </p:to>
                                    </p:set>
                                    <p:anim calcmode="lin" valueType="num">
                                      <p:cBhvr additive="base">
                                        <p:cTn id="49" dur="500" fill="hold"/>
                                        <p:tgtEl>
                                          <p:spTgt spid="1179666">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1796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nodeType="clickEffect">
                                  <p:stCondLst>
                                    <p:cond delay="0"/>
                                  </p:stCondLst>
                                  <p:iterate type="lt">
                                    <p:tmPct val="10000"/>
                                  </p:iterate>
                                  <p:childTnLst>
                                    <p:set>
                                      <p:cBhvr>
                                        <p:cTn id="54" dur="1" fill="hold">
                                          <p:stCondLst>
                                            <p:cond delay="0"/>
                                          </p:stCondLst>
                                        </p:cTn>
                                        <p:tgtEl>
                                          <p:spTgt spid="1179668">
                                            <p:txEl>
                                              <p:pRg st="0" end="0"/>
                                            </p:txEl>
                                          </p:spTgt>
                                        </p:tgtEl>
                                        <p:attrNameLst>
                                          <p:attrName>style.visibility</p:attrName>
                                        </p:attrNameLst>
                                      </p:cBhvr>
                                      <p:to>
                                        <p:strVal val="visible"/>
                                      </p:to>
                                    </p:set>
                                    <p:anim calcmode="lin" valueType="num">
                                      <p:cBhvr additive="base">
                                        <p:cTn id="55" dur="500" fill="hold"/>
                                        <p:tgtEl>
                                          <p:spTgt spid="1179668">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1796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685800" y="1401763"/>
            <a:ext cx="7772400" cy="4651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rPr>
              <a:t>Equation of state for an ideal gas</a:t>
            </a:r>
          </a:p>
        </p:txBody>
      </p:sp>
      <p:sp>
        <p:nvSpPr>
          <p:cNvPr id="155651" name="Rectangle 4"/>
          <p:cNvSpPr>
            <a:spLocks noChangeArrowheads="1"/>
          </p:cNvSpPr>
          <p:nvPr/>
        </p:nvSpPr>
        <p:spPr bwMode="auto">
          <a:xfrm>
            <a:off x="685800" y="1854200"/>
            <a:ext cx="7772400" cy="50038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pic>
        <p:nvPicPr>
          <p:cNvPr id="155653" name="Picture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213" y="1876425"/>
            <a:ext cx="7764462" cy="1484313"/>
          </a:xfrm>
          <a:prstGeom prst="rect">
            <a:avLst/>
          </a:prstGeom>
          <a:noFill/>
          <a:extLst>
            <a:ext uri="{909E8E84-426E-40DD-AFC4-6F175D3DCCD1}">
              <a14:hiddenFill xmlns:a14="http://schemas.microsoft.com/office/drawing/2010/main">
                <a:solidFill>
                  <a:srgbClr val="FFFFFF"/>
                </a:solidFill>
              </a14:hiddenFill>
            </a:ext>
          </a:extLst>
        </p:spPr>
      </p:pic>
      <p:pic>
        <p:nvPicPr>
          <p:cNvPr id="1181711" name="Picture 15"/>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475" y="3378200"/>
            <a:ext cx="7783513"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1713" name="Text Box 17"/>
          <p:cNvSpPr txBox="1">
            <a:spLocks noChangeArrowheads="1"/>
          </p:cNvSpPr>
          <p:nvPr/>
        </p:nvSpPr>
        <p:spPr bwMode="auto">
          <a:xfrm>
            <a:off x="2333625" y="4884738"/>
            <a:ext cx="2633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chemeClr val="hlink"/>
                </a:solidFill>
              </a:rPr>
              <a:t>N</a:t>
            </a:r>
            <a:r>
              <a:rPr lang="en-US" altLang="en-US">
                <a:solidFill>
                  <a:schemeClr val="hlink"/>
                </a:solidFill>
              </a:rPr>
              <a:t> = 170 mol </a:t>
            </a:r>
            <a:r>
              <a:rPr lang="en-US" altLang="en-US">
                <a:solidFill>
                  <a:schemeClr val="hlink"/>
                </a:solidFill>
                <a:sym typeface="Symbol" pitchFamily="18" charset="2"/>
              </a:rPr>
              <a:t></a:t>
            </a:r>
          </a:p>
        </p:txBody>
      </p:sp>
      <p:sp>
        <p:nvSpPr>
          <p:cNvPr id="1181714" name="Text Box 18"/>
          <p:cNvSpPr txBox="1">
            <a:spLocks noChangeArrowheads="1"/>
          </p:cNvSpPr>
          <p:nvPr/>
        </p:nvSpPr>
        <p:spPr bwMode="auto">
          <a:xfrm>
            <a:off x="4024313" y="4783138"/>
            <a:ext cx="31384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u="sng">
                <a:solidFill>
                  <a:schemeClr val="hlink"/>
                </a:solidFill>
              </a:rPr>
              <a:t>6.02</a:t>
            </a:r>
            <a:r>
              <a:rPr lang="en-US" altLang="en-US" u="sng">
                <a:solidFill>
                  <a:schemeClr val="hlink"/>
                </a:solidFill>
                <a:sym typeface="Symbol" pitchFamily="18" charset="2"/>
              </a:rPr>
              <a:t>10</a:t>
            </a:r>
            <a:r>
              <a:rPr lang="en-US" altLang="en-US" u="sng" baseline="30000">
                <a:solidFill>
                  <a:schemeClr val="hlink"/>
                </a:solidFill>
                <a:sym typeface="Symbol" pitchFamily="18" charset="2"/>
              </a:rPr>
              <a:t>23</a:t>
            </a:r>
            <a:r>
              <a:rPr lang="en-US" altLang="en-US" u="sng">
                <a:solidFill>
                  <a:schemeClr val="hlink"/>
                </a:solidFill>
                <a:sym typeface="Symbol" pitchFamily="18" charset="2"/>
              </a:rPr>
              <a:t> atoms</a:t>
            </a:r>
          </a:p>
          <a:p>
            <a:pPr algn="ctr" eaLnBrk="1" hangingPunct="1"/>
            <a:r>
              <a:rPr lang="en-US" altLang="en-US">
                <a:solidFill>
                  <a:schemeClr val="hlink"/>
                </a:solidFill>
                <a:sym typeface="Symbol" pitchFamily="18" charset="2"/>
              </a:rPr>
              <a:t>mol</a:t>
            </a:r>
          </a:p>
        </p:txBody>
      </p:sp>
      <p:sp>
        <p:nvSpPr>
          <p:cNvPr id="1181715" name="Line 19"/>
          <p:cNvSpPr>
            <a:spLocks noChangeShapeType="1"/>
          </p:cNvSpPr>
          <p:nvPr/>
        </p:nvSpPr>
        <p:spPr bwMode="auto">
          <a:xfrm flipV="1">
            <a:off x="3582988" y="5006975"/>
            <a:ext cx="501650" cy="2381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716" name="Line 20"/>
          <p:cNvSpPr>
            <a:spLocks noChangeShapeType="1"/>
          </p:cNvSpPr>
          <p:nvPr/>
        </p:nvSpPr>
        <p:spPr bwMode="auto">
          <a:xfrm flipV="1">
            <a:off x="5327650" y="5265738"/>
            <a:ext cx="549275" cy="2381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717" name="Text Box 21"/>
          <p:cNvSpPr txBox="1">
            <a:spLocks noChangeArrowheads="1"/>
          </p:cNvSpPr>
          <p:nvPr/>
        </p:nvSpPr>
        <p:spPr bwMode="auto">
          <a:xfrm>
            <a:off x="2320925" y="5422900"/>
            <a:ext cx="359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chemeClr val="hlink"/>
                </a:solidFill>
              </a:rPr>
              <a:t>N</a:t>
            </a:r>
            <a:r>
              <a:rPr lang="en-US" altLang="en-US">
                <a:solidFill>
                  <a:schemeClr val="hlink"/>
                </a:solidFill>
              </a:rPr>
              <a:t> = 1.0</a:t>
            </a:r>
            <a:r>
              <a:rPr lang="en-US" altLang="en-US">
                <a:solidFill>
                  <a:schemeClr val="hlink"/>
                </a:solidFill>
                <a:sym typeface="Symbol" pitchFamily="18" charset="2"/>
              </a:rPr>
              <a:t>10</a:t>
            </a:r>
            <a:r>
              <a:rPr lang="en-US" altLang="en-US" baseline="30000">
                <a:solidFill>
                  <a:schemeClr val="hlink"/>
                </a:solidFill>
                <a:sym typeface="Symbol" pitchFamily="18" charset="2"/>
              </a:rPr>
              <a:t>26</a:t>
            </a:r>
            <a:r>
              <a:rPr lang="en-US" altLang="en-US">
                <a:solidFill>
                  <a:schemeClr val="hlink"/>
                </a:solidFill>
                <a:sym typeface="Symbol" pitchFamily="18" charset="2"/>
              </a:rPr>
              <a:t> atoms.</a:t>
            </a:r>
          </a:p>
        </p:txBody>
      </p:sp>
      <mc:AlternateContent xmlns:mc="http://schemas.openxmlformats.org/markup-compatibility/2006" xmlns:a14="http://schemas.microsoft.com/office/drawing/2010/main">
        <mc:Choice Requires="a14">
          <p:sp>
            <p:nvSpPr>
              <p:cNvPr id="1181712" name="Text Box 16"/>
              <p:cNvSpPr txBox="1">
                <a:spLocks noChangeArrowheads="1"/>
              </p:cNvSpPr>
              <p:nvPr/>
            </p:nvSpPr>
            <p:spPr bwMode="auto">
              <a:xfrm>
                <a:off x="1412875" y="3706813"/>
                <a:ext cx="7432675" cy="4841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smtClean="0">
                    <a:solidFill>
                      <a:schemeClr val="hlink"/>
                    </a:solidFill>
                    <a:sym typeface="Symbol" pitchFamily="18" charset="2"/>
                  </a:rPr>
                  <a:t>Use </a:t>
                </a:r>
                <a14:m>
                  <m:oMath xmlns:m="http://schemas.openxmlformats.org/officeDocument/2006/math">
                    <m:r>
                      <a:rPr lang="en-US" altLang="en-US" sz="1800" i="1" smtClean="0">
                        <a:solidFill>
                          <a:schemeClr val="hlink"/>
                        </a:solidFill>
                        <a:latin typeface="Cambria Math" panose="02040503050406030204" pitchFamily="18" charset="0"/>
                        <a:sym typeface="Symbol" pitchFamily="18" charset="2"/>
                      </a:rPr>
                      <m:t>𝑛</m:t>
                    </m:r>
                    <m:r>
                      <a:rPr lang="en-US" altLang="en-US" sz="1800" i="1" smtClean="0">
                        <a:solidFill>
                          <a:schemeClr val="hlink"/>
                        </a:solidFill>
                        <a:latin typeface="Cambria Math" panose="02040503050406030204" pitchFamily="18" charset="0"/>
                        <a:sym typeface="Symbol" pitchFamily="18" charset="2"/>
                      </a:rPr>
                      <m:t>=</m:t>
                    </m:r>
                    <m:f>
                      <m:fPr>
                        <m:ctrlPr>
                          <a:rPr lang="en-US" altLang="en-US" sz="1800" i="1" smtClean="0">
                            <a:solidFill>
                              <a:schemeClr val="hlink"/>
                            </a:solidFill>
                            <a:latin typeface="Cambria Math" panose="02040503050406030204" pitchFamily="18" charset="0"/>
                            <a:sym typeface="Symbol" pitchFamily="18" charset="2"/>
                          </a:rPr>
                        </m:ctrlPr>
                      </m:fPr>
                      <m:num>
                        <m:r>
                          <a:rPr lang="en-US" altLang="en-US" sz="1800" i="1" smtClean="0">
                            <a:solidFill>
                              <a:schemeClr val="hlink"/>
                            </a:solidFill>
                            <a:latin typeface="Cambria Math" panose="02040503050406030204" pitchFamily="18" charset="0"/>
                            <a:sym typeface="Symbol" pitchFamily="18" charset="2"/>
                          </a:rPr>
                          <m:t>𝑁</m:t>
                        </m:r>
                      </m:num>
                      <m:den>
                        <m:r>
                          <a:rPr lang="en-US" altLang="en-US" sz="1800" i="1">
                            <a:solidFill>
                              <a:schemeClr val="hlink"/>
                            </a:solidFill>
                            <a:latin typeface="Cambria Math" panose="02040503050406030204" pitchFamily="18" charset="0"/>
                          </a:rPr>
                          <m:t>𝑁</m:t>
                        </m:r>
                        <m:r>
                          <a:rPr lang="en-US" altLang="en-US" sz="1800" i="1" baseline="-25000">
                            <a:solidFill>
                              <a:schemeClr val="hlink"/>
                            </a:solidFill>
                            <a:latin typeface="Cambria Math" panose="02040503050406030204" pitchFamily="18" charset="0"/>
                          </a:rPr>
                          <m:t>𝐴</m:t>
                        </m:r>
                      </m:den>
                    </m:f>
                    <m:r>
                      <a:rPr lang="en-US" altLang="en-US" sz="1800" i="1">
                        <a:solidFill>
                          <a:schemeClr val="hlink"/>
                        </a:solidFill>
                        <a:latin typeface="Cambria Math" panose="02040503050406030204" pitchFamily="18" charset="0"/>
                      </a:rPr>
                      <m:t> </m:t>
                    </m:r>
                  </m:oMath>
                </a14:m>
                <a:r>
                  <a:rPr lang="en-US" altLang="en-US" dirty="0">
                    <a:solidFill>
                      <a:schemeClr val="hlink"/>
                    </a:solidFill>
                  </a:rPr>
                  <a:t>where </a:t>
                </a:r>
                <a14:m>
                  <m:oMath xmlns:m="http://schemas.openxmlformats.org/officeDocument/2006/math">
                    <m:r>
                      <a:rPr lang="en-US" altLang="en-US" i="1" dirty="0" smtClean="0">
                        <a:solidFill>
                          <a:schemeClr val="hlink"/>
                        </a:solidFill>
                        <a:latin typeface="Cambria Math" panose="02040503050406030204" pitchFamily="18" charset="0"/>
                      </a:rPr>
                      <m:t>𝑁</m:t>
                    </m:r>
                    <m:r>
                      <a:rPr lang="en-US" altLang="en-US" i="1" baseline="-25000" dirty="0">
                        <a:solidFill>
                          <a:schemeClr val="hlink"/>
                        </a:solidFill>
                        <a:latin typeface="Cambria Math" panose="02040503050406030204" pitchFamily="18" charset="0"/>
                      </a:rPr>
                      <m:t>𝐴</m:t>
                    </m:r>
                    <m:r>
                      <a:rPr lang="en-US" altLang="en-US" i="1" dirty="0">
                        <a:solidFill>
                          <a:schemeClr val="hlink"/>
                        </a:solidFill>
                        <a:latin typeface="Cambria Math" panose="02040503050406030204" pitchFamily="18" charset="0"/>
                      </a:rPr>
                      <m:t>=6.02</m:t>
                    </m:r>
                    <m:r>
                      <a:rPr lang="en-US" altLang="en-US" i="1" dirty="0">
                        <a:solidFill>
                          <a:schemeClr val="hlink"/>
                        </a:solidFill>
                        <a:latin typeface="Cambria Math" panose="02040503050406030204" pitchFamily="18" charset="0"/>
                        <a:sym typeface="Symbol" pitchFamily="18" charset="2"/>
                      </a:rPr>
                      <m:t>10</m:t>
                    </m:r>
                    <m:r>
                      <a:rPr lang="en-US" altLang="en-US" i="1" baseline="30000" dirty="0">
                        <a:solidFill>
                          <a:schemeClr val="hlink"/>
                        </a:solidFill>
                        <a:latin typeface="Cambria Math" panose="02040503050406030204" pitchFamily="18" charset="0"/>
                        <a:sym typeface="Symbol" pitchFamily="18" charset="2"/>
                      </a:rPr>
                      <m:t>23</m:t>
                    </m:r>
                    <m:r>
                      <a:rPr lang="en-US" altLang="en-US" i="1" dirty="0">
                        <a:solidFill>
                          <a:schemeClr val="hlink"/>
                        </a:solidFill>
                        <a:latin typeface="Cambria Math" panose="02040503050406030204" pitchFamily="18" charset="0"/>
                        <a:sym typeface="Symbol" pitchFamily="18" charset="2"/>
                      </a:rPr>
                      <m:t> </m:t>
                    </m:r>
                  </m:oMath>
                </a14:m>
                <a:r>
                  <a:rPr lang="en-US" altLang="en-US" dirty="0">
                    <a:solidFill>
                      <a:schemeClr val="hlink"/>
                    </a:solidFill>
                    <a:sym typeface="Symbol" pitchFamily="18" charset="2"/>
                  </a:rPr>
                  <a:t>atoms </a:t>
                </a:r>
                <a:r>
                  <a:rPr lang="en-US" altLang="en-US" i="1" dirty="0">
                    <a:solidFill>
                      <a:schemeClr val="hlink"/>
                    </a:solidFill>
                    <a:sym typeface="Symbol" pitchFamily="18" charset="2"/>
                  </a:rPr>
                  <a:t>/ </a:t>
                </a:r>
                <a:r>
                  <a:rPr lang="en-US" altLang="en-US" dirty="0">
                    <a:solidFill>
                      <a:schemeClr val="hlink"/>
                    </a:solidFill>
                    <a:sym typeface="Symbol" pitchFamily="18" charset="2"/>
                  </a:rPr>
                  <a:t>mol.</a:t>
                </a:r>
              </a:p>
            </p:txBody>
          </p:sp>
        </mc:Choice>
        <mc:Fallback xmlns="">
          <p:sp>
            <p:nvSpPr>
              <p:cNvPr id="1181712" name="Text Box 16"/>
              <p:cNvSpPr txBox="1">
                <a:spLocks noRot="1" noChangeAspect="1" noMove="1" noResize="1" noEditPoints="1" noAdjustHandles="1" noChangeArrowheads="1" noChangeShapeType="1" noTextEdit="1"/>
              </p:cNvSpPr>
              <p:nvPr/>
            </p:nvSpPr>
            <p:spPr bwMode="auto">
              <a:xfrm>
                <a:off x="1412875" y="3706813"/>
                <a:ext cx="7432675" cy="484172"/>
              </a:xfrm>
              <a:prstGeom prst="rect">
                <a:avLst/>
              </a:prstGeom>
              <a:blipFill>
                <a:blip r:embed="rId9"/>
                <a:stretch>
                  <a:fillRect l="-1313" t="-13924" b="-2151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 name="Text Box 16"/>
          <p:cNvSpPr txBox="1">
            <a:spLocks noChangeArrowheads="1"/>
          </p:cNvSpPr>
          <p:nvPr/>
        </p:nvSpPr>
        <p:spPr bwMode="auto">
          <a:xfrm>
            <a:off x="1412875" y="4411663"/>
            <a:ext cx="6530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Then </a:t>
            </a:r>
            <a:r>
              <a:rPr lang="en-US" altLang="en-US" i="1">
                <a:solidFill>
                  <a:schemeClr val="hlink"/>
                </a:solidFill>
                <a:sym typeface="Symbol" pitchFamily="18" charset="2"/>
              </a:rPr>
              <a:t>N </a:t>
            </a:r>
            <a:r>
              <a:rPr lang="en-US" altLang="en-US">
                <a:solidFill>
                  <a:schemeClr val="hlink"/>
                </a:solidFill>
                <a:sym typeface="Symbol" pitchFamily="18" charset="2"/>
              </a:rPr>
              <a:t>= </a:t>
            </a:r>
            <a:r>
              <a:rPr lang="en-US" altLang="en-US" i="1">
                <a:solidFill>
                  <a:schemeClr val="hlink"/>
                </a:solidFill>
                <a:sym typeface="Symbol" pitchFamily="18" charset="2"/>
              </a:rPr>
              <a:t>n </a:t>
            </a:r>
            <a:r>
              <a:rPr lang="en-US" altLang="en-US" i="1">
                <a:solidFill>
                  <a:schemeClr val="hlink"/>
                </a:solidFill>
              </a:rPr>
              <a:t>N</a:t>
            </a:r>
            <a:r>
              <a:rPr lang="en-US" altLang="en-US" i="1" baseline="-25000">
                <a:solidFill>
                  <a:schemeClr val="hlink"/>
                </a:solidFill>
              </a:rPr>
              <a:t>A</a:t>
            </a:r>
            <a:r>
              <a:rPr lang="en-US" altLang="en-US" i="1">
                <a:solidFill>
                  <a:schemeClr val="hlink"/>
                </a:solidFill>
              </a:rPr>
              <a:t>.</a:t>
            </a:r>
            <a:endParaRPr lang="en-US" altLang="en-US">
              <a:solidFill>
                <a:schemeClr val="hlink"/>
              </a:solidFill>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81711"/>
                                        </p:tgtEl>
                                        <p:attrNameLst>
                                          <p:attrName>style.visibility</p:attrName>
                                        </p:attrNameLst>
                                      </p:cBhvr>
                                      <p:to>
                                        <p:strVal val="visible"/>
                                      </p:to>
                                    </p:set>
                                    <p:anim calcmode="lin" valueType="num">
                                      <p:cBhvr additive="base">
                                        <p:cTn id="7" dur="500" fill="hold"/>
                                        <p:tgtEl>
                                          <p:spTgt spid="1181711"/>
                                        </p:tgtEl>
                                        <p:attrNameLst>
                                          <p:attrName>ppt_x</p:attrName>
                                        </p:attrNameLst>
                                      </p:cBhvr>
                                      <p:tavLst>
                                        <p:tav tm="0">
                                          <p:val>
                                            <p:strVal val="#ppt_x"/>
                                          </p:val>
                                        </p:tav>
                                        <p:tav tm="100000">
                                          <p:val>
                                            <p:strVal val="#ppt_x"/>
                                          </p:val>
                                        </p:tav>
                                      </p:tavLst>
                                    </p:anim>
                                    <p:anim calcmode="lin" valueType="num">
                                      <p:cBhvr additive="base">
                                        <p:cTn id="8" dur="500" fill="hold"/>
                                        <p:tgtEl>
                                          <p:spTgt spid="11817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181712">
                                            <p:txEl>
                                              <p:pRg st="0" end="0"/>
                                            </p:txEl>
                                          </p:spTgt>
                                        </p:tgtEl>
                                        <p:attrNameLst>
                                          <p:attrName>style.visibility</p:attrName>
                                        </p:attrNameLst>
                                      </p:cBhvr>
                                      <p:to>
                                        <p:strVal val="visible"/>
                                      </p:to>
                                    </p:set>
                                    <p:anim calcmode="lin" valueType="num">
                                      <p:cBhvr additive="base">
                                        <p:cTn id="13" dur="500" fill="hold"/>
                                        <p:tgtEl>
                                          <p:spTgt spid="118171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8171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181713">
                                            <p:txEl>
                                              <p:pRg st="0" end="0"/>
                                            </p:txEl>
                                          </p:spTgt>
                                        </p:tgtEl>
                                        <p:attrNameLst>
                                          <p:attrName>style.visibility</p:attrName>
                                        </p:attrNameLst>
                                      </p:cBhvr>
                                      <p:to>
                                        <p:strVal val="visible"/>
                                      </p:to>
                                    </p:set>
                                    <p:anim calcmode="lin" valueType="num">
                                      <p:cBhvr additive="base">
                                        <p:cTn id="25" dur="500" fill="hold"/>
                                        <p:tgtEl>
                                          <p:spTgt spid="1181713">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8171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iterate type="lt">
                                    <p:tmPct val="10000"/>
                                  </p:iterate>
                                  <p:childTnLst>
                                    <p:set>
                                      <p:cBhvr>
                                        <p:cTn id="30" dur="1" fill="hold">
                                          <p:stCondLst>
                                            <p:cond delay="0"/>
                                          </p:stCondLst>
                                        </p:cTn>
                                        <p:tgtEl>
                                          <p:spTgt spid="1181714">
                                            <p:txEl>
                                              <p:pRg st="0" end="0"/>
                                            </p:txEl>
                                          </p:spTgt>
                                        </p:tgtEl>
                                        <p:attrNameLst>
                                          <p:attrName>style.visibility</p:attrName>
                                        </p:attrNameLst>
                                      </p:cBhvr>
                                      <p:to>
                                        <p:strVal val="visible"/>
                                      </p:to>
                                    </p:set>
                                    <p:anim calcmode="lin" valueType="num">
                                      <p:cBhvr additive="base">
                                        <p:cTn id="31" dur="500" fill="hold"/>
                                        <p:tgtEl>
                                          <p:spTgt spid="1181714">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8171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iterate type="lt">
                                    <p:tmPct val="10000"/>
                                  </p:iterate>
                                  <p:childTnLst>
                                    <p:set>
                                      <p:cBhvr>
                                        <p:cTn id="36" dur="1" fill="hold">
                                          <p:stCondLst>
                                            <p:cond delay="0"/>
                                          </p:stCondLst>
                                        </p:cTn>
                                        <p:tgtEl>
                                          <p:spTgt spid="1181714">
                                            <p:txEl>
                                              <p:pRg st="1" end="1"/>
                                            </p:txEl>
                                          </p:spTgt>
                                        </p:tgtEl>
                                        <p:attrNameLst>
                                          <p:attrName>style.visibility</p:attrName>
                                        </p:attrNameLst>
                                      </p:cBhvr>
                                      <p:to>
                                        <p:strVal val="visible"/>
                                      </p:to>
                                    </p:set>
                                    <p:anim calcmode="lin" valueType="num">
                                      <p:cBhvr additive="base">
                                        <p:cTn id="37" dur="500" fill="hold"/>
                                        <p:tgtEl>
                                          <p:spTgt spid="1181714">
                                            <p:txEl>
                                              <p:pRg st="1" end="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8171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yp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181715"/>
                                        </p:tgtEl>
                                        <p:attrNameLst>
                                          <p:attrName>style.visibility</p:attrName>
                                        </p:attrNameLst>
                                      </p:cBhvr>
                                      <p:to>
                                        <p:strVal val="visible"/>
                                      </p:to>
                                    </p:set>
                                    <p:animEffect transition="in" filter="wipe(down)">
                                      <p:cBhvr>
                                        <p:cTn id="43" dur="500"/>
                                        <p:tgtEl>
                                          <p:spTgt spid="1181715"/>
                                        </p:tgtEl>
                                      </p:cBhvr>
                                    </p:animEffect>
                                  </p:childTnLst>
                                  <p:subTnLst>
                                    <p:audio>
                                      <p:cMediaNode>
                                        <p:cTn display="0" masterRel="sameClick">
                                          <p:stCondLst>
                                            <p:cond evt="begin" delay="0">
                                              <p:tn val="41"/>
                                            </p:cond>
                                          </p:stCondLst>
                                          <p:endCondLst>
                                            <p:cond evt="onStopAudio" delay="0">
                                              <p:tgtEl>
                                                <p:sldTgt/>
                                              </p:tgtEl>
                                            </p:cond>
                                          </p:endCondLst>
                                        </p:cTn>
                                        <p:tgtEl>
                                          <p:sndTgt r:embed="rId6" name="cashreg.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181716"/>
                                        </p:tgtEl>
                                        <p:attrNameLst>
                                          <p:attrName>style.visibility</p:attrName>
                                        </p:attrNameLst>
                                      </p:cBhvr>
                                      <p:to>
                                        <p:strVal val="visible"/>
                                      </p:to>
                                    </p:set>
                                    <p:animEffect transition="in" filter="wipe(down)">
                                      <p:cBhvr>
                                        <p:cTn id="48" dur="500"/>
                                        <p:tgtEl>
                                          <p:spTgt spid="1181716"/>
                                        </p:tgtEl>
                                      </p:cBhvr>
                                    </p:animEffect>
                                  </p:childTnLst>
                                  <p:subTnLst>
                                    <p:audio>
                                      <p:cMediaNode>
                                        <p:cTn display="0" masterRel="sameClick">
                                          <p:stCondLst>
                                            <p:cond evt="begin" delay="0">
                                              <p:tn val="46"/>
                                            </p:cond>
                                          </p:stCondLst>
                                          <p:endCondLst>
                                            <p:cond evt="onStopAudio" delay="0">
                                              <p:tgtEl>
                                                <p:sldTgt/>
                                              </p:tgtEl>
                                            </p:cond>
                                          </p:endCondLst>
                                        </p:cTn>
                                        <p:tgtEl>
                                          <p:sndTgt r:embed="rId6" name="cashreg.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nodeType="clickEffect">
                                  <p:stCondLst>
                                    <p:cond delay="0"/>
                                  </p:stCondLst>
                                  <p:iterate type="lt">
                                    <p:tmPct val="10000"/>
                                  </p:iterate>
                                  <p:childTnLst>
                                    <p:set>
                                      <p:cBhvr>
                                        <p:cTn id="52" dur="1" fill="hold">
                                          <p:stCondLst>
                                            <p:cond delay="0"/>
                                          </p:stCondLst>
                                        </p:cTn>
                                        <p:tgtEl>
                                          <p:spTgt spid="1181717">
                                            <p:txEl>
                                              <p:pRg st="0" end="0"/>
                                            </p:txEl>
                                          </p:spTgt>
                                        </p:tgtEl>
                                        <p:attrNameLst>
                                          <p:attrName>style.visibility</p:attrName>
                                        </p:attrNameLst>
                                      </p:cBhvr>
                                      <p:to>
                                        <p:strVal val="visible"/>
                                      </p:to>
                                    </p:set>
                                    <p:anim calcmode="lin" valueType="num">
                                      <p:cBhvr additive="base">
                                        <p:cTn id="53" dur="500" fill="hold"/>
                                        <p:tgtEl>
                                          <p:spTgt spid="1181717">
                                            <p:txEl>
                                              <p:pRg st="0" end="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118171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1715" grpId="0" animBg="1"/>
      <p:bldP spid="11817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Rectangle 2"/>
          <p:cNvSpPr>
            <a:spLocks noChangeArrowheads="1"/>
          </p:cNvSpPr>
          <p:nvPr/>
        </p:nvSpPr>
        <p:spPr bwMode="auto">
          <a:xfrm>
            <a:off x="685800" y="1401763"/>
            <a:ext cx="7772400" cy="54562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cs typeface="Times New Roman" pitchFamily="18" charset="0"/>
              </a:rPr>
              <a:t>Differences between real and ideal gases</a:t>
            </a:r>
            <a:endParaRPr lang="en-US" altLang="en-US">
              <a:solidFill>
                <a:srgbClr val="333399"/>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Recall</a:t>
            </a:r>
            <a:r>
              <a:rPr lang="en-US" altLang="en-US">
                <a:solidFill>
                  <a:srgbClr val="000000"/>
                </a:solidFill>
                <a:cs typeface="Times New Roman" pitchFamily="18" charset="0"/>
              </a:rPr>
              <a:t> the properties of an ideal gas:</a:t>
            </a:r>
          </a:p>
          <a:p>
            <a:pPr eaLnBrk="1" hangingPunct="1">
              <a:spcBef>
                <a:spcPct val="20000"/>
              </a:spcBef>
            </a:pPr>
            <a:endParaRPr lang="en-US" altLang="en-US">
              <a:solidFill>
                <a:srgbClr val="000000"/>
              </a:solidFill>
              <a:cs typeface="Times New Roman" pitchFamily="18" charset="0"/>
            </a:endParaRPr>
          </a:p>
          <a:p>
            <a:pPr eaLnBrk="1" hangingPunct="1">
              <a:spcBef>
                <a:spcPct val="20000"/>
              </a:spcBef>
            </a:pPr>
            <a:endParaRPr lang="en-US" altLang="en-US">
              <a:solidFill>
                <a:srgbClr val="000000"/>
              </a:solidFill>
              <a:cs typeface="Times New Roman" pitchFamily="18" charset="0"/>
            </a:endParaRPr>
          </a:p>
          <a:p>
            <a:pPr eaLnBrk="1" hangingPunct="1">
              <a:spcBef>
                <a:spcPct val="20000"/>
              </a:spcBef>
            </a:pPr>
            <a:endParaRPr lang="en-US" altLang="en-US">
              <a:solidFill>
                <a:srgbClr val="000000"/>
              </a:solidFill>
              <a:cs typeface="Times New Roman" pitchFamily="18" charset="0"/>
            </a:endParaRPr>
          </a:p>
          <a:p>
            <a:pPr eaLnBrk="1" hangingPunct="1">
              <a:spcBef>
                <a:spcPct val="20000"/>
              </a:spcBef>
            </a:pPr>
            <a:endParaRPr lang="en-US" altLang="en-US">
              <a:solidFill>
                <a:srgbClr val="000000"/>
              </a:solidFill>
              <a:cs typeface="Times New Roman" pitchFamily="18" charset="0"/>
            </a:endParaRPr>
          </a:p>
          <a:p>
            <a:pPr eaLnBrk="1" hangingPunct="1">
              <a:spcBef>
                <a:spcPct val="20000"/>
              </a:spcBef>
            </a:pPr>
            <a:endParaRPr lang="en-US" altLang="en-US">
              <a:solidFill>
                <a:srgbClr val="000000"/>
              </a:solidFill>
              <a:cs typeface="Times New Roman" pitchFamily="18" charset="0"/>
            </a:endParaRPr>
          </a:p>
          <a:p>
            <a:pPr eaLnBrk="1" hangingPunct="1">
              <a:spcBef>
                <a:spcPct val="20000"/>
              </a:spcBef>
            </a:pPr>
            <a:endParaRPr lang="en-US" altLang="en-US">
              <a:solidFill>
                <a:srgbClr val="000000"/>
              </a:solidFill>
              <a:cs typeface="Times New Roman" pitchFamily="18" charset="0"/>
            </a:endParaRPr>
          </a:p>
          <a:p>
            <a:pPr eaLnBrk="1" hangingPunct="1">
              <a:spcBef>
                <a:spcPct val="20000"/>
              </a:spcBef>
            </a:pPr>
            <a:endParaRPr lang="en-US" altLang="en-US">
              <a:solidFill>
                <a:srgbClr val="000000"/>
              </a:solidFill>
              <a:cs typeface="Times New Roman" pitchFamily="18" charset="0"/>
            </a:endParaRPr>
          </a:p>
          <a:p>
            <a:pPr eaLnBrk="1" hangingPunct="1">
              <a:spcBef>
                <a:spcPct val="20000"/>
              </a:spcBef>
            </a:pPr>
            <a:endParaRPr lang="en-US" altLang="en-US">
              <a:solidFill>
                <a:srgbClr val="000000"/>
              </a:solidFill>
              <a:cs typeface="Times New Roman" pitchFamily="18" charset="0"/>
            </a:endParaRPr>
          </a:p>
          <a:p>
            <a:pPr eaLnBrk="1" hangingPunct="1">
              <a:spcBef>
                <a:spcPct val="80000"/>
              </a:spcBef>
            </a:pPr>
            <a:r>
              <a:rPr lang="en-US" altLang="en-US">
                <a:solidFill>
                  <a:srgbClr val="000000"/>
                </a:solidFill>
                <a:sym typeface="Symbol" pitchFamily="18" charset="2"/>
              </a:rPr>
              <a:t>The kinetic theory of gases is, of course, a </a:t>
            </a:r>
            <a:r>
              <a:rPr lang="en-US" altLang="en-US" b="1">
                <a:solidFill>
                  <a:srgbClr val="000000"/>
                </a:solidFill>
                <a:sym typeface="Symbol" pitchFamily="18" charset="2"/>
              </a:rPr>
              <a:t>model</a:t>
            </a:r>
            <a:r>
              <a:rPr lang="en-US" altLang="en-US">
                <a:solidFill>
                  <a:srgbClr val="000000"/>
                </a:solidFill>
                <a:sym typeface="Symbol" pitchFamily="18" charset="2"/>
              </a:rPr>
              <a:t>.</a:t>
            </a:r>
          </a:p>
          <a:p>
            <a:pPr eaLnBrk="1" hangingPunct="1">
              <a:spcBef>
                <a:spcPct val="15000"/>
              </a:spcBef>
            </a:pPr>
            <a:r>
              <a:rPr lang="en-US" altLang="en-US">
                <a:solidFill>
                  <a:srgbClr val="000000"/>
                </a:solidFill>
                <a:sym typeface="Symbol" pitchFamily="18" charset="2"/>
              </a:rPr>
              <a:t>As such, it doesn’t apply </a:t>
            </a:r>
            <a:r>
              <a:rPr lang="en-US" altLang="en-US" i="1">
                <a:solidFill>
                  <a:srgbClr val="000000"/>
                </a:solidFill>
                <a:sym typeface="Symbol" pitchFamily="18" charset="2"/>
              </a:rPr>
              <a:t>perfectly</a:t>
            </a:r>
            <a:r>
              <a:rPr lang="en-US" altLang="en-US">
                <a:solidFill>
                  <a:srgbClr val="000000"/>
                </a:solidFill>
                <a:sym typeface="Symbol" pitchFamily="18" charset="2"/>
              </a:rPr>
              <a:t> to real gases.</a:t>
            </a:r>
          </a:p>
        </p:txBody>
      </p:sp>
      <p:pic>
        <p:nvPicPr>
          <p:cNvPr id="49154" name="Picture 2"/>
          <p:cNvPicPr>
            <a:picLocks noChangeAspect="1" noChangeArrowheads="1"/>
          </p:cNvPicPr>
          <p:nvPr/>
        </p:nvPicPr>
        <p:blipFill>
          <a:blip r:embed="rId5"/>
          <a:srcRect/>
          <a:stretch>
            <a:fillRect/>
          </a:stretch>
        </p:blipFill>
        <p:spPr bwMode="auto">
          <a:xfrm>
            <a:off x="828675" y="2276475"/>
            <a:ext cx="7486650" cy="3781425"/>
          </a:xfrm>
          <a:prstGeom prst="rect">
            <a:avLst/>
          </a:prstGeom>
          <a:ln>
            <a:noFill/>
          </a:ln>
          <a:effectLst>
            <a:outerShdw blurRad="292100" dist="139700" dir="2700000" algn="tl" rotWithShape="0">
              <a:srgbClr val="333333">
                <a:alpha val="65000"/>
              </a:srgbClr>
            </a:outerShdw>
          </a:effectLst>
        </p:spPr>
      </p:pic>
      <p:sp>
        <p:nvSpPr>
          <p:cNvPr id="8" name="Rectangle 3"/>
          <p:cNvSpPr>
            <a:spLocks noGrp="1" noChangeArrowheads="1"/>
          </p:cNvSpPr>
          <p:nvPr>
            <p:ph type="ctrTitle"/>
          </p:nvPr>
        </p:nvSpPr>
        <p:spPr>
          <a:xfrm>
            <a:off x="685800" y="533400"/>
            <a:ext cx="7772400" cy="833438"/>
          </a:xfrm>
        </p:spPr>
        <p:txBody>
          <a:bodyPr/>
          <a:lstStyle/>
          <a:p>
            <a:pPr algn="l" eaLnBrk="1" hangingPunct="1">
              <a:defRPr/>
            </a:pPr>
            <a:r>
              <a:rPr lang="en-US" altLang="en-US" sz="2800" b="1" dirty="0">
                <a:solidFill>
                  <a:srgbClr val="000000"/>
                </a:solidFill>
                <a:ea typeface="+mn-ea"/>
                <a:cs typeface="+mn-cs"/>
              </a:rPr>
              <a:t>Topic 3: Thermal physics</a:t>
            </a:r>
            <a:br>
              <a:rPr lang="en-US" altLang="en-US" sz="2800" b="1" dirty="0">
                <a:solidFill>
                  <a:srgbClr val="000000"/>
                </a:solidFill>
                <a:ea typeface="+mn-ea"/>
                <a:cs typeface="+mn-cs"/>
              </a:rPr>
            </a:br>
            <a:r>
              <a:rPr lang="en-US" altLang="en-US" sz="2800" dirty="0">
                <a:solidFill>
                  <a:srgbClr val="000000"/>
                </a:solidFill>
                <a:ea typeface="+mn-ea"/>
                <a:cs typeface="+mn-cs"/>
              </a:rPr>
              <a:t>3.2 – Modeling a gas</a:t>
            </a:r>
            <a:endParaRPr lang="en-US" altLang="en-US" sz="2800" dirty="0">
              <a:solidFill>
                <a:srgbClr val="000000"/>
              </a:solidFill>
              <a:latin typeface="Courier New" pitchFamily="49" charset="0"/>
              <a:ea typeface="+mn-ea"/>
              <a:cs typeface="+mn-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65314">
                                            <p:txEl>
                                              <p:pRg st="0" end="0"/>
                                            </p:txEl>
                                          </p:spTgt>
                                        </p:tgtEl>
                                        <p:attrNameLst>
                                          <p:attrName>style.visibility</p:attrName>
                                        </p:attrNameLst>
                                      </p:cBhvr>
                                      <p:to>
                                        <p:strVal val="visible"/>
                                      </p:to>
                                    </p:set>
                                    <p:anim calcmode="lin" valueType="num">
                                      <p:cBhvr additive="base">
                                        <p:cTn id="7" dur="500" fill="hold"/>
                                        <p:tgtEl>
                                          <p:spTgt spid="1165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53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65314">
                                            <p:txEl>
                                              <p:pRg st="1" end="1"/>
                                            </p:txEl>
                                          </p:spTgt>
                                        </p:tgtEl>
                                        <p:attrNameLst>
                                          <p:attrName>style.visibility</p:attrName>
                                        </p:attrNameLst>
                                      </p:cBhvr>
                                      <p:to>
                                        <p:strVal val="visible"/>
                                      </p:to>
                                    </p:set>
                                    <p:anim calcmode="lin" valueType="num">
                                      <p:cBhvr additive="base">
                                        <p:cTn id="13" dur="500" fill="hold"/>
                                        <p:tgtEl>
                                          <p:spTgt spid="11653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653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49154"/>
                                        </p:tgtEl>
                                        <p:attrNameLst>
                                          <p:attrName>style.visibility</p:attrName>
                                        </p:attrNameLst>
                                      </p:cBhvr>
                                      <p:to>
                                        <p:strVal val="visible"/>
                                      </p:to>
                                    </p:set>
                                    <p:anim calcmode="lin" valueType="num">
                                      <p:cBhvr>
                                        <p:cTn id="19" dur="500" fill="hold"/>
                                        <p:tgtEl>
                                          <p:spTgt spid="49154"/>
                                        </p:tgtEl>
                                        <p:attrNameLst>
                                          <p:attrName>ppt_w</p:attrName>
                                        </p:attrNameLst>
                                      </p:cBhvr>
                                      <p:tavLst>
                                        <p:tav tm="0">
                                          <p:val>
                                            <p:fltVal val="0"/>
                                          </p:val>
                                        </p:tav>
                                        <p:tav tm="100000">
                                          <p:val>
                                            <p:strVal val="#ppt_w"/>
                                          </p:val>
                                        </p:tav>
                                      </p:tavLst>
                                    </p:anim>
                                    <p:anim calcmode="lin" valueType="num">
                                      <p:cBhvr>
                                        <p:cTn id="20" dur="500" fill="hold"/>
                                        <p:tgtEl>
                                          <p:spTgt spid="49154"/>
                                        </p:tgtEl>
                                        <p:attrNameLst>
                                          <p:attrName>ppt_h</p:attrName>
                                        </p:attrNameLst>
                                      </p:cBhvr>
                                      <p:tavLst>
                                        <p:tav tm="0">
                                          <p:val>
                                            <p:fltVal val="0"/>
                                          </p:val>
                                        </p:tav>
                                        <p:tav tm="100000">
                                          <p:val>
                                            <p:strVal val="#ppt_h"/>
                                          </p:val>
                                        </p:tav>
                                      </p:tavLst>
                                    </p:anim>
                                    <p:animEffect transition="in" filter="fade">
                                      <p:cBhvr>
                                        <p:cTn id="21" dur="500"/>
                                        <p:tgtEl>
                                          <p:spTgt spid="49154"/>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165314">
                                            <p:txEl>
                                              <p:pRg st="10" end="10"/>
                                            </p:txEl>
                                          </p:spTgt>
                                        </p:tgtEl>
                                        <p:attrNameLst>
                                          <p:attrName>style.visibility</p:attrName>
                                        </p:attrNameLst>
                                      </p:cBhvr>
                                      <p:to>
                                        <p:strVal val="visible"/>
                                      </p:to>
                                    </p:set>
                                    <p:anim calcmode="lin" valueType="num">
                                      <p:cBhvr additive="base">
                                        <p:cTn id="26" dur="500" fill="hold"/>
                                        <p:tgtEl>
                                          <p:spTgt spid="1165314">
                                            <p:txEl>
                                              <p:pRg st="10" end="1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65314">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165314">
                                            <p:txEl>
                                              <p:pRg st="11" end="11"/>
                                            </p:txEl>
                                          </p:spTgt>
                                        </p:tgtEl>
                                        <p:attrNameLst>
                                          <p:attrName>style.visibility</p:attrName>
                                        </p:attrNameLst>
                                      </p:cBhvr>
                                      <p:to>
                                        <p:strVal val="visible"/>
                                      </p:to>
                                    </p:set>
                                    <p:anim calcmode="lin" valueType="num">
                                      <p:cBhvr additive="base">
                                        <p:cTn id="32" dur="500" fill="hold"/>
                                        <p:tgtEl>
                                          <p:spTgt spid="1165314">
                                            <p:txEl>
                                              <p:pRg st="11" end="1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65314">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7" name="Rectangle 27"/>
          <p:cNvSpPr>
            <a:spLocks noChangeArrowheads="1"/>
          </p:cNvSpPr>
          <p:nvPr/>
        </p:nvSpPr>
        <p:spPr bwMode="auto">
          <a:xfrm>
            <a:off x="682625" y="4600575"/>
            <a:ext cx="7764463" cy="225742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t>FYI</a:t>
            </a:r>
          </a:p>
          <a:p>
            <a:pPr eaLnBrk="1" hangingPunct="1"/>
            <a:r>
              <a:rPr lang="en-US" altLang="en-US" b="1">
                <a:sym typeface="Symbol" pitchFamily="18" charset="2"/>
              </a:rPr>
              <a:t></a:t>
            </a:r>
            <a:r>
              <a:rPr lang="en-US" altLang="en-US">
                <a:sym typeface="Symbol" pitchFamily="18" charset="2"/>
              </a:rPr>
              <a:t>Real gases are often polyatomic (N</a:t>
            </a:r>
            <a:r>
              <a:rPr lang="en-US" altLang="en-US" baseline="-25000">
                <a:sym typeface="Symbol" pitchFamily="18" charset="2"/>
              </a:rPr>
              <a:t>2</a:t>
            </a:r>
            <a:r>
              <a:rPr lang="en-US" altLang="en-US">
                <a:sym typeface="Symbol" pitchFamily="18" charset="2"/>
              </a:rPr>
              <a:t>, O</a:t>
            </a:r>
            <a:r>
              <a:rPr lang="en-US" altLang="en-US" baseline="-25000">
                <a:sym typeface="Symbol" pitchFamily="18" charset="2"/>
              </a:rPr>
              <a:t>2</a:t>
            </a:r>
            <a:r>
              <a:rPr lang="en-US" altLang="en-US">
                <a:sym typeface="Symbol" pitchFamily="18" charset="2"/>
              </a:rPr>
              <a:t>, H</a:t>
            </a:r>
            <a:r>
              <a:rPr lang="en-US" altLang="en-US" baseline="-25000">
                <a:sym typeface="Symbol" pitchFamily="18" charset="2"/>
              </a:rPr>
              <a:t>2</a:t>
            </a:r>
            <a:r>
              <a:rPr lang="en-US" altLang="en-US">
                <a:sym typeface="Symbol" pitchFamily="18" charset="2"/>
              </a:rPr>
              <a:t>O, NH</a:t>
            </a:r>
            <a:r>
              <a:rPr lang="en-US" altLang="en-US" baseline="-25000">
                <a:sym typeface="Symbol" pitchFamily="18" charset="2"/>
              </a:rPr>
              <a:t>4</a:t>
            </a:r>
            <a:r>
              <a:rPr lang="en-US" altLang="en-US">
                <a:sym typeface="Symbol" pitchFamily="18" charset="2"/>
              </a:rPr>
              <a:t>, etc.) and thus not spherical.</a:t>
            </a:r>
          </a:p>
          <a:p>
            <a:pPr eaLnBrk="1" hangingPunct="1"/>
            <a:r>
              <a:rPr lang="en-US" altLang="en-US" b="1">
                <a:sym typeface="Symbol" pitchFamily="18" charset="2"/>
              </a:rPr>
              <a:t></a:t>
            </a:r>
            <a:r>
              <a:rPr lang="en-US" altLang="en-US">
                <a:sym typeface="Symbol" pitchFamily="18" charset="2"/>
              </a:rPr>
              <a:t>Ideal gases cannot be liquefied, but real gases have intermolecular forces and non-zero volume, so they can be liquefied.</a:t>
            </a:r>
          </a:p>
          <a:p>
            <a:pPr eaLnBrk="1" hangingPunct="1"/>
            <a:endParaRPr lang="en-US" altLang="en-US">
              <a:sym typeface="Symbol" pitchFamily="18" charset="2"/>
            </a:endParaRPr>
          </a:p>
        </p:txBody>
      </p:sp>
      <p:sp>
        <p:nvSpPr>
          <p:cNvPr id="1167362" name="Rectangle 2"/>
          <p:cNvSpPr>
            <a:spLocks noChangeArrowheads="1"/>
          </p:cNvSpPr>
          <p:nvPr/>
        </p:nvSpPr>
        <p:spPr bwMode="auto">
          <a:xfrm>
            <a:off x="685800" y="1401763"/>
            <a:ext cx="7772400" cy="32543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cs typeface="Times New Roman" pitchFamily="18" charset="0"/>
              </a:rPr>
              <a:t>Differences between real and ideal gases</a:t>
            </a:r>
            <a:endParaRPr lang="en-US" altLang="en-US">
              <a:solidFill>
                <a:srgbClr val="333399"/>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 Here are</a:t>
            </a:r>
            <a:r>
              <a:rPr lang="en-US" altLang="en-US">
                <a:solidFill>
                  <a:srgbClr val="000000"/>
                </a:solidFill>
                <a:cs typeface="Times New Roman" pitchFamily="18" charset="0"/>
              </a:rPr>
              <a:t> the properties of a real gas.</a:t>
            </a:r>
          </a:p>
        </p:txBody>
      </p:sp>
      <p:sp>
        <p:nvSpPr>
          <p:cNvPr id="7" name="Rectangle 3"/>
          <p:cNvSpPr>
            <a:spLocks noGrp="1" noChangeArrowheads="1"/>
          </p:cNvSpPr>
          <p:nvPr>
            <p:ph type="ctrTitle"/>
          </p:nvPr>
        </p:nvSpPr>
        <p:spPr>
          <a:xfrm>
            <a:off x="685800" y="533400"/>
            <a:ext cx="7772400" cy="833438"/>
          </a:xfrm>
        </p:spPr>
        <p:txBody>
          <a:bodyPr/>
          <a:lstStyle/>
          <a:p>
            <a:pPr algn="l" eaLnBrk="1" hangingPunct="1">
              <a:defRPr/>
            </a:pPr>
            <a:r>
              <a:rPr lang="en-US" altLang="en-US" sz="2800" b="1" dirty="0">
                <a:solidFill>
                  <a:srgbClr val="000000"/>
                </a:solidFill>
                <a:ea typeface="+mn-ea"/>
                <a:cs typeface="+mn-cs"/>
              </a:rPr>
              <a:t>Topic 3: Thermal physics</a:t>
            </a:r>
            <a:br>
              <a:rPr lang="en-US" altLang="en-US" sz="2800" b="1" dirty="0">
                <a:solidFill>
                  <a:srgbClr val="000000"/>
                </a:solidFill>
                <a:ea typeface="+mn-ea"/>
                <a:cs typeface="+mn-cs"/>
              </a:rPr>
            </a:br>
            <a:r>
              <a:rPr lang="en-US" altLang="en-US" sz="2800" dirty="0">
                <a:solidFill>
                  <a:srgbClr val="000000"/>
                </a:solidFill>
                <a:ea typeface="+mn-ea"/>
                <a:cs typeface="+mn-cs"/>
              </a:rPr>
              <a:t>3.2 – Modeling a gas</a:t>
            </a:r>
            <a:endParaRPr lang="en-US" altLang="en-US" sz="2800" dirty="0">
              <a:solidFill>
                <a:srgbClr val="000000"/>
              </a:solidFill>
              <a:latin typeface="Courier New" pitchFamily="49" charset="0"/>
              <a:ea typeface="+mn-ea"/>
              <a:cs typeface="+mn-cs"/>
            </a:endParaRPr>
          </a:p>
        </p:txBody>
      </p:sp>
      <p:pic>
        <p:nvPicPr>
          <p:cNvPr id="50178" name="Picture 2"/>
          <p:cNvPicPr>
            <a:picLocks noChangeAspect="1" noChangeArrowheads="1"/>
          </p:cNvPicPr>
          <p:nvPr/>
        </p:nvPicPr>
        <p:blipFill>
          <a:blip r:embed="rId5"/>
          <a:srcRect/>
          <a:stretch>
            <a:fillRect/>
          </a:stretch>
        </p:blipFill>
        <p:spPr bwMode="auto">
          <a:xfrm>
            <a:off x="828675" y="2271713"/>
            <a:ext cx="7486650" cy="23145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67362">
                                            <p:txEl>
                                              <p:pRg st="1" end="1"/>
                                            </p:txEl>
                                          </p:spTgt>
                                        </p:tgtEl>
                                        <p:attrNameLst>
                                          <p:attrName>style.visibility</p:attrName>
                                        </p:attrNameLst>
                                      </p:cBhvr>
                                      <p:to>
                                        <p:strVal val="visible"/>
                                      </p:to>
                                    </p:set>
                                    <p:anim calcmode="lin" valueType="num">
                                      <p:cBhvr additive="base">
                                        <p:cTn id="7" dur="500" fill="hold"/>
                                        <p:tgtEl>
                                          <p:spTgt spid="11673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73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50178"/>
                                        </p:tgtEl>
                                        <p:attrNameLst>
                                          <p:attrName>style.visibility</p:attrName>
                                        </p:attrNameLst>
                                      </p:cBhvr>
                                      <p:to>
                                        <p:strVal val="visible"/>
                                      </p:to>
                                    </p:set>
                                    <p:anim calcmode="lin" valueType="num">
                                      <p:cBhvr>
                                        <p:cTn id="13" dur="500" fill="hold"/>
                                        <p:tgtEl>
                                          <p:spTgt spid="50178"/>
                                        </p:tgtEl>
                                        <p:attrNameLst>
                                          <p:attrName>ppt_w</p:attrName>
                                        </p:attrNameLst>
                                      </p:cBhvr>
                                      <p:tavLst>
                                        <p:tav tm="0">
                                          <p:val>
                                            <p:fltVal val="0"/>
                                          </p:val>
                                        </p:tav>
                                        <p:tav tm="100000">
                                          <p:val>
                                            <p:strVal val="#ppt_w"/>
                                          </p:val>
                                        </p:tav>
                                      </p:tavLst>
                                    </p:anim>
                                    <p:anim calcmode="lin" valueType="num">
                                      <p:cBhvr>
                                        <p:cTn id="14" dur="500" fill="hold"/>
                                        <p:tgtEl>
                                          <p:spTgt spid="50178"/>
                                        </p:tgtEl>
                                        <p:attrNameLst>
                                          <p:attrName>ppt_h</p:attrName>
                                        </p:attrNameLst>
                                      </p:cBhvr>
                                      <p:tavLst>
                                        <p:tav tm="0">
                                          <p:val>
                                            <p:fltVal val="0"/>
                                          </p:val>
                                        </p:tav>
                                        <p:tav tm="100000">
                                          <p:val>
                                            <p:strVal val="#ppt_h"/>
                                          </p:val>
                                        </p:tav>
                                      </p:tavLst>
                                    </p:anim>
                                    <p:animEffect transition="in" filter="fade">
                                      <p:cBhvr>
                                        <p:cTn id="15" dur="500"/>
                                        <p:tgtEl>
                                          <p:spTgt spid="50178"/>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167387">
                                            <p:txEl>
                                              <p:pRg st="1" end="1"/>
                                            </p:txEl>
                                          </p:spTgt>
                                        </p:tgtEl>
                                        <p:attrNameLst>
                                          <p:attrName>style.visibility</p:attrName>
                                        </p:attrNameLst>
                                      </p:cBhvr>
                                      <p:to>
                                        <p:strVal val="visible"/>
                                      </p:to>
                                    </p:set>
                                    <p:anim calcmode="lin" valueType="num">
                                      <p:cBhvr additive="base">
                                        <p:cTn id="20" dur="500" fill="hold"/>
                                        <p:tgtEl>
                                          <p:spTgt spid="116738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673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167387">
                                            <p:txEl>
                                              <p:pRg st="2" end="2"/>
                                            </p:txEl>
                                          </p:spTgt>
                                        </p:tgtEl>
                                        <p:attrNameLst>
                                          <p:attrName>style.visibility</p:attrName>
                                        </p:attrNameLst>
                                      </p:cBhvr>
                                      <p:to>
                                        <p:strVal val="visible"/>
                                      </p:to>
                                    </p:set>
                                    <p:anim calcmode="lin" valueType="num">
                                      <p:cBhvr additive="base">
                                        <p:cTn id="26" dur="500" fill="hold"/>
                                        <p:tgtEl>
                                          <p:spTgt spid="1167387">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673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685800" y="1401763"/>
            <a:ext cx="7772400" cy="4635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rgbClr val="333399"/>
                </a:solidFill>
              </a:rPr>
              <a:t>Differences between real and ideal gases</a:t>
            </a:r>
          </a:p>
        </p:txBody>
      </p:sp>
      <p:sp>
        <p:nvSpPr>
          <p:cNvPr id="135171" name="Rectangle 4"/>
          <p:cNvSpPr>
            <a:spLocks noChangeArrowheads="1"/>
          </p:cNvSpPr>
          <p:nvPr/>
        </p:nvSpPr>
        <p:spPr bwMode="auto">
          <a:xfrm>
            <a:off x="685800" y="1846263"/>
            <a:ext cx="7772400" cy="501173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pic>
        <p:nvPicPr>
          <p:cNvPr id="1185804" name="Picture 1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838" y="1890713"/>
            <a:ext cx="7686675" cy="328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5805" name="Text Box 13"/>
          <p:cNvSpPr txBox="1">
            <a:spLocks noChangeArrowheads="1"/>
          </p:cNvSpPr>
          <p:nvPr/>
        </p:nvSpPr>
        <p:spPr bwMode="auto">
          <a:xfrm>
            <a:off x="714375" y="5135563"/>
            <a:ext cx="76501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Under high pressure or low volume real gases’ intermolecular forces come into play.</a:t>
            </a:r>
          </a:p>
        </p:txBody>
      </p:sp>
      <p:sp>
        <p:nvSpPr>
          <p:cNvPr id="1185806" name="Text Box 14"/>
          <p:cNvSpPr txBox="1">
            <a:spLocks noChangeArrowheads="1"/>
          </p:cNvSpPr>
          <p:nvPr/>
        </p:nvSpPr>
        <p:spPr bwMode="auto">
          <a:xfrm>
            <a:off x="728663" y="5918200"/>
            <a:ext cx="76501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Under low pressure or large volume real gases’ obey the equation of state.</a:t>
            </a:r>
          </a:p>
        </p:txBody>
      </p:sp>
      <p:sp>
        <p:nvSpPr>
          <p:cNvPr id="1185807" name="Oval 15"/>
          <p:cNvSpPr>
            <a:spLocks noChangeArrowheads="1"/>
          </p:cNvSpPr>
          <p:nvPr/>
        </p:nvSpPr>
        <p:spPr bwMode="auto">
          <a:xfrm>
            <a:off x="733425" y="2755900"/>
            <a:ext cx="301625" cy="3016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85804"/>
                                        </p:tgtEl>
                                        <p:attrNameLst>
                                          <p:attrName>style.visibility</p:attrName>
                                        </p:attrNameLst>
                                      </p:cBhvr>
                                      <p:to>
                                        <p:strVal val="visible"/>
                                      </p:to>
                                    </p:set>
                                    <p:anim calcmode="lin" valueType="num">
                                      <p:cBhvr additive="base">
                                        <p:cTn id="7" dur="500" fill="hold"/>
                                        <p:tgtEl>
                                          <p:spTgt spid="1185804"/>
                                        </p:tgtEl>
                                        <p:attrNameLst>
                                          <p:attrName>ppt_x</p:attrName>
                                        </p:attrNameLst>
                                      </p:cBhvr>
                                      <p:tavLst>
                                        <p:tav tm="0">
                                          <p:val>
                                            <p:strVal val="#ppt_x"/>
                                          </p:val>
                                        </p:tav>
                                        <p:tav tm="100000">
                                          <p:val>
                                            <p:strVal val="#ppt_x"/>
                                          </p:val>
                                        </p:tav>
                                      </p:tavLst>
                                    </p:anim>
                                    <p:anim calcmode="lin" valueType="num">
                                      <p:cBhvr additive="base">
                                        <p:cTn id="8" dur="500" fill="hold"/>
                                        <p:tgtEl>
                                          <p:spTgt spid="11858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185805">
                                            <p:txEl>
                                              <p:pRg st="0" end="0"/>
                                            </p:txEl>
                                          </p:spTgt>
                                        </p:tgtEl>
                                        <p:attrNameLst>
                                          <p:attrName>style.visibility</p:attrName>
                                        </p:attrNameLst>
                                      </p:cBhvr>
                                      <p:to>
                                        <p:strVal val="visible"/>
                                      </p:to>
                                    </p:set>
                                    <p:anim calcmode="lin" valueType="num">
                                      <p:cBhvr additive="base">
                                        <p:cTn id="13" dur="500" fill="hold"/>
                                        <p:tgtEl>
                                          <p:spTgt spid="118580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8580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185806">
                                            <p:txEl>
                                              <p:pRg st="0" end="0"/>
                                            </p:txEl>
                                          </p:spTgt>
                                        </p:tgtEl>
                                        <p:attrNameLst>
                                          <p:attrName>style.visibility</p:attrName>
                                        </p:attrNameLst>
                                      </p:cBhvr>
                                      <p:to>
                                        <p:strVal val="visible"/>
                                      </p:to>
                                    </p:set>
                                    <p:anim calcmode="lin" valueType="num">
                                      <p:cBhvr additive="base">
                                        <p:cTn id="19" dur="500" fill="hold"/>
                                        <p:tgtEl>
                                          <p:spTgt spid="1185806">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858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185807"/>
                                        </p:tgtEl>
                                        <p:attrNameLst>
                                          <p:attrName>style.visibility</p:attrName>
                                        </p:attrNameLst>
                                      </p:cBhvr>
                                      <p:to>
                                        <p:strVal val="visible"/>
                                      </p:to>
                                    </p:set>
                                    <p:anim calcmode="lin" valueType="num">
                                      <p:cBhvr>
                                        <p:cTn id="25" dur="500" fill="hold"/>
                                        <p:tgtEl>
                                          <p:spTgt spid="1185807"/>
                                        </p:tgtEl>
                                        <p:attrNameLst>
                                          <p:attrName>ppt_w</p:attrName>
                                        </p:attrNameLst>
                                      </p:cBhvr>
                                      <p:tavLst>
                                        <p:tav tm="0">
                                          <p:val>
                                            <p:fltVal val="0"/>
                                          </p:val>
                                        </p:tav>
                                        <p:tav tm="100000">
                                          <p:val>
                                            <p:strVal val="#ppt_w"/>
                                          </p:val>
                                        </p:tav>
                                      </p:tavLst>
                                    </p:anim>
                                    <p:anim calcmode="lin" valueType="num">
                                      <p:cBhvr>
                                        <p:cTn id="26" dur="500" fill="hold"/>
                                        <p:tgtEl>
                                          <p:spTgt spid="1185807"/>
                                        </p:tgtEl>
                                        <p:attrNameLst>
                                          <p:attrName>ppt_h</p:attrName>
                                        </p:attrNameLst>
                                      </p:cBhvr>
                                      <p:tavLst>
                                        <p:tav tm="0">
                                          <p:val>
                                            <p:fltVal val="0"/>
                                          </p:val>
                                        </p:tav>
                                        <p:tav tm="100000">
                                          <p:val>
                                            <p:strVal val="#ppt_h"/>
                                          </p:val>
                                        </p:tav>
                                      </p:tavLst>
                                    </p:anim>
                                    <p:animEffect transition="in" filter="fade">
                                      <p:cBhvr>
                                        <p:cTn id="27" dur="500"/>
                                        <p:tgtEl>
                                          <p:spTgt spid="1185807"/>
                                        </p:tgtEl>
                                      </p:cBhvr>
                                    </p:animEffect>
                                  </p:childTnLst>
                                  <p:subTnLst>
                                    <p:audio>
                                      <p:cMediaNode>
                                        <p:cTn display="0" masterRel="sameClick">
                                          <p:stCondLst>
                                            <p:cond evt="begin" delay="0">
                                              <p:tn val="23"/>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580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6" name="Rectangle 2"/>
          <p:cNvSpPr>
            <a:spLocks noChangeArrowheads="1"/>
          </p:cNvSpPr>
          <p:nvPr/>
        </p:nvSpPr>
        <p:spPr bwMode="auto">
          <a:xfrm>
            <a:off x="685800" y="1401763"/>
            <a:ext cx="7772400" cy="54562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cs typeface="Times New Roman" pitchFamily="18" charset="0"/>
              </a:rPr>
              <a:t>Constant pressure process – </a:t>
            </a:r>
            <a:r>
              <a:rPr lang="en-US" altLang="en-US" b="1" i="1">
                <a:solidFill>
                  <a:srgbClr val="333399"/>
                </a:solidFill>
                <a:cs typeface="Times New Roman" pitchFamily="18" charset="0"/>
              </a:rPr>
              <a:t>isobaric process</a:t>
            </a:r>
            <a:endParaRPr lang="en-US" altLang="en-US">
              <a:solidFill>
                <a:srgbClr val="333399"/>
              </a:solidFill>
              <a:cs typeface="Times New Roman" pitchFamily="18" charset="0"/>
            </a:endParaRPr>
          </a:p>
          <a:p>
            <a:pPr eaLnBrk="1" hangingPunct="1">
              <a:spcBef>
                <a:spcPct val="15000"/>
              </a:spcBef>
            </a:pPr>
            <a:r>
              <a:rPr lang="en-US" altLang="en-US">
                <a:solidFill>
                  <a:srgbClr val="000000"/>
                </a:solidFill>
                <a:sym typeface="Symbol" pitchFamily="18" charset="2"/>
              </a:rPr>
              <a:t></a:t>
            </a:r>
            <a:r>
              <a:rPr lang="en-US" altLang="en-US">
                <a:solidFill>
                  <a:srgbClr val="000000"/>
                </a:solidFill>
              </a:rPr>
              <a:t>In an </a:t>
            </a:r>
            <a:r>
              <a:rPr lang="en-US" altLang="en-US" b="1">
                <a:solidFill>
                  <a:srgbClr val="000000"/>
                </a:solidFill>
              </a:rPr>
              <a:t>isobaric process</a:t>
            </a:r>
            <a:r>
              <a:rPr lang="en-US" altLang="en-US">
                <a:solidFill>
                  <a:srgbClr val="000000"/>
                </a:solidFill>
              </a:rPr>
              <a:t>, </a:t>
            </a:r>
            <a:r>
              <a:rPr lang="en-US" altLang="en-US" i="1">
                <a:solidFill>
                  <a:srgbClr val="000000"/>
                </a:solidFill>
              </a:rPr>
              <a:t>p does not change</a:t>
            </a:r>
            <a:r>
              <a:rPr lang="en-US" altLang="en-US">
                <a:solidFill>
                  <a:srgbClr val="000000"/>
                </a:solidFill>
              </a:rPr>
              <a:t>.</a:t>
            </a:r>
            <a:r>
              <a:rPr lang="en-US" altLang="en-US">
                <a:sym typeface="Symbol" pitchFamily="18" charset="2"/>
              </a:rPr>
              <a:t> </a:t>
            </a:r>
          </a:p>
          <a:p>
            <a:pPr eaLnBrk="1" hangingPunct="1">
              <a:spcBef>
                <a:spcPct val="15000"/>
              </a:spcBef>
            </a:pPr>
            <a:r>
              <a:rPr lang="en-US" altLang="en-US">
                <a:solidFill>
                  <a:srgbClr val="000000"/>
                </a:solidFill>
                <a:cs typeface="Times New Roman" pitchFamily="18" charset="0"/>
                <a:sym typeface="Symbol" pitchFamily="18" charset="2"/>
              </a:rPr>
              <a:t>As an example of an isobaric experiment,                     </a:t>
            </a:r>
            <a:r>
              <a:rPr lang="en-US" altLang="en-US">
                <a:solidFill>
                  <a:srgbClr val="000000"/>
                </a:solidFill>
                <a:cs typeface="Times New Roman" pitchFamily="18" charset="0"/>
              </a:rPr>
              <a:t>suppose we take a beaker that is filled with                                an ideal gas, and stopper it with a gas-tight,                            frictionless cork and a weight, as shown.</a:t>
            </a:r>
          </a:p>
          <a:p>
            <a:pPr eaLnBrk="1" hangingPunct="1">
              <a:spcBef>
                <a:spcPct val="15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weight </a:t>
            </a:r>
            <a:r>
              <a:rPr lang="en-US" altLang="en-US" i="1">
                <a:solidFill>
                  <a:srgbClr val="000000"/>
                </a:solidFill>
                <a:cs typeface="Times New Roman" pitchFamily="18" charset="0"/>
              </a:rPr>
              <a:t>F </a:t>
            </a:r>
            <a:r>
              <a:rPr lang="en-US" altLang="en-US">
                <a:solidFill>
                  <a:srgbClr val="000000"/>
                </a:solidFill>
                <a:cs typeface="Times New Roman" pitchFamily="18" charset="0"/>
              </a:rPr>
              <a:t>causes a pressure in the                                     gas having a value given by </a:t>
            </a:r>
            <a:r>
              <a:rPr lang="en-US" altLang="en-US" i="1">
                <a:solidFill>
                  <a:srgbClr val="000000"/>
                </a:solidFill>
                <a:cs typeface="Times New Roman" pitchFamily="18" charset="0"/>
              </a:rPr>
              <a:t>p</a:t>
            </a:r>
            <a:r>
              <a:rPr lang="en-US" altLang="en-US">
                <a:solidFill>
                  <a:srgbClr val="000000"/>
                </a:solidFill>
                <a:cs typeface="Times New Roman" pitchFamily="18" charset="0"/>
              </a:rPr>
              <a:t> = </a:t>
            </a:r>
            <a:r>
              <a:rPr lang="en-US" altLang="en-US" i="1">
                <a:solidFill>
                  <a:srgbClr val="000000"/>
                </a:solidFill>
                <a:cs typeface="Times New Roman" pitchFamily="18" charset="0"/>
              </a:rPr>
              <a:t>F / A</a:t>
            </a:r>
            <a:r>
              <a:rPr lang="en-US" altLang="en-US">
                <a:solidFill>
                  <a:srgbClr val="000000"/>
                </a:solidFill>
                <a:cs typeface="Times New Roman" pitchFamily="18" charset="0"/>
              </a:rPr>
              <a:t>,                                       where </a:t>
            </a:r>
            <a:r>
              <a:rPr lang="en-US" altLang="en-US" i="1">
                <a:solidFill>
                  <a:srgbClr val="000000"/>
                </a:solidFill>
                <a:cs typeface="Times New Roman" pitchFamily="18" charset="0"/>
              </a:rPr>
              <a:t>A</a:t>
            </a:r>
            <a:r>
              <a:rPr lang="en-US" altLang="en-US">
                <a:solidFill>
                  <a:srgbClr val="000000"/>
                </a:solidFill>
                <a:cs typeface="Times New Roman" pitchFamily="18" charset="0"/>
              </a:rPr>
              <a:t> is the area of the cork in                                            contact with the gas.</a:t>
            </a:r>
          </a:p>
          <a:p>
            <a:pPr eaLnBrk="1" hangingPunct="1">
              <a:spcBef>
                <a:spcPct val="15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If we now heat up the gas it will expand                              against the cork, pushing it upward:</a:t>
            </a:r>
          </a:p>
          <a:p>
            <a:pPr eaLnBrk="1" hangingPunct="1">
              <a:spcBef>
                <a:spcPct val="15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Since neither </a:t>
            </a:r>
            <a:r>
              <a:rPr lang="en-US" altLang="en-US" i="1">
                <a:solidFill>
                  <a:srgbClr val="000000"/>
                </a:solidFill>
                <a:cs typeface="Times New Roman" pitchFamily="18" charset="0"/>
              </a:rPr>
              <a:t>F</a:t>
            </a:r>
            <a:r>
              <a:rPr lang="en-US" altLang="en-US">
                <a:solidFill>
                  <a:srgbClr val="000000"/>
                </a:solidFill>
                <a:cs typeface="Times New Roman" pitchFamily="18" charset="0"/>
              </a:rPr>
              <a:t> nor </a:t>
            </a:r>
            <a:r>
              <a:rPr lang="en-US" altLang="en-US" i="1">
                <a:solidFill>
                  <a:srgbClr val="000000"/>
                </a:solidFill>
                <a:cs typeface="Times New Roman" pitchFamily="18" charset="0"/>
              </a:rPr>
              <a:t>A</a:t>
            </a:r>
            <a:r>
              <a:rPr lang="en-US" altLang="en-US">
                <a:solidFill>
                  <a:srgbClr val="000000"/>
                </a:solidFill>
                <a:cs typeface="Times New Roman" pitchFamily="18" charset="0"/>
              </a:rPr>
              <a:t> change, </a:t>
            </a:r>
            <a:r>
              <a:rPr lang="en-US" altLang="en-US" i="1">
                <a:solidFill>
                  <a:srgbClr val="000000"/>
                </a:solidFill>
                <a:cs typeface="Times New Roman" pitchFamily="18" charset="0"/>
              </a:rPr>
              <a:t>p</a:t>
            </a:r>
            <a:r>
              <a:rPr lang="en-US" altLang="en-US">
                <a:solidFill>
                  <a:srgbClr val="000000"/>
                </a:solidFill>
                <a:cs typeface="Times New Roman" pitchFamily="18" charset="0"/>
              </a:rPr>
              <a:t> remains                                   constant. </a:t>
            </a:r>
          </a:p>
        </p:txBody>
      </p:sp>
      <p:grpSp>
        <p:nvGrpSpPr>
          <p:cNvPr id="2" name="Group 4"/>
          <p:cNvGrpSpPr>
            <a:grpSpLocks/>
          </p:cNvGrpSpPr>
          <p:nvPr/>
        </p:nvGrpSpPr>
        <p:grpSpPr bwMode="auto">
          <a:xfrm>
            <a:off x="6700838" y="4546600"/>
            <a:ext cx="2024062" cy="1738313"/>
            <a:chOff x="4540" y="1690"/>
            <a:chExt cx="955" cy="1111"/>
          </a:xfrm>
        </p:grpSpPr>
        <p:sp>
          <p:nvSpPr>
            <p:cNvPr id="24600" name="Rectangle 5"/>
            <p:cNvSpPr>
              <a:spLocks noChangeArrowheads="1"/>
            </p:cNvSpPr>
            <p:nvPr/>
          </p:nvSpPr>
          <p:spPr bwMode="auto">
            <a:xfrm>
              <a:off x="4540" y="1690"/>
              <a:ext cx="955" cy="1061"/>
            </a:xfrm>
            <a:prstGeom prst="rect">
              <a:avLst/>
            </a:prstGeom>
            <a:gradFill rotWithShape="1">
              <a:gsLst>
                <a:gs pos="0">
                  <a:srgbClr val="CCFFCC"/>
                </a:gs>
                <a:gs pos="50000">
                  <a:srgbClr val="AFDBAF"/>
                </a:gs>
                <a:gs pos="100000">
                  <a:srgbClr val="CCFF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4601" name="AutoShape 6"/>
            <p:cNvSpPr>
              <a:spLocks noChangeArrowheads="1"/>
            </p:cNvSpPr>
            <p:nvPr/>
          </p:nvSpPr>
          <p:spPr bwMode="auto">
            <a:xfrm>
              <a:off x="4540" y="2671"/>
              <a:ext cx="955" cy="130"/>
            </a:xfrm>
            <a:prstGeom prst="roundRect">
              <a:avLst>
                <a:gd name="adj" fmla="val 50000"/>
              </a:avLst>
            </a:prstGeom>
            <a:gradFill rotWithShape="1">
              <a:gsLst>
                <a:gs pos="0">
                  <a:srgbClr val="CCFFCC"/>
                </a:gs>
                <a:gs pos="50000">
                  <a:srgbClr val="AFDBAF"/>
                </a:gs>
                <a:gs pos="100000">
                  <a:srgbClr val="CCFF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grpSp>
        <p:nvGrpSpPr>
          <p:cNvPr id="3" name="Group 8"/>
          <p:cNvGrpSpPr>
            <a:grpSpLocks/>
          </p:cNvGrpSpPr>
          <p:nvPr/>
        </p:nvGrpSpPr>
        <p:grpSpPr bwMode="auto">
          <a:xfrm rot="1598944">
            <a:off x="7848600" y="4533900"/>
            <a:ext cx="287338" cy="1739900"/>
            <a:chOff x="4615" y="1398"/>
            <a:chExt cx="422" cy="2557"/>
          </a:xfrm>
        </p:grpSpPr>
        <p:sp>
          <p:nvSpPr>
            <p:cNvPr id="24597" name="Oval 9"/>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4598" name="Rectangle 10"/>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4599" name="Oval 11"/>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1163276" name="Line 12"/>
          <p:cNvSpPr>
            <a:spLocks noChangeShapeType="1"/>
          </p:cNvSpPr>
          <p:nvPr/>
        </p:nvSpPr>
        <p:spPr bwMode="auto">
          <a:xfrm flipV="1">
            <a:off x="7689850" y="4727575"/>
            <a:ext cx="647700" cy="127476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163277"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1575" y="6197600"/>
            <a:ext cx="4857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3283" name="Rectangle 19"/>
          <p:cNvSpPr>
            <a:spLocks noChangeArrowheads="1"/>
          </p:cNvSpPr>
          <p:nvPr/>
        </p:nvSpPr>
        <p:spPr bwMode="auto">
          <a:xfrm>
            <a:off x="6692900" y="3917950"/>
            <a:ext cx="2024063" cy="639763"/>
          </a:xfrm>
          <a:prstGeom prst="rect">
            <a:avLst/>
          </a:prstGeom>
          <a:gradFill rotWithShape="1">
            <a:gsLst>
              <a:gs pos="0">
                <a:srgbClr val="CCFFCC"/>
              </a:gs>
              <a:gs pos="50000">
                <a:srgbClr val="AFDBAF"/>
              </a:gs>
              <a:gs pos="100000">
                <a:srgbClr val="CCFF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nvGrpSpPr>
          <p:cNvPr id="4" name="Group 17"/>
          <p:cNvGrpSpPr>
            <a:grpSpLocks/>
          </p:cNvGrpSpPr>
          <p:nvPr/>
        </p:nvGrpSpPr>
        <p:grpSpPr bwMode="auto">
          <a:xfrm>
            <a:off x="6688138" y="2493963"/>
            <a:ext cx="2038350" cy="2065337"/>
            <a:chOff x="4213" y="1571"/>
            <a:chExt cx="1284" cy="1301"/>
          </a:xfrm>
        </p:grpSpPr>
        <p:sp>
          <p:nvSpPr>
            <p:cNvPr id="1163279" name="Rectangle 15"/>
            <p:cNvSpPr>
              <a:spLocks noChangeArrowheads="1"/>
            </p:cNvSpPr>
            <p:nvPr/>
          </p:nvSpPr>
          <p:spPr bwMode="auto">
            <a:xfrm>
              <a:off x="4213" y="2690"/>
              <a:ext cx="1284" cy="182"/>
            </a:xfrm>
            <a:prstGeom prst="rect">
              <a:avLst/>
            </a:prstGeom>
            <a:gradFill rotWithShape="1">
              <a:gsLst>
                <a:gs pos="0">
                  <a:schemeClr val="tx2"/>
                </a:gs>
                <a:gs pos="50000">
                  <a:schemeClr val="tx2">
                    <a:gamma/>
                    <a:tint val="0"/>
                    <a:invGamma/>
                  </a:schemeClr>
                </a:gs>
                <a:gs pos="100000">
                  <a:schemeClr val="tx2"/>
                </a:gs>
              </a:gsLst>
              <a:lin ang="0" scaled="1"/>
            </a:gradFill>
            <a:ln w="9525">
              <a:noFill/>
              <a:miter lim="800000"/>
              <a:headEnd/>
              <a:tailEnd/>
            </a:ln>
            <a:effectLst/>
          </p:spPr>
          <p:txBody>
            <a:bodyPr wrap="none" anchor="ctr"/>
            <a:lstStyle/>
            <a:p>
              <a:pPr>
                <a:defRPr/>
              </a:pPr>
              <a:endParaRPr lang="en-US"/>
            </a:p>
          </p:txBody>
        </p:sp>
        <p:pic>
          <p:nvPicPr>
            <p:cNvPr id="24596" name="Picture 16"/>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1" y="1571"/>
              <a:ext cx="690" cy="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63278" name="Picture 14" descr="ANd9GcQ6dNpEkJ0-F4vJw4bu57jgcOOAxR5Na6kowoQypUgQA3hXiFpmew"/>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0625" y="3309938"/>
            <a:ext cx="2706688"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3290" name="Rectangle 26"/>
          <p:cNvSpPr>
            <a:spLocks noChangeArrowheads="1"/>
          </p:cNvSpPr>
          <p:nvPr/>
        </p:nvSpPr>
        <p:spPr bwMode="auto">
          <a:xfrm>
            <a:off x="6702425" y="3981450"/>
            <a:ext cx="2020888" cy="566738"/>
          </a:xfrm>
          <a:prstGeom prst="rect">
            <a:avLst/>
          </a:prstGeom>
          <a:noFill/>
          <a:ln w="1905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nvGrpSpPr>
          <p:cNvPr id="5" name="Group 29"/>
          <p:cNvGrpSpPr>
            <a:grpSpLocks/>
          </p:cNvGrpSpPr>
          <p:nvPr/>
        </p:nvGrpSpPr>
        <p:grpSpPr bwMode="auto">
          <a:xfrm>
            <a:off x="8807450" y="3983038"/>
            <a:ext cx="336550" cy="565150"/>
            <a:chOff x="5548" y="2509"/>
            <a:chExt cx="212" cy="356"/>
          </a:xfrm>
        </p:grpSpPr>
        <p:sp>
          <p:nvSpPr>
            <p:cNvPr id="24593" name="Line 28"/>
            <p:cNvSpPr>
              <a:spLocks noChangeShapeType="1"/>
            </p:cNvSpPr>
            <p:nvPr/>
          </p:nvSpPr>
          <p:spPr bwMode="auto">
            <a:xfrm flipV="1">
              <a:off x="5574" y="2509"/>
              <a:ext cx="0" cy="35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4" name="Text Box 27"/>
            <p:cNvSpPr txBox="1">
              <a:spLocks noChangeArrowheads="1"/>
            </p:cNvSpPr>
            <p:nvPr/>
          </p:nvSpPr>
          <p:spPr bwMode="auto">
            <a:xfrm>
              <a:off x="5548" y="2566"/>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solidFill>
                    <a:srgbClr val="FF0000"/>
                  </a:solidFill>
                </a:rPr>
                <a:t>x</a:t>
              </a:r>
            </a:p>
          </p:txBody>
        </p:sp>
      </p:grpSp>
      <p:sp>
        <p:nvSpPr>
          <p:cNvPr id="1163295" name="Text Box 31"/>
          <p:cNvSpPr txBox="1">
            <a:spLocks noChangeArrowheads="1"/>
          </p:cNvSpPr>
          <p:nvPr/>
        </p:nvSpPr>
        <p:spPr bwMode="auto">
          <a:xfrm>
            <a:off x="7413625" y="4129088"/>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b="1">
                <a:solidFill>
                  <a:srgbClr val="FF0000"/>
                </a:solidFill>
                <a:cs typeface="Courier New" pitchFamily="49" charset="0"/>
              </a:rPr>
              <a:t>∆</a:t>
            </a:r>
            <a:r>
              <a:rPr lang="en-US" altLang="en-US" b="1" i="1">
                <a:solidFill>
                  <a:srgbClr val="FF0000"/>
                </a:solidFill>
                <a:cs typeface="Courier New" pitchFamily="49" charset="0"/>
              </a:rPr>
              <a:t>V</a:t>
            </a:r>
            <a:endParaRPr lang="en-US" altLang="en-US" b="1">
              <a:solidFill>
                <a:srgbClr val="FF0000"/>
              </a:solidFill>
              <a:cs typeface="Courier New" pitchFamily="49" charset="0"/>
            </a:endParaRPr>
          </a:p>
        </p:txBody>
      </p:sp>
      <p:grpSp>
        <p:nvGrpSpPr>
          <p:cNvPr id="6" name="Group 34"/>
          <p:cNvGrpSpPr>
            <a:grpSpLocks/>
          </p:cNvGrpSpPr>
          <p:nvPr/>
        </p:nvGrpSpPr>
        <p:grpSpPr bwMode="auto">
          <a:xfrm>
            <a:off x="6297613" y="4337050"/>
            <a:ext cx="2413000" cy="396875"/>
            <a:chOff x="3967" y="2732"/>
            <a:chExt cx="1520" cy="250"/>
          </a:xfrm>
        </p:grpSpPr>
        <p:sp>
          <p:nvSpPr>
            <p:cNvPr id="24591" name="Line 32"/>
            <p:cNvSpPr>
              <a:spLocks noChangeShapeType="1"/>
            </p:cNvSpPr>
            <p:nvPr/>
          </p:nvSpPr>
          <p:spPr bwMode="auto">
            <a:xfrm>
              <a:off x="4206" y="2857"/>
              <a:ext cx="1281"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2" name="Text Box 33"/>
            <p:cNvSpPr txBox="1">
              <a:spLocks noChangeArrowheads="1"/>
            </p:cNvSpPr>
            <p:nvPr/>
          </p:nvSpPr>
          <p:spPr bwMode="auto">
            <a:xfrm>
              <a:off x="3967" y="2732"/>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solidFill>
                    <a:srgbClr val="FF0000"/>
                  </a:solidFill>
                </a:rPr>
                <a:t>A</a:t>
              </a:r>
            </a:p>
          </p:txBody>
        </p:sp>
      </p:grpSp>
      <p:sp>
        <p:nvSpPr>
          <p:cNvPr id="28" name="Rectangle 3"/>
          <p:cNvSpPr>
            <a:spLocks noGrp="1" noChangeArrowheads="1"/>
          </p:cNvSpPr>
          <p:nvPr>
            <p:ph type="ctrTitle"/>
          </p:nvPr>
        </p:nvSpPr>
        <p:spPr>
          <a:xfrm>
            <a:off x="685800" y="533400"/>
            <a:ext cx="7772400" cy="833438"/>
          </a:xfrm>
        </p:spPr>
        <p:txBody>
          <a:bodyPr/>
          <a:lstStyle/>
          <a:p>
            <a:pPr algn="l" eaLnBrk="1" hangingPunct="1">
              <a:defRPr/>
            </a:pPr>
            <a:r>
              <a:rPr lang="en-US" altLang="en-US" sz="2800" b="1" dirty="0">
                <a:solidFill>
                  <a:srgbClr val="000000"/>
                </a:solidFill>
                <a:ea typeface="+mn-ea"/>
                <a:cs typeface="+mn-cs"/>
              </a:rPr>
              <a:t>Topic 3: Thermal physics</a:t>
            </a:r>
            <a:br>
              <a:rPr lang="en-US" altLang="en-US" sz="2800" b="1" dirty="0">
                <a:solidFill>
                  <a:srgbClr val="000000"/>
                </a:solidFill>
                <a:ea typeface="+mn-ea"/>
                <a:cs typeface="+mn-cs"/>
              </a:rPr>
            </a:br>
            <a:r>
              <a:rPr lang="en-US" altLang="en-US" sz="2800" dirty="0">
                <a:solidFill>
                  <a:srgbClr val="000000"/>
                </a:solidFill>
                <a:ea typeface="+mn-ea"/>
                <a:cs typeface="+mn-cs"/>
              </a:rPr>
              <a:t>3.2 – Modeling a gas</a:t>
            </a:r>
            <a:endParaRPr lang="en-US" altLang="en-US" sz="2800" dirty="0">
              <a:solidFill>
                <a:srgbClr val="000000"/>
              </a:solidFill>
              <a:latin typeface="Courier New" pitchFamily="49" charset="0"/>
              <a:ea typeface="+mn-ea"/>
              <a:cs typeface="+mn-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63266">
                                            <p:txEl>
                                              <p:pRg st="0" end="0"/>
                                            </p:txEl>
                                          </p:spTgt>
                                        </p:tgtEl>
                                        <p:attrNameLst>
                                          <p:attrName>style.visibility</p:attrName>
                                        </p:attrNameLst>
                                      </p:cBhvr>
                                      <p:to>
                                        <p:strVal val="visible"/>
                                      </p:to>
                                    </p:set>
                                    <p:anim calcmode="lin" valueType="num">
                                      <p:cBhvr additive="base">
                                        <p:cTn id="7" dur="500" fill="hold"/>
                                        <p:tgtEl>
                                          <p:spTgt spid="11632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32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63266">
                                            <p:txEl>
                                              <p:pRg st="1" end="1"/>
                                            </p:txEl>
                                          </p:spTgt>
                                        </p:tgtEl>
                                        <p:attrNameLst>
                                          <p:attrName>style.visibility</p:attrName>
                                        </p:attrNameLst>
                                      </p:cBhvr>
                                      <p:to>
                                        <p:strVal val="visible"/>
                                      </p:to>
                                    </p:set>
                                    <p:anim calcmode="lin" valueType="num">
                                      <p:cBhvr additive="base">
                                        <p:cTn id="13" dur="500" fill="hold"/>
                                        <p:tgtEl>
                                          <p:spTgt spid="11632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632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63266">
                                            <p:txEl>
                                              <p:pRg st="2" end="2"/>
                                            </p:txEl>
                                          </p:spTgt>
                                        </p:tgtEl>
                                        <p:attrNameLst>
                                          <p:attrName>style.visibility</p:attrName>
                                        </p:attrNameLst>
                                      </p:cBhvr>
                                      <p:to>
                                        <p:strVal val="visible"/>
                                      </p:to>
                                    </p:set>
                                    <p:anim calcmode="lin" valueType="num">
                                      <p:cBhvr additive="base">
                                        <p:cTn id="19" dur="500" fill="hold"/>
                                        <p:tgtEl>
                                          <p:spTgt spid="116326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632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nodeType="withEffect">
                                  <p:stCondLst>
                                    <p:cond delay="0"/>
                                  </p:stCondLst>
                                  <p:childTnLst>
                                    <p:set>
                                      <p:cBhvr>
                                        <p:cTn id="22" dur="1" fill="hold">
                                          <p:stCondLst>
                                            <p:cond delay="0"/>
                                          </p:stCondLst>
                                        </p:cTn>
                                        <p:tgtEl>
                                          <p:spTgt spid="1163278"/>
                                        </p:tgtEl>
                                        <p:attrNameLst>
                                          <p:attrName>style.visibility</p:attrName>
                                        </p:attrNameLst>
                                      </p:cBhvr>
                                      <p:to>
                                        <p:strVal val="visible"/>
                                      </p:to>
                                    </p:set>
                                    <p:animEffect transition="in" filter="fade">
                                      <p:cBhvr>
                                        <p:cTn id="23" dur="500"/>
                                        <p:tgtEl>
                                          <p:spTgt spid="116327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subTnLst>
                                    <p:audio>
                                      <p:cMediaNode>
                                        <p:cTn display="0" masterRel="sameClick">
                                          <p:stCondLst>
                                            <p:cond evt="begin" delay="0">
                                              <p:tn val="26"/>
                                            </p:cond>
                                          </p:stCondLst>
                                          <p:endCondLst>
                                            <p:cond evt="onStopAudio" delay="0">
                                              <p:tgtEl>
                                                <p:sldTgt/>
                                              </p:tgtEl>
                                            </p:cond>
                                          </p:endCondLst>
                                        </p:cTn>
                                        <p:tgtEl>
                                          <p:sndTgt r:embed="rId5" name="fireRumble.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6" name="cork.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163266">
                                            <p:txEl>
                                              <p:pRg st="3" end="3"/>
                                            </p:txEl>
                                          </p:spTgt>
                                        </p:tgtEl>
                                        <p:attrNameLst>
                                          <p:attrName>style.visibility</p:attrName>
                                        </p:attrNameLst>
                                      </p:cBhvr>
                                      <p:to>
                                        <p:strVal val="visible"/>
                                      </p:to>
                                    </p:set>
                                    <p:anim calcmode="lin" valueType="num">
                                      <p:cBhvr additive="base">
                                        <p:cTn id="39" dur="500" fill="hold"/>
                                        <p:tgtEl>
                                          <p:spTgt spid="1163266">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632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subTnLst>
                                    <p:audio>
                                      <p:cMediaNode>
                                        <p:cTn display="0" masterRel="sameClick">
                                          <p:stCondLst>
                                            <p:cond evt="begin" delay="0">
                                              <p:tn val="43"/>
                                            </p:cond>
                                          </p:stCondLst>
                                          <p:endCondLst>
                                            <p:cond evt="onStopAudio" delay="0">
                                              <p:tgtEl>
                                                <p:sldTgt/>
                                              </p:tgtEl>
                                            </p:cond>
                                          </p:endCondLst>
                                        </p:cTn>
                                        <p:tgtEl>
                                          <p:sndTgt r:embed="rId7" name="cashreg.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163266">
                                            <p:txEl>
                                              <p:pRg st="4" end="4"/>
                                            </p:txEl>
                                          </p:spTgt>
                                        </p:tgtEl>
                                        <p:attrNameLst>
                                          <p:attrName>style.visibility</p:attrName>
                                        </p:attrNameLst>
                                      </p:cBhvr>
                                      <p:to>
                                        <p:strVal val="visible"/>
                                      </p:to>
                                    </p:set>
                                    <p:anim calcmode="lin" valueType="num">
                                      <p:cBhvr additive="base">
                                        <p:cTn id="50" dur="500" fill="hold"/>
                                        <p:tgtEl>
                                          <p:spTgt spid="1163266">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632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2000"/>
                                        <p:tgtEl>
                                          <p:spTgt spid="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1163277"/>
                                        </p:tgtEl>
                                        <p:attrNameLst>
                                          <p:attrName>style.visibility</p:attrName>
                                        </p:attrNameLst>
                                      </p:cBhvr>
                                      <p:to>
                                        <p:strVal val="visible"/>
                                      </p:to>
                                    </p:set>
                                    <p:animEffect transition="in" filter="fade">
                                      <p:cBhvr>
                                        <p:cTn id="61" dur="500"/>
                                        <p:tgtEl>
                                          <p:spTgt spid="1163277"/>
                                        </p:tgtEl>
                                      </p:cBhvr>
                                    </p:animEffect>
                                  </p:childTnLst>
                                  <p:subTnLst>
                                    <p:audio>
                                      <p:cMediaNode>
                                        <p:cTn display="0" masterRel="sameClick">
                                          <p:stCondLst>
                                            <p:cond evt="begin" delay="0">
                                              <p:tn val="59"/>
                                            </p:cond>
                                          </p:stCondLst>
                                          <p:endCondLst>
                                            <p:cond evt="onStopAudio" delay="0">
                                              <p:tgtEl>
                                                <p:sldTgt/>
                                              </p:tgtEl>
                                            </p:cond>
                                          </p:endCondLst>
                                        </p:cTn>
                                        <p:tgtEl>
                                          <p:sndTgt r:embed="rId8" name="furnace start.wav"/>
                                        </p:tgtEl>
                                      </p:cMediaNode>
                                    </p:audio>
                                  </p:subTnLst>
                                </p:cTn>
                              </p:par>
                              <p:par>
                                <p:cTn id="62" presetID="22" presetClass="entr" presetSubtype="4" fill="hold" grpId="0" nodeType="withEffect">
                                  <p:stCondLst>
                                    <p:cond delay="0"/>
                                  </p:stCondLst>
                                  <p:childTnLst>
                                    <p:set>
                                      <p:cBhvr>
                                        <p:cTn id="63" dur="1" fill="hold">
                                          <p:stCondLst>
                                            <p:cond delay="0"/>
                                          </p:stCondLst>
                                        </p:cTn>
                                        <p:tgtEl>
                                          <p:spTgt spid="1163276"/>
                                        </p:tgtEl>
                                        <p:attrNameLst>
                                          <p:attrName>style.visibility</p:attrName>
                                        </p:attrNameLst>
                                      </p:cBhvr>
                                      <p:to>
                                        <p:strVal val="visible"/>
                                      </p:to>
                                    </p:set>
                                    <p:animEffect transition="in" filter="wipe(down)">
                                      <p:cBhvr>
                                        <p:cTn id="64" dur="5000"/>
                                        <p:tgtEl>
                                          <p:spTgt spid="1163276"/>
                                        </p:tgtEl>
                                      </p:cBhvr>
                                    </p:animEffect>
                                  </p:childTnLst>
                                </p:cTn>
                              </p:par>
                              <p:par>
                                <p:cTn id="65" presetID="64" presetClass="path" presetSubtype="0" accel="50000" decel="50000" fill="hold" nodeType="withEffect">
                                  <p:stCondLst>
                                    <p:cond delay="0"/>
                                  </p:stCondLst>
                                  <p:childTnLst>
                                    <p:animMotion origin="layout" path="M -1.94444E-6 -3.7037E-7 L -1.94444E-6 -0.08264 " pathEditMode="relative" rAng="0" ptsTypes="AA">
                                      <p:cBhvr>
                                        <p:cTn id="66" dur="5000" fill="hold"/>
                                        <p:tgtEl>
                                          <p:spTgt spid="4"/>
                                        </p:tgtEl>
                                        <p:attrNameLst>
                                          <p:attrName>ppt_x</p:attrName>
                                          <p:attrName>ppt_y</p:attrName>
                                        </p:attrNameLst>
                                      </p:cBhvr>
                                      <p:rCtr x="0" y="-4144"/>
                                    </p:animMotion>
                                  </p:childTnLst>
                                </p:cTn>
                              </p:par>
                              <p:par>
                                <p:cTn id="67" presetID="22" presetClass="entr" presetSubtype="4" fill="hold" grpId="0" nodeType="withEffect">
                                  <p:stCondLst>
                                    <p:cond delay="0"/>
                                  </p:stCondLst>
                                  <p:childTnLst>
                                    <p:set>
                                      <p:cBhvr>
                                        <p:cTn id="68" dur="1" fill="hold">
                                          <p:stCondLst>
                                            <p:cond delay="0"/>
                                          </p:stCondLst>
                                        </p:cTn>
                                        <p:tgtEl>
                                          <p:spTgt spid="1163283"/>
                                        </p:tgtEl>
                                        <p:attrNameLst>
                                          <p:attrName>style.visibility</p:attrName>
                                        </p:attrNameLst>
                                      </p:cBhvr>
                                      <p:to>
                                        <p:strVal val="visible"/>
                                      </p:to>
                                    </p:set>
                                    <p:animEffect transition="in" filter="wipe(down)">
                                      <p:cBhvr>
                                        <p:cTn id="69" dur="5000"/>
                                        <p:tgtEl>
                                          <p:spTgt spid="1163283"/>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163290"/>
                                        </p:tgtEl>
                                        <p:attrNameLst>
                                          <p:attrName>style.visibility</p:attrName>
                                        </p:attrNameLst>
                                      </p:cBhvr>
                                      <p:to>
                                        <p:strVal val="visible"/>
                                      </p:to>
                                    </p:set>
                                    <p:animEffect transition="in" filter="wipe(down)">
                                      <p:cBhvr>
                                        <p:cTn id="72" dur="5000"/>
                                        <p:tgtEl>
                                          <p:spTgt spid="1163290"/>
                                        </p:tgtEl>
                                      </p:cBhvr>
                                    </p:animEffect>
                                  </p:childTnLst>
                                </p:cTn>
                              </p:par>
                              <p:par>
                                <p:cTn id="73" presetID="22" presetClass="entr" presetSubtype="4"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down)">
                                      <p:cBhvr>
                                        <p:cTn id="75" dur="5000"/>
                                        <p:tgtEl>
                                          <p:spTgt spid="5"/>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1163295"/>
                                        </p:tgtEl>
                                        <p:attrNameLst>
                                          <p:attrName>style.visibility</p:attrName>
                                        </p:attrNameLst>
                                      </p:cBhvr>
                                      <p:to>
                                        <p:strVal val="visible"/>
                                      </p:to>
                                    </p:set>
                                    <p:animEffect transition="in" filter="wipe(down)">
                                      <p:cBhvr>
                                        <p:cTn id="78" dur="5000"/>
                                        <p:tgtEl>
                                          <p:spTgt spid="1163295"/>
                                        </p:tgtEl>
                                      </p:cBhvr>
                                    </p:animEffect>
                                  </p:childTnLst>
                                </p:cTn>
                              </p:par>
                            </p:childTnLst>
                          </p:cTn>
                        </p:par>
                        <p:par>
                          <p:cTn id="79" fill="hold" nodeType="afterGroup">
                            <p:stCondLst>
                              <p:cond delay="5000"/>
                            </p:stCondLst>
                            <p:childTnLst>
                              <p:par>
                                <p:cTn id="80" presetID="2" presetClass="exit" presetSubtype="4" fill="hold" nodeType="afterEffect">
                                  <p:stCondLst>
                                    <p:cond delay="0"/>
                                  </p:stCondLst>
                                  <p:childTnLst>
                                    <p:anim calcmode="lin" valueType="num">
                                      <p:cBhvr additive="base">
                                        <p:cTn id="81" dur="500"/>
                                        <p:tgtEl>
                                          <p:spTgt spid="1163277"/>
                                        </p:tgtEl>
                                        <p:attrNameLst>
                                          <p:attrName>ppt_x</p:attrName>
                                        </p:attrNameLst>
                                      </p:cBhvr>
                                      <p:tavLst>
                                        <p:tav tm="0">
                                          <p:val>
                                            <p:strVal val="ppt_x"/>
                                          </p:val>
                                        </p:tav>
                                        <p:tav tm="100000">
                                          <p:val>
                                            <p:strVal val="ppt_x"/>
                                          </p:val>
                                        </p:tav>
                                      </p:tavLst>
                                    </p:anim>
                                    <p:anim calcmode="lin" valueType="num">
                                      <p:cBhvr additive="base">
                                        <p:cTn id="82" dur="500"/>
                                        <p:tgtEl>
                                          <p:spTgt spid="1163277"/>
                                        </p:tgtEl>
                                        <p:attrNameLst>
                                          <p:attrName>ppt_y</p:attrName>
                                        </p:attrNameLst>
                                      </p:cBhvr>
                                      <p:tavLst>
                                        <p:tav tm="0">
                                          <p:val>
                                            <p:strVal val="ppt_y"/>
                                          </p:val>
                                        </p:tav>
                                        <p:tav tm="100000">
                                          <p:val>
                                            <p:strVal val="1+ppt_h/2"/>
                                          </p:val>
                                        </p:tav>
                                      </p:tavLst>
                                    </p:anim>
                                    <p:set>
                                      <p:cBhvr>
                                        <p:cTn id="83" dur="1" fill="hold">
                                          <p:stCondLst>
                                            <p:cond delay="499"/>
                                          </p:stCondLst>
                                        </p:cTn>
                                        <p:tgtEl>
                                          <p:spTgt spid="1163277"/>
                                        </p:tgtEl>
                                        <p:attrNameLst>
                                          <p:attrName>style.visibility</p:attrName>
                                        </p:attrNameLst>
                                      </p:cBhvr>
                                      <p:to>
                                        <p:strVal val="hidden"/>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1163266">
                                            <p:txEl>
                                              <p:pRg st="5" end="5"/>
                                            </p:txEl>
                                          </p:spTgt>
                                        </p:tgtEl>
                                        <p:attrNameLst>
                                          <p:attrName>style.visibility</p:attrName>
                                        </p:attrNameLst>
                                      </p:cBhvr>
                                      <p:to>
                                        <p:strVal val="visible"/>
                                      </p:to>
                                    </p:set>
                                    <p:anim calcmode="lin" valueType="num">
                                      <p:cBhvr additive="base">
                                        <p:cTn id="88" dur="500" fill="hold"/>
                                        <p:tgtEl>
                                          <p:spTgt spid="1163266">
                                            <p:txEl>
                                              <p:pRg st="5" end="5"/>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116326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3276" grpId="0" animBg="1"/>
      <p:bldP spid="1163283" grpId="0" animBg="1"/>
      <p:bldP spid="1163290" grpId="0" animBg="1"/>
      <p:bldP spid="116329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3187" name="Rectangle 3"/>
              <p:cNvSpPr>
                <a:spLocks noChangeArrowheads="1"/>
              </p:cNvSpPr>
              <p:nvPr/>
            </p:nvSpPr>
            <p:spPr bwMode="auto">
              <a:xfrm>
                <a:off x="685800" y="1430338"/>
                <a:ext cx="7772400" cy="5427662"/>
              </a:xfrm>
              <a:prstGeom prst="rect">
                <a:avLst/>
              </a:prstGeom>
              <a:solidFill>
                <a:srgbClr val="EAEAEA"/>
              </a:solidFill>
              <a:ln>
                <a:noFill/>
              </a:ln>
              <a:extLst>
                <a:ext uri="{91240B29-F687-4F45-9708-019B960494DF}">
                  <a14:hiddenLine w="9525">
                    <a:solidFill>
                      <a:srgbClr val="000000"/>
                    </a:solidFill>
                    <a:miter lim="800000"/>
                    <a:headEnd/>
                    <a:tailEnd/>
                  </a14:hiddenLine>
                </a:ext>
              </a:extLst>
            </p:spPr>
            <p:txBody>
              <a:bodyPr/>
              <a:lstStyle>
                <a:lvl1pPr marL="625475" indent="-625475"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b="1" dirty="0" smtClean="0"/>
                  <a:t>Guidance: </a:t>
                </a:r>
                <a:endParaRPr lang="en-US" altLang="en-US" dirty="0"/>
              </a:p>
              <a:p>
                <a:r>
                  <a:rPr lang="en-US" altLang="en-US" dirty="0"/>
                  <a:t>• Students should be aware of the assumptions that underpin the molecular kinetic theory of ideal gases </a:t>
                </a:r>
              </a:p>
              <a:p>
                <a:r>
                  <a:rPr lang="en-US" altLang="en-US" dirty="0"/>
                  <a:t>• Gas laws are limited to constant volume, constant temperature, constant pressure and the ideal gas law </a:t>
                </a:r>
              </a:p>
              <a:p>
                <a:r>
                  <a:rPr lang="en-US" altLang="en-US" dirty="0"/>
                  <a:t>• Students should understand that a real gas approximates to an ideal gas at conditions of low pressure, moderate temperature and low density</a:t>
                </a:r>
              </a:p>
              <a:p>
                <a:pPr eaLnBrk="1" hangingPunct="1"/>
                <a:r>
                  <a:rPr lang="en-US" altLang="en-US" b="1" dirty="0">
                    <a:solidFill>
                      <a:srgbClr val="FF0000"/>
                    </a:solidFill>
                    <a:ea typeface="Calibri" pitchFamily="34" charset="0"/>
                    <a:cs typeface="Arial" charset="0"/>
                  </a:rPr>
                  <a:t>Data booklet reference: </a:t>
                </a:r>
                <a:endParaRPr lang="en-US" altLang="en-US" dirty="0">
                  <a:solidFill>
                    <a:srgbClr val="FF0000"/>
                  </a:solidFill>
                  <a:ea typeface="Calibri" pitchFamily="34" charset="0"/>
                  <a:cs typeface="Arial" charset="0"/>
                </a:endParaRPr>
              </a:p>
              <a:p>
                <a:pPr eaLnBrk="1" hangingPunct="1"/>
                <a:r>
                  <a:rPr lang="en-US" altLang="en-US" dirty="0">
                    <a:solidFill>
                      <a:srgbClr val="FF0000"/>
                    </a:solidFill>
                    <a:ea typeface="Calibri" pitchFamily="34" charset="0"/>
                    <a:cs typeface="Arial" charset="0"/>
                  </a:rPr>
                  <a:t>• </a:t>
                </a:r>
                <a14:m>
                  <m:oMath xmlns:m="http://schemas.openxmlformats.org/officeDocument/2006/math">
                    <m:r>
                      <a:rPr lang="en-US" altLang="en-US" i="1" dirty="0" smtClean="0">
                        <a:solidFill>
                          <a:srgbClr val="FF0000"/>
                        </a:solidFill>
                        <a:latin typeface="Cambria Math" panose="02040503050406030204" pitchFamily="18" charset="0"/>
                        <a:ea typeface="Calibri" pitchFamily="34" charset="0"/>
                        <a:cs typeface="Arial" charset="0"/>
                      </a:rPr>
                      <m:t>𝑝</m:t>
                    </m:r>
                    <m:r>
                      <a:rPr lang="en-US" altLang="en-US" i="1" dirty="0" smtClean="0">
                        <a:solidFill>
                          <a:srgbClr val="FF0000"/>
                        </a:solidFill>
                        <a:latin typeface="Cambria Math" panose="02040503050406030204" pitchFamily="18" charset="0"/>
                        <a:ea typeface="Calibri" pitchFamily="34" charset="0"/>
                        <a:cs typeface="Arial" charset="0"/>
                      </a:rPr>
                      <m:t>=</m:t>
                    </m:r>
                    <m:f>
                      <m:fPr>
                        <m:ctrlPr>
                          <a:rPr lang="en-US" altLang="en-US" i="1" dirty="0">
                            <a:solidFill>
                              <a:srgbClr val="FF0000"/>
                            </a:solidFill>
                            <a:latin typeface="Cambria Math" panose="02040503050406030204" pitchFamily="18" charset="0"/>
                            <a:ea typeface="Calibri" pitchFamily="34" charset="0"/>
                            <a:cs typeface="Arial" charset="0"/>
                            <a:sym typeface="Symbol" pitchFamily="18" charset="2"/>
                          </a:rPr>
                        </m:ctrlPr>
                      </m:fPr>
                      <m:num>
                        <m:r>
                          <a:rPr lang="en-US" altLang="en-US" i="1" dirty="0">
                            <a:solidFill>
                              <a:srgbClr val="FF0000"/>
                            </a:solidFill>
                            <a:latin typeface="Cambria Math" panose="02040503050406030204" pitchFamily="18" charset="0"/>
                            <a:ea typeface="Calibri" pitchFamily="34" charset="0"/>
                            <a:cs typeface="Arial" charset="0"/>
                            <a:sym typeface="Symbol" pitchFamily="18" charset="2"/>
                          </a:rPr>
                          <m:t>𝐹</m:t>
                        </m:r>
                      </m:num>
                      <m:den>
                        <m:r>
                          <a:rPr lang="en-US" altLang="en-US" i="1" dirty="0">
                            <a:solidFill>
                              <a:srgbClr val="FF0000"/>
                            </a:solidFill>
                            <a:latin typeface="Cambria Math" panose="02040503050406030204" pitchFamily="18" charset="0"/>
                            <a:ea typeface="Calibri" pitchFamily="34" charset="0"/>
                            <a:cs typeface="Arial" charset="0"/>
                            <a:sym typeface="Symbol" pitchFamily="18" charset="2"/>
                          </a:rPr>
                          <m:t>𝐴</m:t>
                        </m:r>
                      </m:den>
                    </m:f>
                    <m:r>
                      <a:rPr lang="en-US" altLang="en-US" i="1" dirty="0">
                        <a:latin typeface="Cambria Math" panose="02040503050406030204" pitchFamily="18" charset="0"/>
                        <a:ea typeface="Calibri" pitchFamily="34" charset="0"/>
                        <a:cs typeface="Arial" charset="0"/>
                      </a:rPr>
                      <m:t> </m:t>
                    </m:r>
                  </m:oMath>
                </a14:m>
                <a:endParaRPr lang="en-US" altLang="en-US" dirty="0">
                  <a:solidFill>
                    <a:srgbClr val="FF0000"/>
                  </a:solidFill>
                  <a:ea typeface="Calibri" pitchFamily="34" charset="0"/>
                  <a:cs typeface="Arial" charset="0"/>
                </a:endParaRPr>
              </a:p>
              <a:p>
                <a:pPr eaLnBrk="1" hangingPunct="1"/>
                <a:r>
                  <a:rPr lang="en-US" altLang="en-US" dirty="0">
                    <a:solidFill>
                      <a:srgbClr val="FF0000"/>
                    </a:solidFill>
                    <a:ea typeface="Calibri" pitchFamily="34" charset="0"/>
                    <a:cs typeface="Arial" charset="0"/>
                  </a:rPr>
                  <a:t>• </a:t>
                </a:r>
                <a14:m>
                  <m:oMath xmlns:m="http://schemas.openxmlformats.org/officeDocument/2006/math">
                    <m:r>
                      <a:rPr lang="en-US" altLang="en-US" i="1" dirty="0" smtClean="0">
                        <a:solidFill>
                          <a:srgbClr val="FF0000"/>
                        </a:solidFill>
                        <a:latin typeface="Cambria Math" panose="02040503050406030204" pitchFamily="18" charset="0"/>
                        <a:ea typeface="Calibri" pitchFamily="34" charset="0"/>
                        <a:cs typeface="Arial" charset="0"/>
                      </a:rPr>
                      <m:t>𝑛</m:t>
                    </m:r>
                    <m:r>
                      <a:rPr lang="en-US" altLang="en-US" i="1" dirty="0" smtClean="0">
                        <a:solidFill>
                          <a:srgbClr val="FF0000"/>
                        </a:solidFill>
                        <a:latin typeface="Cambria Math" panose="02040503050406030204" pitchFamily="18" charset="0"/>
                        <a:ea typeface="Calibri" pitchFamily="34" charset="0"/>
                        <a:cs typeface="Arial" charset="0"/>
                      </a:rPr>
                      <m:t>=</m:t>
                    </m:r>
                    <m:f>
                      <m:fPr>
                        <m:ctrlPr>
                          <a:rPr lang="en-US" altLang="en-US" i="1" dirty="0" smtClean="0">
                            <a:solidFill>
                              <a:srgbClr val="FF0000"/>
                            </a:solidFill>
                            <a:latin typeface="Cambria Math" panose="02040503050406030204" pitchFamily="18" charset="0"/>
                            <a:ea typeface="Calibri" pitchFamily="34" charset="0"/>
                            <a:cs typeface="Arial" charset="0"/>
                          </a:rPr>
                        </m:ctrlPr>
                      </m:fPr>
                      <m:num>
                        <m:r>
                          <a:rPr lang="en-US" altLang="en-US" i="1" dirty="0" smtClean="0">
                            <a:solidFill>
                              <a:srgbClr val="FF0000"/>
                            </a:solidFill>
                            <a:latin typeface="Cambria Math" panose="02040503050406030204" pitchFamily="18" charset="0"/>
                            <a:ea typeface="Calibri" pitchFamily="34" charset="0"/>
                            <a:cs typeface="Arial" charset="0"/>
                          </a:rPr>
                          <m:t>𝑁</m:t>
                        </m:r>
                      </m:num>
                      <m:den>
                        <m:sSub>
                          <m:sSubPr>
                            <m:ctrlPr>
                              <a:rPr lang="en-US" altLang="en-US" b="0" i="1" dirty="0" smtClean="0">
                                <a:solidFill>
                                  <a:srgbClr val="FF0000"/>
                                </a:solidFill>
                                <a:latin typeface="Cambria Math" panose="02040503050406030204" pitchFamily="18" charset="0"/>
                                <a:ea typeface="Calibri" pitchFamily="34" charset="0"/>
                                <a:cs typeface="Arial" charset="0"/>
                              </a:rPr>
                            </m:ctrlPr>
                          </m:sSubPr>
                          <m:e>
                            <m:r>
                              <a:rPr lang="en-US" altLang="en-US" i="1" dirty="0" smtClean="0">
                                <a:solidFill>
                                  <a:srgbClr val="FF0000"/>
                                </a:solidFill>
                                <a:latin typeface="Cambria Math" panose="02040503050406030204" pitchFamily="18" charset="0"/>
                                <a:ea typeface="Calibri" pitchFamily="34" charset="0"/>
                                <a:cs typeface="Arial" charset="0"/>
                              </a:rPr>
                              <m:t>𝑁</m:t>
                            </m:r>
                          </m:e>
                          <m:sub>
                            <m:r>
                              <a:rPr lang="en-US" altLang="en-US" b="0" i="1" dirty="0" smtClean="0">
                                <a:solidFill>
                                  <a:srgbClr val="FF0000"/>
                                </a:solidFill>
                                <a:latin typeface="Cambria Math" panose="02040503050406030204" pitchFamily="18" charset="0"/>
                                <a:ea typeface="Calibri" pitchFamily="34" charset="0"/>
                                <a:cs typeface="Arial" charset="0"/>
                              </a:rPr>
                              <m:t>𝐴</m:t>
                            </m:r>
                          </m:sub>
                        </m:sSub>
                      </m:den>
                    </m:f>
                  </m:oMath>
                </a14:m>
                <a:r>
                  <a:rPr lang="en-US" altLang="en-US" dirty="0">
                    <a:solidFill>
                      <a:srgbClr val="FF0000"/>
                    </a:solidFill>
                    <a:ea typeface="Calibri" pitchFamily="34" charset="0"/>
                    <a:cs typeface="Arial" charset="0"/>
                  </a:rPr>
                  <a:t> </a:t>
                </a:r>
              </a:p>
              <a:p>
                <a:r>
                  <a:rPr lang="en-US" altLang="en-US" dirty="0">
                    <a:solidFill>
                      <a:srgbClr val="FF0000"/>
                    </a:solidFill>
                    <a:ea typeface="Calibri" pitchFamily="34" charset="0"/>
                    <a:cs typeface="Arial" charset="0"/>
                  </a:rPr>
                  <a:t>• </a:t>
                </a:r>
                <a14:m>
                  <m:oMath xmlns:m="http://schemas.openxmlformats.org/officeDocument/2006/math">
                    <m:r>
                      <a:rPr lang="en-US" altLang="en-US" i="1" dirty="0" smtClean="0">
                        <a:solidFill>
                          <a:srgbClr val="FF0000"/>
                        </a:solidFill>
                        <a:latin typeface="Cambria Math" panose="02040503050406030204" pitchFamily="18" charset="0"/>
                        <a:ea typeface="Calibri" pitchFamily="34" charset="0"/>
                        <a:cs typeface="Arial" charset="0"/>
                      </a:rPr>
                      <m:t>𝑝𝑉</m:t>
                    </m:r>
                    <m:r>
                      <a:rPr lang="en-US" altLang="en-US" i="1" dirty="0">
                        <a:solidFill>
                          <a:srgbClr val="FF0000"/>
                        </a:solidFill>
                        <a:latin typeface="Cambria Math" panose="02040503050406030204" pitchFamily="18" charset="0"/>
                        <a:ea typeface="Calibri" pitchFamily="34" charset="0"/>
                        <a:cs typeface="Arial" charset="0"/>
                      </a:rPr>
                      <m:t>=</m:t>
                    </m:r>
                    <m:r>
                      <a:rPr lang="en-US" altLang="en-US" i="1" dirty="0" err="1">
                        <a:solidFill>
                          <a:srgbClr val="FF0000"/>
                        </a:solidFill>
                        <a:latin typeface="Cambria Math" panose="02040503050406030204" pitchFamily="18" charset="0"/>
                        <a:ea typeface="Calibri" pitchFamily="34" charset="0"/>
                        <a:cs typeface="Arial" charset="0"/>
                      </a:rPr>
                      <m:t>𝑛𝑅𝑇</m:t>
                    </m:r>
                  </m:oMath>
                </a14:m>
                <a:r>
                  <a:rPr lang="en-US" altLang="en-US" i="1" dirty="0" smtClean="0">
                    <a:solidFill>
                      <a:srgbClr val="FF0000"/>
                    </a:solidFill>
                    <a:ea typeface="Calibri" pitchFamily="34" charset="0"/>
                    <a:cs typeface="Arial" charset="0"/>
                  </a:rPr>
                  <a:t>		</a:t>
                </a:r>
                <a:r>
                  <a:rPr lang="en-US" altLang="en-US" dirty="0">
                    <a:solidFill>
                      <a:srgbClr val="FF0000"/>
                    </a:solidFill>
                    <a:ea typeface="Calibri" pitchFamily="34" charset="0"/>
                    <a:cs typeface="Arial" charset="0"/>
                  </a:rPr>
                  <a:t>• </a:t>
                </a:r>
                <a14:m>
                  <m:oMath xmlns:m="http://schemas.openxmlformats.org/officeDocument/2006/math">
                    <m:bar>
                      <m:barPr>
                        <m:pos m:val="top"/>
                        <m:ctrlPr>
                          <a:rPr lang="en-US" altLang="en-US" i="1" dirty="0" smtClean="0">
                            <a:solidFill>
                              <a:srgbClr val="FF0000"/>
                            </a:solidFill>
                            <a:latin typeface="Cambria Math" panose="02040503050406030204" pitchFamily="18" charset="0"/>
                            <a:cs typeface="Arial" charset="0"/>
                          </a:rPr>
                        </m:ctrlPr>
                      </m:barPr>
                      <m:e>
                        <m:sSub>
                          <m:sSubPr>
                            <m:ctrlPr>
                              <a:rPr lang="en-US" altLang="en-US" b="0" i="1" dirty="0" smtClean="0">
                                <a:solidFill>
                                  <a:srgbClr val="FF0000"/>
                                </a:solidFill>
                                <a:latin typeface="Cambria Math" panose="02040503050406030204" pitchFamily="18" charset="0"/>
                                <a:cs typeface="Arial" charset="0"/>
                              </a:rPr>
                            </m:ctrlPr>
                          </m:sSubPr>
                          <m:e>
                            <m:r>
                              <a:rPr lang="en-US" altLang="en-US" b="0" i="1" dirty="0" smtClean="0">
                                <a:solidFill>
                                  <a:srgbClr val="FF0000"/>
                                </a:solidFill>
                                <a:latin typeface="Cambria Math" panose="02040503050406030204" pitchFamily="18" charset="0"/>
                                <a:cs typeface="Arial" charset="0"/>
                              </a:rPr>
                              <m:t>𝐸</m:t>
                            </m:r>
                          </m:e>
                          <m:sub>
                            <m:r>
                              <a:rPr lang="en-US" altLang="en-US" b="0" i="1" dirty="0" smtClean="0">
                                <a:solidFill>
                                  <a:srgbClr val="FF0000"/>
                                </a:solidFill>
                                <a:latin typeface="Cambria Math" panose="02040503050406030204" pitchFamily="18" charset="0"/>
                                <a:cs typeface="Arial" charset="0"/>
                              </a:rPr>
                              <m:t>𝐾</m:t>
                            </m:r>
                          </m:sub>
                        </m:sSub>
                      </m:e>
                    </m:bar>
                    <m:r>
                      <a:rPr lang="en-US" altLang="en-US" i="1" dirty="0">
                        <a:solidFill>
                          <a:srgbClr val="FF0000"/>
                        </a:solidFill>
                        <a:latin typeface="Cambria Math" panose="02040503050406030204" pitchFamily="18" charset="0"/>
                        <a:ea typeface="Calibri" pitchFamily="34" charset="0"/>
                        <a:cs typeface="Arial" charset="0"/>
                      </a:rPr>
                      <m:t>=</m:t>
                    </m:r>
                    <m:d>
                      <m:dPr>
                        <m:ctrlPr>
                          <a:rPr lang="en-US" altLang="en-US" i="1" dirty="0">
                            <a:solidFill>
                              <a:srgbClr val="FF0000"/>
                            </a:solidFill>
                            <a:latin typeface="Cambria Math" panose="02040503050406030204" pitchFamily="18" charset="0"/>
                            <a:ea typeface="Calibri" pitchFamily="34" charset="0"/>
                            <a:cs typeface="Arial" charset="0"/>
                          </a:rPr>
                        </m:ctrlPr>
                      </m:dPr>
                      <m:e>
                        <m:f>
                          <m:fPr>
                            <m:ctrlPr>
                              <a:rPr lang="en-US" altLang="en-US" i="1" dirty="0">
                                <a:solidFill>
                                  <a:srgbClr val="FF0000"/>
                                </a:solidFill>
                                <a:latin typeface="Cambria Math" panose="02040503050406030204" pitchFamily="18" charset="0"/>
                                <a:ea typeface="Calibri" pitchFamily="34" charset="0"/>
                                <a:cs typeface="Arial" charset="0"/>
                              </a:rPr>
                            </m:ctrlPr>
                          </m:fPr>
                          <m:num>
                            <m:r>
                              <a:rPr lang="en-US" altLang="en-US" i="1" dirty="0">
                                <a:solidFill>
                                  <a:srgbClr val="FF0000"/>
                                </a:solidFill>
                                <a:latin typeface="Cambria Math" panose="02040503050406030204" pitchFamily="18" charset="0"/>
                                <a:ea typeface="Calibri" pitchFamily="34" charset="0"/>
                                <a:cs typeface="Arial" charset="0"/>
                              </a:rPr>
                              <m:t>3</m:t>
                            </m:r>
                          </m:num>
                          <m:den>
                            <m:r>
                              <a:rPr lang="en-US" altLang="en-US" i="1" dirty="0">
                                <a:solidFill>
                                  <a:srgbClr val="FF0000"/>
                                </a:solidFill>
                                <a:latin typeface="Cambria Math" panose="02040503050406030204" pitchFamily="18" charset="0"/>
                                <a:ea typeface="Calibri" pitchFamily="34" charset="0"/>
                                <a:cs typeface="Arial" charset="0"/>
                              </a:rPr>
                              <m:t>2</m:t>
                            </m:r>
                          </m:den>
                        </m:f>
                      </m:e>
                    </m:d>
                    <m:r>
                      <a:rPr lang="en-US" altLang="en-US" i="1" dirty="0" err="1">
                        <a:solidFill>
                          <a:srgbClr val="FF0000"/>
                        </a:solidFill>
                        <a:latin typeface="Cambria Math" panose="02040503050406030204" pitchFamily="18" charset="0"/>
                        <a:ea typeface="Calibri" pitchFamily="34" charset="0"/>
                        <a:cs typeface="Arial" charset="0"/>
                      </a:rPr>
                      <m:t>𝑘</m:t>
                    </m:r>
                    <m:r>
                      <a:rPr lang="en-US" altLang="en-US" i="1" baseline="-25000" dirty="0" err="1">
                        <a:solidFill>
                          <a:srgbClr val="FF0000"/>
                        </a:solidFill>
                        <a:latin typeface="Cambria Math" panose="02040503050406030204" pitchFamily="18" charset="0"/>
                        <a:ea typeface="Calibri" pitchFamily="34" charset="0"/>
                        <a:cs typeface="Arial" charset="0"/>
                      </a:rPr>
                      <m:t>𝐵</m:t>
                    </m:r>
                    <m:r>
                      <a:rPr lang="en-US" altLang="en-US" i="1" dirty="0" err="1">
                        <a:solidFill>
                          <a:srgbClr val="FF0000"/>
                        </a:solidFill>
                        <a:latin typeface="Cambria Math" panose="02040503050406030204" pitchFamily="18" charset="0"/>
                        <a:ea typeface="Calibri" pitchFamily="34" charset="0"/>
                        <a:cs typeface="Arial" charset="0"/>
                      </a:rPr>
                      <m:t>𝑇</m:t>
                    </m:r>
                    <m:r>
                      <a:rPr lang="en-US" altLang="en-US" i="1" dirty="0">
                        <a:solidFill>
                          <a:srgbClr val="FF0000"/>
                        </a:solidFill>
                        <a:latin typeface="Cambria Math" panose="02040503050406030204" pitchFamily="18" charset="0"/>
                        <a:ea typeface="Calibri" pitchFamily="34" charset="0"/>
                        <a:cs typeface="Arial" charset="0"/>
                      </a:rPr>
                      <m:t>=</m:t>
                    </m:r>
                    <m:d>
                      <m:dPr>
                        <m:ctrlPr>
                          <a:rPr lang="en-US" altLang="en-US" i="1" dirty="0">
                            <a:solidFill>
                              <a:srgbClr val="FF0000"/>
                            </a:solidFill>
                            <a:latin typeface="Cambria Math" panose="02040503050406030204" pitchFamily="18" charset="0"/>
                            <a:ea typeface="Calibri" pitchFamily="34" charset="0"/>
                            <a:cs typeface="Arial" charset="0"/>
                          </a:rPr>
                        </m:ctrlPr>
                      </m:dPr>
                      <m:e>
                        <m:f>
                          <m:fPr>
                            <m:ctrlPr>
                              <a:rPr lang="en-US" altLang="en-US" i="1" dirty="0">
                                <a:solidFill>
                                  <a:srgbClr val="FF0000"/>
                                </a:solidFill>
                                <a:latin typeface="Cambria Math" panose="02040503050406030204" pitchFamily="18" charset="0"/>
                                <a:ea typeface="Calibri" pitchFamily="34" charset="0"/>
                                <a:cs typeface="Arial" charset="0"/>
                              </a:rPr>
                            </m:ctrlPr>
                          </m:fPr>
                          <m:num>
                            <m:r>
                              <a:rPr lang="en-US" altLang="en-US" i="1" dirty="0">
                                <a:solidFill>
                                  <a:srgbClr val="FF0000"/>
                                </a:solidFill>
                                <a:latin typeface="Cambria Math" panose="02040503050406030204" pitchFamily="18" charset="0"/>
                                <a:ea typeface="Calibri" pitchFamily="34" charset="0"/>
                                <a:cs typeface="Arial" charset="0"/>
                              </a:rPr>
                              <m:t>3</m:t>
                            </m:r>
                          </m:num>
                          <m:den>
                            <m:r>
                              <a:rPr lang="en-US" altLang="en-US" i="1" dirty="0">
                                <a:solidFill>
                                  <a:srgbClr val="FF0000"/>
                                </a:solidFill>
                                <a:latin typeface="Cambria Math" panose="02040503050406030204" pitchFamily="18" charset="0"/>
                                <a:ea typeface="Calibri" pitchFamily="34" charset="0"/>
                                <a:cs typeface="Arial" charset="0"/>
                              </a:rPr>
                              <m:t>2</m:t>
                            </m:r>
                          </m:den>
                        </m:f>
                      </m:e>
                    </m:d>
                    <m:f>
                      <m:fPr>
                        <m:ctrlPr>
                          <a:rPr lang="en-US" altLang="en-US" i="1" dirty="0">
                            <a:solidFill>
                              <a:srgbClr val="FF0000"/>
                            </a:solidFill>
                            <a:latin typeface="Cambria Math" panose="02040503050406030204" pitchFamily="18" charset="0"/>
                            <a:ea typeface="Calibri" pitchFamily="34" charset="0"/>
                            <a:cs typeface="Arial" charset="0"/>
                          </a:rPr>
                        </m:ctrlPr>
                      </m:fPr>
                      <m:num>
                        <m:r>
                          <a:rPr lang="en-US" altLang="en-US" i="1" dirty="0">
                            <a:solidFill>
                              <a:srgbClr val="FF0000"/>
                            </a:solidFill>
                            <a:latin typeface="Cambria Math" panose="02040503050406030204" pitchFamily="18" charset="0"/>
                            <a:ea typeface="Calibri" pitchFamily="34" charset="0"/>
                            <a:cs typeface="Arial" charset="0"/>
                          </a:rPr>
                          <m:t>𝑅𝑇</m:t>
                        </m:r>
                      </m:num>
                      <m:den>
                        <m:sSub>
                          <m:sSubPr>
                            <m:ctrlPr>
                              <a:rPr lang="en-US" altLang="en-US" b="0" i="1" dirty="0" smtClean="0">
                                <a:solidFill>
                                  <a:srgbClr val="FF0000"/>
                                </a:solidFill>
                                <a:latin typeface="Cambria Math" panose="02040503050406030204" pitchFamily="18" charset="0"/>
                                <a:ea typeface="Calibri" pitchFamily="34" charset="0"/>
                                <a:cs typeface="Arial" charset="0"/>
                              </a:rPr>
                            </m:ctrlPr>
                          </m:sSubPr>
                          <m:e>
                            <m:r>
                              <a:rPr lang="en-US" altLang="en-US" i="1" dirty="0">
                                <a:solidFill>
                                  <a:srgbClr val="FF0000"/>
                                </a:solidFill>
                                <a:latin typeface="Cambria Math" panose="02040503050406030204" pitchFamily="18" charset="0"/>
                                <a:ea typeface="Calibri" pitchFamily="34" charset="0"/>
                                <a:cs typeface="Arial" charset="0"/>
                              </a:rPr>
                              <m:t>𝑁</m:t>
                            </m:r>
                          </m:e>
                          <m:sub>
                            <m:r>
                              <a:rPr lang="en-US" altLang="en-US" b="0" i="1" dirty="0" smtClean="0">
                                <a:solidFill>
                                  <a:srgbClr val="FF0000"/>
                                </a:solidFill>
                                <a:latin typeface="Cambria Math" panose="02040503050406030204" pitchFamily="18" charset="0"/>
                                <a:ea typeface="Calibri" pitchFamily="34" charset="0"/>
                                <a:cs typeface="Arial" charset="0"/>
                              </a:rPr>
                              <m:t>𝐴</m:t>
                            </m:r>
                          </m:sub>
                        </m:sSub>
                      </m:den>
                    </m:f>
                  </m:oMath>
                </a14:m>
                <a:r>
                  <a:rPr lang="en-US" altLang="en-US" dirty="0" smtClean="0"/>
                  <a:t> </a:t>
                </a:r>
                <a:endParaRPr lang="en-US" altLang="en-US" dirty="0"/>
              </a:p>
              <a:p>
                <a:endParaRPr lang="en-US" altLang="en-US" i="1" dirty="0">
                  <a:solidFill>
                    <a:srgbClr val="FF0000"/>
                  </a:solidFill>
                  <a:ea typeface="Calibri" pitchFamily="34" charset="0"/>
                  <a:cs typeface="Arial" charset="0"/>
                </a:endParaRPr>
              </a:p>
            </p:txBody>
          </p:sp>
        </mc:Choice>
        <mc:Fallback xmlns="">
          <p:sp>
            <p:nvSpPr>
              <p:cNvPr id="93187" name="Rectangle 3"/>
              <p:cNvSpPr>
                <a:spLocks noRot="1" noChangeAspect="1" noMove="1" noResize="1" noEditPoints="1" noAdjustHandles="1" noChangeArrowheads="1" noChangeShapeType="1" noTextEdit="1"/>
              </p:cNvSpPr>
              <p:nvPr/>
            </p:nvSpPr>
            <p:spPr bwMode="auto">
              <a:xfrm>
                <a:off x="685800" y="1430338"/>
                <a:ext cx="7772400" cy="5427662"/>
              </a:xfrm>
              <a:prstGeom prst="rect">
                <a:avLst/>
              </a:prstGeom>
              <a:blipFill>
                <a:blip r:embed="rId5"/>
                <a:stretch>
                  <a:fillRect l="-1255" t="-787" r="-2118"/>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099" name="Rectangle 118"/>
          <p:cNvSpPr>
            <a:spLocks noGrp="1" noChangeArrowheads="1"/>
          </p:cNvSpPr>
          <p:nvPr>
            <p:ph type="ctrTitle"/>
          </p:nvPr>
        </p:nvSpPr>
        <p:spPr>
          <a:xfrm>
            <a:off x="685800" y="533400"/>
            <a:ext cx="7772400" cy="896938"/>
          </a:xfrm>
          <a:noFill/>
        </p:spPr>
        <p:txBody>
          <a:bodyPr/>
          <a:lstStyle/>
          <a:p>
            <a:pPr algn="l" eaLnBrk="1" hangingPunct="1"/>
            <a:r>
              <a:rPr lang="en-US" altLang="en-US" sz="2800" b="1"/>
              <a:t>Topic 3: Thermal physics</a:t>
            </a:r>
            <a:br>
              <a:rPr lang="en-US" altLang="en-US" sz="2800" b="1"/>
            </a:br>
            <a:r>
              <a:rPr lang="en-US" altLang="en-US" sz="2800">
                <a:solidFill>
                  <a:schemeClr val="tx1"/>
                </a:solidFill>
              </a:rPr>
              <a:t>3.2 – Modeling a gas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51" name="Rectangle 39"/>
          <p:cNvSpPr>
            <a:spLocks noChangeArrowheads="1"/>
          </p:cNvSpPr>
          <p:nvPr/>
        </p:nvSpPr>
        <p:spPr bwMode="auto">
          <a:xfrm>
            <a:off x="682625" y="5614988"/>
            <a:ext cx="7764463" cy="124301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t>FYI</a:t>
            </a:r>
          </a:p>
          <a:p>
            <a:pPr eaLnBrk="1" hangingPunct="1"/>
            <a:r>
              <a:rPr lang="en-US" altLang="en-US" b="1">
                <a:sym typeface="Symbol" pitchFamily="18" charset="2"/>
              </a:rPr>
              <a:t></a:t>
            </a:r>
            <a:r>
              <a:rPr lang="en-US" altLang="en-US">
                <a:sym typeface="Symbol" pitchFamily="18" charset="2"/>
              </a:rPr>
              <a:t>If </a:t>
            </a:r>
            <a:r>
              <a:rPr lang="en-US" altLang="en-US">
                <a:solidFill>
                  <a:srgbClr val="000000"/>
                </a:solidFill>
              </a:rPr>
              <a:t>∆</a:t>
            </a:r>
            <a:r>
              <a:rPr lang="en-US" altLang="en-US" i="1">
                <a:solidFill>
                  <a:srgbClr val="000000"/>
                </a:solidFill>
              </a:rPr>
              <a:t>V </a:t>
            </a:r>
            <a:r>
              <a:rPr lang="en-US" altLang="en-US">
                <a:solidFill>
                  <a:srgbClr val="000000"/>
                </a:solidFill>
              </a:rPr>
              <a:t>&gt; 0 (gas expands) then </a:t>
            </a:r>
            <a:r>
              <a:rPr lang="en-US" altLang="en-US" i="1">
                <a:solidFill>
                  <a:srgbClr val="000000"/>
                </a:solidFill>
              </a:rPr>
              <a:t>W</a:t>
            </a:r>
            <a:r>
              <a:rPr lang="en-US" altLang="en-US">
                <a:solidFill>
                  <a:srgbClr val="000000"/>
                </a:solidFill>
              </a:rPr>
              <a:t> &gt; 0.</a:t>
            </a:r>
            <a:endParaRPr lang="en-US" altLang="en-US">
              <a:sym typeface="Symbol" pitchFamily="18" charset="2"/>
            </a:endParaRPr>
          </a:p>
          <a:p>
            <a:pPr eaLnBrk="1" hangingPunct="1"/>
            <a:r>
              <a:rPr lang="en-US" altLang="en-US" b="1">
                <a:sym typeface="Symbol" pitchFamily="18" charset="2"/>
              </a:rPr>
              <a:t></a:t>
            </a:r>
            <a:r>
              <a:rPr lang="en-US" altLang="en-US">
                <a:sym typeface="Symbol" pitchFamily="18" charset="2"/>
              </a:rPr>
              <a:t>If </a:t>
            </a:r>
            <a:r>
              <a:rPr lang="en-US" altLang="en-US">
                <a:solidFill>
                  <a:srgbClr val="000000"/>
                </a:solidFill>
              </a:rPr>
              <a:t>∆</a:t>
            </a:r>
            <a:r>
              <a:rPr lang="en-US" altLang="en-US" i="1">
                <a:solidFill>
                  <a:srgbClr val="000000"/>
                </a:solidFill>
              </a:rPr>
              <a:t>V </a:t>
            </a:r>
            <a:r>
              <a:rPr lang="en-US" altLang="en-US">
                <a:solidFill>
                  <a:srgbClr val="000000"/>
                </a:solidFill>
              </a:rPr>
              <a:t>&lt; 0 (gas contracts) then </a:t>
            </a:r>
            <a:r>
              <a:rPr lang="en-US" altLang="en-US" i="1">
                <a:solidFill>
                  <a:srgbClr val="000000"/>
                </a:solidFill>
              </a:rPr>
              <a:t>W</a:t>
            </a:r>
            <a:r>
              <a:rPr lang="en-US" altLang="en-US">
                <a:solidFill>
                  <a:srgbClr val="000000"/>
                </a:solidFill>
              </a:rPr>
              <a:t> &lt; 0.</a:t>
            </a:r>
          </a:p>
        </p:txBody>
      </p:sp>
      <mc:AlternateContent xmlns:mc="http://schemas.openxmlformats.org/markup-compatibility/2006" xmlns:a14="http://schemas.microsoft.com/office/drawing/2010/main">
        <mc:Choice Requires="a14">
          <p:sp>
            <p:nvSpPr>
              <p:cNvPr id="1165314" name="Rectangle 2"/>
              <p:cNvSpPr>
                <a:spLocks noChangeArrowheads="1"/>
              </p:cNvSpPr>
              <p:nvPr/>
            </p:nvSpPr>
            <p:spPr bwMode="auto">
              <a:xfrm>
                <a:off x="685800" y="1401763"/>
                <a:ext cx="7772400" cy="4240212"/>
              </a:xfrm>
              <a:prstGeom prst="rect">
                <a:avLst/>
              </a:prstGeom>
              <a:solidFill>
                <a:srgbClr val="EAEAEA"/>
              </a:solidFill>
              <a:ln>
                <a:noFill/>
              </a:ln>
              <a:extLst>
                <a:ext uri="{91240B29-F687-4F45-9708-019B960494DF}">
                  <a14:hiddenLine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dirty="0" smtClean="0">
                    <a:solidFill>
                      <a:srgbClr val="333399"/>
                    </a:solidFill>
                  </a:rPr>
                  <a:t>Constant pressure process – </a:t>
                </a:r>
                <a:r>
                  <a:rPr lang="en-US" altLang="en-US" b="1" i="1" dirty="0">
                    <a:solidFill>
                      <a:srgbClr val="333399"/>
                    </a:solidFill>
                  </a:rPr>
                  <a:t>work done by a gas</a:t>
                </a:r>
                <a:endParaRPr lang="en-US" altLang="en-US" dirty="0">
                  <a:solidFill>
                    <a:srgbClr val="000000"/>
                  </a:solidFill>
                  <a:cs typeface="Times New Roman" pitchFamily="18" charset="0"/>
                </a:endParaRPr>
              </a:p>
              <a:p>
                <a:pPr eaLnBrk="1" hangingPunct="1"/>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From the previous slide: </a:t>
                </a:r>
                <a14:m>
                  <m:oMath xmlns:m="http://schemas.openxmlformats.org/officeDocument/2006/math">
                    <m:r>
                      <a:rPr lang="en-US" altLang="en-US" i="1" dirty="0" smtClean="0">
                        <a:solidFill>
                          <a:srgbClr val="000000"/>
                        </a:solidFill>
                        <a:latin typeface="Cambria Math" panose="02040503050406030204" pitchFamily="18" charset="0"/>
                      </a:rPr>
                      <m:t>𝑝</m:t>
                    </m:r>
                    <m:r>
                      <a:rPr lang="en-US" altLang="en-US" i="1" dirty="0" smtClean="0">
                        <a:solidFill>
                          <a:srgbClr val="000000"/>
                        </a:solidFill>
                        <a:latin typeface="Cambria Math" panose="02040503050406030204" pitchFamily="18" charset="0"/>
                      </a:rPr>
                      <m:t>=</m:t>
                    </m:r>
                    <m:f>
                      <m:fPr>
                        <m:ctrlPr>
                          <a:rPr lang="en-US" altLang="en-US" i="1" dirty="0" smtClean="0">
                            <a:solidFill>
                              <a:srgbClr val="000000"/>
                            </a:solidFill>
                            <a:latin typeface="Cambria Math" panose="02040503050406030204" pitchFamily="18" charset="0"/>
                          </a:rPr>
                        </m:ctrlPr>
                      </m:fPr>
                      <m:num>
                        <m:r>
                          <a:rPr lang="en-US" altLang="en-US" i="1" dirty="0" smtClean="0">
                            <a:solidFill>
                              <a:srgbClr val="000000"/>
                            </a:solidFill>
                            <a:latin typeface="Cambria Math" panose="02040503050406030204" pitchFamily="18" charset="0"/>
                          </a:rPr>
                          <m:t>𝐹</m:t>
                        </m:r>
                      </m:num>
                      <m:den>
                        <m:r>
                          <a:rPr lang="en-US" altLang="en-US" i="1" dirty="0" smtClean="0">
                            <a:solidFill>
                              <a:srgbClr val="000000"/>
                            </a:solidFill>
                            <a:latin typeface="Cambria Math" panose="02040503050406030204" pitchFamily="18" charset="0"/>
                          </a:rPr>
                          <m:t>𝐴</m:t>
                        </m:r>
                      </m:den>
                    </m:f>
                    <m:r>
                      <a:rPr lang="en-US" altLang="en-US" i="1" dirty="0" smtClean="0">
                        <a:solidFill>
                          <a:srgbClr val="000000"/>
                        </a:solidFill>
                        <a:latin typeface="Cambria Math" panose="02040503050406030204" pitchFamily="18" charset="0"/>
                      </a:rPr>
                      <m:t> </m:t>
                    </m:r>
                    <m:r>
                      <a:rPr lang="en-US" altLang="en-US" i="1" dirty="0">
                        <a:solidFill>
                          <a:srgbClr val="000000"/>
                        </a:solidFill>
                        <a:latin typeface="Cambria Math" panose="02040503050406030204" pitchFamily="18" charset="0"/>
                        <a:sym typeface="Symbol" pitchFamily="18" charset="2"/>
                      </a:rPr>
                      <m:t> </m:t>
                    </m:r>
                    <m:r>
                      <a:rPr lang="en-US" altLang="en-US" i="1" dirty="0">
                        <a:solidFill>
                          <a:srgbClr val="000000"/>
                        </a:solidFill>
                        <a:latin typeface="Cambria Math" panose="02040503050406030204" pitchFamily="18" charset="0"/>
                        <a:sym typeface="Symbol" pitchFamily="18" charset="2"/>
                      </a:rPr>
                      <m:t>𝐹</m:t>
                    </m:r>
                    <m:r>
                      <a:rPr lang="en-US" altLang="en-US" i="1" dirty="0">
                        <a:solidFill>
                          <a:srgbClr val="000000"/>
                        </a:solidFill>
                        <a:latin typeface="Cambria Math" panose="02040503050406030204" pitchFamily="18" charset="0"/>
                        <a:sym typeface="Symbol" pitchFamily="18" charset="2"/>
                      </a:rPr>
                      <m:t>=</m:t>
                    </m:r>
                    <m:r>
                      <a:rPr lang="en-US" altLang="en-US" i="1" dirty="0" err="1">
                        <a:solidFill>
                          <a:srgbClr val="000000"/>
                        </a:solidFill>
                        <a:latin typeface="Cambria Math" panose="02040503050406030204" pitchFamily="18" charset="0"/>
                        <a:sym typeface="Symbol" pitchFamily="18" charset="2"/>
                      </a:rPr>
                      <m:t>𝑝𝐴</m:t>
                    </m:r>
                  </m:oMath>
                </a14:m>
                <a:r>
                  <a:rPr lang="en-US" altLang="en-US" dirty="0" err="1">
                    <a:sym typeface="Symbol" pitchFamily="18" charset="2"/>
                  </a:rPr>
                  <a:t>.</a:t>
                </a:r>
                <a:endParaRPr lang="en-US" altLang="en-US" dirty="0">
                  <a:solidFill>
                    <a:srgbClr val="000000"/>
                  </a:solidFill>
                  <a:cs typeface="Times New Roman" pitchFamily="18" charset="0"/>
                </a:endParaRPr>
              </a:p>
              <a:p>
                <a:pPr eaLnBrk="1" hangingPunct="1">
                  <a:spcBef>
                    <a:spcPts val="300"/>
                  </a:spcBef>
                </a:pPr>
                <a:r>
                  <a:rPr lang="en-US" altLang="en-US" dirty="0">
                    <a:solidFill>
                      <a:srgbClr val="000000"/>
                    </a:solidFill>
                    <a:sym typeface="Symbol" pitchFamily="18" charset="2"/>
                  </a:rPr>
                  <a:t></a:t>
                </a:r>
                <a:r>
                  <a:rPr lang="en-US" altLang="en-US" dirty="0">
                    <a:solidFill>
                      <a:srgbClr val="000000"/>
                    </a:solidFill>
                  </a:rPr>
                  <a:t>From</a:t>
                </a:r>
                <a:r>
                  <a:rPr lang="en-US" altLang="en-US" dirty="0"/>
                  <a:t> </a:t>
                </a:r>
                <a:r>
                  <a:rPr lang="en-US" altLang="en-US" dirty="0">
                    <a:solidFill>
                      <a:srgbClr val="000000"/>
                    </a:solidFill>
                    <a:cs typeface="Times New Roman" pitchFamily="18" charset="0"/>
                  </a:rPr>
                  <a:t>the picture note that </a:t>
                </a:r>
                <a:r>
                  <a:rPr lang="en-US" altLang="en-US" dirty="0">
                    <a:solidFill>
                      <a:srgbClr val="000000"/>
                    </a:solidFill>
                    <a:cs typeface="Courier New" pitchFamily="49" charset="0"/>
                    <a:sym typeface="Symbol" pitchFamily="18" charset="2"/>
                  </a:rPr>
                  <a:t></a:t>
                </a:r>
                <a:r>
                  <a:rPr lang="en-US" altLang="en-US" i="1" dirty="0">
                    <a:solidFill>
                      <a:srgbClr val="000000"/>
                    </a:solidFill>
                    <a:cs typeface="Courier New" pitchFamily="49" charset="0"/>
                  </a:rPr>
                  <a:t>V</a:t>
                </a:r>
                <a:r>
                  <a:rPr lang="en-US" altLang="en-US" dirty="0">
                    <a:solidFill>
                      <a:srgbClr val="000000"/>
                    </a:solidFill>
                    <a:cs typeface="Courier New" pitchFamily="49" charset="0"/>
                  </a:rPr>
                  <a:t> = </a:t>
                </a:r>
                <a:r>
                  <a:rPr lang="en-US" altLang="en-US" i="1" dirty="0">
                    <a:solidFill>
                      <a:srgbClr val="000000"/>
                    </a:solidFill>
                    <a:cs typeface="Courier New" pitchFamily="49" charset="0"/>
                  </a:rPr>
                  <a:t>Ax</a:t>
                </a:r>
                <a:r>
                  <a:rPr lang="en-US" altLang="en-US" dirty="0">
                    <a:solidFill>
                      <a:srgbClr val="000000"/>
                    </a:solidFill>
                    <a:cs typeface="Courier New" pitchFamily="49" charset="0"/>
                  </a:rPr>
                  <a:t>.</a:t>
                </a:r>
                <a:endParaRPr lang="en-US" altLang="en-US" dirty="0">
                  <a:solidFill>
                    <a:srgbClr val="000000"/>
                  </a:solidFill>
                  <a:cs typeface="Times New Roman" pitchFamily="18" charset="0"/>
                </a:endParaRP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Recall the work </a:t>
                </a:r>
                <a:r>
                  <a:rPr lang="en-US" altLang="en-US" i="1" dirty="0">
                    <a:solidFill>
                      <a:srgbClr val="000000"/>
                    </a:solidFill>
                    <a:cs typeface="Times New Roman" pitchFamily="18" charset="0"/>
                  </a:rPr>
                  <a:t>W </a:t>
                </a:r>
                <a:r>
                  <a:rPr lang="en-US" altLang="en-US" dirty="0">
                    <a:solidFill>
                      <a:srgbClr val="000000"/>
                    </a:solidFill>
                    <a:cs typeface="Times New Roman" pitchFamily="18" charset="0"/>
                  </a:rPr>
                  <a:t>done by the gas is just                  the force </a:t>
                </a:r>
                <a:r>
                  <a:rPr lang="en-US" altLang="en-US" i="1" dirty="0">
                    <a:solidFill>
                      <a:srgbClr val="000000"/>
                    </a:solidFill>
                    <a:cs typeface="Times New Roman" pitchFamily="18" charset="0"/>
                  </a:rPr>
                  <a:t>F </a:t>
                </a:r>
                <a:r>
                  <a:rPr lang="en-US" altLang="en-US" dirty="0">
                    <a:solidFill>
                      <a:srgbClr val="000000"/>
                    </a:solidFill>
                    <a:cs typeface="Times New Roman" pitchFamily="18" charset="0"/>
                  </a:rPr>
                  <a:t>it exerts on the weighted cork                         times the displacement </a:t>
                </a:r>
                <a:r>
                  <a:rPr lang="en-US" altLang="en-US" i="1" dirty="0">
                    <a:solidFill>
                      <a:srgbClr val="000000"/>
                    </a:solidFill>
                    <a:cs typeface="Times New Roman" pitchFamily="18" charset="0"/>
                  </a:rPr>
                  <a:t>x</a:t>
                </a:r>
                <a:r>
                  <a:rPr lang="en-US" altLang="en-US" dirty="0">
                    <a:solidFill>
                      <a:srgbClr val="000000"/>
                    </a:solidFill>
                    <a:cs typeface="Times New Roman" pitchFamily="18" charset="0"/>
                  </a:rPr>
                  <a:t> it moves the                            cork. Thus</a:t>
                </a:r>
              </a:p>
              <a:p>
                <a:pPr eaLnBrk="1" hangingPunct="1">
                  <a:spcBef>
                    <a:spcPts val="0"/>
                  </a:spcBef>
                </a:pPr>
                <a:r>
                  <a:rPr lang="en-US" altLang="en-US" i="1" dirty="0">
                    <a:solidFill>
                      <a:srgbClr val="000000"/>
                    </a:solidFill>
                    <a:cs typeface="Times New Roman" pitchFamily="18" charset="0"/>
                  </a:rPr>
                  <a:t>         W</a:t>
                </a:r>
                <a:r>
                  <a:rPr lang="en-US" altLang="en-US" dirty="0">
                    <a:solidFill>
                      <a:srgbClr val="000000"/>
                    </a:solidFill>
                    <a:cs typeface="Times New Roman" pitchFamily="18" charset="0"/>
                  </a:rPr>
                  <a:t> = </a:t>
                </a:r>
                <a:r>
                  <a:rPr lang="en-US" altLang="en-US" i="1" dirty="0" err="1">
                    <a:solidFill>
                      <a:srgbClr val="000000"/>
                    </a:solidFill>
                    <a:cs typeface="Times New Roman" pitchFamily="18" charset="0"/>
                  </a:rPr>
                  <a:t>Fx</a:t>
                </a:r>
                <a:r>
                  <a:rPr lang="en-US" altLang="en-US" dirty="0">
                    <a:solidFill>
                      <a:srgbClr val="000000"/>
                    </a:solidFill>
                    <a:cs typeface="Times New Roman" pitchFamily="18" charset="0"/>
                  </a:rPr>
                  <a:t> = </a:t>
                </a:r>
                <a:r>
                  <a:rPr lang="en-US" altLang="en-US" i="1" dirty="0" err="1">
                    <a:solidFill>
                      <a:srgbClr val="000000"/>
                    </a:solidFill>
                    <a:cs typeface="Times New Roman" pitchFamily="18" charset="0"/>
                  </a:rPr>
                  <a:t>pAx</a:t>
                </a:r>
                <a:r>
                  <a:rPr lang="en-US" altLang="en-US" i="1" baseline="-25000" dirty="0">
                    <a:solidFill>
                      <a:srgbClr val="000000"/>
                    </a:solidFill>
                    <a:cs typeface="Times New Roman" pitchFamily="18" charset="0"/>
                  </a:rPr>
                  <a:t> </a:t>
                </a:r>
                <a:r>
                  <a:rPr lang="en-US" altLang="en-US" dirty="0">
                    <a:solidFill>
                      <a:srgbClr val="000000"/>
                    </a:solidFill>
                    <a:cs typeface="Times New Roman" pitchFamily="18" charset="0"/>
                  </a:rPr>
                  <a:t>= </a:t>
                </a:r>
                <a:r>
                  <a:rPr lang="en-US" altLang="en-US" i="1" dirty="0" err="1">
                    <a:solidFill>
                      <a:srgbClr val="000000"/>
                    </a:solidFill>
                    <a:cs typeface="Times New Roman" pitchFamily="18" charset="0"/>
                  </a:rPr>
                  <a:t>p</a:t>
                </a:r>
                <a:r>
                  <a:rPr lang="en-US" altLang="en-US" dirty="0" err="1">
                    <a:solidFill>
                      <a:srgbClr val="000000"/>
                    </a:solidFill>
                    <a:sym typeface="Symbol" pitchFamily="18" charset="2"/>
                  </a:rPr>
                  <a:t></a:t>
                </a:r>
                <a:r>
                  <a:rPr lang="en-US" altLang="en-US" i="1" dirty="0" err="1">
                    <a:solidFill>
                      <a:srgbClr val="000000"/>
                    </a:solidFill>
                    <a:cs typeface="Courier New" pitchFamily="49" charset="0"/>
                  </a:rPr>
                  <a:t>V</a:t>
                </a:r>
                <a:r>
                  <a:rPr lang="en-US" altLang="en-US" dirty="0">
                    <a:solidFill>
                      <a:srgbClr val="000000"/>
                    </a:solidFill>
                    <a:cs typeface="Courier New" pitchFamily="49" charset="0"/>
                  </a:rPr>
                  <a:t>.</a:t>
                </a:r>
              </a:p>
            </p:txBody>
          </p:sp>
        </mc:Choice>
        <mc:Fallback xmlns="">
          <p:sp>
            <p:nvSpPr>
              <p:cNvPr id="1165314" name="Rectangle 2"/>
              <p:cNvSpPr>
                <a:spLocks noRot="1" noChangeAspect="1" noMove="1" noResize="1" noEditPoints="1" noAdjustHandles="1" noChangeArrowheads="1" noChangeShapeType="1" noTextEdit="1"/>
              </p:cNvSpPr>
              <p:nvPr/>
            </p:nvSpPr>
            <p:spPr bwMode="auto">
              <a:xfrm>
                <a:off x="685800" y="1401763"/>
                <a:ext cx="7772400" cy="4240212"/>
              </a:xfrm>
              <a:prstGeom prst="rect">
                <a:avLst/>
              </a:prstGeom>
              <a:blipFill>
                <a:blip r:embed="rId6"/>
                <a:stretch>
                  <a:fillRect l="-1255" t="-1006" r="-133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26629" name="Group 30"/>
          <p:cNvGrpSpPr>
            <a:grpSpLocks/>
          </p:cNvGrpSpPr>
          <p:nvPr/>
        </p:nvGrpSpPr>
        <p:grpSpPr bwMode="auto">
          <a:xfrm>
            <a:off x="6270625" y="1922463"/>
            <a:ext cx="2873375" cy="4498975"/>
            <a:chOff x="3950" y="1211"/>
            <a:chExt cx="1810" cy="2834"/>
          </a:xfrm>
        </p:grpSpPr>
        <p:grpSp>
          <p:nvGrpSpPr>
            <p:cNvPr id="26634" name="Group 4"/>
            <p:cNvGrpSpPr>
              <a:grpSpLocks/>
            </p:cNvGrpSpPr>
            <p:nvPr/>
          </p:nvGrpSpPr>
          <p:grpSpPr bwMode="auto">
            <a:xfrm>
              <a:off x="4221" y="2864"/>
              <a:ext cx="1275" cy="1095"/>
              <a:chOff x="4540" y="1690"/>
              <a:chExt cx="955" cy="1111"/>
            </a:xfrm>
          </p:grpSpPr>
          <p:sp>
            <p:nvSpPr>
              <p:cNvPr id="26649" name="Rectangle 5"/>
              <p:cNvSpPr>
                <a:spLocks noChangeArrowheads="1"/>
              </p:cNvSpPr>
              <p:nvPr/>
            </p:nvSpPr>
            <p:spPr bwMode="auto">
              <a:xfrm>
                <a:off x="4540" y="1690"/>
                <a:ext cx="955" cy="1061"/>
              </a:xfrm>
              <a:prstGeom prst="rect">
                <a:avLst/>
              </a:prstGeom>
              <a:gradFill rotWithShape="1">
                <a:gsLst>
                  <a:gs pos="0">
                    <a:srgbClr val="CCFFCC"/>
                  </a:gs>
                  <a:gs pos="50000">
                    <a:srgbClr val="AFDBAF"/>
                  </a:gs>
                  <a:gs pos="100000">
                    <a:srgbClr val="CCFF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6650" name="AutoShape 6"/>
              <p:cNvSpPr>
                <a:spLocks noChangeArrowheads="1"/>
              </p:cNvSpPr>
              <p:nvPr/>
            </p:nvSpPr>
            <p:spPr bwMode="auto">
              <a:xfrm>
                <a:off x="4540" y="2671"/>
                <a:ext cx="955" cy="130"/>
              </a:xfrm>
              <a:prstGeom prst="roundRect">
                <a:avLst>
                  <a:gd name="adj" fmla="val 50000"/>
                </a:avLst>
              </a:prstGeom>
              <a:gradFill rotWithShape="1">
                <a:gsLst>
                  <a:gs pos="0">
                    <a:srgbClr val="CCFFCC"/>
                  </a:gs>
                  <a:gs pos="50000">
                    <a:srgbClr val="AFDBAF"/>
                  </a:gs>
                  <a:gs pos="100000">
                    <a:srgbClr val="CCFF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26635" name="Rectangle 13"/>
            <p:cNvSpPr>
              <a:spLocks noChangeArrowheads="1"/>
            </p:cNvSpPr>
            <p:nvPr/>
          </p:nvSpPr>
          <p:spPr bwMode="auto">
            <a:xfrm>
              <a:off x="4216" y="2468"/>
              <a:ext cx="1275" cy="403"/>
            </a:xfrm>
            <a:prstGeom prst="rect">
              <a:avLst/>
            </a:prstGeom>
            <a:gradFill rotWithShape="1">
              <a:gsLst>
                <a:gs pos="0">
                  <a:srgbClr val="CCFFCC"/>
                </a:gs>
                <a:gs pos="50000">
                  <a:srgbClr val="AFDBAF"/>
                </a:gs>
                <a:gs pos="100000">
                  <a:srgbClr val="CCFF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nvGrpSpPr>
            <p:cNvPr id="26636" name="Group 14"/>
            <p:cNvGrpSpPr>
              <a:grpSpLocks/>
            </p:cNvGrpSpPr>
            <p:nvPr/>
          </p:nvGrpSpPr>
          <p:grpSpPr bwMode="auto">
            <a:xfrm>
              <a:off x="4205" y="1211"/>
              <a:ext cx="1284" cy="1301"/>
              <a:chOff x="4213" y="1571"/>
              <a:chExt cx="1284" cy="1301"/>
            </a:xfrm>
          </p:grpSpPr>
          <p:sp>
            <p:nvSpPr>
              <p:cNvPr id="1165327" name="Rectangle 15"/>
              <p:cNvSpPr>
                <a:spLocks noChangeArrowheads="1"/>
              </p:cNvSpPr>
              <p:nvPr/>
            </p:nvSpPr>
            <p:spPr bwMode="auto">
              <a:xfrm>
                <a:off x="4213" y="2690"/>
                <a:ext cx="1284" cy="182"/>
              </a:xfrm>
              <a:prstGeom prst="rect">
                <a:avLst/>
              </a:prstGeom>
              <a:gradFill rotWithShape="1">
                <a:gsLst>
                  <a:gs pos="0">
                    <a:schemeClr val="tx2"/>
                  </a:gs>
                  <a:gs pos="50000">
                    <a:schemeClr val="tx2">
                      <a:gamma/>
                      <a:tint val="0"/>
                      <a:invGamma/>
                    </a:schemeClr>
                  </a:gs>
                  <a:gs pos="100000">
                    <a:schemeClr val="tx2"/>
                  </a:gs>
                </a:gsLst>
                <a:lin ang="0" scaled="1"/>
              </a:gradFill>
              <a:ln w="9525">
                <a:noFill/>
                <a:miter lim="800000"/>
                <a:headEnd/>
                <a:tailEnd/>
              </a:ln>
              <a:effectLst/>
            </p:spPr>
            <p:txBody>
              <a:bodyPr wrap="none" anchor="ctr"/>
              <a:lstStyle/>
              <a:p>
                <a:pPr>
                  <a:defRPr/>
                </a:pPr>
                <a:endParaRPr lang="en-US"/>
              </a:p>
            </p:txBody>
          </p:sp>
          <p:pic>
            <p:nvPicPr>
              <p:cNvPr id="26648" name="Picture 1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1" y="1571"/>
                <a:ext cx="690" cy="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37" name="Picture 17" descr="ANd9GcQ6dNpEkJ0-F4vJw4bu57jgcOOAxR5Na6kowoQypUgQA3hXiFpmew"/>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0" y="2085"/>
              <a:ext cx="1705" cy="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8" name="Rectangle 18"/>
            <p:cNvSpPr>
              <a:spLocks noChangeArrowheads="1"/>
            </p:cNvSpPr>
            <p:nvPr/>
          </p:nvSpPr>
          <p:spPr bwMode="auto">
            <a:xfrm>
              <a:off x="4222" y="2508"/>
              <a:ext cx="1273" cy="357"/>
            </a:xfrm>
            <a:prstGeom prst="rect">
              <a:avLst/>
            </a:prstGeom>
            <a:noFill/>
            <a:ln w="1905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nvGrpSpPr>
            <p:cNvPr id="26639" name="Group 19"/>
            <p:cNvGrpSpPr>
              <a:grpSpLocks/>
            </p:cNvGrpSpPr>
            <p:nvPr/>
          </p:nvGrpSpPr>
          <p:grpSpPr bwMode="auto">
            <a:xfrm>
              <a:off x="5548" y="2509"/>
              <a:ext cx="212" cy="356"/>
              <a:chOff x="5548" y="2509"/>
              <a:chExt cx="212" cy="356"/>
            </a:xfrm>
          </p:grpSpPr>
          <p:sp>
            <p:nvSpPr>
              <p:cNvPr id="26645" name="Line 20"/>
              <p:cNvSpPr>
                <a:spLocks noChangeShapeType="1"/>
              </p:cNvSpPr>
              <p:nvPr/>
            </p:nvSpPr>
            <p:spPr bwMode="auto">
              <a:xfrm flipV="1">
                <a:off x="5574" y="2509"/>
                <a:ext cx="0" cy="35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6" name="Text Box 21"/>
              <p:cNvSpPr txBox="1">
                <a:spLocks noChangeArrowheads="1"/>
              </p:cNvSpPr>
              <p:nvPr/>
            </p:nvSpPr>
            <p:spPr bwMode="auto">
              <a:xfrm>
                <a:off x="5548" y="2566"/>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solidFill>
                      <a:srgbClr val="FF0000"/>
                    </a:solidFill>
                  </a:rPr>
                  <a:t>x</a:t>
                </a:r>
              </a:p>
            </p:txBody>
          </p:sp>
        </p:grpSp>
        <p:sp>
          <p:nvSpPr>
            <p:cNvPr id="26640" name="Text Box 23"/>
            <p:cNvSpPr txBox="1">
              <a:spLocks noChangeArrowheads="1"/>
            </p:cNvSpPr>
            <p:nvPr/>
          </p:nvSpPr>
          <p:spPr bwMode="auto">
            <a:xfrm>
              <a:off x="4670" y="2610"/>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b="1">
                  <a:solidFill>
                    <a:srgbClr val="FF0000"/>
                  </a:solidFill>
                  <a:cs typeface="Courier New" pitchFamily="49" charset="0"/>
                </a:rPr>
                <a:t>∆</a:t>
              </a:r>
              <a:r>
                <a:rPr lang="en-US" altLang="en-US" b="1" i="1">
                  <a:solidFill>
                    <a:srgbClr val="FF0000"/>
                  </a:solidFill>
                  <a:cs typeface="Courier New" pitchFamily="49" charset="0"/>
                </a:rPr>
                <a:t>V</a:t>
              </a:r>
              <a:endParaRPr lang="en-US" altLang="en-US" b="1">
                <a:solidFill>
                  <a:srgbClr val="FF0000"/>
                </a:solidFill>
                <a:cs typeface="Courier New" pitchFamily="49" charset="0"/>
              </a:endParaRPr>
            </a:p>
          </p:txBody>
        </p:sp>
        <p:grpSp>
          <p:nvGrpSpPr>
            <p:cNvPr id="26641" name="Group 24"/>
            <p:cNvGrpSpPr>
              <a:grpSpLocks/>
            </p:cNvGrpSpPr>
            <p:nvPr/>
          </p:nvGrpSpPr>
          <p:grpSpPr bwMode="auto">
            <a:xfrm>
              <a:off x="3967" y="2732"/>
              <a:ext cx="1520" cy="250"/>
              <a:chOff x="3967" y="2732"/>
              <a:chExt cx="1520" cy="250"/>
            </a:xfrm>
          </p:grpSpPr>
          <p:sp>
            <p:nvSpPr>
              <p:cNvPr id="26643" name="Line 25"/>
              <p:cNvSpPr>
                <a:spLocks noChangeShapeType="1"/>
              </p:cNvSpPr>
              <p:nvPr/>
            </p:nvSpPr>
            <p:spPr bwMode="auto">
              <a:xfrm>
                <a:off x="4206" y="2857"/>
                <a:ext cx="1281"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4" name="Text Box 26"/>
              <p:cNvSpPr txBox="1">
                <a:spLocks noChangeArrowheads="1"/>
              </p:cNvSpPr>
              <p:nvPr/>
            </p:nvSpPr>
            <p:spPr bwMode="auto">
              <a:xfrm>
                <a:off x="3967" y="2732"/>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solidFill>
                      <a:srgbClr val="FF0000"/>
                    </a:solidFill>
                  </a:rPr>
                  <a:t>A</a:t>
                </a:r>
              </a:p>
            </p:txBody>
          </p:sp>
        </p:grpSp>
        <p:sp>
          <p:nvSpPr>
            <p:cNvPr id="26642" name="Text Box 28"/>
            <p:cNvSpPr txBox="1">
              <a:spLocks noChangeArrowheads="1"/>
            </p:cNvSpPr>
            <p:nvPr/>
          </p:nvSpPr>
          <p:spPr bwMode="auto">
            <a:xfrm>
              <a:off x="4717" y="1763"/>
              <a:ext cx="25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solidFill>
                    <a:srgbClr val="FF0000"/>
                  </a:solidFill>
                </a:rPr>
                <a:t>F</a:t>
              </a:r>
            </a:p>
          </p:txBody>
        </p:sp>
      </p:grpSp>
      <p:grpSp>
        <p:nvGrpSpPr>
          <p:cNvPr id="26652" name="Group 28"/>
          <p:cNvGrpSpPr>
            <a:grpSpLocks/>
          </p:cNvGrpSpPr>
          <p:nvPr/>
        </p:nvGrpSpPr>
        <p:grpSpPr bwMode="auto">
          <a:xfrm>
            <a:off x="825500" y="4656138"/>
            <a:ext cx="5491163" cy="822325"/>
            <a:chOff x="520" y="3061"/>
            <a:chExt cx="3512" cy="518"/>
          </a:xfrm>
        </p:grpSpPr>
        <p:sp>
          <p:nvSpPr>
            <p:cNvPr id="26631" name="Text Box 32"/>
            <p:cNvSpPr txBox="1">
              <a:spLocks noChangeArrowheads="1"/>
            </p:cNvSpPr>
            <p:nvPr/>
          </p:nvSpPr>
          <p:spPr bwMode="auto">
            <a:xfrm>
              <a:off x="1681" y="3061"/>
              <a:ext cx="2351" cy="5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a:solidFill>
                    <a:schemeClr val="bg1"/>
                  </a:solidFill>
                </a:rPr>
                <a:t>work done </a:t>
              </a:r>
              <a:r>
                <a:rPr lang="en-US" altLang="en-US" u="sng">
                  <a:solidFill>
                    <a:schemeClr val="bg1"/>
                  </a:solidFill>
                </a:rPr>
                <a:t>by</a:t>
              </a:r>
              <a:r>
                <a:rPr lang="en-US" altLang="en-US">
                  <a:solidFill>
                    <a:schemeClr val="bg1"/>
                  </a:solidFill>
                </a:rPr>
                <a:t> expanding gas (constant </a:t>
              </a:r>
              <a:r>
                <a:rPr lang="en-US" altLang="en-US" i="1">
                  <a:solidFill>
                    <a:schemeClr val="bg1"/>
                  </a:solidFill>
                </a:rPr>
                <a:t>p</a:t>
              </a:r>
              <a:r>
                <a:rPr lang="en-US" altLang="en-US">
                  <a:solidFill>
                    <a:schemeClr val="bg1"/>
                  </a:solidFill>
                </a:rPr>
                <a:t>)</a:t>
              </a:r>
            </a:p>
          </p:txBody>
        </p:sp>
        <p:sp>
          <p:nvSpPr>
            <p:cNvPr id="26632" name="Rectangle 33"/>
            <p:cNvSpPr>
              <a:spLocks noChangeArrowheads="1"/>
            </p:cNvSpPr>
            <p:nvPr/>
          </p:nvSpPr>
          <p:spPr bwMode="auto">
            <a:xfrm>
              <a:off x="520" y="3063"/>
              <a:ext cx="3511" cy="51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6633" name="Text Box 34"/>
            <p:cNvSpPr txBox="1">
              <a:spLocks noChangeArrowheads="1"/>
            </p:cNvSpPr>
            <p:nvPr/>
          </p:nvSpPr>
          <p:spPr bwMode="auto">
            <a:xfrm>
              <a:off x="539" y="3102"/>
              <a:ext cx="13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i="1"/>
                <a:t>W</a:t>
              </a:r>
              <a:r>
                <a:rPr lang="en-US" altLang="en-US"/>
                <a:t> = </a:t>
              </a:r>
              <a:r>
                <a:rPr lang="en-US" altLang="en-US" i="1">
                  <a:solidFill>
                    <a:srgbClr val="000000"/>
                  </a:solidFill>
                </a:rPr>
                <a:t>p</a:t>
              </a:r>
              <a:r>
                <a:rPr lang="en-US" altLang="en-US">
                  <a:solidFill>
                    <a:srgbClr val="000000"/>
                  </a:solidFill>
                </a:rPr>
                <a:t>∆</a:t>
              </a:r>
              <a:r>
                <a:rPr lang="en-US" altLang="en-US" i="1">
                  <a:solidFill>
                    <a:srgbClr val="000000"/>
                  </a:solidFill>
                </a:rPr>
                <a:t>V</a:t>
              </a:r>
            </a:p>
          </p:txBody>
        </p:sp>
      </p:grpSp>
      <p:sp>
        <p:nvSpPr>
          <p:cNvPr id="28"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
        <p:nvSpPr>
          <p:cNvPr id="1187872" name="Rectangle 32"/>
          <p:cNvSpPr>
            <a:spLocks noChangeArrowheads="1"/>
          </p:cNvSpPr>
          <p:nvPr/>
        </p:nvSpPr>
        <p:spPr bwMode="auto">
          <a:xfrm>
            <a:off x="4478718" y="2424112"/>
            <a:ext cx="1147762" cy="325437"/>
          </a:xfrm>
          <a:prstGeom prst="rect">
            <a:avLst/>
          </a:prstGeom>
          <a:solidFill>
            <a:srgbClr val="FF6600">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87873" name="Rectangle 33"/>
          <p:cNvSpPr>
            <a:spLocks noChangeArrowheads="1"/>
          </p:cNvSpPr>
          <p:nvPr/>
        </p:nvSpPr>
        <p:spPr bwMode="auto">
          <a:xfrm>
            <a:off x="3032125" y="4252913"/>
            <a:ext cx="360363" cy="312737"/>
          </a:xfrm>
          <a:prstGeom prst="rect">
            <a:avLst/>
          </a:prstGeom>
          <a:solidFill>
            <a:srgbClr val="FF6600">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 name="Rectangle 33"/>
          <p:cNvSpPr>
            <a:spLocks noChangeArrowheads="1"/>
          </p:cNvSpPr>
          <p:nvPr/>
        </p:nvSpPr>
        <p:spPr bwMode="auto">
          <a:xfrm>
            <a:off x="3878263" y="4257675"/>
            <a:ext cx="369887" cy="312738"/>
          </a:xfrm>
          <a:prstGeom prst="rect">
            <a:avLst/>
          </a:prstGeom>
          <a:solidFill>
            <a:srgbClr val="FF6600">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65314">
                                            <p:txEl>
                                              <p:pRg st="0" end="0"/>
                                            </p:txEl>
                                          </p:spTgt>
                                        </p:tgtEl>
                                        <p:attrNameLst>
                                          <p:attrName>style.visibility</p:attrName>
                                        </p:attrNameLst>
                                      </p:cBhvr>
                                      <p:to>
                                        <p:strVal val="visible"/>
                                      </p:to>
                                    </p:set>
                                    <p:anim calcmode="lin" valueType="num">
                                      <p:cBhvr additive="base">
                                        <p:cTn id="7" dur="500" fill="hold"/>
                                        <p:tgtEl>
                                          <p:spTgt spid="1165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53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65314">
                                            <p:txEl>
                                              <p:pRg st="1" end="1"/>
                                            </p:txEl>
                                          </p:spTgt>
                                        </p:tgtEl>
                                        <p:attrNameLst>
                                          <p:attrName>style.visibility</p:attrName>
                                        </p:attrNameLst>
                                      </p:cBhvr>
                                      <p:to>
                                        <p:strVal val="visible"/>
                                      </p:to>
                                    </p:set>
                                    <p:anim calcmode="lin" valueType="num">
                                      <p:cBhvr additive="base">
                                        <p:cTn id="13" dur="500" fill="hold"/>
                                        <p:tgtEl>
                                          <p:spTgt spid="11653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653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65314">
                                            <p:txEl>
                                              <p:pRg st="2" end="2"/>
                                            </p:txEl>
                                          </p:spTgt>
                                        </p:tgtEl>
                                        <p:attrNameLst>
                                          <p:attrName>style.visibility</p:attrName>
                                        </p:attrNameLst>
                                      </p:cBhvr>
                                      <p:to>
                                        <p:strVal val="visible"/>
                                      </p:to>
                                    </p:set>
                                    <p:anim calcmode="lin" valueType="num">
                                      <p:cBhvr additive="base">
                                        <p:cTn id="19" dur="500" fill="hold"/>
                                        <p:tgtEl>
                                          <p:spTgt spid="11653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653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65314">
                                            <p:txEl>
                                              <p:pRg st="3" end="3"/>
                                            </p:txEl>
                                          </p:spTgt>
                                        </p:tgtEl>
                                        <p:attrNameLst>
                                          <p:attrName>style.visibility</p:attrName>
                                        </p:attrNameLst>
                                      </p:cBhvr>
                                      <p:to>
                                        <p:strVal val="visible"/>
                                      </p:to>
                                    </p:set>
                                    <p:anim calcmode="lin" valueType="num">
                                      <p:cBhvr additive="base">
                                        <p:cTn id="25" dur="500" fill="hold"/>
                                        <p:tgtEl>
                                          <p:spTgt spid="11653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653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65314">
                                            <p:txEl>
                                              <p:pRg st="4" end="4"/>
                                            </p:txEl>
                                          </p:spTgt>
                                        </p:tgtEl>
                                        <p:attrNameLst>
                                          <p:attrName>style.visibility</p:attrName>
                                        </p:attrNameLst>
                                      </p:cBhvr>
                                      <p:to>
                                        <p:strVal val="visible"/>
                                      </p:to>
                                    </p:set>
                                    <p:anim calcmode="lin" valueType="num">
                                      <p:cBhvr additive="base">
                                        <p:cTn id="31" dur="500" fill="hold"/>
                                        <p:tgtEl>
                                          <p:spTgt spid="11653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653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87872"/>
                                        </p:tgtEl>
                                        <p:attrNameLst>
                                          <p:attrName>style.visibility</p:attrName>
                                        </p:attrNameLst>
                                      </p:cBhvr>
                                      <p:to>
                                        <p:strVal val="visible"/>
                                      </p:to>
                                    </p:set>
                                    <p:animEffect transition="in" filter="wipe(left)">
                                      <p:cBhvr>
                                        <p:cTn id="37" dur="500"/>
                                        <p:tgtEl>
                                          <p:spTgt spid="1187872"/>
                                        </p:tgtEl>
                                      </p:cBhvr>
                                    </p:animEffect>
                                  </p:childTnLst>
                                  <p:subTnLst>
                                    <p:audio>
                                      <p:cMediaNode>
                                        <p:cTn display="0" masterRel="sameClick">
                                          <p:stCondLst>
                                            <p:cond evt="begin" delay="0">
                                              <p:tn val="35"/>
                                            </p:cond>
                                          </p:stCondLst>
                                          <p:endCondLst>
                                            <p:cond evt="onStopAudio" delay="0">
                                              <p:tgtEl>
                                                <p:sldTgt/>
                                              </p:tgtEl>
                                            </p:cond>
                                          </p:endCondLst>
                                        </p:cTn>
                                        <p:tgtEl>
                                          <p:sndTgt r:embed="rId5" name="cashreg.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87873"/>
                                        </p:tgtEl>
                                        <p:attrNameLst>
                                          <p:attrName>style.visibility</p:attrName>
                                        </p:attrNameLst>
                                      </p:cBhvr>
                                      <p:to>
                                        <p:strVal val="visible"/>
                                      </p:to>
                                    </p:set>
                                    <p:animEffect transition="in" filter="wipe(left)">
                                      <p:cBhvr>
                                        <p:cTn id="42" dur="500"/>
                                        <p:tgtEl>
                                          <p:spTgt spid="1187873"/>
                                        </p:tgtEl>
                                      </p:cBhvr>
                                    </p:animEffect>
                                  </p:childTnLst>
                                  <p:subTnLst>
                                    <p:audio>
                                      <p:cMediaNode>
                                        <p:cTn display="0" masterRel="sameClick">
                                          <p:stCondLst>
                                            <p:cond evt="begin" delay="0">
                                              <p:tn val="40"/>
                                            </p:cond>
                                          </p:stCondLst>
                                          <p:endCondLst>
                                            <p:cond evt="onStopAudio" delay="0">
                                              <p:tgtEl>
                                                <p:sldTgt/>
                                              </p:tgtEl>
                                            </p:cond>
                                          </p:endCondLst>
                                        </p:cTn>
                                        <p:tgtEl>
                                          <p:sndTgt r:embed="rId5" name="cashreg.wav"/>
                                        </p:tgtEl>
                                      </p:cMediaNode>
                                    </p:audio>
                                  </p:subTnLst>
                                </p:cTn>
                              </p:par>
                              <p:par>
                                <p:cTn id="43" presetID="22" presetClass="entr" presetSubtype="8"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500"/>
                                        <p:tgtEl>
                                          <p:spTgt spid="2"/>
                                        </p:tgtEl>
                                      </p:cBhvr>
                                    </p:animEffect>
                                  </p:childTnLst>
                                  <p:subTnLst>
                                    <p:audio>
                                      <p:cMediaNode>
                                        <p:cTn display="0" masterRel="sameClick">
                                          <p:stCondLst>
                                            <p:cond evt="begin" delay="0">
                                              <p:tn val="43"/>
                                            </p:cond>
                                          </p:stCondLst>
                                          <p:endCondLst>
                                            <p:cond evt="onStopAudio" delay="0">
                                              <p:tgtEl>
                                                <p:sldTgt/>
                                              </p:tgtEl>
                                            </p:cond>
                                          </p:endCondLst>
                                        </p:cTn>
                                        <p:tgtEl>
                                          <p:sndTgt r:embed="rId5" name="cashreg.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nodeType="clickEffect">
                                  <p:stCondLst>
                                    <p:cond delay="0"/>
                                  </p:stCondLst>
                                  <p:childTnLst>
                                    <p:set>
                                      <p:cBhvr>
                                        <p:cTn id="49" dur="1" fill="hold">
                                          <p:stCondLst>
                                            <p:cond delay="0"/>
                                          </p:stCondLst>
                                        </p:cTn>
                                        <p:tgtEl>
                                          <p:spTgt spid="26652"/>
                                        </p:tgtEl>
                                        <p:attrNameLst>
                                          <p:attrName>style.visibility</p:attrName>
                                        </p:attrNameLst>
                                      </p:cBhvr>
                                      <p:to>
                                        <p:strVal val="visible"/>
                                      </p:to>
                                    </p:set>
                                    <p:anim calcmode="lin" valueType="num">
                                      <p:cBhvr>
                                        <p:cTn id="50" dur="500" fill="hold"/>
                                        <p:tgtEl>
                                          <p:spTgt spid="26652"/>
                                        </p:tgtEl>
                                        <p:attrNameLst>
                                          <p:attrName>ppt_w</p:attrName>
                                        </p:attrNameLst>
                                      </p:cBhvr>
                                      <p:tavLst>
                                        <p:tav tm="0">
                                          <p:val>
                                            <p:fltVal val="0"/>
                                          </p:val>
                                        </p:tav>
                                        <p:tav tm="100000">
                                          <p:val>
                                            <p:strVal val="#ppt_w"/>
                                          </p:val>
                                        </p:tav>
                                      </p:tavLst>
                                    </p:anim>
                                    <p:anim calcmode="lin" valueType="num">
                                      <p:cBhvr>
                                        <p:cTn id="51" dur="500" fill="hold"/>
                                        <p:tgtEl>
                                          <p:spTgt spid="26652"/>
                                        </p:tgtEl>
                                        <p:attrNameLst>
                                          <p:attrName>ppt_h</p:attrName>
                                        </p:attrNameLst>
                                      </p:cBhvr>
                                      <p:tavLst>
                                        <p:tav tm="0">
                                          <p:val>
                                            <p:fltVal val="0"/>
                                          </p:val>
                                        </p:tav>
                                        <p:tav tm="100000">
                                          <p:val>
                                            <p:strVal val="#ppt_h"/>
                                          </p:val>
                                        </p:tav>
                                      </p:tavLst>
                                    </p:anim>
                                    <p:animEffect transition="in" filter="fade">
                                      <p:cBhvr>
                                        <p:cTn id="52" dur="500"/>
                                        <p:tgtEl>
                                          <p:spTgt spid="26652"/>
                                        </p:tgtEl>
                                      </p:cBhvr>
                                    </p:animEffect>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1165351">
                                            <p:txEl>
                                              <p:pRg st="1" end="1"/>
                                            </p:txEl>
                                          </p:spTgt>
                                        </p:tgtEl>
                                        <p:attrNameLst>
                                          <p:attrName>style.visibility</p:attrName>
                                        </p:attrNameLst>
                                      </p:cBhvr>
                                      <p:to>
                                        <p:strVal val="visible"/>
                                      </p:to>
                                    </p:set>
                                    <p:anim calcmode="lin" valueType="num">
                                      <p:cBhvr additive="base">
                                        <p:cTn id="57" dur="500" fill="hold"/>
                                        <p:tgtEl>
                                          <p:spTgt spid="1165351">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16535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1165351">
                                            <p:txEl>
                                              <p:pRg st="2" end="2"/>
                                            </p:txEl>
                                          </p:spTgt>
                                        </p:tgtEl>
                                        <p:attrNameLst>
                                          <p:attrName>style.visibility</p:attrName>
                                        </p:attrNameLst>
                                      </p:cBhvr>
                                      <p:to>
                                        <p:strVal val="visible"/>
                                      </p:to>
                                    </p:set>
                                    <p:anim calcmode="lin" valueType="num">
                                      <p:cBhvr additive="base">
                                        <p:cTn id="63" dur="500" fill="hold"/>
                                        <p:tgtEl>
                                          <p:spTgt spid="1165351">
                                            <p:txEl>
                                              <p:pRg st="2" end="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16535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2" grpId="0" animBg="1"/>
      <p:bldP spid="1187873"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51" name="Rectangle 39"/>
          <p:cNvSpPr>
            <a:spLocks noChangeArrowheads="1"/>
          </p:cNvSpPr>
          <p:nvPr/>
        </p:nvSpPr>
        <p:spPr bwMode="auto">
          <a:xfrm>
            <a:off x="682625" y="6407106"/>
            <a:ext cx="7764463" cy="450894"/>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dirty="0" smtClean="0"/>
              <a:t>FYI  - </a:t>
            </a:r>
            <a:r>
              <a:rPr lang="en-US" altLang="en-US" dirty="0" smtClean="0">
                <a:sym typeface="Symbol" pitchFamily="18" charset="2"/>
              </a:rPr>
              <a:t>The </a:t>
            </a:r>
            <a:r>
              <a:rPr lang="en-US" altLang="en-US" dirty="0">
                <a:sym typeface="Symbol" pitchFamily="18" charset="2"/>
              </a:rPr>
              <a:t>symbol  means “is proportional to.”</a:t>
            </a:r>
          </a:p>
        </p:txBody>
      </p:sp>
      <mc:AlternateContent xmlns:mc="http://schemas.openxmlformats.org/markup-compatibility/2006" xmlns:a14="http://schemas.microsoft.com/office/drawing/2010/main">
        <mc:Choice Requires="a14">
          <p:sp>
            <p:nvSpPr>
              <p:cNvPr id="1187871" name="Rectangle 31"/>
              <p:cNvSpPr>
                <a:spLocks noChangeArrowheads="1"/>
              </p:cNvSpPr>
              <p:nvPr/>
            </p:nvSpPr>
            <p:spPr bwMode="auto">
              <a:xfrm>
                <a:off x="687388" y="1868487"/>
                <a:ext cx="7772400" cy="4538619"/>
              </a:xfrm>
              <a:prstGeom prst="rect">
                <a:avLst/>
              </a:prstGeom>
              <a:solidFill>
                <a:srgbClr val="FFFFCC"/>
              </a:solidFill>
              <a:ln>
                <a:noFill/>
              </a:ln>
              <a:extLst>
                <a:ext uri="{91240B29-F687-4F45-9708-019B960494DF}">
                  <a14:hiddenLine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smtClean="0">
                    <a:sym typeface="Symbol" pitchFamily="18" charset="2"/>
                  </a:rPr>
                  <a:t>EXAMPLE</a:t>
                </a:r>
                <a:r>
                  <a:rPr lang="en-US" altLang="en-US" dirty="0"/>
                  <a:t>: </a:t>
                </a:r>
                <a:r>
                  <a:rPr lang="en-US" altLang="en-US" dirty="0" smtClean="0"/>
                  <a:t>Show </a:t>
                </a:r>
                <a:r>
                  <a:rPr lang="en-US" altLang="en-US" dirty="0"/>
                  <a:t>that for an isolated ideal gas </a:t>
                </a:r>
                <a:r>
                  <a:rPr lang="en-US" altLang="en-US" i="1" dirty="0"/>
                  <a:t>V</a:t>
                </a:r>
                <a:r>
                  <a:rPr lang="en-US" altLang="en-US" dirty="0"/>
                  <a:t> </a:t>
                </a:r>
                <a:r>
                  <a:rPr lang="en-US" altLang="en-US" dirty="0">
                    <a:sym typeface="Symbol" pitchFamily="18" charset="2"/>
                  </a:rPr>
                  <a:t> </a:t>
                </a:r>
                <a:r>
                  <a:rPr lang="en-US" altLang="en-US" i="1" dirty="0">
                    <a:sym typeface="Symbol" pitchFamily="18" charset="2"/>
                  </a:rPr>
                  <a:t>T</a:t>
                </a:r>
                <a:r>
                  <a:rPr lang="en-US" altLang="en-US" i="1" dirty="0"/>
                  <a:t> </a:t>
                </a:r>
                <a:r>
                  <a:rPr lang="en-US" altLang="en-US" dirty="0"/>
                  <a:t>during an isobaric process.</a:t>
                </a:r>
              </a:p>
              <a:p>
                <a:pPr eaLnBrk="1" hangingPunct="1"/>
                <a:r>
                  <a:rPr lang="en-US" altLang="en-US" dirty="0"/>
                  <a:t>SOLUTION:  Use </a:t>
                </a:r>
                <a14:m>
                  <m:oMath xmlns:m="http://schemas.openxmlformats.org/officeDocument/2006/math">
                    <m:r>
                      <a:rPr lang="en-US" altLang="en-US" i="1" dirty="0" smtClean="0">
                        <a:latin typeface="Cambria Math" panose="02040503050406030204" pitchFamily="18" charset="0"/>
                      </a:rPr>
                      <m:t>𝑝𝑉</m:t>
                    </m:r>
                    <m:r>
                      <a:rPr lang="en-US" altLang="en-US" i="1" dirty="0">
                        <a:latin typeface="Cambria Math" panose="02040503050406030204" pitchFamily="18" charset="0"/>
                      </a:rPr>
                      <m:t>=</m:t>
                    </m:r>
                    <m:r>
                      <a:rPr lang="en-US" altLang="en-US" i="1" dirty="0" err="1">
                        <a:latin typeface="Cambria Math" panose="02040503050406030204" pitchFamily="18" charset="0"/>
                      </a:rPr>
                      <m:t>𝑛𝑅𝑇</m:t>
                    </m:r>
                  </m:oMath>
                </a14:m>
                <a:r>
                  <a:rPr lang="en-US" altLang="en-US" dirty="0"/>
                  <a:t>. Then</a:t>
                </a:r>
              </a:p>
              <a:p>
                <a:pPr eaLnBrk="1" hangingPunct="1"/>
                <a:r>
                  <a:rPr lang="en-US" altLang="en-US" i="1" dirty="0">
                    <a:sym typeface="Symbol" pitchFamily="18" charset="2"/>
                  </a:rPr>
                  <a:t>                              </a:t>
                </a:r>
                <a14:m>
                  <m:oMath xmlns:m="http://schemas.openxmlformats.org/officeDocument/2006/math">
                    <m:r>
                      <a:rPr lang="en-US" altLang="en-US" i="1" dirty="0" smtClean="0">
                        <a:latin typeface="Cambria Math" panose="02040503050406030204" pitchFamily="18" charset="0"/>
                        <a:sym typeface="Symbol" pitchFamily="18" charset="2"/>
                      </a:rPr>
                      <m:t>𝑉</m:t>
                    </m:r>
                    <m:r>
                      <a:rPr lang="en-US" altLang="en-US" i="1" dirty="0" smtClean="0">
                        <a:latin typeface="Cambria Math" panose="02040503050406030204" pitchFamily="18" charset="0"/>
                        <a:sym typeface="Symbol" pitchFamily="18" charset="2"/>
                      </a:rPr>
                      <m:t>=</m:t>
                    </m:r>
                    <m:d>
                      <m:dPr>
                        <m:ctrlPr>
                          <a:rPr lang="en-US" altLang="en-US" i="1" dirty="0" smtClean="0">
                            <a:latin typeface="Cambria Math" panose="02040503050406030204" pitchFamily="18" charset="0"/>
                            <a:sym typeface="Symbol" pitchFamily="18" charset="2"/>
                          </a:rPr>
                        </m:ctrlPr>
                      </m:dPr>
                      <m:e>
                        <m:f>
                          <m:fPr>
                            <m:ctrlPr>
                              <a:rPr lang="en-US" altLang="en-US" i="1" dirty="0">
                                <a:latin typeface="Cambria Math" panose="02040503050406030204" pitchFamily="18" charset="0"/>
                                <a:sym typeface="Symbol" pitchFamily="18" charset="2"/>
                              </a:rPr>
                            </m:ctrlPr>
                          </m:fPr>
                          <m:num>
                            <m:r>
                              <a:rPr lang="en-US" altLang="en-US" i="1" dirty="0" err="1">
                                <a:latin typeface="Cambria Math" panose="02040503050406030204" pitchFamily="18" charset="0"/>
                                <a:sym typeface="Symbol" pitchFamily="18" charset="2"/>
                              </a:rPr>
                              <m:t>𝑛</m:t>
                            </m:r>
                            <m:r>
                              <a:rPr lang="en-US" altLang="en-US" i="1" dirty="0" smtClean="0">
                                <a:latin typeface="Cambria Math" panose="02040503050406030204" pitchFamily="18" charset="0"/>
                                <a:sym typeface="Symbol" pitchFamily="18" charset="2"/>
                              </a:rPr>
                              <m:t>𝑅</m:t>
                            </m:r>
                          </m:num>
                          <m:den>
                            <m:r>
                              <a:rPr lang="en-US" altLang="en-US" i="1" dirty="0">
                                <a:latin typeface="Cambria Math" panose="02040503050406030204" pitchFamily="18" charset="0"/>
                                <a:sym typeface="Symbol" pitchFamily="18" charset="2"/>
                              </a:rPr>
                              <m:t>𝑝</m:t>
                            </m:r>
                          </m:den>
                        </m:f>
                      </m:e>
                    </m:d>
                    <m:r>
                      <a:rPr lang="en-US" altLang="en-US" i="1" dirty="0">
                        <a:latin typeface="Cambria Math" panose="02040503050406030204" pitchFamily="18" charset="0"/>
                        <a:sym typeface="Symbol" pitchFamily="18" charset="2"/>
                      </a:rPr>
                      <m:t>𝑇</m:t>
                    </m:r>
                  </m:oMath>
                </a14:m>
                <a:r>
                  <a:rPr lang="en-US" altLang="en-US" dirty="0">
                    <a:sym typeface="Symbol" pitchFamily="18" charset="2"/>
                  </a:rPr>
                  <a:t>.</a:t>
                </a:r>
                <a:endParaRPr lang="en-US" altLang="en-US" i="1" dirty="0"/>
              </a:p>
              <a:p>
                <a:pPr eaLnBrk="1" hangingPunct="1"/>
                <a:r>
                  <a:rPr lang="en-US" altLang="en-US" dirty="0">
                    <a:sym typeface="Symbol" pitchFamily="18" charset="2"/>
                  </a:rPr>
                  <a:t></a:t>
                </a:r>
                <a:r>
                  <a:rPr lang="en-US" altLang="en-US" dirty="0"/>
                  <a:t>Isolated means </a:t>
                </a:r>
                <a:r>
                  <a:rPr lang="en-US" altLang="en-US" i="1" dirty="0"/>
                  <a:t>n</a:t>
                </a:r>
                <a:r>
                  <a:rPr lang="en-US" altLang="en-US" dirty="0"/>
                  <a:t> is constant (no gas is added to or lost from the system).</a:t>
                </a:r>
              </a:p>
              <a:p>
                <a:pPr eaLnBrk="1" hangingPunct="1"/>
                <a:r>
                  <a:rPr lang="en-US" altLang="en-US" dirty="0">
                    <a:sym typeface="Symbol" pitchFamily="18" charset="2"/>
                  </a:rPr>
                  <a:t></a:t>
                </a:r>
                <a:r>
                  <a:rPr lang="en-US" altLang="en-US" dirty="0"/>
                  <a:t>Isobaric means </a:t>
                </a:r>
                <a:r>
                  <a:rPr lang="en-US" altLang="en-US" i="1" dirty="0"/>
                  <a:t>p</a:t>
                </a:r>
                <a:r>
                  <a:rPr lang="en-US" altLang="en-US" dirty="0"/>
                  <a:t> is constant.</a:t>
                </a:r>
              </a:p>
              <a:p>
                <a:pPr eaLnBrk="1" hangingPunct="1"/>
                <a:r>
                  <a:rPr lang="en-US" altLang="en-US" dirty="0">
                    <a:sym typeface="Symbol" pitchFamily="18" charset="2"/>
                  </a:rPr>
                  <a:t></a:t>
                </a:r>
                <a:r>
                  <a:rPr lang="en-US" altLang="en-US" dirty="0"/>
                  <a:t>Then </a:t>
                </a:r>
                <a:r>
                  <a:rPr lang="en-US" altLang="en-US" i="1" dirty="0"/>
                  <a:t>n</a:t>
                </a:r>
                <a:r>
                  <a:rPr lang="en-US" altLang="en-US" dirty="0"/>
                  <a:t> and </a:t>
                </a:r>
                <a:r>
                  <a:rPr lang="en-US" altLang="en-US" i="1" dirty="0"/>
                  <a:t>P</a:t>
                </a:r>
                <a:r>
                  <a:rPr lang="en-US" altLang="en-US" dirty="0"/>
                  <a:t> are constant (as is </a:t>
                </a:r>
                <a:r>
                  <a:rPr lang="en-US" altLang="en-US" i="1" dirty="0"/>
                  <a:t>R</a:t>
                </a:r>
                <a:r>
                  <a:rPr lang="en-US" altLang="en-US" dirty="0"/>
                  <a:t>). Thus</a:t>
                </a:r>
              </a:p>
              <a:p>
                <a:pPr eaLnBrk="1" hangingPunct="1"/>
                <a:r>
                  <a:rPr lang="en-US" altLang="en-US" i="1" dirty="0">
                    <a:sym typeface="Symbol" pitchFamily="18" charset="2"/>
                  </a:rPr>
                  <a:t>                </a:t>
                </a:r>
                <a14:m>
                  <m:oMath xmlns:m="http://schemas.openxmlformats.org/officeDocument/2006/math">
                    <m:r>
                      <a:rPr lang="en-US" altLang="en-US" i="1" dirty="0" smtClean="0">
                        <a:latin typeface="Cambria Math" panose="02040503050406030204" pitchFamily="18" charset="0"/>
                        <a:sym typeface="Symbol" pitchFamily="18" charset="2"/>
                      </a:rPr>
                      <m:t>𝑉</m:t>
                    </m:r>
                    <m:r>
                      <a:rPr lang="en-US" altLang="en-US" i="1" dirty="0" smtClean="0">
                        <a:latin typeface="Cambria Math" panose="02040503050406030204" pitchFamily="18" charset="0"/>
                        <a:sym typeface="Symbol" pitchFamily="18" charset="2"/>
                      </a:rPr>
                      <m:t>=</m:t>
                    </m:r>
                    <m:d>
                      <m:dPr>
                        <m:ctrlPr>
                          <a:rPr lang="en-US" altLang="en-US" i="1" dirty="0" smtClean="0">
                            <a:latin typeface="Cambria Math" panose="02040503050406030204" pitchFamily="18" charset="0"/>
                            <a:sym typeface="Symbol" pitchFamily="18" charset="2"/>
                          </a:rPr>
                        </m:ctrlPr>
                      </m:dPr>
                      <m:e>
                        <m:f>
                          <m:fPr>
                            <m:ctrlPr>
                              <a:rPr lang="en-US" altLang="en-US" i="1" dirty="0" smtClean="0">
                                <a:latin typeface="Cambria Math" panose="02040503050406030204" pitchFamily="18" charset="0"/>
                                <a:sym typeface="Symbol" pitchFamily="18" charset="2"/>
                              </a:rPr>
                            </m:ctrlPr>
                          </m:fPr>
                          <m:num>
                            <m:r>
                              <a:rPr lang="en-US" altLang="en-US" i="1" dirty="0" err="1">
                                <a:latin typeface="Cambria Math" panose="02040503050406030204" pitchFamily="18" charset="0"/>
                                <a:sym typeface="Symbol" pitchFamily="18" charset="2"/>
                              </a:rPr>
                              <m:t>𝑛𝑅</m:t>
                            </m:r>
                          </m:num>
                          <m:den>
                            <m:r>
                              <a:rPr lang="en-US" altLang="en-US" i="1" dirty="0">
                                <a:latin typeface="Cambria Math" panose="02040503050406030204" pitchFamily="18" charset="0"/>
                                <a:sym typeface="Symbol" pitchFamily="18" charset="2"/>
                              </a:rPr>
                              <m:t>𝑝</m:t>
                            </m:r>
                          </m:den>
                        </m:f>
                      </m:e>
                    </m:d>
                    <m:r>
                      <a:rPr lang="en-US" altLang="en-US" i="1" dirty="0">
                        <a:latin typeface="Cambria Math" panose="02040503050406030204" pitchFamily="18" charset="0"/>
                        <a:sym typeface="Symbol" pitchFamily="18" charset="2"/>
                      </a:rPr>
                      <m:t>𝑇</m:t>
                    </m:r>
                    <m:r>
                      <a:rPr lang="en-US" altLang="en-US" i="1" dirty="0">
                        <a:latin typeface="Cambria Math" panose="02040503050406030204" pitchFamily="18" charset="0"/>
                        <a:sym typeface="Symbol" pitchFamily="18" charset="2"/>
                      </a:rPr>
                      <m:t>=(</m:t>
                    </m:r>
                    <m:r>
                      <a:rPr lang="en-US" altLang="en-US" i="1" dirty="0">
                        <a:latin typeface="Cambria Math" panose="02040503050406030204" pitchFamily="18" charset="0"/>
                        <a:sym typeface="Symbol" pitchFamily="18" charset="2"/>
                      </a:rPr>
                      <m:t>𝐶𝑂𝑁𝑆𝑇</m:t>
                    </m:r>
                    <m:r>
                      <a:rPr lang="en-US" altLang="en-US" i="1" dirty="0">
                        <a:latin typeface="Cambria Math" panose="02040503050406030204" pitchFamily="18" charset="0"/>
                        <a:sym typeface="Symbol" pitchFamily="18" charset="2"/>
                      </a:rPr>
                      <m:t>)</m:t>
                    </m:r>
                    <m:r>
                      <a:rPr lang="en-US" altLang="en-US" i="1" dirty="0">
                        <a:latin typeface="Cambria Math" panose="02040503050406030204" pitchFamily="18" charset="0"/>
                        <a:sym typeface="Symbol" pitchFamily="18" charset="2"/>
                      </a:rPr>
                      <m:t>𝑇</m:t>
                    </m:r>
                  </m:oMath>
                </a14:m>
                <a:endParaRPr lang="en-US" altLang="en-US" dirty="0">
                  <a:sym typeface="Symbol" pitchFamily="18" charset="2"/>
                </a:endParaRPr>
              </a:p>
              <a:p>
                <a:pPr eaLnBrk="1" hangingPunct="1"/>
                <a:r>
                  <a:rPr lang="en-US" altLang="en-US" i="1" dirty="0"/>
                  <a:t>                </a:t>
                </a:r>
                <a14:m>
                  <m:oMath xmlns:m="http://schemas.openxmlformats.org/officeDocument/2006/math">
                    <m:r>
                      <a:rPr lang="en-US" altLang="en-US" sz="2800" i="1" dirty="0" smtClean="0">
                        <a:latin typeface="Cambria Math" panose="02040503050406030204" pitchFamily="18" charset="0"/>
                      </a:rPr>
                      <m:t>𝑉</m:t>
                    </m:r>
                    <m:r>
                      <a:rPr lang="en-US" altLang="en-US" sz="2800" i="1" dirty="0" smtClean="0">
                        <a:latin typeface="Cambria Math" panose="02040503050406030204" pitchFamily="18" charset="0"/>
                      </a:rPr>
                      <m:t> ∝ </m:t>
                    </m:r>
                    <m:r>
                      <a:rPr lang="en-US" altLang="en-US" sz="2800" i="1" dirty="0">
                        <a:latin typeface="Cambria Math" panose="02040503050406030204" pitchFamily="18" charset="0"/>
                        <a:sym typeface="Symbol" pitchFamily="18" charset="2"/>
                      </a:rPr>
                      <m:t>𝑇</m:t>
                    </m:r>
                  </m:oMath>
                </a14:m>
                <a:r>
                  <a:rPr lang="en-US" altLang="en-US" dirty="0">
                    <a:sym typeface="Symbol" pitchFamily="18" charset="2"/>
                  </a:rPr>
                  <a:t>. ( </a:t>
                </a:r>
                <a:r>
                  <a:rPr lang="en-US" altLang="en-US" dirty="0">
                    <a:solidFill>
                      <a:schemeClr val="hlink"/>
                    </a:solidFill>
                    <a:sym typeface="Symbol" pitchFamily="18" charset="2"/>
                  </a:rPr>
                  <a:t>isobaric process </a:t>
                </a:r>
                <a:r>
                  <a:rPr lang="en-US" altLang="en-US" dirty="0">
                    <a:sym typeface="Symbol" pitchFamily="18" charset="2"/>
                  </a:rPr>
                  <a:t>)</a:t>
                </a:r>
              </a:p>
            </p:txBody>
          </p:sp>
        </mc:Choice>
        <mc:Fallback xmlns="">
          <p:sp>
            <p:nvSpPr>
              <p:cNvPr id="1187871" name="Rectangle 31"/>
              <p:cNvSpPr>
                <a:spLocks noRot="1" noChangeAspect="1" noMove="1" noResize="1" noEditPoints="1" noAdjustHandles="1" noChangeArrowheads="1" noChangeShapeType="1" noTextEdit="1"/>
              </p:cNvSpPr>
              <p:nvPr/>
            </p:nvSpPr>
            <p:spPr bwMode="auto">
              <a:xfrm>
                <a:off x="687388" y="1868487"/>
                <a:ext cx="7772400" cy="4538619"/>
              </a:xfrm>
              <a:prstGeom prst="rect">
                <a:avLst/>
              </a:prstGeom>
              <a:blipFill>
                <a:blip r:embed="rId6"/>
                <a:stretch>
                  <a:fillRect l="-1255" t="-107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187842" name="Rectangle 2"/>
          <p:cNvSpPr>
            <a:spLocks noChangeArrowheads="1"/>
          </p:cNvSpPr>
          <p:nvPr/>
        </p:nvSpPr>
        <p:spPr bwMode="auto">
          <a:xfrm>
            <a:off x="685800" y="1401763"/>
            <a:ext cx="7772400" cy="50006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rgbClr val="333399"/>
                </a:solidFill>
              </a:rPr>
              <a:t>Constant pressure process – </a:t>
            </a:r>
            <a:r>
              <a:rPr lang="en-US" altLang="en-US" b="1" i="1">
                <a:solidFill>
                  <a:srgbClr val="333399"/>
                </a:solidFill>
              </a:rPr>
              <a:t>isobaric process</a:t>
            </a:r>
            <a:r>
              <a:rPr lang="en-US" altLang="en-US">
                <a:sym typeface="Symbol" pitchFamily="18" charset="2"/>
              </a:rPr>
              <a:t> </a:t>
            </a:r>
          </a:p>
        </p:txBody>
      </p:sp>
      <p:sp>
        <p:nvSpPr>
          <p:cNvPr id="1187872" name="Rectangle 32"/>
          <p:cNvSpPr>
            <a:spLocks noChangeArrowheads="1"/>
          </p:cNvSpPr>
          <p:nvPr/>
        </p:nvSpPr>
        <p:spPr bwMode="auto">
          <a:xfrm>
            <a:off x="4656936" y="1937675"/>
            <a:ext cx="1166812" cy="325437"/>
          </a:xfrm>
          <a:prstGeom prst="rect">
            <a:avLst/>
          </a:prstGeom>
          <a:solidFill>
            <a:srgbClr val="FF6600">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87873" name="Rectangle 33"/>
          <p:cNvSpPr>
            <a:spLocks noChangeArrowheads="1"/>
          </p:cNvSpPr>
          <p:nvPr/>
        </p:nvSpPr>
        <p:spPr bwMode="auto">
          <a:xfrm>
            <a:off x="3006725" y="3693144"/>
            <a:ext cx="1790700" cy="312738"/>
          </a:xfrm>
          <a:prstGeom prst="rect">
            <a:avLst/>
          </a:prstGeom>
          <a:solidFill>
            <a:srgbClr val="FF6600">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87874" name="Rectangle 34"/>
          <p:cNvSpPr>
            <a:spLocks noChangeArrowheads="1"/>
          </p:cNvSpPr>
          <p:nvPr/>
        </p:nvSpPr>
        <p:spPr bwMode="auto">
          <a:xfrm>
            <a:off x="2127696" y="2348070"/>
            <a:ext cx="2284412" cy="288925"/>
          </a:xfrm>
          <a:prstGeom prst="rect">
            <a:avLst/>
          </a:prstGeom>
          <a:solidFill>
            <a:srgbClr val="FF00FF">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87875" name="Rectangle 35"/>
          <p:cNvSpPr>
            <a:spLocks noChangeArrowheads="1"/>
          </p:cNvSpPr>
          <p:nvPr/>
        </p:nvSpPr>
        <p:spPr bwMode="auto">
          <a:xfrm>
            <a:off x="3006725" y="4442107"/>
            <a:ext cx="1816100" cy="301625"/>
          </a:xfrm>
          <a:prstGeom prst="rect">
            <a:avLst/>
          </a:prstGeom>
          <a:solidFill>
            <a:srgbClr val="FF00FF">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8"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87842">
                                            <p:txEl>
                                              <p:pRg st="0" end="0"/>
                                            </p:txEl>
                                          </p:spTgt>
                                        </p:tgtEl>
                                        <p:attrNameLst>
                                          <p:attrName>style.visibility</p:attrName>
                                        </p:attrNameLst>
                                      </p:cBhvr>
                                      <p:to>
                                        <p:strVal val="visible"/>
                                      </p:to>
                                    </p:set>
                                    <p:anim calcmode="lin" valueType="num">
                                      <p:cBhvr additive="base">
                                        <p:cTn id="7" dur="500" fill="hold"/>
                                        <p:tgtEl>
                                          <p:spTgt spid="11878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87871">
                                            <p:txEl>
                                              <p:pRg st="0" end="0"/>
                                            </p:txEl>
                                          </p:spTgt>
                                        </p:tgtEl>
                                        <p:attrNameLst>
                                          <p:attrName>style.visibility</p:attrName>
                                        </p:attrNameLst>
                                      </p:cBhvr>
                                      <p:to>
                                        <p:strVal val="visible"/>
                                      </p:to>
                                    </p:set>
                                    <p:anim calcmode="lin" valueType="num">
                                      <p:cBhvr additive="base">
                                        <p:cTn id="13" dur="500" fill="hold"/>
                                        <p:tgtEl>
                                          <p:spTgt spid="11878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7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87871">
                                            <p:txEl>
                                              <p:pRg st="1" end="1"/>
                                            </p:txEl>
                                          </p:spTgt>
                                        </p:tgtEl>
                                        <p:attrNameLst>
                                          <p:attrName>style.visibility</p:attrName>
                                        </p:attrNameLst>
                                      </p:cBhvr>
                                      <p:to>
                                        <p:strVal val="visible"/>
                                      </p:to>
                                    </p:set>
                                    <p:anim calcmode="lin" valueType="num">
                                      <p:cBhvr additive="base">
                                        <p:cTn id="19" dur="500" fill="hold"/>
                                        <p:tgtEl>
                                          <p:spTgt spid="118787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7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87871">
                                            <p:txEl>
                                              <p:pRg st="2" end="2"/>
                                            </p:txEl>
                                          </p:spTgt>
                                        </p:tgtEl>
                                        <p:attrNameLst>
                                          <p:attrName>style.visibility</p:attrName>
                                        </p:attrNameLst>
                                      </p:cBhvr>
                                      <p:to>
                                        <p:strVal val="visible"/>
                                      </p:to>
                                    </p:set>
                                    <p:anim calcmode="lin" valueType="num">
                                      <p:cBhvr additive="base">
                                        <p:cTn id="25" dur="500" fill="hold"/>
                                        <p:tgtEl>
                                          <p:spTgt spid="118787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7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87871">
                                            <p:txEl>
                                              <p:pRg st="3" end="3"/>
                                            </p:txEl>
                                          </p:spTgt>
                                        </p:tgtEl>
                                        <p:attrNameLst>
                                          <p:attrName>style.visibility</p:attrName>
                                        </p:attrNameLst>
                                      </p:cBhvr>
                                      <p:to>
                                        <p:strVal val="visible"/>
                                      </p:to>
                                    </p:set>
                                    <p:anim calcmode="lin" valueType="num">
                                      <p:cBhvr additive="base">
                                        <p:cTn id="31" dur="500" fill="hold"/>
                                        <p:tgtEl>
                                          <p:spTgt spid="118787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787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87872"/>
                                        </p:tgtEl>
                                        <p:attrNameLst>
                                          <p:attrName>style.visibility</p:attrName>
                                        </p:attrNameLst>
                                      </p:cBhvr>
                                      <p:to>
                                        <p:strVal val="visible"/>
                                      </p:to>
                                    </p:set>
                                    <p:animEffect transition="in" filter="wipe(left)">
                                      <p:cBhvr>
                                        <p:cTn id="37" dur="500"/>
                                        <p:tgtEl>
                                          <p:spTgt spid="1187872"/>
                                        </p:tgtEl>
                                      </p:cBhvr>
                                    </p:animEffect>
                                  </p:childTnLst>
                                  <p:subTnLst>
                                    <p:audio>
                                      <p:cMediaNode>
                                        <p:cTn display="0" masterRel="sameClick">
                                          <p:stCondLst>
                                            <p:cond evt="begin" delay="0">
                                              <p:tn val="35"/>
                                            </p:cond>
                                          </p:stCondLst>
                                          <p:endCondLst>
                                            <p:cond evt="onStopAudio" delay="0">
                                              <p:tgtEl>
                                                <p:sldTgt/>
                                              </p:tgtEl>
                                            </p:cond>
                                          </p:endCondLst>
                                        </p:cTn>
                                        <p:tgtEl>
                                          <p:sndTgt r:embed="rId5" name="cashreg.wav"/>
                                        </p:tgtEl>
                                      </p:cMediaNode>
                                    </p:audio>
                                  </p:subTnLst>
                                </p:cTn>
                              </p:par>
                              <p:par>
                                <p:cTn id="38" presetID="22" presetClass="entr" presetSubtype="8" fill="hold" grpId="0" nodeType="withEffect">
                                  <p:stCondLst>
                                    <p:cond delay="0"/>
                                  </p:stCondLst>
                                  <p:childTnLst>
                                    <p:set>
                                      <p:cBhvr>
                                        <p:cTn id="39" dur="1" fill="hold">
                                          <p:stCondLst>
                                            <p:cond delay="0"/>
                                          </p:stCondLst>
                                        </p:cTn>
                                        <p:tgtEl>
                                          <p:spTgt spid="1187873"/>
                                        </p:tgtEl>
                                        <p:attrNameLst>
                                          <p:attrName>style.visibility</p:attrName>
                                        </p:attrNameLst>
                                      </p:cBhvr>
                                      <p:to>
                                        <p:strVal val="visible"/>
                                      </p:to>
                                    </p:set>
                                    <p:animEffect transition="in" filter="wipe(left)">
                                      <p:cBhvr>
                                        <p:cTn id="40" dur="500"/>
                                        <p:tgtEl>
                                          <p:spTgt spid="1187873"/>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187871">
                                            <p:txEl>
                                              <p:pRg st="4" end="4"/>
                                            </p:txEl>
                                          </p:spTgt>
                                        </p:tgtEl>
                                        <p:attrNameLst>
                                          <p:attrName>style.visibility</p:attrName>
                                        </p:attrNameLst>
                                      </p:cBhvr>
                                      <p:to>
                                        <p:strVal val="visible"/>
                                      </p:to>
                                    </p:set>
                                    <p:anim calcmode="lin" valueType="num">
                                      <p:cBhvr additive="base">
                                        <p:cTn id="45" dur="500" fill="hold"/>
                                        <p:tgtEl>
                                          <p:spTgt spid="1187871">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8787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87874"/>
                                        </p:tgtEl>
                                        <p:attrNameLst>
                                          <p:attrName>style.visibility</p:attrName>
                                        </p:attrNameLst>
                                      </p:cBhvr>
                                      <p:to>
                                        <p:strVal val="visible"/>
                                      </p:to>
                                    </p:set>
                                    <p:animEffect transition="in" filter="wipe(left)">
                                      <p:cBhvr>
                                        <p:cTn id="51" dur="500"/>
                                        <p:tgtEl>
                                          <p:spTgt spid="1187874"/>
                                        </p:tgtEl>
                                      </p:cBhvr>
                                    </p:animEffect>
                                  </p:childTnLst>
                                  <p:subTnLst>
                                    <p:audio>
                                      <p:cMediaNode>
                                        <p:cTn display="0" masterRel="sameClick">
                                          <p:stCondLst>
                                            <p:cond evt="begin" delay="0">
                                              <p:tn val="49"/>
                                            </p:cond>
                                          </p:stCondLst>
                                          <p:endCondLst>
                                            <p:cond evt="onStopAudio" delay="0">
                                              <p:tgtEl>
                                                <p:sldTgt/>
                                              </p:tgtEl>
                                            </p:cond>
                                          </p:endCondLst>
                                        </p:cTn>
                                        <p:tgtEl>
                                          <p:sndTgt r:embed="rId5" name="cashreg.wav"/>
                                        </p:tgtEl>
                                      </p:cMediaNode>
                                    </p:audio>
                                  </p:subTnLst>
                                </p:cTn>
                              </p:par>
                              <p:par>
                                <p:cTn id="52" presetID="22" presetClass="entr" presetSubtype="8" fill="hold" grpId="0" nodeType="withEffect">
                                  <p:stCondLst>
                                    <p:cond delay="0"/>
                                  </p:stCondLst>
                                  <p:childTnLst>
                                    <p:set>
                                      <p:cBhvr>
                                        <p:cTn id="53" dur="1" fill="hold">
                                          <p:stCondLst>
                                            <p:cond delay="0"/>
                                          </p:stCondLst>
                                        </p:cTn>
                                        <p:tgtEl>
                                          <p:spTgt spid="1187875"/>
                                        </p:tgtEl>
                                        <p:attrNameLst>
                                          <p:attrName>style.visibility</p:attrName>
                                        </p:attrNameLst>
                                      </p:cBhvr>
                                      <p:to>
                                        <p:strVal val="visible"/>
                                      </p:to>
                                    </p:set>
                                    <p:animEffect transition="in" filter="wipe(left)">
                                      <p:cBhvr>
                                        <p:cTn id="54" dur="500"/>
                                        <p:tgtEl>
                                          <p:spTgt spid="1187875"/>
                                        </p:tgtEl>
                                      </p:cBhvr>
                                    </p:animEffect>
                                  </p:childTnLst>
                                  <p:subTnLst>
                                    <p:audio>
                                      <p:cMediaNode>
                                        <p:cTn display="0" masterRel="sameClick">
                                          <p:stCondLst>
                                            <p:cond evt="begin" delay="0">
                                              <p:tn val="52"/>
                                            </p:cond>
                                          </p:stCondLst>
                                          <p:endCondLst>
                                            <p:cond evt="onStopAudio" delay="0">
                                              <p:tgtEl>
                                                <p:sldTgt/>
                                              </p:tgtEl>
                                            </p:cond>
                                          </p:endCondLst>
                                        </p:cTn>
                                        <p:tgtEl>
                                          <p:sndTgt r:embed="rId5" name="cashreg.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187871">
                                            <p:txEl>
                                              <p:pRg st="5" end="5"/>
                                            </p:txEl>
                                          </p:spTgt>
                                        </p:tgtEl>
                                        <p:attrNameLst>
                                          <p:attrName>style.visibility</p:attrName>
                                        </p:attrNameLst>
                                      </p:cBhvr>
                                      <p:to>
                                        <p:strVal val="visible"/>
                                      </p:to>
                                    </p:set>
                                    <p:anim calcmode="lin" valueType="num">
                                      <p:cBhvr additive="base">
                                        <p:cTn id="59" dur="500" fill="hold"/>
                                        <p:tgtEl>
                                          <p:spTgt spid="1187871">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187871">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187871">
                                            <p:txEl>
                                              <p:pRg st="6" end="6"/>
                                            </p:txEl>
                                          </p:spTgt>
                                        </p:tgtEl>
                                        <p:attrNameLst>
                                          <p:attrName>style.visibility</p:attrName>
                                        </p:attrNameLst>
                                      </p:cBhvr>
                                      <p:to>
                                        <p:strVal val="visible"/>
                                      </p:to>
                                    </p:set>
                                    <p:anim calcmode="lin" valueType="num">
                                      <p:cBhvr additive="base">
                                        <p:cTn id="65" dur="500" fill="hold"/>
                                        <p:tgtEl>
                                          <p:spTgt spid="1187871">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187871">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187871">
                                            <p:txEl>
                                              <p:pRg st="7" end="7"/>
                                            </p:txEl>
                                          </p:spTgt>
                                        </p:tgtEl>
                                        <p:attrNameLst>
                                          <p:attrName>style.visibility</p:attrName>
                                        </p:attrNameLst>
                                      </p:cBhvr>
                                      <p:to>
                                        <p:strVal val="visible"/>
                                      </p:to>
                                    </p:set>
                                    <p:anim calcmode="lin" valueType="num">
                                      <p:cBhvr additive="base">
                                        <p:cTn id="71" dur="500" fill="hold"/>
                                        <p:tgtEl>
                                          <p:spTgt spid="1187871">
                                            <p:txEl>
                                              <p:pRg st="7" end="7"/>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187871">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165351">
                                            <p:txEl>
                                              <p:pRg st="0" end="0"/>
                                            </p:txEl>
                                          </p:spTgt>
                                        </p:tgtEl>
                                        <p:attrNameLst>
                                          <p:attrName>style.visibility</p:attrName>
                                        </p:attrNameLst>
                                      </p:cBhvr>
                                      <p:to>
                                        <p:strVal val="visible"/>
                                      </p:to>
                                    </p:set>
                                    <p:anim calcmode="lin" valueType="num">
                                      <p:cBhvr additive="base">
                                        <p:cTn id="77" dur="500" fill="hold"/>
                                        <p:tgtEl>
                                          <p:spTgt spid="1165351">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16535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2" grpId="0" animBg="1"/>
      <p:bldP spid="1187873" grpId="0" animBg="1"/>
      <p:bldP spid="1187874" grpId="0" animBg="1"/>
      <p:bldP spid="11878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2" name="Rectangle 2"/>
          <p:cNvSpPr>
            <a:spLocks noChangeArrowheads="1"/>
          </p:cNvSpPr>
          <p:nvPr/>
        </p:nvSpPr>
        <p:spPr bwMode="auto">
          <a:xfrm>
            <a:off x="685800" y="1401763"/>
            <a:ext cx="7772400" cy="54562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cs typeface="Times New Roman" pitchFamily="18" charset="0"/>
              </a:rPr>
              <a:t>Constant volume process – </a:t>
            </a:r>
            <a:r>
              <a:rPr lang="en-US" altLang="en-US" b="1" i="1">
                <a:solidFill>
                  <a:srgbClr val="333399"/>
                </a:solidFill>
                <a:cs typeface="Times New Roman" pitchFamily="18" charset="0"/>
              </a:rPr>
              <a:t>isovolumetric process</a:t>
            </a:r>
            <a:endParaRPr lang="en-US" altLang="en-US">
              <a:solidFill>
                <a:srgbClr val="333399"/>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In an </a:t>
            </a:r>
            <a:r>
              <a:rPr lang="en-US" altLang="en-US" b="1">
                <a:solidFill>
                  <a:srgbClr val="000000"/>
                </a:solidFill>
                <a:cs typeface="Times New Roman" pitchFamily="18" charset="0"/>
                <a:sym typeface="Symbol" pitchFamily="18" charset="2"/>
              </a:rPr>
              <a:t>isovolumetric process</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V does not change</a:t>
            </a:r>
            <a:r>
              <a:rPr lang="en-US" altLang="en-US">
                <a:solidFill>
                  <a:srgbClr val="000000"/>
                </a:solidFill>
                <a:cs typeface="Times New Roman" pitchFamily="18" charset="0"/>
                <a:sym typeface="Symbol" pitchFamily="18" charset="2"/>
              </a:rPr>
              <a:t>.</a:t>
            </a:r>
          </a:p>
          <a:p>
            <a:pPr eaLnBrk="1" hangingPunct="1">
              <a:spcBef>
                <a:spcPct val="20000"/>
              </a:spcBef>
            </a:pPr>
            <a:r>
              <a:rPr lang="en-US" altLang="en-US">
                <a:solidFill>
                  <a:srgbClr val="000000"/>
                </a:solidFill>
                <a:sym typeface="Symbol" pitchFamily="18" charset="2"/>
              </a:rPr>
              <a:t>We have already seen an isovolumetric experiment when we studied the concept of absolute zero:</a:t>
            </a:r>
            <a:endParaRPr lang="en-US" altLang="en-US">
              <a:solidFill>
                <a:srgbClr val="000000"/>
              </a:solidFill>
              <a:cs typeface="Times New Roman" pitchFamily="18" charset="0"/>
              <a:sym typeface="Symbol" pitchFamily="18" charset="2"/>
            </a:endParaRP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t>During an </a:t>
            </a:r>
            <a:r>
              <a:rPr lang="en-US" altLang="en-US">
                <a:solidFill>
                  <a:srgbClr val="000000"/>
                </a:solidFill>
                <a:cs typeface="Times New Roman" pitchFamily="18" charset="0"/>
                <a:sym typeface="Symbol" pitchFamily="18" charset="2"/>
              </a:rPr>
              <a:t>isovolumetric</a:t>
            </a:r>
            <a:r>
              <a:rPr lang="en-US" altLang="en-US"/>
              <a:t> process the                           temperature and the pressure change.</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t>Note that the volume was kept constant in                                this experiment.</a:t>
            </a:r>
          </a:p>
          <a:p>
            <a:pPr eaLnBrk="1" hangingPunct="1">
              <a:spcBef>
                <a:spcPct val="20000"/>
              </a:spcBef>
            </a:pPr>
            <a:endParaRPr lang="en-US" altLang="en-US">
              <a:solidFill>
                <a:srgbClr val="000000"/>
              </a:solidFill>
              <a:cs typeface="Times New Roman" pitchFamily="18" charset="0"/>
              <a:sym typeface="Symbol" pitchFamily="18" charset="2"/>
            </a:endParaRPr>
          </a:p>
          <a:p>
            <a:pPr eaLnBrk="1" hangingPunct="1">
              <a:spcBef>
                <a:spcPct val="20000"/>
              </a:spcBef>
            </a:pPr>
            <a:endParaRPr lang="en-US" altLang="en-US">
              <a:solidFill>
                <a:srgbClr val="000000"/>
              </a:solidFill>
              <a:cs typeface="Times New Roman" pitchFamily="18" charset="0"/>
              <a:sym typeface="Symbol" pitchFamily="18" charset="2"/>
            </a:endParaRPr>
          </a:p>
        </p:txBody>
      </p:sp>
      <p:sp>
        <p:nvSpPr>
          <p:cNvPr id="1177607" name="Rectangle 7"/>
          <p:cNvSpPr>
            <a:spLocks noChangeArrowheads="1"/>
          </p:cNvSpPr>
          <p:nvPr/>
        </p:nvSpPr>
        <p:spPr bwMode="auto">
          <a:xfrm>
            <a:off x="7358063" y="4267200"/>
            <a:ext cx="1558925" cy="155733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nvGrpSpPr>
          <p:cNvPr id="2" name="Group 8"/>
          <p:cNvGrpSpPr>
            <a:grpSpLocks/>
          </p:cNvGrpSpPr>
          <p:nvPr/>
        </p:nvGrpSpPr>
        <p:grpSpPr bwMode="auto">
          <a:xfrm>
            <a:off x="7451725" y="6069013"/>
            <a:ext cx="381000" cy="1452562"/>
            <a:chOff x="4128" y="1389"/>
            <a:chExt cx="240" cy="915"/>
          </a:xfrm>
        </p:grpSpPr>
        <p:sp>
          <p:nvSpPr>
            <p:cNvPr id="27712" name="Oval 9"/>
            <p:cNvSpPr>
              <a:spLocks noChangeArrowheads="1"/>
            </p:cNvSpPr>
            <p:nvPr/>
          </p:nvSpPr>
          <p:spPr bwMode="auto">
            <a:xfrm>
              <a:off x="4205" y="1389"/>
              <a:ext cx="99" cy="246"/>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7713" name="Oval 10"/>
            <p:cNvSpPr>
              <a:spLocks noChangeArrowheads="1"/>
            </p:cNvSpPr>
            <p:nvPr/>
          </p:nvSpPr>
          <p:spPr bwMode="auto">
            <a:xfrm>
              <a:off x="4214" y="1450"/>
              <a:ext cx="78" cy="19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7714" name="Rectangle 11"/>
            <p:cNvSpPr>
              <a:spLocks noChangeArrowheads="1"/>
            </p:cNvSpPr>
            <p:nvPr/>
          </p:nvSpPr>
          <p:spPr bwMode="auto">
            <a:xfrm>
              <a:off x="4128" y="1632"/>
              <a:ext cx="240" cy="672"/>
            </a:xfrm>
            <a:prstGeom prst="rect">
              <a:avLst/>
            </a:prstGeom>
            <a:gradFill rotWithShape="1">
              <a:gsLst>
                <a:gs pos="0">
                  <a:srgbClr val="76765E"/>
                </a:gs>
                <a:gs pos="50000">
                  <a:srgbClr val="FFFFCC"/>
                </a:gs>
                <a:gs pos="100000">
                  <a:srgbClr val="76765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7715" name="Oval 12"/>
            <p:cNvSpPr>
              <a:spLocks noChangeArrowheads="1"/>
            </p:cNvSpPr>
            <p:nvPr/>
          </p:nvSpPr>
          <p:spPr bwMode="auto">
            <a:xfrm>
              <a:off x="4223" y="1490"/>
              <a:ext cx="57" cy="14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grpSp>
        <p:nvGrpSpPr>
          <p:cNvPr id="3" name="Group 13"/>
          <p:cNvGrpSpPr>
            <a:grpSpLocks/>
          </p:cNvGrpSpPr>
          <p:nvPr/>
        </p:nvGrpSpPr>
        <p:grpSpPr bwMode="auto">
          <a:xfrm>
            <a:off x="7673975" y="2927350"/>
            <a:ext cx="357188" cy="2163763"/>
            <a:chOff x="4615" y="1398"/>
            <a:chExt cx="422" cy="2557"/>
          </a:xfrm>
        </p:grpSpPr>
        <p:sp>
          <p:nvSpPr>
            <p:cNvPr id="27709" name="Oval 14"/>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7710" name="Rectangle 15"/>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7711" name="Oval 16"/>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1177617" name="Rectangle 17"/>
          <p:cNvSpPr>
            <a:spLocks noChangeArrowheads="1"/>
          </p:cNvSpPr>
          <p:nvPr/>
        </p:nvSpPr>
        <p:spPr bwMode="auto">
          <a:xfrm>
            <a:off x="7831138" y="4535488"/>
            <a:ext cx="47625" cy="228600"/>
          </a:xfrm>
          <a:prstGeom prst="rect">
            <a:avLst/>
          </a:prstGeom>
          <a:gradFill rotWithShape="1">
            <a:gsLst>
              <a:gs pos="0">
                <a:srgbClr val="760000"/>
              </a:gs>
              <a:gs pos="50000">
                <a:srgbClr val="FF0000"/>
              </a:gs>
              <a:gs pos="100000">
                <a:srgbClr val="76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77618" name="Freeform 18"/>
          <p:cNvSpPr>
            <a:spLocks/>
          </p:cNvSpPr>
          <p:nvPr/>
        </p:nvSpPr>
        <p:spPr bwMode="auto">
          <a:xfrm>
            <a:off x="6459538" y="5822950"/>
            <a:ext cx="2454275" cy="438150"/>
          </a:xfrm>
          <a:custGeom>
            <a:avLst/>
            <a:gdLst>
              <a:gd name="T0" fmla="*/ 0 w 1925"/>
              <a:gd name="T1" fmla="*/ 344 h 344"/>
              <a:gd name="T2" fmla="*/ 703 w 1925"/>
              <a:gd name="T3" fmla="*/ 0 h 344"/>
              <a:gd name="T4" fmla="*/ 1925 w 1925"/>
              <a:gd name="T5" fmla="*/ 0 h 344"/>
              <a:gd name="T6" fmla="*/ 1222 w 1925"/>
              <a:gd name="T7" fmla="*/ 344 h 344"/>
              <a:gd name="T8" fmla="*/ 0 w 1925"/>
              <a:gd name="T9" fmla="*/ 344 h 344"/>
              <a:gd name="T10" fmla="*/ 0 60000 65536"/>
              <a:gd name="T11" fmla="*/ 0 60000 65536"/>
              <a:gd name="T12" fmla="*/ 0 60000 65536"/>
              <a:gd name="T13" fmla="*/ 0 60000 65536"/>
              <a:gd name="T14" fmla="*/ 0 60000 65536"/>
              <a:gd name="T15" fmla="*/ 0 w 1925"/>
              <a:gd name="T16" fmla="*/ 0 h 344"/>
              <a:gd name="T17" fmla="*/ 1925 w 1925"/>
              <a:gd name="T18" fmla="*/ 344 h 344"/>
            </a:gdLst>
            <a:ahLst/>
            <a:cxnLst>
              <a:cxn ang="T10">
                <a:pos x="T0" y="T1"/>
              </a:cxn>
              <a:cxn ang="T11">
                <a:pos x="T2" y="T3"/>
              </a:cxn>
              <a:cxn ang="T12">
                <a:pos x="T4" y="T5"/>
              </a:cxn>
              <a:cxn ang="T13">
                <a:pos x="T6" y="T7"/>
              </a:cxn>
              <a:cxn ang="T14">
                <a:pos x="T8" y="T9"/>
              </a:cxn>
            </a:cxnLst>
            <a:rect l="T15" t="T16" r="T17" b="T18"/>
            <a:pathLst>
              <a:path w="1925" h="344">
                <a:moveTo>
                  <a:pt x="0" y="344"/>
                </a:moveTo>
                <a:lnTo>
                  <a:pt x="703" y="0"/>
                </a:lnTo>
                <a:lnTo>
                  <a:pt x="1925" y="0"/>
                </a:lnTo>
                <a:lnTo>
                  <a:pt x="1222" y="344"/>
                </a:lnTo>
                <a:lnTo>
                  <a:pt x="0" y="344"/>
                </a:lnTo>
                <a:close/>
              </a:path>
            </a:pathLst>
          </a:custGeom>
          <a:solidFill>
            <a:schemeClr val="accent1">
              <a:alpha val="32941"/>
            </a:schemeClr>
          </a:solidFill>
          <a:ln w="9525">
            <a:solidFill>
              <a:schemeClr val="tx1"/>
            </a:solidFill>
            <a:round/>
            <a:headEnd/>
            <a:tailEnd/>
          </a:ln>
        </p:spPr>
        <p:txBody>
          <a:bodyPr/>
          <a:lstStyle/>
          <a:p>
            <a:endParaRPr lang="en-US"/>
          </a:p>
        </p:txBody>
      </p:sp>
      <p:sp>
        <p:nvSpPr>
          <p:cNvPr id="1177619" name="Rectangle 19"/>
          <p:cNvSpPr>
            <a:spLocks noChangeArrowheads="1"/>
          </p:cNvSpPr>
          <p:nvPr/>
        </p:nvSpPr>
        <p:spPr bwMode="auto">
          <a:xfrm>
            <a:off x="6469063" y="4711700"/>
            <a:ext cx="1557337" cy="1557338"/>
          </a:xfrm>
          <a:prstGeom prst="rect">
            <a:avLst/>
          </a:prstGeom>
          <a:solidFill>
            <a:schemeClr val="accent1">
              <a:alpha val="32156"/>
            </a:schemeClr>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77620" name="Freeform 20"/>
          <p:cNvSpPr>
            <a:spLocks/>
          </p:cNvSpPr>
          <p:nvPr/>
        </p:nvSpPr>
        <p:spPr bwMode="auto">
          <a:xfrm>
            <a:off x="6462713" y="4267200"/>
            <a:ext cx="2454275" cy="438150"/>
          </a:xfrm>
          <a:custGeom>
            <a:avLst/>
            <a:gdLst>
              <a:gd name="T0" fmla="*/ 0 w 1925"/>
              <a:gd name="T1" fmla="*/ 344 h 344"/>
              <a:gd name="T2" fmla="*/ 703 w 1925"/>
              <a:gd name="T3" fmla="*/ 0 h 344"/>
              <a:gd name="T4" fmla="*/ 1925 w 1925"/>
              <a:gd name="T5" fmla="*/ 0 h 344"/>
              <a:gd name="T6" fmla="*/ 1222 w 1925"/>
              <a:gd name="T7" fmla="*/ 344 h 344"/>
              <a:gd name="T8" fmla="*/ 0 w 1925"/>
              <a:gd name="T9" fmla="*/ 344 h 344"/>
              <a:gd name="T10" fmla="*/ 0 60000 65536"/>
              <a:gd name="T11" fmla="*/ 0 60000 65536"/>
              <a:gd name="T12" fmla="*/ 0 60000 65536"/>
              <a:gd name="T13" fmla="*/ 0 60000 65536"/>
              <a:gd name="T14" fmla="*/ 0 60000 65536"/>
              <a:gd name="T15" fmla="*/ 0 w 1925"/>
              <a:gd name="T16" fmla="*/ 0 h 344"/>
              <a:gd name="T17" fmla="*/ 1925 w 1925"/>
              <a:gd name="T18" fmla="*/ 344 h 344"/>
            </a:gdLst>
            <a:ahLst/>
            <a:cxnLst>
              <a:cxn ang="T10">
                <a:pos x="T0" y="T1"/>
              </a:cxn>
              <a:cxn ang="T11">
                <a:pos x="T2" y="T3"/>
              </a:cxn>
              <a:cxn ang="T12">
                <a:pos x="T4" y="T5"/>
              </a:cxn>
              <a:cxn ang="T13">
                <a:pos x="T6" y="T7"/>
              </a:cxn>
              <a:cxn ang="T14">
                <a:pos x="T8" y="T9"/>
              </a:cxn>
            </a:cxnLst>
            <a:rect l="T15" t="T16" r="T17" b="T18"/>
            <a:pathLst>
              <a:path w="1925" h="344">
                <a:moveTo>
                  <a:pt x="0" y="344"/>
                </a:moveTo>
                <a:lnTo>
                  <a:pt x="703" y="0"/>
                </a:lnTo>
                <a:lnTo>
                  <a:pt x="1925" y="0"/>
                </a:lnTo>
                <a:lnTo>
                  <a:pt x="1222" y="344"/>
                </a:lnTo>
                <a:lnTo>
                  <a:pt x="0" y="344"/>
                </a:lnTo>
                <a:close/>
              </a:path>
            </a:pathLst>
          </a:custGeom>
          <a:solidFill>
            <a:schemeClr val="accent1">
              <a:alpha val="32941"/>
            </a:schemeClr>
          </a:solidFill>
          <a:ln w="9525">
            <a:solidFill>
              <a:schemeClr val="tx1"/>
            </a:solidFill>
            <a:round/>
            <a:headEnd/>
            <a:tailEnd/>
          </a:ln>
        </p:spPr>
        <p:txBody>
          <a:bodyPr/>
          <a:lstStyle/>
          <a:p>
            <a:endParaRPr lang="en-US"/>
          </a:p>
        </p:txBody>
      </p:sp>
      <p:grpSp>
        <p:nvGrpSpPr>
          <p:cNvPr id="4" name="Group 21"/>
          <p:cNvGrpSpPr>
            <a:grpSpLocks/>
          </p:cNvGrpSpPr>
          <p:nvPr/>
        </p:nvGrpSpPr>
        <p:grpSpPr bwMode="auto">
          <a:xfrm>
            <a:off x="6672263" y="4870450"/>
            <a:ext cx="1262062" cy="1103313"/>
            <a:chOff x="1691" y="2136"/>
            <a:chExt cx="795" cy="695"/>
          </a:xfrm>
        </p:grpSpPr>
        <p:sp>
          <p:nvSpPr>
            <p:cNvPr id="1177622" name="Oval 22"/>
            <p:cNvSpPr>
              <a:spLocks noChangeArrowheads="1"/>
            </p:cNvSpPr>
            <p:nvPr/>
          </p:nvSpPr>
          <p:spPr bwMode="auto">
            <a:xfrm>
              <a:off x="1736" y="2136"/>
              <a:ext cx="695" cy="695"/>
            </a:xfrm>
            <a:prstGeom prst="ellipse">
              <a:avLst/>
            </a:prstGeom>
            <a:gradFill rotWithShape="1">
              <a:gsLst>
                <a:gs pos="0">
                  <a:schemeClr val="accent1"/>
                </a:gs>
                <a:gs pos="100000">
                  <a:schemeClr val="accent1">
                    <a:gamma/>
                    <a:shade val="46275"/>
                    <a:invGamma/>
                  </a:schemeClr>
                </a:gs>
              </a:gsLst>
              <a:lin ang="18900000" scaled="1"/>
            </a:gradFill>
            <a:ln w="9525">
              <a:solidFill>
                <a:schemeClr val="tx1"/>
              </a:solidFill>
              <a:round/>
              <a:headEnd/>
              <a:tailEnd/>
            </a:ln>
            <a:effectLst/>
          </p:spPr>
          <p:txBody>
            <a:bodyPr wrap="none" anchor="ctr"/>
            <a:lstStyle/>
            <a:p>
              <a:pPr>
                <a:defRPr/>
              </a:pPr>
              <a:endParaRPr lang="en-US"/>
            </a:p>
          </p:txBody>
        </p:sp>
        <p:grpSp>
          <p:nvGrpSpPr>
            <p:cNvPr id="27697" name="Group 23"/>
            <p:cNvGrpSpPr>
              <a:grpSpLocks/>
            </p:cNvGrpSpPr>
            <p:nvPr/>
          </p:nvGrpSpPr>
          <p:grpSpPr bwMode="auto">
            <a:xfrm>
              <a:off x="1854" y="2302"/>
              <a:ext cx="448" cy="443"/>
              <a:chOff x="1770" y="1981"/>
              <a:chExt cx="574" cy="567"/>
            </a:xfrm>
          </p:grpSpPr>
          <p:sp>
            <p:nvSpPr>
              <p:cNvPr id="27702" name="Line 24"/>
              <p:cNvSpPr>
                <a:spLocks noChangeShapeType="1"/>
              </p:cNvSpPr>
              <p:nvPr/>
            </p:nvSpPr>
            <p:spPr bwMode="auto">
              <a:xfrm flipH="1" flipV="1">
                <a:off x="1770" y="2269"/>
                <a:ext cx="288" cy="2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3" name="Line 25"/>
              <p:cNvSpPr>
                <a:spLocks noChangeShapeType="1"/>
              </p:cNvSpPr>
              <p:nvPr/>
            </p:nvSpPr>
            <p:spPr bwMode="auto">
              <a:xfrm flipV="1">
                <a:off x="2056" y="2274"/>
                <a:ext cx="288" cy="2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4" name="Line 26"/>
              <p:cNvSpPr>
                <a:spLocks noChangeShapeType="1"/>
              </p:cNvSpPr>
              <p:nvPr/>
            </p:nvSpPr>
            <p:spPr bwMode="auto">
              <a:xfrm flipH="1" flipV="1">
                <a:off x="1796" y="2126"/>
                <a:ext cx="260"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5" name="Line 27"/>
              <p:cNvSpPr>
                <a:spLocks noChangeShapeType="1"/>
              </p:cNvSpPr>
              <p:nvPr/>
            </p:nvSpPr>
            <p:spPr bwMode="auto">
              <a:xfrm flipV="1">
                <a:off x="2061" y="2124"/>
                <a:ext cx="260"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6" name="Line 28"/>
              <p:cNvSpPr>
                <a:spLocks noChangeShapeType="1"/>
              </p:cNvSpPr>
              <p:nvPr/>
            </p:nvSpPr>
            <p:spPr bwMode="auto">
              <a:xfrm flipH="1" flipV="1">
                <a:off x="1907" y="2034"/>
                <a:ext cx="154" cy="4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7" name="Line 29"/>
              <p:cNvSpPr>
                <a:spLocks noChangeShapeType="1"/>
              </p:cNvSpPr>
              <p:nvPr/>
            </p:nvSpPr>
            <p:spPr bwMode="auto">
              <a:xfrm flipV="1">
                <a:off x="2060" y="2032"/>
                <a:ext cx="154" cy="4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8" name="Line 30"/>
              <p:cNvSpPr>
                <a:spLocks noChangeShapeType="1"/>
              </p:cNvSpPr>
              <p:nvPr/>
            </p:nvSpPr>
            <p:spPr bwMode="auto">
              <a:xfrm flipV="1">
                <a:off x="2065" y="1981"/>
                <a:ext cx="0" cy="5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7698" name="Text Box 31"/>
            <p:cNvSpPr txBox="1">
              <a:spLocks noChangeArrowheads="1"/>
            </p:cNvSpPr>
            <p:nvPr/>
          </p:nvSpPr>
          <p:spPr bwMode="auto">
            <a:xfrm>
              <a:off x="1691" y="240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a:t>0</a:t>
              </a:r>
            </a:p>
          </p:txBody>
        </p:sp>
        <p:sp>
          <p:nvSpPr>
            <p:cNvPr id="27699" name="Text Box 32"/>
            <p:cNvSpPr txBox="1">
              <a:spLocks noChangeArrowheads="1"/>
            </p:cNvSpPr>
            <p:nvPr/>
          </p:nvSpPr>
          <p:spPr bwMode="auto">
            <a:xfrm>
              <a:off x="1802" y="216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a:t>10</a:t>
              </a:r>
            </a:p>
          </p:txBody>
        </p:sp>
        <p:sp>
          <p:nvSpPr>
            <p:cNvPr id="27700" name="Text Box 33"/>
            <p:cNvSpPr txBox="1">
              <a:spLocks noChangeArrowheads="1"/>
            </p:cNvSpPr>
            <p:nvPr/>
          </p:nvSpPr>
          <p:spPr bwMode="auto">
            <a:xfrm>
              <a:off x="2094" y="215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a:t>20</a:t>
              </a:r>
            </a:p>
          </p:txBody>
        </p:sp>
        <p:sp>
          <p:nvSpPr>
            <p:cNvPr id="27701" name="Text Box 34"/>
            <p:cNvSpPr txBox="1">
              <a:spLocks noChangeArrowheads="1"/>
            </p:cNvSpPr>
            <p:nvPr/>
          </p:nvSpPr>
          <p:spPr bwMode="auto">
            <a:xfrm>
              <a:off x="2210" y="2388"/>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a:t>30</a:t>
              </a:r>
            </a:p>
          </p:txBody>
        </p:sp>
      </p:grpSp>
      <p:sp>
        <p:nvSpPr>
          <p:cNvPr id="1177635" name="Line 35"/>
          <p:cNvSpPr>
            <a:spLocks noChangeShapeType="1"/>
          </p:cNvSpPr>
          <p:nvPr/>
        </p:nvSpPr>
        <p:spPr bwMode="auto">
          <a:xfrm flipH="1" flipV="1">
            <a:off x="7080250" y="5516563"/>
            <a:ext cx="211138" cy="3111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7636" name="Line 36"/>
          <p:cNvSpPr>
            <a:spLocks noChangeShapeType="1"/>
          </p:cNvSpPr>
          <p:nvPr/>
        </p:nvSpPr>
        <p:spPr bwMode="auto">
          <a:xfrm flipV="1">
            <a:off x="3786188" y="4470400"/>
            <a:ext cx="0" cy="20732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7637" name="Line 37"/>
          <p:cNvSpPr>
            <a:spLocks noChangeShapeType="1"/>
          </p:cNvSpPr>
          <p:nvPr/>
        </p:nvSpPr>
        <p:spPr bwMode="auto">
          <a:xfrm>
            <a:off x="1646238" y="6543675"/>
            <a:ext cx="44370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7638" name="Text Box 38"/>
          <p:cNvSpPr txBox="1">
            <a:spLocks noChangeArrowheads="1"/>
          </p:cNvSpPr>
          <p:nvPr/>
        </p:nvSpPr>
        <p:spPr bwMode="auto">
          <a:xfrm>
            <a:off x="3325813" y="43799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p</a:t>
            </a:r>
          </a:p>
        </p:txBody>
      </p:sp>
      <p:sp>
        <p:nvSpPr>
          <p:cNvPr id="1177639" name="Text Box 39"/>
          <p:cNvSpPr txBox="1">
            <a:spLocks noChangeArrowheads="1"/>
          </p:cNvSpPr>
          <p:nvPr/>
        </p:nvSpPr>
        <p:spPr bwMode="auto">
          <a:xfrm>
            <a:off x="6154738" y="639445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T</a:t>
            </a:r>
            <a:r>
              <a:rPr lang="en-US" altLang="en-US" sz="1800"/>
              <a:t> (</a:t>
            </a:r>
            <a:r>
              <a:rPr lang="en-US" altLang="en-US" sz="1800">
                <a:cs typeface="Arial" charset="0"/>
              </a:rPr>
              <a:t>°</a:t>
            </a:r>
            <a:r>
              <a:rPr lang="en-US" altLang="en-US" sz="1800"/>
              <a:t>C)</a:t>
            </a:r>
            <a:endParaRPr lang="en-US" altLang="en-US" sz="1800" i="1"/>
          </a:p>
        </p:txBody>
      </p:sp>
      <p:sp>
        <p:nvSpPr>
          <p:cNvPr id="1177640" name="Line 40"/>
          <p:cNvSpPr>
            <a:spLocks noChangeShapeType="1"/>
          </p:cNvSpPr>
          <p:nvPr/>
        </p:nvSpPr>
        <p:spPr bwMode="auto">
          <a:xfrm>
            <a:off x="4446588" y="6365875"/>
            <a:ext cx="0"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7641" name="Line 41"/>
          <p:cNvSpPr>
            <a:spLocks noChangeShapeType="1"/>
          </p:cNvSpPr>
          <p:nvPr/>
        </p:nvSpPr>
        <p:spPr bwMode="auto">
          <a:xfrm>
            <a:off x="5122863" y="6362700"/>
            <a:ext cx="0"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7642" name="Line 42"/>
          <p:cNvSpPr>
            <a:spLocks noChangeShapeType="1"/>
          </p:cNvSpPr>
          <p:nvPr/>
        </p:nvSpPr>
        <p:spPr bwMode="auto">
          <a:xfrm>
            <a:off x="5765800" y="6359525"/>
            <a:ext cx="0"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7643" name="Line 43"/>
          <p:cNvSpPr>
            <a:spLocks noChangeShapeType="1"/>
          </p:cNvSpPr>
          <p:nvPr/>
        </p:nvSpPr>
        <p:spPr bwMode="auto">
          <a:xfrm>
            <a:off x="1800225" y="6362700"/>
            <a:ext cx="0"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7644" name="Line 44"/>
          <p:cNvSpPr>
            <a:spLocks noChangeShapeType="1"/>
          </p:cNvSpPr>
          <p:nvPr/>
        </p:nvSpPr>
        <p:spPr bwMode="auto">
          <a:xfrm>
            <a:off x="2476500" y="6359525"/>
            <a:ext cx="0"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7645" name="Line 45"/>
          <p:cNvSpPr>
            <a:spLocks noChangeShapeType="1"/>
          </p:cNvSpPr>
          <p:nvPr/>
        </p:nvSpPr>
        <p:spPr bwMode="auto">
          <a:xfrm>
            <a:off x="3119438" y="6356350"/>
            <a:ext cx="0"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7646" name="Text Box 46"/>
          <p:cNvSpPr txBox="1">
            <a:spLocks noChangeArrowheads="1"/>
          </p:cNvSpPr>
          <p:nvPr/>
        </p:nvSpPr>
        <p:spPr bwMode="auto">
          <a:xfrm>
            <a:off x="1430338" y="655478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a:t>-300</a:t>
            </a:r>
          </a:p>
        </p:txBody>
      </p:sp>
      <p:sp>
        <p:nvSpPr>
          <p:cNvPr id="1177647" name="Text Box 47"/>
          <p:cNvSpPr txBox="1">
            <a:spLocks noChangeArrowheads="1"/>
          </p:cNvSpPr>
          <p:nvPr/>
        </p:nvSpPr>
        <p:spPr bwMode="auto">
          <a:xfrm>
            <a:off x="2128838" y="6551613"/>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a:t>-200</a:t>
            </a:r>
          </a:p>
        </p:txBody>
      </p:sp>
      <p:sp>
        <p:nvSpPr>
          <p:cNvPr id="1177648" name="Text Box 48"/>
          <p:cNvSpPr txBox="1">
            <a:spLocks noChangeArrowheads="1"/>
          </p:cNvSpPr>
          <p:nvPr/>
        </p:nvSpPr>
        <p:spPr bwMode="auto">
          <a:xfrm>
            <a:off x="2787650" y="6551613"/>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a:t>-100</a:t>
            </a:r>
          </a:p>
        </p:txBody>
      </p:sp>
      <p:sp>
        <p:nvSpPr>
          <p:cNvPr id="1177649" name="Text Box 49"/>
          <p:cNvSpPr txBox="1">
            <a:spLocks noChangeArrowheads="1"/>
          </p:cNvSpPr>
          <p:nvPr/>
        </p:nvSpPr>
        <p:spPr bwMode="auto">
          <a:xfrm>
            <a:off x="3619500" y="65484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a:t>0</a:t>
            </a:r>
          </a:p>
        </p:txBody>
      </p:sp>
      <p:sp>
        <p:nvSpPr>
          <p:cNvPr id="1177650" name="Text Box 50"/>
          <p:cNvSpPr txBox="1">
            <a:spLocks noChangeArrowheads="1"/>
          </p:cNvSpPr>
          <p:nvPr/>
        </p:nvSpPr>
        <p:spPr bwMode="auto">
          <a:xfrm>
            <a:off x="4133850" y="655002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a:t>100</a:t>
            </a:r>
          </a:p>
        </p:txBody>
      </p:sp>
      <p:sp>
        <p:nvSpPr>
          <p:cNvPr id="1177651" name="Text Box 51"/>
          <p:cNvSpPr txBox="1">
            <a:spLocks noChangeArrowheads="1"/>
          </p:cNvSpPr>
          <p:nvPr/>
        </p:nvSpPr>
        <p:spPr bwMode="auto">
          <a:xfrm>
            <a:off x="4822825" y="6546850"/>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a:t>200</a:t>
            </a:r>
          </a:p>
        </p:txBody>
      </p:sp>
      <p:sp>
        <p:nvSpPr>
          <p:cNvPr id="1177652" name="Text Box 52"/>
          <p:cNvSpPr txBox="1">
            <a:spLocks noChangeArrowheads="1"/>
          </p:cNvSpPr>
          <p:nvPr/>
        </p:nvSpPr>
        <p:spPr bwMode="auto">
          <a:xfrm>
            <a:off x="5457825" y="6548438"/>
            <a:ext cx="565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a:t>300</a:t>
            </a:r>
          </a:p>
        </p:txBody>
      </p:sp>
      <p:grpSp>
        <p:nvGrpSpPr>
          <p:cNvPr id="6" name="Group 53"/>
          <p:cNvGrpSpPr>
            <a:grpSpLocks/>
          </p:cNvGrpSpPr>
          <p:nvPr/>
        </p:nvGrpSpPr>
        <p:grpSpPr bwMode="auto">
          <a:xfrm>
            <a:off x="4267200" y="5649913"/>
            <a:ext cx="87313" cy="92075"/>
            <a:chOff x="500" y="2804"/>
            <a:chExt cx="100" cy="105"/>
          </a:xfrm>
        </p:grpSpPr>
        <p:sp>
          <p:nvSpPr>
            <p:cNvPr id="27694" name="Line 54"/>
            <p:cNvSpPr>
              <a:spLocks noChangeShapeType="1"/>
            </p:cNvSpPr>
            <p:nvPr/>
          </p:nvSpPr>
          <p:spPr bwMode="auto">
            <a:xfrm>
              <a:off x="500" y="2809"/>
              <a:ext cx="100" cy="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5" name="Line 55"/>
            <p:cNvSpPr>
              <a:spLocks noChangeShapeType="1"/>
            </p:cNvSpPr>
            <p:nvPr/>
          </p:nvSpPr>
          <p:spPr bwMode="auto">
            <a:xfrm flipH="1">
              <a:off x="505" y="2804"/>
              <a:ext cx="95" cy="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77656" name="Rectangle 56"/>
          <p:cNvSpPr>
            <a:spLocks noChangeArrowheads="1"/>
          </p:cNvSpPr>
          <p:nvPr/>
        </p:nvSpPr>
        <p:spPr bwMode="auto">
          <a:xfrm>
            <a:off x="7829550" y="4321175"/>
            <a:ext cx="47625" cy="228600"/>
          </a:xfrm>
          <a:prstGeom prst="rect">
            <a:avLst/>
          </a:prstGeom>
          <a:gradFill rotWithShape="1">
            <a:gsLst>
              <a:gs pos="0">
                <a:srgbClr val="760000"/>
              </a:gs>
              <a:gs pos="50000">
                <a:srgbClr val="FF0000"/>
              </a:gs>
              <a:gs pos="100000">
                <a:srgbClr val="76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77657" name="Line 57"/>
          <p:cNvSpPr>
            <a:spLocks noChangeShapeType="1"/>
          </p:cNvSpPr>
          <p:nvPr/>
        </p:nvSpPr>
        <p:spPr bwMode="auto">
          <a:xfrm flipH="1" flipV="1">
            <a:off x="7154863" y="5457825"/>
            <a:ext cx="144462" cy="3778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7" name="Group 58"/>
          <p:cNvGrpSpPr>
            <a:grpSpLocks/>
          </p:cNvGrpSpPr>
          <p:nvPr/>
        </p:nvGrpSpPr>
        <p:grpSpPr bwMode="auto">
          <a:xfrm>
            <a:off x="4630738" y="5522913"/>
            <a:ext cx="87312" cy="92075"/>
            <a:chOff x="500" y="2804"/>
            <a:chExt cx="100" cy="105"/>
          </a:xfrm>
        </p:grpSpPr>
        <p:sp>
          <p:nvSpPr>
            <p:cNvPr id="27692" name="Line 59"/>
            <p:cNvSpPr>
              <a:spLocks noChangeShapeType="1"/>
            </p:cNvSpPr>
            <p:nvPr/>
          </p:nvSpPr>
          <p:spPr bwMode="auto">
            <a:xfrm>
              <a:off x="500" y="2809"/>
              <a:ext cx="100" cy="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3" name="Line 60"/>
            <p:cNvSpPr>
              <a:spLocks noChangeShapeType="1"/>
            </p:cNvSpPr>
            <p:nvPr/>
          </p:nvSpPr>
          <p:spPr bwMode="auto">
            <a:xfrm flipH="1">
              <a:off x="505" y="2804"/>
              <a:ext cx="95" cy="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77661" name="Line 61"/>
          <p:cNvSpPr>
            <a:spLocks noChangeShapeType="1"/>
          </p:cNvSpPr>
          <p:nvPr/>
        </p:nvSpPr>
        <p:spPr bwMode="auto">
          <a:xfrm flipV="1">
            <a:off x="7294563" y="5432425"/>
            <a:ext cx="1587" cy="3889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8" name="Group 62"/>
          <p:cNvGrpSpPr>
            <a:grpSpLocks/>
          </p:cNvGrpSpPr>
          <p:nvPr/>
        </p:nvGrpSpPr>
        <p:grpSpPr bwMode="auto">
          <a:xfrm>
            <a:off x="4906963" y="5432425"/>
            <a:ext cx="87312" cy="92075"/>
            <a:chOff x="500" y="2804"/>
            <a:chExt cx="100" cy="105"/>
          </a:xfrm>
        </p:grpSpPr>
        <p:sp>
          <p:nvSpPr>
            <p:cNvPr id="27690" name="Line 63"/>
            <p:cNvSpPr>
              <a:spLocks noChangeShapeType="1"/>
            </p:cNvSpPr>
            <p:nvPr/>
          </p:nvSpPr>
          <p:spPr bwMode="auto">
            <a:xfrm>
              <a:off x="500" y="2809"/>
              <a:ext cx="100" cy="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1" name="Line 64"/>
            <p:cNvSpPr>
              <a:spLocks noChangeShapeType="1"/>
            </p:cNvSpPr>
            <p:nvPr/>
          </p:nvSpPr>
          <p:spPr bwMode="auto">
            <a:xfrm flipH="1">
              <a:off x="505" y="2804"/>
              <a:ext cx="95" cy="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77665" name="Rectangle 65"/>
          <p:cNvSpPr>
            <a:spLocks noChangeArrowheads="1"/>
          </p:cNvSpPr>
          <p:nvPr/>
        </p:nvSpPr>
        <p:spPr bwMode="auto">
          <a:xfrm>
            <a:off x="7832725" y="3929063"/>
            <a:ext cx="47625" cy="228600"/>
          </a:xfrm>
          <a:prstGeom prst="rect">
            <a:avLst/>
          </a:prstGeom>
          <a:gradFill rotWithShape="1">
            <a:gsLst>
              <a:gs pos="0">
                <a:srgbClr val="760000"/>
              </a:gs>
              <a:gs pos="50000">
                <a:srgbClr val="FF0000"/>
              </a:gs>
              <a:gs pos="100000">
                <a:srgbClr val="76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77666" name="Line 66"/>
          <p:cNvSpPr>
            <a:spLocks noChangeShapeType="1"/>
          </p:cNvSpPr>
          <p:nvPr/>
        </p:nvSpPr>
        <p:spPr bwMode="auto">
          <a:xfrm flipV="1">
            <a:off x="7294563" y="5456238"/>
            <a:ext cx="112712" cy="355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9" name="Group 67"/>
          <p:cNvGrpSpPr>
            <a:grpSpLocks/>
          </p:cNvGrpSpPr>
          <p:nvPr/>
        </p:nvGrpSpPr>
        <p:grpSpPr bwMode="auto">
          <a:xfrm>
            <a:off x="5327650" y="5286375"/>
            <a:ext cx="87313" cy="92075"/>
            <a:chOff x="500" y="2804"/>
            <a:chExt cx="100" cy="105"/>
          </a:xfrm>
        </p:grpSpPr>
        <p:sp>
          <p:nvSpPr>
            <p:cNvPr id="27688" name="Line 68"/>
            <p:cNvSpPr>
              <a:spLocks noChangeShapeType="1"/>
            </p:cNvSpPr>
            <p:nvPr/>
          </p:nvSpPr>
          <p:spPr bwMode="auto">
            <a:xfrm>
              <a:off x="500" y="2809"/>
              <a:ext cx="100" cy="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9" name="Line 69"/>
            <p:cNvSpPr>
              <a:spLocks noChangeShapeType="1"/>
            </p:cNvSpPr>
            <p:nvPr/>
          </p:nvSpPr>
          <p:spPr bwMode="auto">
            <a:xfrm flipH="1">
              <a:off x="505" y="2804"/>
              <a:ext cx="95" cy="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77694" name="Rectangle 94"/>
          <p:cNvSpPr>
            <a:spLocks noChangeArrowheads="1"/>
          </p:cNvSpPr>
          <p:nvPr/>
        </p:nvSpPr>
        <p:spPr bwMode="auto">
          <a:xfrm>
            <a:off x="7831138" y="4152900"/>
            <a:ext cx="47625" cy="228600"/>
          </a:xfrm>
          <a:prstGeom prst="rect">
            <a:avLst/>
          </a:prstGeom>
          <a:gradFill rotWithShape="1">
            <a:gsLst>
              <a:gs pos="0">
                <a:srgbClr val="760000"/>
              </a:gs>
              <a:gs pos="50000">
                <a:srgbClr val="FF0000"/>
              </a:gs>
              <a:gs pos="100000">
                <a:srgbClr val="76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71" name="Rectangle 3"/>
          <p:cNvSpPr txBox="1">
            <a:spLocks noChangeArrowheads="1"/>
          </p:cNvSpPr>
          <p:nvPr/>
        </p:nvSpPr>
        <p:spPr bwMode="auto">
          <a:xfrm>
            <a:off x="685800" y="533400"/>
            <a:ext cx="7772400" cy="833438"/>
          </a:xfrm>
          <a:prstGeom prst="rect">
            <a:avLst/>
          </a:prstGeom>
          <a:noFill/>
          <a:ln w="9525">
            <a:noFill/>
            <a:miter lim="800000"/>
            <a:headEnd/>
            <a:tailEnd/>
          </a:ln>
        </p:spPr>
        <p:txBody>
          <a:bodyPr anchor="ctr"/>
          <a:lstStyle/>
          <a:p>
            <a:pPr>
              <a:defRPr/>
            </a:pPr>
            <a:r>
              <a:rPr lang="en-US" altLang="en-US" sz="2800" b="1" kern="0">
                <a:solidFill>
                  <a:srgbClr val="000000"/>
                </a:solidFill>
              </a:rPr>
              <a:t>Topic 3: Thermal physics</a:t>
            </a:r>
            <a:br>
              <a:rPr lang="en-US" altLang="en-US" sz="2800" b="1" kern="0">
                <a:solidFill>
                  <a:srgbClr val="000000"/>
                </a:solidFill>
              </a:rPr>
            </a:br>
            <a:r>
              <a:rPr lang="en-US" altLang="en-US" sz="2800" kern="0">
                <a:solidFill>
                  <a:srgbClr val="000000"/>
                </a:solidFill>
              </a:rPr>
              <a:t>3.2 – Modeling a gas</a:t>
            </a:r>
            <a:endParaRPr lang="en-US" altLang="en-US" sz="2800" kern="0" dirty="0">
              <a:solidFill>
                <a:srgbClr val="000000"/>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77602">
                                            <p:txEl>
                                              <p:pRg st="0" end="0"/>
                                            </p:txEl>
                                          </p:spTgt>
                                        </p:tgtEl>
                                        <p:attrNameLst>
                                          <p:attrName>style.visibility</p:attrName>
                                        </p:attrNameLst>
                                      </p:cBhvr>
                                      <p:to>
                                        <p:strVal val="visible"/>
                                      </p:to>
                                    </p:set>
                                    <p:anim calcmode="lin" valueType="num">
                                      <p:cBhvr additive="base">
                                        <p:cTn id="7" dur="500" fill="hold"/>
                                        <p:tgtEl>
                                          <p:spTgt spid="11776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76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77602">
                                            <p:txEl>
                                              <p:pRg st="1" end="1"/>
                                            </p:txEl>
                                          </p:spTgt>
                                        </p:tgtEl>
                                        <p:attrNameLst>
                                          <p:attrName>style.visibility</p:attrName>
                                        </p:attrNameLst>
                                      </p:cBhvr>
                                      <p:to>
                                        <p:strVal val="visible"/>
                                      </p:to>
                                    </p:set>
                                    <p:anim calcmode="lin" valueType="num">
                                      <p:cBhvr additive="base">
                                        <p:cTn id="13" dur="500" fill="hold"/>
                                        <p:tgtEl>
                                          <p:spTgt spid="11776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776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77602">
                                            <p:txEl>
                                              <p:pRg st="2" end="2"/>
                                            </p:txEl>
                                          </p:spTgt>
                                        </p:tgtEl>
                                        <p:attrNameLst>
                                          <p:attrName>style.visibility</p:attrName>
                                        </p:attrNameLst>
                                      </p:cBhvr>
                                      <p:to>
                                        <p:strVal val="visible"/>
                                      </p:to>
                                    </p:set>
                                    <p:anim calcmode="lin" valueType="num">
                                      <p:cBhvr additive="base">
                                        <p:cTn id="19" dur="500" fill="hold"/>
                                        <p:tgtEl>
                                          <p:spTgt spid="11776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776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77602">
                                            <p:txEl>
                                              <p:pRg st="3" end="3"/>
                                            </p:txEl>
                                          </p:spTgt>
                                        </p:tgtEl>
                                        <p:attrNameLst>
                                          <p:attrName>style.visibility</p:attrName>
                                        </p:attrNameLst>
                                      </p:cBhvr>
                                      <p:to>
                                        <p:strVal val="visible"/>
                                      </p:to>
                                    </p:set>
                                    <p:anim calcmode="lin" valueType="num">
                                      <p:cBhvr additive="base">
                                        <p:cTn id="25" dur="500" fill="hold"/>
                                        <p:tgtEl>
                                          <p:spTgt spid="11776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776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77607"/>
                                        </p:tgtEl>
                                        <p:attrNameLst>
                                          <p:attrName>style.visibility</p:attrName>
                                        </p:attrNameLst>
                                      </p:cBhvr>
                                      <p:to>
                                        <p:strVal val="visible"/>
                                      </p:to>
                                    </p:set>
                                    <p:anim calcmode="lin" valueType="num">
                                      <p:cBhvr additive="base">
                                        <p:cTn id="31" dur="500" fill="hold"/>
                                        <p:tgtEl>
                                          <p:spTgt spid="1177607"/>
                                        </p:tgtEl>
                                        <p:attrNameLst>
                                          <p:attrName>ppt_x</p:attrName>
                                        </p:attrNameLst>
                                      </p:cBhvr>
                                      <p:tavLst>
                                        <p:tav tm="0">
                                          <p:val>
                                            <p:strVal val="0-#ppt_w/2"/>
                                          </p:val>
                                        </p:tav>
                                        <p:tav tm="100000">
                                          <p:val>
                                            <p:strVal val="#ppt_x"/>
                                          </p:val>
                                        </p:tav>
                                      </p:tavLst>
                                    </p:anim>
                                    <p:anim calcmode="lin" valueType="num">
                                      <p:cBhvr additive="base">
                                        <p:cTn id="32" dur="500" fill="hold"/>
                                        <p:tgtEl>
                                          <p:spTgt spid="1177607"/>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0-#ppt_w/2"/>
                                          </p:val>
                                        </p:tav>
                                        <p:tav tm="100000">
                                          <p:val>
                                            <p:strVal val="#ppt_x"/>
                                          </p:val>
                                        </p:tav>
                                      </p:tavLst>
                                    </p:anim>
                                    <p:anim calcmode="lin" valueType="num">
                                      <p:cBhvr additive="base">
                                        <p:cTn id="36" dur="500" fill="hold"/>
                                        <p:tgtEl>
                                          <p:spTgt spid="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177618"/>
                                        </p:tgtEl>
                                        <p:attrNameLst>
                                          <p:attrName>style.visibility</p:attrName>
                                        </p:attrNameLst>
                                      </p:cBhvr>
                                      <p:to>
                                        <p:strVal val="visible"/>
                                      </p:to>
                                    </p:set>
                                    <p:anim calcmode="lin" valueType="num">
                                      <p:cBhvr additive="base">
                                        <p:cTn id="39" dur="500" fill="hold"/>
                                        <p:tgtEl>
                                          <p:spTgt spid="1177618"/>
                                        </p:tgtEl>
                                        <p:attrNameLst>
                                          <p:attrName>ppt_x</p:attrName>
                                        </p:attrNameLst>
                                      </p:cBhvr>
                                      <p:tavLst>
                                        <p:tav tm="0">
                                          <p:val>
                                            <p:strVal val="0-#ppt_w/2"/>
                                          </p:val>
                                        </p:tav>
                                        <p:tav tm="100000">
                                          <p:val>
                                            <p:strVal val="#ppt_x"/>
                                          </p:val>
                                        </p:tav>
                                      </p:tavLst>
                                    </p:anim>
                                    <p:anim calcmode="lin" valueType="num">
                                      <p:cBhvr additive="base">
                                        <p:cTn id="40" dur="500" fill="hold"/>
                                        <p:tgtEl>
                                          <p:spTgt spid="117761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177619"/>
                                        </p:tgtEl>
                                        <p:attrNameLst>
                                          <p:attrName>style.visibility</p:attrName>
                                        </p:attrNameLst>
                                      </p:cBhvr>
                                      <p:to>
                                        <p:strVal val="visible"/>
                                      </p:to>
                                    </p:set>
                                    <p:anim calcmode="lin" valueType="num">
                                      <p:cBhvr additive="base">
                                        <p:cTn id="43" dur="500" fill="hold"/>
                                        <p:tgtEl>
                                          <p:spTgt spid="1177619"/>
                                        </p:tgtEl>
                                        <p:attrNameLst>
                                          <p:attrName>ppt_x</p:attrName>
                                        </p:attrNameLst>
                                      </p:cBhvr>
                                      <p:tavLst>
                                        <p:tav tm="0">
                                          <p:val>
                                            <p:strVal val="0-#ppt_w/2"/>
                                          </p:val>
                                        </p:tav>
                                        <p:tav tm="100000">
                                          <p:val>
                                            <p:strVal val="#ppt_x"/>
                                          </p:val>
                                        </p:tav>
                                      </p:tavLst>
                                    </p:anim>
                                    <p:anim calcmode="lin" valueType="num">
                                      <p:cBhvr additive="base">
                                        <p:cTn id="44" dur="500" fill="hold"/>
                                        <p:tgtEl>
                                          <p:spTgt spid="117761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177620"/>
                                        </p:tgtEl>
                                        <p:attrNameLst>
                                          <p:attrName>style.visibility</p:attrName>
                                        </p:attrNameLst>
                                      </p:cBhvr>
                                      <p:to>
                                        <p:strVal val="visible"/>
                                      </p:to>
                                    </p:set>
                                    <p:anim calcmode="lin" valueType="num">
                                      <p:cBhvr additive="base">
                                        <p:cTn id="47" dur="500" fill="hold"/>
                                        <p:tgtEl>
                                          <p:spTgt spid="1177620"/>
                                        </p:tgtEl>
                                        <p:attrNameLst>
                                          <p:attrName>ppt_x</p:attrName>
                                        </p:attrNameLst>
                                      </p:cBhvr>
                                      <p:tavLst>
                                        <p:tav tm="0">
                                          <p:val>
                                            <p:strVal val="0-#ppt_w/2"/>
                                          </p:val>
                                        </p:tav>
                                        <p:tav tm="100000">
                                          <p:val>
                                            <p:strVal val="#ppt_x"/>
                                          </p:val>
                                        </p:tav>
                                      </p:tavLst>
                                    </p:anim>
                                    <p:anim calcmode="lin" valueType="num">
                                      <p:cBhvr additive="base">
                                        <p:cTn id="48" dur="500" fill="hold"/>
                                        <p:tgtEl>
                                          <p:spTgt spid="1177620"/>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0-#ppt_w/2"/>
                                          </p:val>
                                        </p:tav>
                                        <p:tav tm="100000">
                                          <p:val>
                                            <p:strVal val="#ppt_x"/>
                                          </p:val>
                                        </p:tav>
                                      </p:tavLst>
                                    </p:anim>
                                    <p:anim calcmode="lin" valueType="num">
                                      <p:cBhvr additive="base">
                                        <p:cTn id="52" dur="500" fill="hold"/>
                                        <p:tgtEl>
                                          <p:spTgt spid="4"/>
                                        </p:tgtEl>
                                        <p:attrNameLst>
                                          <p:attrName>ppt_y</p:attrName>
                                        </p:attrNameLst>
                                      </p:cBhvr>
                                      <p:tavLst>
                                        <p:tav tm="0">
                                          <p:val>
                                            <p:strVal val="#ppt_y"/>
                                          </p:val>
                                        </p:tav>
                                        <p:tav tm="100000">
                                          <p:val>
                                            <p:strVal val="#ppt_y"/>
                                          </p:val>
                                        </p:tav>
                                      </p:tavLst>
                                    </p:anim>
                                  </p:childTnLst>
                                </p:cTn>
                              </p:par>
                              <p:par>
                                <p:cTn id="53" presetID="8" presetClass="emph" presetSubtype="0" fill="hold" grpId="1" nodeType="withEffect">
                                  <p:stCondLst>
                                    <p:cond delay="0"/>
                                  </p:stCondLst>
                                  <p:childTnLst>
                                    <p:animRot by="21600000">
                                      <p:cBhvr>
                                        <p:cTn id="54" dur="2000" fill="hold"/>
                                        <p:tgtEl>
                                          <p:spTgt spid="1177607"/>
                                        </p:tgtEl>
                                        <p:attrNameLst>
                                          <p:attrName>r</p:attrName>
                                        </p:attrNameLst>
                                      </p:cBhvr>
                                    </p:animRot>
                                  </p:childTnLst>
                                  <p:subTnLst>
                                    <p:audio>
                                      <p:cMediaNode>
                                        <p:cTn display="0" masterRel="sameClick">
                                          <p:stCondLst>
                                            <p:cond evt="begin" delay="0">
                                              <p:tn val="53"/>
                                            </p:cond>
                                          </p:stCondLst>
                                          <p:endCondLst>
                                            <p:cond evt="onStopAudio" delay="0">
                                              <p:tgtEl>
                                                <p:sldTgt/>
                                              </p:tgtEl>
                                            </p:cond>
                                          </p:endCondLst>
                                        </p:cTn>
                                        <p:tgtEl>
                                          <p:sndTgt r:embed="rId5" name="drumroll.wav"/>
                                        </p:tgtEl>
                                      </p:cMediaNode>
                                    </p:audio>
                                  </p:subTnLst>
                                </p:cTn>
                              </p:par>
                              <p:par>
                                <p:cTn id="55" presetID="8" presetClass="emph" presetSubtype="0" fill="hold" nodeType="withEffect">
                                  <p:stCondLst>
                                    <p:cond delay="0"/>
                                  </p:stCondLst>
                                  <p:childTnLst>
                                    <p:animRot by="21600000">
                                      <p:cBhvr>
                                        <p:cTn id="56" dur="2000" fill="hold"/>
                                        <p:tgtEl>
                                          <p:spTgt spid="3"/>
                                        </p:tgtEl>
                                        <p:attrNameLst>
                                          <p:attrName>r</p:attrName>
                                        </p:attrNameLst>
                                      </p:cBhvr>
                                    </p:animRot>
                                  </p:childTnLst>
                                </p:cTn>
                              </p:par>
                              <p:par>
                                <p:cTn id="57" presetID="8" presetClass="emph" presetSubtype="0" fill="hold" grpId="1" nodeType="withEffect">
                                  <p:stCondLst>
                                    <p:cond delay="0"/>
                                  </p:stCondLst>
                                  <p:childTnLst>
                                    <p:animRot by="21600000">
                                      <p:cBhvr>
                                        <p:cTn id="58" dur="2000" fill="hold"/>
                                        <p:tgtEl>
                                          <p:spTgt spid="1177618"/>
                                        </p:tgtEl>
                                        <p:attrNameLst>
                                          <p:attrName>r</p:attrName>
                                        </p:attrNameLst>
                                      </p:cBhvr>
                                    </p:animRot>
                                  </p:childTnLst>
                                </p:cTn>
                              </p:par>
                              <p:par>
                                <p:cTn id="59" presetID="8" presetClass="emph" presetSubtype="0" fill="hold" grpId="1" nodeType="withEffect">
                                  <p:stCondLst>
                                    <p:cond delay="0"/>
                                  </p:stCondLst>
                                  <p:childTnLst>
                                    <p:animRot by="21600000">
                                      <p:cBhvr>
                                        <p:cTn id="60" dur="2000" fill="hold"/>
                                        <p:tgtEl>
                                          <p:spTgt spid="1177619"/>
                                        </p:tgtEl>
                                        <p:attrNameLst>
                                          <p:attrName>r</p:attrName>
                                        </p:attrNameLst>
                                      </p:cBhvr>
                                    </p:animRot>
                                  </p:childTnLst>
                                </p:cTn>
                              </p:par>
                              <p:par>
                                <p:cTn id="61" presetID="8" presetClass="emph" presetSubtype="0" fill="hold" grpId="1" nodeType="withEffect">
                                  <p:stCondLst>
                                    <p:cond delay="0"/>
                                  </p:stCondLst>
                                  <p:childTnLst>
                                    <p:animRot by="21600000">
                                      <p:cBhvr>
                                        <p:cTn id="62" dur="2000" fill="hold"/>
                                        <p:tgtEl>
                                          <p:spTgt spid="1177620"/>
                                        </p:tgtEl>
                                        <p:attrNameLst>
                                          <p:attrName>r</p:attrName>
                                        </p:attrNameLst>
                                      </p:cBhvr>
                                    </p:animRot>
                                  </p:childTnLst>
                                </p:cTn>
                              </p:par>
                              <p:par>
                                <p:cTn id="63" presetID="8" presetClass="emph" presetSubtype="0" fill="hold" nodeType="withEffect">
                                  <p:stCondLst>
                                    <p:cond delay="0"/>
                                  </p:stCondLst>
                                  <p:childTnLst>
                                    <p:animRot by="21600000">
                                      <p:cBhvr>
                                        <p:cTn id="64" dur="2000" fill="hold"/>
                                        <p:tgtEl>
                                          <p:spTgt spid="4"/>
                                        </p:tgtEl>
                                        <p:attrNameLst>
                                          <p:attrName>r</p:attrName>
                                        </p:attrNameLst>
                                      </p:cBhvr>
                                    </p:animRo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nodeType="click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fade">
                                      <p:cBhvr>
                                        <p:cTn id="69" dur="2000"/>
                                        <p:tgtEl>
                                          <p:spTgt spid="2"/>
                                        </p:tgtEl>
                                      </p:cBhvr>
                                    </p:animEffect>
                                  </p:childTnLst>
                                  <p:subTnLst>
                                    <p:audio>
                                      <p:cMediaNode>
                                        <p:cTn display="0" masterRel="sameClick">
                                          <p:stCondLst>
                                            <p:cond evt="begin" delay="0">
                                              <p:tn val="67"/>
                                            </p:cond>
                                          </p:stCondLst>
                                          <p:endCondLst>
                                            <p:cond evt="onStopAudio" delay="0">
                                              <p:tgtEl>
                                                <p:sldTgt/>
                                              </p:tgtEl>
                                            </p:cond>
                                          </p:endCondLst>
                                        </p:cTn>
                                        <p:tgtEl>
                                          <p:sndTgt r:embed="rId6" name="whoosh.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177636"/>
                                        </p:tgtEl>
                                        <p:attrNameLst>
                                          <p:attrName>style.visibility</p:attrName>
                                        </p:attrNameLst>
                                      </p:cBhvr>
                                      <p:to>
                                        <p:strVal val="visible"/>
                                      </p:to>
                                    </p:set>
                                    <p:anim calcmode="lin" valueType="num">
                                      <p:cBhvr additive="base">
                                        <p:cTn id="74" dur="500" fill="hold"/>
                                        <p:tgtEl>
                                          <p:spTgt spid="1177636"/>
                                        </p:tgtEl>
                                        <p:attrNameLst>
                                          <p:attrName>ppt_x</p:attrName>
                                        </p:attrNameLst>
                                      </p:cBhvr>
                                      <p:tavLst>
                                        <p:tav tm="0">
                                          <p:val>
                                            <p:strVal val="#ppt_x"/>
                                          </p:val>
                                        </p:tav>
                                        <p:tav tm="100000">
                                          <p:val>
                                            <p:strVal val="#ppt_x"/>
                                          </p:val>
                                        </p:tav>
                                      </p:tavLst>
                                    </p:anim>
                                    <p:anim calcmode="lin" valueType="num">
                                      <p:cBhvr additive="base">
                                        <p:cTn id="75" dur="500" fill="hold"/>
                                        <p:tgtEl>
                                          <p:spTgt spid="11776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177637"/>
                                        </p:tgtEl>
                                        <p:attrNameLst>
                                          <p:attrName>style.visibility</p:attrName>
                                        </p:attrNameLst>
                                      </p:cBhvr>
                                      <p:to>
                                        <p:strVal val="visible"/>
                                      </p:to>
                                    </p:set>
                                    <p:anim calcmode="lin" valueType="num">
                                      <p:cBhvr additive="base">
                                        <p:cTn id="78" dur="500" fill="hold"/>
                                        <p:tgtEl>
                                          <p:spTgt spid="1177637"/>
                                        </p:tgtEl>
                                        <p:attrNameLst>
                                          <p:attrName>ppt_x</p:attrName>
                                        </p:attrNameLst>
                                      </p:cBhvr>
                                      <p:tavLst>
                                        <p:tav tm="0">
                                          <p:val>
                                            <p:strVal val="#ppt_x"/>
                                          </p:val>
                                        </p:tav>
                                        <p:tav tm="100000">
                                          <p:val>
                                            <p:strVal val="#ppt_x"/>
                                          </p:val>
                                        </p:tav>
                                      </p:tavLst>
                                    </p:anim>
                                    <p:anim calcmode="lin" valueType="num">
                                      <p:cBhvr additive="base">
                                        <p:cTn id="79" dur="500" fill="hold"/>
                                        <p:tgtEl>
                                          <p:spTgt spid="11776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177638"/>
                                        </p:tgtEl>
                                        <p:attrNameLst>
                                          <p:attrName>style.visibility</p:attrName>
                                        </p:attrNameLst>
                                      </p:cBhvr>
                                      <p:to>
                                        <p:strVal val="visible"/>
                                      </p:to>
                                    </p:set>
                                    <p:anim calcmode="lin" valueType="num">
                                      <p:cBhvr additive="base">
                                        <p:cTn id="82" dur="500" fill="hold"/>
                                        <p:tgtEl>
                                          <p:spTgt spid="1177638"/>
                                        </p:tgtEl>
                                        <p:attrNameLst>
                                          <p:attrName>ppt_x</p:attrName>
                                        </p:attrNameLst>
                                      </p:cBhvr>
                                      <p:tavLst>
                                        <p:tav tm="0">
                                          <p:val>
                                            <p:strVal val="#ppt_x"/>
                                          </p:val>
                                        </p:tav>
                                        <p:tav tm="100000">
                                          <p:val>
                                            <p:strVal val="#ppt_x"/>
                                          </p:val>
                                        </p:tav>
                                      </p:tavLst>
                                    </p:anim>
                                    <p:anim calcmode="lin" valueType="num">
                                      <p:cBhvr additive="base">
                                        <p:cTn id="83" dur="500" fill="hold"/>
                                        <p:tgtEl>
                                          <p:spTgt spid="11776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177639"/>
                                        </p:tgtEl>
                                        <p:attrNameLst>
                                          <p:attrName>style.visibility</p:attrName>
                                        </p:attrNameLst>
                                      </p:cBhvr>
                                      <p:to>
                                        <p:strVal val="visible"/>
                                      </p:to>
                                    </p:set>
                                    <p:anim calcmode="lin" valueType="num">
                                      <p:cBhvr additive="base">
                                        <p:cTn id="86" dur="500" fill="hold"/>
                                        <p:tgtEl>
                                          <p:spTgt spid="1177639"/>
                                        </p:tgtEl>
                                        <p:attrNameLst>
                                          <p:attrName>ppt_x</p:attrName>
                                        </p:attrNameLst>
                                      </p:cBhvr>
                                      <p:tavLst>
                                        <p:tav tm="0">
                                          <p:val>
                                            <p:strVal val="#ppt_x"/>
                                          </p:val>
                                        </p:tav>
                                        <p:tav tm="100000">
                                          <p:val>
                                            <p:strVal val="#ppt_x"/>
                                          </p:val>
                                        </p:tav>
                                      </p:tavLst>
                                    </p:anim>
                                    <p:anim calcmode="lin" valueType="num">
                                      <p:cBhvr additive="base">
                                        <p:cTn id="87" dur="500" fill="hold"/>
                                        <p:tgtEl>
                                          <p:spTgt spid="11776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1177640"/>
                                        </p:tgtEl>
                                        <p:attrNameLst>
                                          <p:attrName>style.visibility</p:attrName>
                                        </p:attrNameLst>
                                      </p:cBhvr>
                                      <p:to>
                                        <p:strVal val="visible"/>
                                      </p:to>
                                    </p:set>
                                    <p:anim calcmode="lin" valueType="num">
                                      <p:cBhvr additive="base">
                                        <p:cTn id="90" dur="500" fill="hold"/>
                                        <p:tgtEl>
                                          <p:spTgt spid="1177640"/>
                                        </p:tgtEl>
                                        <p:attrNameLst>
                                          <p:attrName>ppt_x</p:attrName>
                                        </p:attrNameLst>
                                      </p:cBhvr>
                                      <p:tavLst>
                                        <p:tav tm="0">
                                          <p:val>
                                            <p:strVal val="#ppt_x"/>
                                          </p:val>
                                        </p:tav>
                                        <p:tav tm="100000">
                                          <p:val>
                                            <p:strVal val="#ppt_x"/>
                                          </p:val>
                                        </p:tav>
                                      </p:tavLst>
                                    </p:anim>
                                    <p:anim calcmode="lin" valueType="num">
                                      <p:cBhvr additive="base">
                                        <p:cTn id="91" dur="500" fill="hold"/>
                                        <p:tgtEl>
                                          <p:spTgt spid="11776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1177641"/>
                                        </p:tgtEl>
                                        <p:attrNameLst>
                                          <p:attrName>style.visibility</p:attrName>
                                        </p:attrNameLst>
                                      </p:cBhvr>
                                      <p:to>
                                        <p:strVal val="visible"/>
                                      </p:to>
                                    </p:set>
                                    <p:anim calcmode="lin" valueType="num">
                                      <p:cBhvr additive="base">
                                        <p:cTn id="94" dur="500" fill="hold"/>
                                        <p:tgtEl>
                                          <p:spTgt spid="1177641"/>
                                        </p:tgtEl>
                                        <p:attrNameLst>
                                          <p:attrName>ppt_x</p:attrName>
                                        </p:attrNameLst>
                                      </p:cBhvr>
                                      <p:tavLst>
                                        <p:tav tm="0">
                                          <p:val>
                                            <p:strVal val="#ppt_x"/>
                                          </p:val>
                                        </p:tav>
                                        <p:tav tm="100000">
                                          <p:val>
                                            <p:strVal val="#ppt_x"/>
                                          </p:val>
                                        </p:tav>
                                      </p:tavLst>
                                    </p:anim>
                                    <p:anim calcmode="lin" valueType="num">
                                      <p:cBhvr additive="base">
                                        <p:cTn id="95" dur="500" fill="hold"/>
                                        <p:tgtEl>
                                          <p:spTgt spid="11776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1177642"/>
                                        </p:tgtEl>
                                        <p:attrNameLst>
                                          <p:attrName>style.visibility</p:attrName>
                                        </p:attrNameLst>
                                      </p:cBhvr>
                                      <p:to>
                                        <p:strVal val="visible"/>
                                      </p:to>
                                    </p:set>
                                    <p:anim calcmode="lin" valueType="num">
                                      <p:cBhvr additive="base">
                                        <p:cTn id="98" dur="500" fill="hold"/>
                                        <p:tgtEl>
                                          <p:spTgt spid="1177642"/>
                                        </p:tgtEl>
                                        <p:attrNameLst>
                                          <p:attrName>ppt_x</p:attrName>
                                        </p:attrNameLst>
                                      </p:cBhvr>
                                      <p:tavLst>
                                        <p:tav tm="0">
                                          <p:val>
                                            <p:strVal val="#ppt_x"/>
                                          </p:val>
                                        </p:tav>
                                        <p:tav tm="100000">
                                          <p:val>
                                            <p:strVal val="#ppt_x"/>
                                          </p:val>
                                        </p:tav>
                                      </p:tavLst>
                                    </p:anim>
                                    <p:anim calcmode="lin" valueType="num">
                                      <p:cBhvr additive="base">
                                        <p:cTn id="99" dur="500" fill="hold"/>
                                        <p:tgtEl>
                                          <p:spTgt spid="11776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177643"/>
                                        </p:tgtEl>
                                        <p:attrNameLst>
                                          <p:attrName>style.visibility</p:attrName>
                                        </p:attrNameLst>
                                      </p:cBhvr>
                                      <p:to>
                                        <p:strVal val="visible"/>
                                      </p:to>
                                    </p:set>
                                    <p:anim calcmode="lin" valueType="num">
                                      <p:cBhvr additive="base">
                                        <p:cTn id="102" dur="500" fill="hold"/>
                                        <p:tgtEl>
                                          <p:spTgt spid="1177643"/>
                                        </p:tgtEl>
                                        <p:attrNameLst>
                                          <p:attrName>ppt_x</p:attrName>
                                        </p:attrNameLst>
                                      </p:cBhvr>
                                      <p:tavLst>
                                        <p:tav tm="0">
                                          <p:val>
                                            <p:strVal val="#ppt_x"/>
                                          </p:val>
                                        </p:tav>
                                        <p:tav tm="100000">
                                          <p:val>
                                            <p:strVal val="#ppt_x"/>
                                          </p:val>
                                        </p:tav>
                                      </p:tavLst>
                                    </p:anim>
                                    <p:anim calcmode="lin" valueType="num">
                                      <p:cBhvr additive="base">
                                        <p:cTn id="103" dur="500" fill="hold"/>
                                        <p:tgtEl>
                                          <p:spTgt spid="11776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77644"/>
                                        </p:tgtEl>
                                        <p:attrNameLst>
                                          <p:attrName>style.visibility</p:attrName>
                                        </p:attrNameLst>
                                      </p:cBhvr>
                                      <p:to>
                                        <p:strVal val="visible"/>
                                      </p:to>
                                    </p:set>
                                    <p:anim calcmode="lin" valueType="num">
                                      <p:cBhvr additive="base">
                                        <p:cTn id="106" dur="500" fill="hold"/>
                                        <p:tgtEl>
                                          <p:spTgt spid="1177644"/>
                                        </p:tgtEl>
                                        <p:attrNameLst>
                                          <p:attrName>ppt_x</p:attrName>
                                        </p:attrNameLst>
                                      </p:cBhvr>
                                      <p:tavLst>
                                        <p:tav tm="0">
                                          <p:val>
                                            <p:strVal val="#ppt_x"/>
                                          </p:val>
                                        </p:tav>
                                        <p:tav tm="100000">
                                          <p:val>
                                            <p:strVal val="#ppt_x"/>
                                          </p:val>
                                        </p:tav>
                                      </p:tavLst>
                                    </p:anim>
                                    <p:anim calcmode="lin" valueType="num">
                                      <p:cBhvr additive="base">
                                        <p:cTn id="107" dur="500" fill="hold"/>
                                        <p:tgtEl>
                                          <p:spTgt spid="11776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1177645"/>
                                        </p:tgtEl>
                                        <p:attrNameLst>
                                          <p:attrName>style.visibility</p:attrName>
                                        </p:attrNameLst>
                                      </p:cBhvr>
                                      <p:to>
                                        <p:strVal val="visible"/>
                                      </p:to>
                                    </p:set>
                                    <p:anim calcmode="lin" valueType="num">
                                      <p:cBhvr additive="base">
                                        <p:cTn id="110" dur="500" fill="hold"/>
                                        <p:tgtEl>
                                          <p:spTgt spid="1177645"/>
                                        </p:tgtEl>
                                        <p:attrNameLst>
                                          <p:attrName>ppt_x</p:attrName>
                                        </p:attrNameLst>
                                      </p:cBhvr>
                                      <p:tavLst>
                                        <p:tav tm="0">
                                          <p:val>
                                            <p:strVal val="#ppt_x"/>
                                          </p:val>
                                        </p:tav>
                                        <p:tav tm="100000">
                                          <p:val>
                                            <p:strVal val="#ppt_x"/>
                                          </p:val>
                                        </p:tav>
                                      </p:tavLst>
                                    </p:anim>
                                    <p:anim calcmode="lin" valueType="num">
                                      <p:cBhvr additive="base">
                                        <p:cTn id="111" dur="500" fill="hold"/>
                                        <p:tgtEl>
                                          <p:spTgt spid="11776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1177646"/>
                                        </p:tgtEl>
                                        <p:attrNameLst>
                                          <p:attrName>style.visibility</p:attrName>
                                        </p:attrNameLst>
                                      </p:cBhvr>
                                      <p:to>
                                        <p:strVal val="visible"/>
                                      </p:to>
                                    </p:set>
                                    <p:anim calcmode="lin" valueType="num">
                                      <p:cBhvr additive="base">
                                        <p:cTn id="114" dur="500" fill="hold"/>
                                        <p:tgtEl>
                                          <p:spTgt spid="1177646"/>
                                        </p:tgtEl>
                                        <p:attrNameLst>
                                          <p:attrName>ppt_x</p:attrName>
                                        </p:attrNameLst>
                                      </p:cBhvr>
                                      <p:tavLst>
                                        <p:tav tm="0">
                                          <p:val>
                                            <p:strVal val="#ppt_x"/>
                                          </p:val>
                                        </p:tav>
                                        <p:tav tm="100000">
                                          <p:val>
                                            <p:strVal val="#ppt_x"/>
                                          </p:val>
                                        </p:tav>
                                      </p:tavLst>
                                    </p:anim>
                                    <p:anim calcmode="lin" valueType="num">
                                      <p:cBhvr additive="base">
                                        <p:cTn id="115" dur="500" fill="hold"/>
                                        <p:tgtEl>
                                          <p:spTgt spid="11776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1177647"/>
                                        </p:tgtEl>
                                        <p:attrNameLst>
                                          <p:attrName>style.visibility</p:attrName>
                                        </p:attrNameLst>
                                      </p:cBhvr>
                                      <p:to>
                                        <p:strVal val="visible"/>
                                      </p:to>
                                    </p:set>
                                    <p:anim calcmode="lin" valueType="num">
                                      <p:cBhvr additive="base">
                                        <p:cTn id="118" dur="500" fill="hold"/>
                                        <p:tgtEl>
                                          <p:spTgt spid="1177647"/>
                                        </p:tgtEl>
                                        <p:attrNameLst>
                                          <p:attrName>ppt_x</p:attrName>
                                        </p:attrNameLst>
                                      </p:cBhvr>
                                      <p:tavLst>
                                        <p:tav tm="0">
                                          <p:val>
                                            <p:strVal val="#ppt_x"/>
                                          </p:val>
                                        </p:tav>
                                        <p:tav tm="100000">
                                          <p:val>
                                            <p:strVal val="#ppt_x"/>
                                          </p:val>
                                        </p:tav>
                                      </p:tavLst>
                                    </p:anim>
                                    <p:anim calcmode="lin" valueType="num">
                                      <p:cBhvr additive="base">
                                        <p:cTn id="119" dur="500" fill="hold"/>
                                        <p:tgtEl>
                                          <p:spTgt spid="11776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1177648"/>
                                        </p:tgtEl>
                                        <p:attrNameLst>
                                          <p:attrName>style.visibility</p:attrName>
                                        </p:attrNameLst>
                                      </p:cBhvr>
                                      <p:to>
                                        <p:strVal val="visible"/>
                                      </p:to>
                                    </p:set>
                                    <p:anim calcmode="lin" valueType="num">
                                      <p:cBhvr additive="base">
                                        <p:cTn id="122" dur="500" fill="hold"/>
                                        <p:tgtEl>
                                          <p:spTgt spid="1177648"/>
                                        </p:tgtEl>
                                        <p:attrNameLst>
                                          <p:attrName>ppt_x</p:attrName>
                                        </p:attrNameLst>
                                      </p:cBhvr>
                                      <p:tavLst>
                                        <p:tav tm="0">
                                          <p:val>
                                            <p:strVal val="#ppt_x"/>
                                          </p:val>
                                        </p:tav>
                                        <p:tav tm="100000">
                                          <p:val>
                                            <p:strVal val="#ppt_x"/>
                                          </p:val>
                                        </p:tav>
                                      </p:tavLst>
                                    </p:anim>
                                    <p:anim calcmode="lin" valueType="num">
                                      <p:cBhvr additive="base">
                                        <p:cTn id="123" dur="500" fill="hold"/>
                                        <p:tgtEl>
                                          <p:spTgt spid="11776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1177649"/>
                                        </p:tgtEl>
                                        <p:attrNameLst>
                                          <p:attrName>style.visibility</p:attrName>
                                        </p:attrNameLst>
                                      </p:cBhvr>
                                      <p:to>
                                        <p:strVal val="visible"/>
                                      </p:to>
                                    </p:set>
                                    <p:anim calcmode="lin" valueType="num">
                                      <p:cBhvr additive="base">
                                        <p:cTn id="126" dur="500" fill="hold"/>
                                        <p:tgtEl>
                                          <p:spTgt spid="1177649"/>
                                        </p:tgtEl>
                                        <p:attrNameLst>
                                          <p:attrName>ppt_x</p:attrName>
                                        </p:attrNameLst>
                                      </p:cBhvr>
                                      <p:tavLst>
                                        <p:tav tm="0">
                                          <p:val>
                                            <p:strVal val="#ppt_x"/>
                                          </p:val>
                                        </p:tav>
                                        <p:tav tm="100000">
                                          <p:val>
                                            <p:strVal val="#ppt_x"/>
                                          </p:val>
                                        </p:tav>
                                      </p:tavLst>
                                    </p:anim>
                                    <p:anim calcmode="lin" valueType="num">
                                      <p:cBhvr additive="base">
                                        <p:cTn id="127" dur="500" fill="hold"/>
                                        <p:tgtEl>
                                          <p:spTgt spid="11776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1177650"/>
                                        </p:tgtEl>
                                        <p:attrNameLst>
                                          <p:attrName>style.visibility</p:attrName>
                                        </p:attrNameLst>
                                      </p:cBhvr>
                                      <p:to>
                                        <p:strVal val="visible"/>
                                      </p:to>
                                    </p:set>
                                    <p:anim calcmode="lin" valueType="num">
                                      <p:cBhvr additive="base">
                                        <p:cTn id="130" dur="500" fill="hold"/>
                                        <p:tgtEl>
                                          <p:spTgt spid="1177650"/>
                                        </p:tgtEl>
                                        <p:attrNameLst>
                                          <p:attrName>ppt_x</p:attrName>
                                        </p:attrNameLst>
                                      </p:cBhvr>
                                      <p:tavLst>
                                        <p:tav tm="0">
                                          <p:val>
                                            <p:strVal val="#ppt_x"/>
                                          </p:val>
                                        </p:tav>
                                        <p:tav tm="100000">
                                          <p:val>
                                            <p:strVal val="#ppt_x"/>
                                          </p:val>
                                        </p:tav>
                                      </p:tavLst>
                                    </p:anim>
                                    <p:anim calcmode="lin" valueType="num">
                                      <p:cBhvr additive="base">
                                        <p:cTn id="131" dur="500" fill="hold"/>
                                        <p:tgtEl>
                                          <p:spTgt spid="11776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1177651"/>
                                        </p:tgtEl>
                                        <p:attrNameLst>
                                          <p:attrName>style.visibility</p:attrName>
                                        </p:attrNameLst>
                                      </p:cBhvr>
                                      <p:to>
                                        <p:strVal val="visible"/>
                                      </p:to>
                                    </p:set>
                                    <p:anim calcmode="lin" valueType="num">
                                      <p:cBhvr additive="base">
                                        <p:cTn id="134" dur="500" fill="hold"/>
                                        <p:tgtEl>
                                          <p:spTgt spid="1177651"/>
                                        </p:tgtEl>
                                        <p:attrNameLst>
                                          <p:attrName>ppt_x</p:attrName>
                                        </p:attrNameLst>
                                      </p:cBhvr>
                                      <p:tavLst>
                                        <p:tav tm="0">
                                          <p:val>
                                            <p:strVal val="#ppt_x"/>
                                          </p:val>
                                        </p:tav>
                                        <p:tav tm="100000">
                                          <p:val>
                                            <p:strVal val="#ppt_x"/>
                                          </p:val>
                                        </p:tav>
                                      </p:tavLst>
                                    </p:anim>
                                    <p:anim calcmode="lin" valueType="num">
                                      <p:cBhvr additive="base">
                                        <p:cTn id="135" dur="500" fill="hold"/>
                                        <p:tgtEl>
                                          <p:spTgt spid="11776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177652"/>
                                        </p:tgtEl>
                                        <p:attrNameLst>
                                          <p:attrName>style.visibility</p:attrName>
                                        </p:attrNameLst>
                                      </p:cBhvr>
                                      <p:to>
                                        <p:strVal val="visible"/>
                                      </p:to>
                                    </p:set>
                                    <p:anim calcmode="lin" valueType="num">
                                      <p:cBhvr additive="base">
                                        <p:cTn id="138" dur="500" fill="hold"/>
                                        <p:tgtEl>
                                          <p:spTgt spid="1177652"/>
                                        </p:tgtEl>
                                        <p:attrNameLst>
                                          <p:attrName>ppt_x</p:attrName>
                                        </p:attrNameLst>
                                      </p:cBhvr>
                                      <p:tavLst>
                                        <p:tav tm="0">
                                          <p:val>
                                            <p:strVal val="#ppt_x"/>
                                          </p:val>
                                        </p:tav>
                                        <p:tav tm="100000">
                                          <p:val>
                                            <p:strVal val="#ppt_x"/>
                                          </p:val>
                                        </p:tav>
                                      </p:tavLst>
                                    </p:anim>
                                    <p:anim calcmode="lin" valueType="num">
                                      <p:cBhvr additive="base">
                                        <p:cTn id="139" dur="500" fill="hold"/>
                                        <p:tgtEl>
                                          <p:spTgt spid="1177652"/>
                                        </p:tgtEl>
                                        <p:attrNameLst>
                                          <p:attrName>ppt_y</p:attrName>
                                        </p:attrNameLst>
                                      </p:cBhvr>
                                      <p:tavLst>
                                        <p:tav tm="0">
                                          <p:val>
                                            <p:strVal val="1+#ppt_h/2"/>
                                          </p:val>
                                        </p:tav>
                                        <p:tav tm="100000">
                                          <p:val>
                                            <p:strVal val="#ppt_y"/>
                                          </p:val>
                                        </p:tav>
                                      </p:tavLst>
                                    </p:anim>
                                  </p:childTnLst>
                                </p:cTn>
                              </p:par>
                              <p:par>
                                <p:cTn id="140" presetID="8" presetClass="emph" presetSubtype="0" fill="hold" grpId="1" nodeType="withEffect">
                                  <p:stCondLst>
                                    <p:cond delay="0"/>
                                  </p:stCondLst>
                                  <p:childTnLst>
                                    <p:animRot by="21600000">
                                      <p:cBhvr>
                                        <p:cTn id="141" dur="2000" fill="hold"/>
                                        <p:tgtEl>
                                          <p:spTgt spid="1177636"/>
                                        </p:tgtEl>
                                        <p:attrNameLst>
                                          <p:attrName>r</p:attrName>
                                        </p:attrNameLst>
                                      </p:cBhvr>
                                    </p:animRot>
                                  </p:childTnLst>
                                  <p:subTnLst>
                                    <p:audio>
                                      <p:cMediaNode>
                                        <p:cTn display="0" masterRel="sameClick">
                                          <p:stCondLst>
                                            <p:cond evt="begin" delay="0">
                                              <p:tn val="140"/>
                                            </p:cond>
                                          </p:stCondLst>
                                          <p:endCondLst>
                                            <p:cond evt="onStopAudio" delay="0">
                                              <p:tgtEl>
                                                <p:sldTgt/>
                                              </p:tgtEl>
                                            </p:cond>
                                          </p:endCondLst>
                                        </p:cTn>
                                        <p:tgtEl>
                                          <p:sndTgt r:embed="rId5" name="drumroll.wav"/>
                                        </p:tgtEl>
                                      </p:cMediaNode>
                                    </p:audio>
                                  </p:subTnLst>
                                </p:cTn>
                              </p:par>
                              <p:par>
                                <p:cTn id="142" presetID="8" presetClass="emph" presetSubtype="0" fill="hold" grpId="1" nodeType="withEffect">
                                  <p:stCondLst>
                                    <p:cond delay="0"/>
                                  </p:stCondLst>
                                  <p:childTnLst>
                                    <p:animRot by="21600000">
                                      <p:cBhvr>
                                        <p:cTn id="143" dur="2000" fill="hold"/>
                                        <p:tgtEl>
                                          <p:spTgt spid="1177637"/>
                                        </p:tgtEl>
                                        <p:attrNameLst>
                                          <p:attrName>r</p:attrName>
                                        </p:attrNameLst>
                                      </p:cBhvr>
                                    </p:animRot>
                                  </p:childTnLst>
                                  <p:subTnLst>
                                    <p:audio>
                                      <p:cMediaNode>
                                        <p:cTn display="0" masterRel="sameClick">
                                          <p:stCondLst>
                                            <p:cond evt="begin" delay="0">
                                              <p:tn val="142"/>
                                            </p:cond>
                                          </p:stCondLst>
                                          <p:endCondLst>
                                            <p:cond evt="onStopAudio" delay="0">
                                              <p:tgtEl>
                                                <p:sldTgt/>
                                              </p:tgtEl>
                                            </p:cond>
                                          </p:endCondLst>
                                        </p:cTn>
                                        <p:tgtEl>
                                          <p:sndTgt r:embed="rId5" name="drumroll.wav"/>
                                        </p:tgtEl>
                                      </p:cMediaNode>
                                    </p:audio>
                                  </p:subTnLst>
                                </p:cTn>
                              </p:par>
                              <p:par>
                                <p:cTn id="144" presetID="8" presetClass="emph" presetSubtype="0" fill="hold" grpId="1" nodeType="withEffect">
                                  <p:stCondLst>
                                    <p:cond delay="0"/>
                                  </p:stCondLst>
                                  <p:childTnLst>
                                    <p:animRot by="21600000">
                                      <p:cBhvr>
                                        <p:cTn id="145" dur="2000" fill="hold"/>
                                        <p:tgtEl>
                                          <p:spTgt spid="1177638"/>
                                        </p:tgtEl>
                                        <p:attrNameLst>
                                          <p:attrName>r</p:attrName>
                                        </p:attrNameLst>
                                      </p:cBhvr>
                                    </p:animRot>
                                  </p:childTnLst>
                                  <p:subTnLst>
                                    <p:audio>
                                      <p:cMediaNode>
                                        <p:cTn display="0" masterRel="sameClick">
                                          <p:stCondLst>
                                            <p:cond evt="begin" delay="0">
                                              <p:tn val="144"/>
                                            </p:cond>
                                          </p:stCondLst>
                                          <p:endCondLst>
                                            <p:cond evt="onStopAudio" delay="0">
                                              <p:tgtEl>
                                                <p:sldTgt/>
                                              </p:tgtEl>
                                            </p:cond>
                                          </p:endCondLst>
                                        </p:cTn>
                                        <p:tgtEl>
                                          <p:sndTgt r:embed="rId5" name="drumroll.wav"/>
                                        </p:tgtEl>
                                      </p:cMediaNode>
                                    </p:audio>
                                  </p:subTnLst>
                                </p:cTn>
                              </p:par>
                              <p:par>
                                <p:cTn id="146" presetID="8" presetClass="emph" presetSubtype="0" fill="hold" grpId="1" nodeType="withEffect">
                                  <p:stCondLst>
                                    <p:cond delay="0"/>
                                  </p:stCondLst>
                                  <p:childTnLst>
                                    <p:animRot by="21600000">
                                      <p:cBhvr>
                                        <p:cTn id="147" dur="2000" fill="hold"/>
                                        <p:tgtEl>
                                          <p:spTgt spid="1177639"/>
                                        </p:tgtEl>
                                        <p:attrNameLst>
                                          <p:attrName>r</p:attrName>
                                        </p:attrNameLst>
                                      </p:cBhvr>
                                    </p:animRot>
                                  </p:childTnLst>
                                  <p:subTnLst>
                                    <p:audio>
                                      <p:cMediaNode>
                                        <p:cTn display="0" masterRel="sameClick">
                                          <p:stCondLst>
                                            <p:cond evt="begin" delay="0">
                                              <p:tn val="146"/>
                                            </p:cond>
                                          </p:stCondLst>
                                          <p:endCondLst>
                                            <p:cond evt="onStopAudio" delay="0">
                                              <p:tgtEl>
                                                <p:sldTgt/>
                                              </p:tgtEl>
                                            </p:cond>
                                          </p:endCondLst>
                                        </p:cTn>
                                        <p:tgtEl>
                                          <p:sndTgt r:embed="rId5" name="drumroll.wav"/>
                                        </p:tgtEl>
                                      </p:cMediaNode>
                                    </p:audio>
                                  </p:subTnLst>
                                </p:cTn>
                              </p:par>
                              <p:par>
                                <p:cTn id="148" presetID="8" presetClass="emph" presetSubtype="0" fill="hold" grpId="1" nodeType="withEffect">
                                  <p:stCondLst>
                                    <p:cond delay="0"/>
                                  </p:stCondLst>
                                  <p:childTnLst>
                                    <p:animRot by="21600000">
                                      <p:cBhvr>
                                        <p:cTn id="149" dur="2000" fill="hold"/>
                                        <p:tgtEl>
                                          <p:spTgt spid="1177640"/>
                                        </p:tgtEl>
                                        <p:attrNameLst>
                                          <p:attrName>r</p:attrName>
                                        </p:attrNameLst>
                                      </p:cBhvr>
                                    </p:animRot>
                                  </p:childTnLst>
                                  <p:subTnLst>
                                    <p:audio>
                                      <p:cMediaNode>
                                        <p:cTn display="0" masterRel="sameClick">
                                          <p:stCondLst>
                                            <p:cond evt="begin" delay="0">
                                              <p:tn val="148"/>
                                            </p:cond>
                                          </p:stCondLst>
                                          <p:endCondLst>
                                            <p:cond evt="onStopAudio" delay="0">
                                              <p:tgtEl>
                                                <p:sldTgt/>
                                              </p:tgtEl>
                                            </p:cond>
                                          </p:endCondLst>
                                        </p:cTn>
                                        <p:tgtEl>
                                          <p:sndTgt r:embed="rId5" name="drumroll.wav"/>
                                        </p:tgtEl>
                                      </p:cMediaNode>
                                    </p:audio>
                                  </p:subTnLst>
                                </p:cTn>
                              </p:par>
                              <p:par>
                                <p:cTn id="150" presetID="8" presetClass="emph" presetSubtype="0" fill="hold" grpId="1" nodeType="withEffect">
                                  <p:stCondLst>
                                    <p:cond delay="0"/>
                                  </p:stCondLst>
                                  <p:childTnLst>
                                    <p:animRot by="21600000">
                                      <p:cBhvr>
                                        <p:cTn id="151" dur="2000" fill="hold"/>
                                        <p:tgtEl>
                                          <p:spTgt spid="1177641"/>
                                        </p:tgtEl>
                                        <p:attrNameLst>
                                          <p:attrName>r</p:attrName>
                                        </p:attrNameLst>
                                      </p:cBhvr>
                                    </p:animRot>
                                  </p:childTnLst>
                                  <p:subTnLst>
                                    <p:audio>
                                      <p:cMediaNode>
                                        <p:cTn display="0" masterRel="sameClick">
                                          <p:stCondLst>
                                            <p:cond evt="begin" delay="0">
                                              <p:tn val="150"/>
                                            </p:cond>
                                          </p:stCondLst>
                                          <p:endCondLst>
                                            <p:cond evt="onStopAudio" delay="0">
                                              <p:tgtEl>
                                                <p:sldTgt/>
                                              </p:tgtEl>
                                            </p:cond>
                                          </p:endCondLst>
                                        </p:cTn>
                                        <p:tgtEl>
                                          <p:sndTgt r:embed="rId5" name="drumroll.wav"/>
                                        </p:tgtEl>
                                      </p:cMediaNode>
                                    </p:audio>
                                  </p:subTnLst>
                                </p:cTn>
                              </p:par>
                              <p:par>
                                <p:cTn id="152" presetID="8" presetClass="emph" presetSubtype="0" fill="hold" grpId="1" nodeType="withEffect">
                                  <p:stCondLst>
                                    <p:cond delay="0"/>
                                  </p:stCondLst>
                                  <p:childTnLst>
                                    <p:animRot by="21600000">
                                      <p:cBhvr>
                                        <p:cTn id="153" dur="2000" fill="hold"/>
                                        <p:tgtEl>
                                          <p:spTgt spid="1177642"/>
                                        </p:tgtEl>
                                        <p:attrNameLst>
                                          <p:attrName>r</p:attrName>
                                        </p:attrNameLst>
                                      </p:cBhvr>
                                    </p:animRot>
                                  </p:childTnLst>
                                  <p:subTnLst>
                                    <p:audio>
                                      <p:cMediaNode>
                                        <p:cTn display="0" masterRel="sameClick">
                                          <p:stCondLst>
                                            <p:cond evt="begin" delay="0">
                                              <p:tn val="152"/>
                                            </p:cond>
                                          </p:stCondLst>
                                          <p:endCondLst>
                                            <p:cond evt="onStopAudio" delay="0">
                                              <p:tgtEl>
                                                <p:sldTgt/>
                                              </p:tgtEl>
                                            </p:cond>
                                          </p:endCondLst>
                                        </p:cTn>
                                        <p:tgtEl>
                                          <p:sndTgt r:embed="rId5" name="drumroll.wav"/>
                                        </p:tgtEl>
                                      </p:cMediaNode>
                                    </p:audio>
                                  </p:subTnLst>
                                </p:cTn>
                              </p:par>
                              <p:par>
                                <p:cTn id="154" presetID="8" presetClass="emph" presetSubtype="0" fill="hold" grpId="1" nodeType="withEffect">
                                  <p:stCondLst>
                                    <p:cond delay="0"/>
                                  </p:stCondLst>
                                  <p:childTnLst>
                                    <p:animRot by="21600000">
                                      <p:cBhvr>
                                        <p:cTn id="155" dur="2000" fill="hold"/>
                                        <p:tgtEl>
                                          <p:spTgt spid="1177643"/>
                                        </p:tgtEl>
                                        <p:attrNameLst>
                                          <p:attrName>r</p:attrName>
                                        </p:attrNameLst>
                                      </p:cBhvr>
                                    </p:animRot>
                                  </p:childTnLst>
                                  <p:subTnLst>
                                    <p:audio>
                                      <p:cMediaNode>
                                        <p:cTn display="0" masterRel="sameClick">
                                          <p:stCondLst>
                                            <p:cond evt="begin" delay="0">
                                              <p:tn val="154"/>
                                            </p:cond>
                                          </p:stCondLst>
                                          <p:endCondLst>
                                            <p:cond evt="onStopAudio" delay="0">
                                              <p:tgtEl>
                                                <p:sldTgt/>
                                              </p:tgtEl>
                                            </p:cond>
                                          </p:endCondLst>
                                        </p:cTn>
                                        <p:tgtEl>
                                          <p:sndTgt r:embed="rId5" name="drumroll.wav"/>
                                        </p:tgtEl>
                                      </p:cMediaNode>
                                    </p:audio>
                                  </p:subTnLst>
                                </p:cTn>
                              </p:par>
                              <p:par>
                                <p:cTn id="156" presetID="8" presetClass="emph" presetSubtype="0" fill="hold" grpId="1" nodeType="withEffect">
                                  <p:stCondLst>
                                    <p:cond delay="0"/>
                                  </p:stCondLst>
                                  <p:childTnLst>
                                    <p:animRot by="21600000">
                                      <p:cBhvr>
                                        <p:cTn id="157" dur="2000" fill="hold"/>
                                        <p:tgtEl>
                                          <p:spTgt spid="1177644"/>
                                        </p:tgtEl>
                                        <p:attrNameLst>
                                          <p:attrName>r</p:attrName>
                                        </p:attrNameLst>
                                      </p:cBhvr>
                                    </p:animRot>
                                  </p:childTnLst>
                                  <p:subTnLst>
                                    <p:audio>
                                      <p:cMediaNode>
                                        <p:cTn display="0" masterRel="sameClick">
                                          <p:stCondLst>
                                            <p:cond evt="begin" delay="0">
                                              <p:tn val="156"/>
                                            </p:cond>
                                          </p:stCondLst>
                                          <p:endCondLst>
                                            <p:cond evt="onStopAudio" delay="0">
                                              <p:tgtEl>
                                                <p:sldTgt/>
                                              </p:tgtEl>
                                            </p:cond>
                                          </p:endCondLst>
                                        </p:cTn>
                                        <p:tgtEl>
                                          <p:sndTgt r:embed="rId5" name="drumroll.wav"/>
                                        </p:tgtEl>
                                      </p:cMediaNode>
                                    </p:audio>
                                  </p:subTnLst>
                                </p:cTn>
                              </p:par>
                              <p:par>
                                <p:cTn id="158" presetID="8" presetClass="emph" presetSubtype="0" fill="hold" grpId="1" nodeType="withEffect">
                                  <p:stCondLst>
                                    <p:cond delay="0"/>
                                  </p:stCondLst>
                                  <p:childTnLst>
                                    <p:animRot by="21600000">
                                      <p:cBhvr>
                                        <p:cTn id="159" dur="2000" fill="hold"/>
                                        <p:tgtEl>
                                          <p:spTgt spid="1177645"/>
                                        </p:tgtEl>
                                        <p:attrNameLst>
                                          <p:attrName>r</p:attrName>
                                        </p:attrNameLst>
                                      </p:cBhvr>
                                    </p:animRot>
                                  </p:childTnLst>
                                  <p:subTnLst>
                                    <p:audio>
                                      <p:cMediaNode>
                                        <p:cTn display="0" masterRel="sameClick">
                                          <p:stCondLst>
                                            <p:cond evt="begin" delay="0">
                                              <p:tn val="158"/>
                                            </p:cond>
                                          </p:stCondLst>
                                          <p:endCondLst>
                                            <p:cond evt="onStopAudio" delay="0">
                                              <p:tgtEl>
                                                <p:sldTgt/>
                                              </p:tgtEl>
                                            </p:cond>
                                          </p:endCondLst>
                                        </p:cTn>
                                        <p:tgtEl>
                                          <p:sndTgt r:embed="rId5" name="drumroll.wav"/>
                                        </p:tgtEl>
                                      </p:cMediaNode>
                                    </p:audio>
                                  </p:subTnLst>
                                </p:cTn>
                              </p:par>
                              <p:par>
                                <p:cTn id="160" presetID="8" presetClass="emph" presetSubtype="0" fill="hold" grpId="1" nodeType="withEffect">
                                  <p:stCondLst>
                                    <p:cond delay="0"/>
                                  </p:stCondLst>
                                  <p:childTnLst>
                                    <p:animRot by="21600000">
                                      <p:cBhvr>
                                        <p:cTn id="161" dur="2000" fill="hold"/>
                                        <p:tgtEl>
                                          <p:spTgt spid="1177646"/>
                                        </p:tgtEl>
                                        <p:attrNameLst>
                                          <p:attrName>r</p:attrName>
                                        </p:attrNameLst>
                                      </p:cBhvr>
                                    </p:animRot>
                                  </p:childTnLst>
                                  <p:subTnLst>
                                    <p:audio>
                                      <p:cMediaNode>
                                        <p:cTn display="0" masterRel="sameClick">
                                          <p:stCondLst>
                                            <p:cond evt="begin" delay="0">
                                              <p:tn val="160"/>
                                            </p:cond>
                                          </p:stCondLst>
                                          <p:endCondLst>
                                            <p:cond evt="onStopAudio" delay="0">
                                              <p:tgtEl>
                                                <p:sldTgt/>
                                              </p:tgtEl>
                                            </p:cond>
                                          </p:endCondLst>
                                        </p:cTn>
                                        <p:tgtEl>
                                          <p:sndTgt r:embed="rId5" name="drumroll.wav"/>
                                        </p:tgtEl>
                                      </p:cMediaNode>
                                    </p:audio>
                                  </p:subTnLst>
                                </p:cTn>
                              </p:par>
                              <p:par>
                                <p:cTn id="162" presetID="8" presetClass="emph" presetSubtype="0" fill="hold" grpId="1" nodeType="withEffect">
                                  <p:stCondLst>
                                    <p:cond delay="0"/>
                                  </p:stCondLst>
                                  <p:childTnLst>
                                    <p:animRot by="21600000">
                                      <p:cBhvr>
                                        <p:cTn id="163" dur="2000" fill="hold"/>
                                        <p:tgtEl>
                                          <p:spTgt spid="1177647"/>
                                        </p:tgtEl>
                                        <p:attrNameLst>
                                          <p:attrName>r</p:attrName>
                                        </p:attrNameLst>
                                      </p:cBhvr>
                                    </p:animRot>
                                  </p:childTnLst>
                                  <p:subTnLst>
                                    <p:audio>
                                      <p:cMediaNode>
                                        <p:cTn display="0" masterRel="sameClick">
                                          <p:stCondLst>
                                            <p:cond evt="begin" delay="0">
                                              <p:tn val="162"/>
                                            </p:cond>
                                          </p:stCondLst>
                                          <p:endCondLst>
                                            <p:cond evt="onStopAudio" delay="0">
                                              <p:tgtEl>
                                                <p:sldTgt/>
                                              </p:tgtEl>
                                            </p:cond>
                                          </p:endCondLst>
                                        </p:cTn>
                                        <p:tgtEl>
                                          <p:sndTgt r:embed="rId5" name="drumroll.wav"/>
                                        </p:tgtEl>
                                      </p:cMediaNode>
                                    </p:audio>
                                  </p:subTnLst>
                                </p:cTn>
                              </p:par>
                              <p:par>
                                <p:cTn id="164" presetID="8" presetClass="emph" presetSubtype="0" fill="hold" grpId="1" nodeType="withEffect">
                                  <p:stCondLst>
                                    <p:cond delay="0"/>
                                  </p:stCondLst>
                                  <p:childTnLst>
                                    <p:animRot by="21600000">
                                      <p:cBhvr>
                                        <p:cTn id="165" dur="2000" fill="hold"/>
                                        <p:tgtEl>
                                          <p:spTgt spid="1177648"/>
                                        </p:tgtEl>
                                        <p:attrNameLst>
                                          <p:attrName>r</p:attrName>
                                        </p:attrNameLst>
                                      </p:cBhvr>
                                    </p:animRot>
                                  </p:childTnLst>
                                  <p:subTnLst>
                                    <p:audio>
                                      <p:cMediaNode>
                                        <p:cTn display="0" masterRel="sameClick">
                                          <p:stCondLst>
                                            <p:cond evt="begin" delay="0">
                                              <p:tn val="164"/>
                                            </p:cond>
                                          </p:stCondLst>
                                          <p:endCondLst>
                                            <p:cond evt="onStopAudio" delay="0">
                                              <p:tgtEl>
                                                <p:sldTgt/>
                                              </p:tgtEl>
                                            </p:cond>
                                          </p:endCondLst>
                                        </p:cTn>
                                        <p:tgtEl>
                                          <p:sndTgt r:embed="rId5" name="drumroll.wav"/>
                                        </p:tgtEl>
                                      </p:cMediaNode>
                                    </p:audio>
                                  </p:subTnLst>
                                </p:cTn>
                              </p:par>
                              <p:par>
                                <p:cTn id="166" presetID="8" presetClass="emph" presetSubtype="0" fill="hold" grpId="1" nodeType="withEffect">
                                  <p:stCondLst>
                                    <p:cond delay="0"/>
                                  </p:stCondLst>
                                  <p:childTnLst>
                                    <p:animRot by="21600000">
                                      <p:cBhvr>
                                        <p:cTn id="167" dur="2000" fill="hold"/>
                                        <p:tgtEl>
                                          <p:spTgt spid="1177649"/>
                                        </p:tgtEl>
                                        <p:attrNameLst>
                                          <p:attrName>r</p:attrName>
                                        </p:attrNameLst>
                                      </p:cBhvr>
                                    </p:animRot>
                                  </p:childTnLst>
                                  <p:subTnLst>
                                    <p:audio>
                                      <p:cMediaNode>
                                        <p:cTn display="0" masterRel="sameClick">
                                          <p:stCondLst>
                                            <p:cond evt="begin" delay="0">
                                              <p:tn val="166"/>
                                            </p:cond>
                                          </p:stCondLst>
                                          <p:endCondLst>
                                            <p:cond evt="onStopAudio" delay="0">
                                              <p:tgtEl>
                                                <p:sldTgt/>
                                              </p:tgtEl>
                                            </p:cond>
                                          </p:endCondLst>
                                        </p:cTn>
                                        <p:tgtEl>
                                          <p:sndTgt r:embed="rId5" name="drumroll.wav"/>
                                        </p:tgtEl>
                                      </p:cMediaNode>
                                    </p:audio>
                                  </p:subTnLst>
                                </p:cTn>
                              </p:par>
                              <p:par>
                                <p:cTn id="168" presetID="8" presetClass="emph" presetSubtype="0" fill="hold" grpId="1" nodeType="withEffect">
                                  <p:stCondLst>
                                    <p:cond delay="0"/>
                                  </p:stCondLst>
                                  <p:childTnLst>
                                    <p:animRot by="21600000">
                                      <p:cBhvr>
                                        <p:cTn id="169" dur="2000" fill="hold"/>
                                        <p:tgtEl>
                                          <p:spTgt spid="1177650"/>
                                        </p:tgtEl>
                                        <p:attrNameLst>
                                          <p:attrName>r</p:attrName>
                                        </p:attrNameLst>
                                      </p:cBhvr>
                                    </p:animRot>
                                  </p:childTnLst>
                                  <p:subTnLst>
                                    <p:audio>
                                      <p:cMediaNode>
                                        <p:cTn display="0" masterRel="sameClick">
                                          <p:stCondLst>
                                            <p:cond evt="begin" delay="0">
                                              <p:tn val="168"/>
                                            </p:cond>
                                          </p:stCondLst>
                                          <p:endCondLst>
                                            <p:cond evt="onStopAudio" delay="0">
                                              <p:tgtEl>
                                                <p:sldTgt/>
                                              </p:tgtEl>
                                            </p:cond>
                                          </p:endCondLst>
                                        </p:cTn>
                                        <p:tgtEl>
                                          <p:sndTgt r:embed="rId5" name="drumroll.wav"/>
                                        </p:tgtEl>
                                      </p:cMediaNode>
                                    </p:audio>
                                  </p:subTnLst>
                                </p:cTn>
                              </p:par>
                              <p:par>
                                <p:cTn id="170" presetID="8" presetClass="emph" presetSubtype="0" fill="hold" grpId="1" nodeType="withEffect">
                                  <p:stCondLst>
                                    <p:cond delay="0"/>
                                  </p:stCondLst>
                                  <p:childTnLst>
                                    <p:animRot by="21600000">
                                      <p:cBhvr>
                                        <p:cTn id="171" dur="2000" fill="hold"/>
                                        <p:tgtEl>
                                          <p:spTgt spid="1177651"/>
                                        </p:tgtEl>
                                        <p:attrNameLst>
                                          <p:attrName>r</p:attrName>
                                        </p:attrNameLst>
                                      </p:cBhvr>
                                    </p:animRot>
                                  </p:childTnLst>
                                  <p:subTnLst>
                                    <p:audio>
                                      <p:cMediaNode>
                                        <p:cTn display="0" masterRel="sameClick">
                                          <p:stCondLst>
                                            <p:cond evt="begin" delay="0">
                                              <p:tn val="170"/>
                                            </p:cond>
                                          </p:stCondLst>
                                          <p:endCondLst>
                                            <p:cond evt="onStopAudio" delay="0">
                                              <p:tgtEl>
                                                <p:sldTgt/>
                                              </p:tgtEl>
                                            </p:cond>
                                          </p:endCondLst>
                                        </p:cTn>
                                        <p:tgtEl>
                                          <p:sndTgt r:embed="rId5" name="drumroll.wav"/>
                                        </p:tgtEl>
                                      </p:cMediaNode>
                                    </p:audio>
                                  </p:subTnLst>
                                </p:cTn>
                              </p:par>
                              <p:par>
                                <p:cTn id="172" presetID="8" presetClass="emph" presetSubtype="0" fill="hold" grpId="1" nodeType="withEffect">
                                  <p:stCondLst>
                                    <p:cond delay="0"/>
                                  </p:stCondLst>
                                  <p:childTnLst>
                                    <p:animRot by="21600000">
                                      <p:cBhvr>
                                        <p:cTn id="173" dur="2000" fill="hold"/>
                                        <p:tgtEl>
                                          <p:spTgt spid="1177652"/>
                                        </p:tgtEl>
                                        <p:attrNameLst>
                                          <p:attrName>r</p:attrName>
                                        </p:attrNameLst>
                                      </p:cBhvr>
                                    </p:animRot>
                                  </p:childTnLst>
                                  <p:subTnLst>
                                    <p:audio>
                                      <p:cMediaNode>
                                        <p:cTn display="0" masterRel="sameClick">
                                          <p:stCondLst>
                                            <p:cond evt="begin" delay="0">
                                              <p:tn val="172"/>
                                            </p:cond>
                                          </p:stCondLst>
                                          <p:endCondLst>
                                            <p:cond evt="onStopAudio" delay="0">
                                              <p:tgtEl>
                                                <p:sldTgt/>
                                              </p:tgtEl>
                                            </p:cond>
                                          </p:endCondLst>
                                        </p:cTn>
                                        <p:tgtEl>
                                          <p:sndTgt r:embed="rId5" name="drumroll.wav"/>
                                        </p:tgtEl>
                                      </p:cMediaNode>
                                    </p:audio>
                                  </p:subTnLst>
                                </p:cTn>
                              </p:par>
                            </p:childTnLst>
                          </p:cTn>
                        </p:par>
                      </p:childTnLst>
                    </p:cTn>
                  </p:par>
                  <p:par>
                    <p:cTn id="174" fill="hold" nodeType="clickPar">
                      <p:stCondLst>
                        <p:cond delay="indefinite"/>
                      </p:stCondLst>
                      <p:childTnLst>
                        <p:par>
                          <p:cTn id="175" fill="hold" nodeType="withGroup">
                            <p:stCondLst>
                              <p:cond delay="0"/>
                            </p:stCondLst>
                            <p:childTnLst>
                              <p:par>
                                <p:cTn id="176" presetID="22" presetClass="entr" presetSubtype="4" fill="hold" grpId="0" nodeType="clickEffect">
                                  <p:stCondLst>
                                    <p:cond delay="0"/>
                                  </p:stCondLst>
                                  <p:childTnLst>
                                    <p:set>
                                      <p:cBhvr>
                                        <p:cTn id="177" dur="1" fill="hold">
                                          <p:stCondLst>
                                            <p:cond delay="0"/>
                                          </p:stCondLst>
                                        </p:cTn>
                                        <p:tgtEl>
                                          <p:spTgt spid="1177617"/>
                                        </p:tgtEl>
                                        <p:attrNameLst>
                                          <p:attrName>style.visibility</p:attrName>
                                        </p:attrNameLst>
                                      </p:cBhvr>
                                      <p:to>
                                        <p:strVal val="visible"/>
                                      </p:to>
                                    </p:set>
                                    <p:animEffect transition="in" filter="wipe(down)">
                                      <p:cBhvr>
                                        <p:cTn id="178" dur="1000"/>
                                        <p:tgtEl>
                                          <p:spTgt spid="1177617"/>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177635"/>
                                        </p:tgtEl>
                                        <p:attrNameLst>
                                          <p:attrName>style.visibility</p:attrName>
                                        </p:attrNameLst>
                                      </p:cBhvr>
                                      <p:to>
                                        <p:strVal val="visible"/>
                                      </p:to>
                                    </p:set>
                                    <p:animEffect transition="in" filter="fade">
                                      <p:cBhvr>
                                        <p:cTn id="181" dur="500"/>
                                        <p:tgtEl>
                                          <p:spTgt spid="1177635"/>
                                        </p:tgtEl>
                                      </p:cBhvr>
                                    </p:animEffect>
                                  </p:childTnLst>
                                </p:cTn>
                              </p:par>
                              <p:par>
                                <p:cTn id="182" presetID="2" presetClass="entr" presetSubtype="4" fill="hold" nodeType="withEffect">
                                  <p:stCondLst>
                                    <p:cond delay="0"/>
                                  </p:stCondLst>
                                  <p:childTnLst>
                                    <p:set>
                                      <p:cBhvr>
                                        <p:cTn id="183" dur="1" fill="hold">
                                          <p:stCondLst>
                                            <p:cond delay="0"/>
                                          </p:stCondLst>
                                        </p:cTn>
                                        <p:tgtEl>
                                          <p:spTgt spid="6"/>
                                        </p:tgtEl>
                                        <p:attrNameLst>
                                          <p:attrName>style.visibility</p:attrName>
                                        </p:attrNameLst>
                                      </p:cBhvr>
                                      <p:to>
                                        <p:strVal val="visible"/>
                                      </p:to>
                                    </p:set>
                                    <p:anim calcmode="lin" valueType="num">
                                      <p:cBhvr additive="base">
                                        <p:cTn id="184" dur="500" fill="hold"/>
                                        <p:tgtEl>
                                          <p:spTgt spid="6"/>
                                        </p:tgtEl>
                                        <p:attrNameLst>
                                          <p:attrName>ppt_x</p:attrName>
                                        </p:attrNameLst>
                                      </p:cBhvr>
                                      <p:tavLst>
                                        <p:tav tm="0">
                                          <p:val>
                                            <p:strVal val="#ppt_x"/>
                                          </p:val>
                                        </p:tav>
                                        <p:tav tm="100000">
                                          <p:val>
                                            <p:strVal val="#ppt_x"/>
                                          </p:val>
                                        </p:tav>
                                      </p:tavLst>
                                    </p:anim>
                                    <p:anim calcmode="lin" valueType="num">
                                      <p:cBhvr additive="base">
                                        <p:cTn id="185"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2"/>
                                            </p:cond>
                                          </p:stCondLst>
                                          <p:endCondLst>
                                            <p:cond evt="onStopAudio" delay="0">
                                              <p:tgtEl>
                                                <p:sldTgt/>
                                              </p:tgtEl>
                                            </p:cond>
                                          </p:endCondLst>
                                        </p:cTn>
                                        <p:tgtEl>
                                          <p:sndTgt r:embed="rId7" name="suction.wav"/>
                                        </p:tgtEl>
                                      </p:cMediaNode>
                                    </p:audio>
                                  </p:subTnLst>
                                </p:cTn>
                              </p:par>
                            </p:childTnLst>
                          </p:cTn>
                        </p:par>
                      </p:childTnLst>
                    </p:cTn>
                  </p:par>
                  <p:par>
                    <p:cTn id="186" fill="hold" nodeType="clickPar">
                      <p:stCondLst>
                        <p:cond delay="indefinite"/>
                      </p:stCondLst>
                      <p:childTnLst>
                        <p:par>
                          <p:cTn id="187" fill="hold" nodeType="withGroup">
                            <p:stCondLst>
                              <p:cond delay="0"/>
                            </p:stCondLst>
                            <p:childTnLst>
                              <p:par>
                                <p:cTn id="188" presetID="22" presetClass="entr" presetSubtype="4" fill="hold" grpId="0" nodeType="clickEffect">
                                  <p:stCondLst>
                                    <p:cond delay="0"/>
                                  </p:stCondLst>
                                  <p:childTnLst>
                                    <p:set>
                                      <p:cBhvr>
                                        <p:cTn id="189" dur="1" fill="hold">
                                          <p:stCondLst>
                                            <p:cond delay="0"/>
                                          </p:stCondLst>
                                        </p:cTn>
                                        <p:tgtEl>
                                          <p:spTgt spid="1177656"/>
                                        </p:tgtEl>
                                        <p:attrNameLst>
                                          <p:attrName>style.visibility</p:attrName>
                                        </p:attrNameLst>
                                      </p:cBhvr>
                                      <p:to>
                                        <p:strVal val="visible"/>
                                      </p:to>
                                    </p:set>
                                    <p:animEffect transition="in" filter="wipe(down)">
                                      <p:cBhvr>
                                        <p:cTn id="190" dur="1000"/>
                                        <p:tgtEl>
                                          <p:spTgt spid="1177656"/>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177657"/>
                                        </p:tgtEl>
                                        <p:attrNameLst>
                                          <p:attrName>style.visibility</p:attrName>
                                        </p:attrNameLst>
                                      </p:cBhvr>
                                      <p:to>
                                        <p:strVal val="visible"/>
                                      </p:to>
                                    </p:set>
                                    <p:animEffect transition="in" filter="fade">
                                      <p:cBhvr>
                                        <p:cTn id="193" dur="500"/>
                                        <p:tgtEl>
                                          <p:spTgt spid="1177657"/>
                                        </p:tgtEl>
                                      </p:cBhvr>
                                    </p:animEffect>
                                  </p:childTnLst>
                                </p:cTn>
                              </p:par>
                              <p:par>
                                <p:cTn id="194" presetID="2" presetClass="entr" presetSubtype="4" fill="hold" nodeType="withEffect">
                                  <p:stCondLst>
                                    <p:cond delay="0"/>
                                  </p:stCondLst>
                                  <p:childTnLst>
                                    <p:set>
                                      <p:cBhvr>
                                        <p:cTn id="195" dur="1" fill="hold">
                                          <p:stCondLst>
                                            <p:cond delay="0"/>
                                          </p:stCondLst>
                                        </p:cTn>
                                        <p:tgtEl>
                                          <p:spTgt spid="7"/>
                                        </p:tgtEl>
                                        <p:attrNameLst>
                                          <p:attrName>style.visibility</p:attrName>
                                        </p:attrNameLst>
                                      </p:cBhvr>
                                      <p:to>
                                        <p:strVal val="visible"/>
                                      </p:to>
                                    </p:set>
                                    <p:anim calcmode="lin" valueType="num">
                                      <p:cBhvr additive="base">
                                        <p:cTn id="196" dur="500" fill="hold"/>
                                        <p:tgtEl>
                                          <p:spTgt spid="7"/>
                                        </p:tgtEl>
                                        <p:attrNameLst>
                                          <p:attrName>ppt_x</p:attrName>
                                        </p:attrNameLst>
                                      </p:cBhvr>
                                      <p:tavLst>
                                        <p:tav tm="0">
                                          <p:val>
                                            <p:strVal val="#ppt_x"/>
                                          </p:val>
                                        </p:tav>
                                        <p:tav tm="100000">
                                          <p:val>
                                            <p:strVal val="#ppt_x"/>
                                          </p:val>
                                        </p:tav>
                                      </p:tavLst>
                                    </p:anim>
                                    <p:anim calcmode="lin" valueType="num">
                                      <p:cBhvr additive="base">
                                        <p:cTn id="197"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4"/>
                                            </p:cond>
                                          </p:stCondLst>
                                          <p:endCondLst>
                                            <p:cond evt="onStopAudio" delay="0">
                                              <p:tgtEl>
                                                <p:sldTgt/>
                                              </p:tgtEl>
                                            </p:cond>
                                          </p:endCondLst>
                                        </p:cTn>
                                        <p:tgtEl>
                                          <p:sndTgt r:embed="rId7" name="suction.wav"/>
                                        </p:tgtEl>
                                      </p:cMediaNode>
                                    </p:audio>
                                  </p:subTnLst>
                                </p:cTn>
                              </p:par>
                              <p:par>
                                <p:cTn id="198" presetID="10" presetClass="exit" presetSubtype="0" fill="hold" grpId="1" nodeType="withEffect">
                                  <p:stCondLst>
                                    <p:cond delay="0"/>
                                  </p:stCondLst>
                                  <p:childTnLst>
                                    <p:animEffect transition="out" filter="fade">
                                      <p:cBhvr>
                                        <p:cTn id="199" dur="2000"/>
                                        <p:tgtEl>
                                          <p:spTgt spid="1177635"/>
                                        </p:tgtEl>
                                      </p:cBhvr>
                                    </p:animEffect>
                                    <p:set>
                                      <p:cBhvr>
                                        <p:cTn id="200" dur="1" fill="hold">
                                          <p:stCondLst>
                                            <p:cond delay="1999"/>
                                          </p:stCondLst>
                                        </p:cTn>
                                        <p:tgtEl>
                                          <p:spTgt spid="1177635"/>
                                        </p:tgtEl>
                                        <p:attrNameLst>
                                          <p:attrName>style.visibility</p:attrName>
                                        </p:attrNameLst>
                                      </p:cBhvr>
                                      <p:to>
                                        <p:strVal val="hidden"/>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22" presetClass="entr" presetSubtype="4" fill="hold" grpId="0" nodeType="clickEffect">
                                  <p:stCondLst>
                                    <p:cond delay="0"/>
                                  </p:stCondLst>
                                  <p:childTnLst>
                                    <p:set>
                                      <p:cBhvr>
                                        <p:cTn id="204" dur="1" fill="hold">
                                          <p:stCondLst>
                                            <p:cond delay="0"/>
                                          </p:stCondLst>
                                        </p:cTn>
                                        <p:tgtEl>
                                          <p:spTgt spid="1177694"/>
                                        </p:tgtEl>
                                        <p:attrNameLst>
                                          <p:attrName>style.visibility</p:attrName>
                                        </p:attrNameLst>
                                      </p:cBhvr>
                                      <p:to>
                                        <p:strVal val="visible"/>
                                      </p:to>
                                    </p:set>
                                    <p:animEffect transition="in" filter="wipe(down)">
                                      <p:cBhvr>
                                        <p:cTn id="205" dur="1000"/>
                                        <p:tgtEl>
                                          <p:spTgt spid="1177694"/>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177661"/>
                                        </p:tgtEl>
                                        <p:attrNameLst>
                                          <p:attrName>style.visibility</p:attrName>
                                        </p:attrNameLst>
                                      </p:cBhvr>
                                      <p:to>
                                        <p:strVal val="visible"/>
                                      </p:to>
                                    </p:set>
                                    <p:animEffect transition="in" filter="fade">
                                      <p:cBhvr>
                                        <p:cTn id="208" dur="500"/>
                                        <p:tgtEl>
                                          <p:spTgt spid="1177661"/>
                                        </p:tgtEl>
                                      </p:cBhvr>
                                    </p:animEffect>
                                  </p:childTnLst>
                                </p:cTn>
                              </p:par>
                              <p:par>
                                <p:cTn id="209" presetID="2" presetClass="entr" presetSubtype="4" fill="hold" nodeType="withEffect">
                                  <p:stCondLst>
                                    <p:cond delay="0"/>
                                  </p:stCondLst>
                                  <p:childTnLst>
                                    <p:set>
                                      <p:cBhvr>
                                        <p:cTn id="210" dur="1" fill="hold">
                                          <p:stCondLst>
                                            <p:cond delay="0"/>
                                          </p:stCondLst>
                                        </p:cTn>
                                        <p:tgtEl>
                                          <p:spTgt spid="8"/>
                                        </p:tgtEl>
                                        <p:attrNameLst>
                                          <p:attrName>style.visibility</p:attrName>
                                        </p:attrNameLst>
                                      </p:cBhvr>
                                      <p:to>
                                        <p:strVal val="visible"/>
                                      </p:to>
                                    </p:set>
                                    <p:anim calcmode="lin" valueType="num">
                                      <p:cBhvr additive="base">
                                        <p:cTn id="211" dur="500" fill="hold"/>
                                        <p:tgtEl>
                                          <p:spTgt spid="8"/>
                                        </p:tgtEl>
                                        <p:attrNameLst>
                                          <p:attrName>ppt_x</p:attrName>
                                        </p:attrNameLst>
                                      </p:cBhvr>
                                      <p:tavLst>
                                        <p:tav tm="0">
                                          <p:val>
                                            <p:strVal val="#ppt_x"/>
                                          </p:val>
                                        </p:tav>
                                        <p:tav tm="100000">
                                          <p:val>
                                            <p:strVal val="#ppt_x"/>
                                          </p:val>
                                        </p:tav>
                                      </p:tavLst>
                                    </p:anim>
                                    <p:anim calcmode="lin" valueType="num">
                                      <p:cBhvr additive="base">
                                        <p:cTn id="212"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9"/>
                                            </p:cond>
                                          </p:stCondLst>
                                          <p:endCondLst>
                                            <p:cond evt="onStopAudio" delay="0">
                                              <p:tgtEl>
                                                <p:sldTgt/>
                                              </p:tgtEl>
                                            </p:cond>
                                          </p:endCondLst>
                                        </p:cTn>
                                        <p:tgtEl>
                                          <p:sndTgt r:embed="rId7" name="suction.wav"/>
                                        </p:tgtEl>
                                      </p:cMediaNode>
                                    </p:audio>
                                  </p:subTnLst>
                                </p:cTn>
                              </p:par>
                              <p:par>
                                <p:cTn id="213" presetID="10" presetClass="exit" presetSubtype="0" fill="hold" grpId="1" nodeType="withEffect">
                                  <p:stCondLst>
                                    <p:cond delay="0"/>
                                  </p:stCondLst>
                                  <p:childTnLst>
                                    <p:animEffect transition="out" filter="fade">
                                      <p:cBhvr>
                                        <p:cTn id="214" dur="500"/>
                                        <p:tgtEl>
                                          <p:spTgt spid="1177657"/>
                                        </p:tgtEl>
                                      </p:cBhvr>
                                    </p:animEffect>
                                    <p:set>
                                      <p:cBhvr>
                                        <p:cTn id="215" dur="1" fill="hold">
                                          <p:stCondLst>
                                            <p:cond delay="499"/>
                                          </p:stCondLst>
                                        </p:cTn>
                                        <p:tgtEl>
                                          <p:spTgt spid="1177657"/>
                                        </p:tgtEl>
                                        <p:attrNameLst>
                                          <p:attrName>style.visibility</p:attrName>
                                        </p:attrNameLst>
                                      </p:cBhvr>
                                      <p:to>
                                        <p:strVal val="hidden"/>
                                      </p:to>
                                    </p:set>
                                  </p:childTnLst>
                                </p:cTn>
                              </p:par>
                            </p:childTnLst>
                          </p:cTn>
                        </p:par>
                      </p:childTnLst>
                    </p:cTn>
                  </p:par>
                  <p:par>
                    <p:cTn id="216" fill="hold" nodeType="clickPar">
                      <p:stCondLst>
                        <p:cond delay="indefinite"/>
                      </p:stCondLst>
                      <p:childTnLst>
                        <p:par>
                          <p:cTn id="217" fill="hold" nodeType="withGroup">
                            <p:stCondLst>
                              <p:cond delay="0"/>
                            </p:stCondLst>
                            <p:childTnLst>
                              <p:par>
                                <p:cTn id="218" presetID="22" presetClass="entr" presetSubtype="4" fill="hold" grpId="0" nodeType="clickEffect">
                                  <p:stCondLst>
                                    <p:cond delay="0"/>
                                  </p:stCondLst>
                                  <p:childTnLst>
                                    <p:set>
                                      <p:cBhvr>
                                        <p:cTn id="219" dur="1" fill="hold">
                                          <p:stCondLst>
                                            <p:cond delay="0"/>
                                          </p:stCondLst>
                                        </p:cTn>
                                        <p:tgtEl>
                                          <p:spTgt spid="1177665"/>
                                        </p:tgtEl>
                                        <p:attrNameLst>
                                          <p:attrName>style.visibility</p:attrName>
                                        </p:attrNameLst>
                                      </p:cBhvr>
                                      <p:to>
                                        <p:strVal val="visible"/>
                                      </p:to>
                                    </p:set>
                                    <p:animEffect transition="in" filter="wipe(down)">
                                      <p:cBhvr>
                                        <p:cTn id="220" dur="1000"/>
                                        <p:tgtEl>
                                          <p:spTgt spid="1177665"/>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177666"/>
                                        </p:tgtEl>
                                        <p:attrNameLst>
                                          <p:attrName>style.visibility</p:attrName>
                                        </p:attrNameLst>
                                      </p:cBhvr>
                                      <p:to>
                                        <p:strVal val="visible"/>
                                      </p:to>
                                    </p:set>
                                    <p:animEffect transition="in" filter="fade">
                                      <p:cBhvr>
                                        <p:cTn id="223" dur="500"/>
                                        <p:tgtEl>
                                          <p:spTgt spid="1177666"/>
                                        </p:tgtEl>
                                      </p:cBhvr>
                                    </p:animEffect>
                                  </p:childTnLst>
                                </p:cTn>
                              </p:par>
                              <p:par>
                                <p:cTn id="224" presetID="2" presetClass="entr" presetSubtype="4" fill="hold" nodeType="withEffect">
                                  <p:stCondLst>
                                    <p:cond delay="0"/>
                                  </p:stCondLst>
                                  <p:childTnLst>
                                    <p:set>
                                      <p:cBhvr>
                                        <p:cTn id="225" dur="1" fill="hold">
                                          <p:stCondLst>
                                            <p:cond delay="0"/>
                                          </p:stCondLst>
                                        </p:cTn>
                                        <p:tgtEl>
                                          <p:spTgt spid="9"/>
                                        </p:tgtEl>
                                        <p:attrNameLst>
                                          <p:attrName>style.visibility</p:attrName>
                                        </p:attrNameLst>
                                      </p:cBhvr>
                                      <p:to>
                                        <p:strVal val="visible"/>
                                      </p:to>
                                    </p:set>
                                    <p:anim calcmode="lin" valueType="num">
                                      <p:cBhvr additive="base">
                                        <p:cTn id="226" dur="500" fill="hold"/>
                                        <p:tgtEl>
                                          <p:spTgt spid="9"/>
                                        </p:tgtEl>
                                        <p:attrNameLst>
                                          <p:attrName>ppt_x</p:attrName>
                                        </p:attrNameLst>
                                      </p:cBhvr>
                                      <p:tavLst>
                                        <p:tav tm="0">
                                          <p:val>
                                            <p:strVal val="#ppt_x"/>
                                          </p:val>
                                        </p:tav>
                                        <p:tav tm="100000">
                                          <p:val>
                                            <p:strVal val="#ppt_x"/>
                                          </p:val>
                                        </p:tav>
                                      </p:tavLst>
                                    </p:anim>
                                    <p:anim calcmode="lin" valueType="num">
                                      <p:cBhvr additive="base">
                                        <p:cTn id="227"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4"/>
                                            </p:cond>
                                          </p:stCondLst>
                                          <p:endCondLst>
                                            <p:cond evt="onStopAudio" delay="0">
                                              <p:tgtEl>
                                                <p:sldTgt/>
                                              </p:tgtEl>
                                            </p:cond>
                                          </p:endCondLst>
                                        </p:cTn>
                                        <p:tgtEl>
                                          <p:sndTgt r:embed="rId7" name="suction.wav"/>
                                        </p:tgtEl>
                                      </p:cMediaNode>
                                    </p:audio>
                                  </p:subTnLst>
                                </p:cTn>
                              </p:par>
                              <p:par>
                                <p:cTn id="228" presetID="10" presetClass="exit" presetSubtype="0" fill="hold" grpId="1" nodeType="withEffect">
                                  <p:stCondLst>
                                    <p:cond delay="0"/>
                                  </p:stCondLst>
                                  <p:childTnLst>
                                    <p:animEffect transition="out" filter="fade">
                                      <p:cBhvr>
                                        <p:cTn id="229" dur="500"/>
                                        <p:tgtEl>
                                          <p:spTgt spid="1177661"/>
                                        </p:tgtEl>
                                      </p:cBhvr>
                                    </p:animEffect>
                                    <p:set>
                                      <p:cBhvr>
                                        <p:cTn id="230" dur="1" fill="hold">
                                          <p:stCondLst>
                                            <p:cond delay="499"/>
                                          </p:stCondLst>
                                        </p:cTn>
                                        <p:tgtEl>
                                          <p:spTgt spid="1177661"/>
                                        </p:tgtEl>
                                        <p:attrNameLst>
                                          <p:attrName>style.visibility</p:attrName>
                                        </p:attrNameLst>
                                      </p:cBhvr>
                                      <p:to>
                                        <p:strVal val="hidden"/>
                                      </p:to>
                                    </p:set>
                                  </p:childTnLst>
                                </p:cTn>
                              </p:par>
                            </p:childTnLst>
                          </p:cTn>
                        </p:par>
                      </p:childTnLst>
                    </p:cTn>
                  </p:par>
                  <p:par>
                    <p:cTn id="231" fill="hold" nodeType="clickPar">
                      <p:stCondLst>
                        <p:cond delay="indefinite"/>
                      </p:stCondLst>
                      <p:childTnLst>
                        <p:par>
                          <p:cTn id="232" fill="hold" nodeType="withGroup">
                            <p:stCondLst>
                              <p:cond delay="0"/>
                            </p:stCondLst>
                            <p:childTnLst>
                              <p:par>
                                <p:cTn id="233" presetID="2" presetClass="entr" presetSubtype="4" fill="hold" nodeType="clickEffect">
                                  <p:stCondLst>
                                    <p:cond delay="0"/>
                                  </p:stCondLst>
                                  <p:childTnLst>
                                    <p:set>
                                      <p:cBhvr>
                                        <p:cTn id="234" dur="1" fill="hold">
                                          <p:stCondLst>
                                            <p:cond delay="0"/>
                                          </p:stCondLst>
                                        </p:cTn>
                                        <p:tgtEl>
                                          <p:spTgt spid="1177602">
                                            <p:txEl>
                                              <p:pRg st="4" end="4"/>
                                            </p:txEl>
                                          </p:spTgt>
                                        </p:tgtEl>
                                        <p:attrNameLst>
                                          <p:attrName>style.visibility</p:attrName>
                                        </p:attrNameLst>
                                      </p:cBhvr>
                                      <p:to>
                                        <p:strVal val="visible"/>
                                      </p:to>
                                    </p:set>
                                    <p:anim calcmode="lin" valueType="num">
                                      <p:cBhvr additive="base">
                                        <p:cTn id="235" dur="500" fill="hold"/>
                                        <p:tgtEl>
                                          <p:spTgt spid="1177602">
                                            <p:txEl>
                                              <p:pRg st="4" end="4"/>
                                            </p:txEl>
                                          </p:spTgt>
                                        </p:tgtEl>
                                        <p:attrNameLst>
                                          <p:attrName>ppt_x</p:attrName>
                                        </p:attrNameLst>
                                      </p:cBhvr>
                                      <p:tavLst>
                                        <p:tav tm="0">
                                          <p:val>
                                            <p:strVal val="#ppt_x"/>
                                          </p:val>
                                        </p:tav>
                                        <p:tav tm="100000">
                                          <p:val>
                                            <p:strVal val="#ppt_x"/>
                                          </p:val>
                                        </p:tav>
                                      </p:tavLst>
                                    </p:anim>
                                    <p:anim calcmode="lin" valueType="num">
                                      <p:cBhvr additive="base">
                                        <p:cTn id="236" dur="500" fill="hold"/>
                                        <p:tgtEl>
                                          <p:spTgt spid="11776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07" grpId="0" animBg="1"/>
      <p:bldP spid="1177607" grpId="1" animBg="1"/>
      <p:bldP spid="1177617" grpId="0" animBg="1"/>
      <p:bldP spid="1177618" grpId="0" animBg="1"/>
      <p:bldP spid="1177618" grpId="1" animBg="1"/>
      <p:bldP spid="1177619" grpId="0" animBg="1"/>
      <p:bldP spid="1177619" grpId="1" animBg="1"/>
      <p:bldP spid="1177620" grpId="0" animBg="1"/>
      <p:bldP spid="1177620" grpId="1" animBg="1"/>
      <p:bldP spid="1177635" grpId="0" animBg="1"/>
      <p:bldP spid="1177635" grpId="1" animBg="1"/>
      <p:bldP spid="1177636" grpId="0" animBg="1"/>
      <p:bldP spid="1177636" grpId="1" animBg="1"/>
      <p:bldP spid="1177637" grpId="0" animBg="1"/>
      <p:bldP spid="1177637" grpId="1" animBg="1"/>
      <p:bldP spid="1177638" grpId="0"/>
      <p:bldP spid="1177638" grpId="1"/>
      <p:bldP spid="1177639" grpId="0"/>
      <p:bldP spid="1177639" grpId="1"/>
      <p:bldP spid="1177640" grpId="0" animBg="1"/>
      <p:bldP spid="1177640" grpId="1" animBg="1"/>
      <p:bldP spid="1177641" grpId="0" animBg="1"/>
      <p:bldP spid="1177641" grpId="1" animBg="1"/>
      <p:bldP spid="1177642" grpId="0" animBg="1"/>
      <p:bldP spid="1177642" grpId="1" animBg="1"/>
      <p:bldP spid="1177643" grpId="0" animBg="1"/>
      <p:bldP spid="1177643" grpId="1" animBg="1"/>
      <p:bldP spid="1177644" grpId="0" animBg="1"/>
      <p:bldP spid="1177644" grpId="1" animBg="1"/>
      <p:bldP spid="1177645" grpId="0" animBg="1"/>
      <p:bldP spid="1177645" grpId="1" animBg="1"/>
      <p:bldP spid="1177646" grpId="0"/>
      <p:bldP spid="1177646" grpId="1"/>
      <p:bldP spid="1177647" grpId="0"/>
      <p:bldP spid="1177647" grpId="1"/>
      <p:bldP spid="1177648" grpId="0"/>
      <p:bldP spid="1177648" grpId="1"/>
      <p:bldP spid="1177649" grpId="0"/>
      <p:bldP spid="1177649" grpId="1"/>
      <p:bldP spid="1177650" grpId="0"/>
      <p:bldP spid="1177650" grpId="1"/>
      <p:bldP spid="1177651" grpId="0"/>
      <p:bldP spid="1177651" grpId="1"/>
      <p:bldP spid="1177652" grpId="0"/>
      <p:bldP spid="1177652" grpId="1"/>
      <p:bldP spid="1177656" grpId="0" animBg="1"/>
      <p:bldP spid="1177657" grpId="0" animBg="1"/>
      <p:bldP spid="1177657" grpId="1" animBg="1"/>
      <p:bldP spid="1177661" grpId="0" animBg="1"/>
      <p:bldP spid="1177661" grpId="1" animBg="1"/>
      <p:bldP spid="1177665" grpId="0" animBg="1"/>
      <p:bldP spid="1177666" grpId="0" animBg="1"/>
      <p:bldP spid="117769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236" name="Rectangle 60"/>
          <p:cNvSpPr>
            <a:spLocks noChangeArrowheads="1"/>
          </p:cNvSpPr>
          <p:nvPr/>
        </p:nvSpPr>
        <p:spPr bwMode="auto">
          <a:xfrm>
            <a:off x="682625" y="6357938"/>
            <a:ext cx="7764463" cy="49371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t>FYI  </a:t>
            </a:r>
            <a:r>
              <a:rPr lang="en-US" altLang="en-US" b="1">
                <a:sym typeface="Symbol" pitchFamily="18" charset="2"/>
              </a:rPr>
              <a:t></a:t>
            </a:r>
            <a:r>
              <a:rPr lang="en-US" altLang="en-US">
                <a:sym typeface="Symbol" pitchFamily="18" charset="2"/>
              </a:rPr>
              <a:t>Isovolumetric is sometimes called isochoric.</a:t>
            </a:r>
          </a:p>
        </p:txBody>
      </p:sp>
      <mc:AlternateContent xmlns:mc="http://schemas.openxmlformats.org/markup-compatibility/2006" xmlns:a14="http://schemas.microsoft.com/office/drawing/2010/main">
        <mc:Choice Requires="a14">
          <p:sp>
            <p:nvSpPr>
              <p:cNvPr id="1183749" name="Rectangle 5"/>
              <p:cNvSpPr>
                <a:spLocks noChangeArrowheads="1"/>
              </p:cNvSpPr>
              <p:nvPr/>
            </p:nvSpPr>
            <p:spPr bwMode="auto">
              <a:xfrm>
                <a:off x="687388" y="1843088"/>
                <a:ext cx="7772400" cy="4533900"/>
              </a:xfrm>
              <a:prstGeom prst="rect">
                <a:avLst/>
              </a:prstGeom>
              <a:solidFill>
                <a:srgbClr val="FFFFCC"/>
              </a:solidFill>
              <a:ln>
                <a:noFill/>
              </a:ln>
              <a:extLst>
                <a:ext uri="{91240B29-F687-4F45-9708-019B960494DF}">
                  <a14:hiddenLine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smtClean="0">
                    <a:sym typeface="Symbol" pitchFamily="18" charset="2"/>
                  </a:rPr>
                  <a:t>EXAMPLE</a:t>
                </a:r>
                <a:r>
                  <a:rPr lang="en-US" altLang="en-US" dirty="0"/>
                  <a:t>: </a:t>
                </a:r>
              </a:p>
              <a:p>
                <a:pPr eaLnBrk="1" hangingPunct="1"/>
                <a:r>
                  <a:rPr lang="en-US" altLang="en-US" dirty="0"/>
                  <a:t>Show that for an isolated ideal gas </a:t>
                </a:r>
                <a:r>
                  <a:rPr lang="en-US" altLang="en-US" i="1" dirty="0"/>
                  <a:t>p</a:t>
                </a:r>
                <a:r>
                  <a:rPr lang="en-US" altLang="en-US" dirty="0"/>
                  <a:t> </a:t>
                </a:r>
                <a:r>
                  <a:rPr lang="en-US" altLang="en-US" dirty="0">
                    <a:sym typeface="Symbol" pitchFamily="18" charset="2"/>
                  </a:rPr>
                  <a:t> </a:t>
                </a:r>
                <a:r>
                  <a:rPr lang="en-US" altLang="en-US" i="1" dirty="0">
                    <a:sym typeface="Symbol" pitchFamily="18" charset="2"/>
                  </a:rPr>
                  <a:t>T</a:t>
                </a:r>
                <a:r>
                  <a:rPr lang="en-US" altLang="en-US" i="1" dirty="0"/>
                  <a:t> </a:t>
                </a:r>
                <a:r>
                  <a:rPr lang="en-US" altLang="en-US" dirty="0"/>
                  <a:t>during an </a:t>
                </a:r>
                <a:r>
                  <a:rPr lang="en-US" altLang="en-US" dirty="0" err="1"/>
                  <a:t>isovolumetric</a:t>
                </a:r>
                <a:r>
                  <a:rPr lang="en-US" altLang="en-US" dirty="0"/>
                  <a:t> process.</a:t>
                </a:r>
              </a:p>
              <a:p>
                <a:pPr eaLnBrk="1" hangingPunct="1"/>
                <a:r>
                  <a:rPr lang="en-US" altLang="en-US" dirty="0"/>
                  <a:t>SOLUTION:  </a:t>
                </a:r>
                <a:r>
                  <a:rPr lang="en-US" altLang="en-US" dirty="0" smtClean="0"/>
                  <a:t>Use </a:t>
                </a:r>
                <a14:m>
                  <m:oMath xmlns:m="http://schemas.openxmlformats.org/officeDocument/2006/math">
                    <m:r>
                      <a:rPr lang="en-US" altLang="en-US" i="1" dirty="0" smtClean="0">
                        <a:latin typeface="Cambria Math" panose="02040503050406030204" pitchFamily="18" charset="0"/>
                      </a:rPr>
                      <m:t>𝑝𝑉</m:t>
                    </m:r>
                    <m:r>
                      <a:rPr lang="en-US" altLang="en-US" i="1" dirty="0">
                        <a:latin typeface="Cambria Math" panose="02040503050406030204" pitchFamily="18" charset="0"/>
                      </a:rPr>
                      <m:t>=</m:t>
                    </m:r>
                    <m:r>
                      <a:rPr lang="en-US" altLang="en-US" i="1" dirty="0" err="1">
                        <a:latin typeface="Cambria Math" panose="02040503050406030204" pitchFamily="18" charset="0"/>
                      </a:rPr>
                      <m:t>𝑛𝑅𝑇</m:t>
                    </m:r>
                  </m:oMath>
                </a14:m>
                <a:r>
                  <a:rPr lang="en-US" altLang="en-US" dirty="0"/>
                  <a:t>. Then</a:t>
                </a:r>
              </a:p>
              <a:p>
                <a:pPr eaLnBrk="1" hangingPunct="1"/>
                <a:r>
                  <a:rPr lang="en-US" altLang="en-US" i="1" dirty="0">
                    <a:sym typeface="Symbol" pitchFamily="18" charset="2"/>
                  </a:rPr>
                  <a:t>                               </a:t>
                </a:r>
                <a14:m>
                  <m:oMath xmlns:m="http://schemas.openxmlformats.org/officeDocument/2006/math">
                    <m:r>
                      <a:rPr lang="en-US" altLang="en-US" sz="2000" i="1" dirty="0" smtClean="0">
                        <a:latin typeface="Cambria Math" panose="02040503050406030204" pitchFamily="18" charset="0"/>
                        <a:sym typeface="Symbol" pitchFamily="18" charset="2"/>
                      </a:rPr>
                      <m:t>𝑝</m:t>
                    </m:r>
                    <m:r>
                      <a:rPr lang="en-US" altLang="en-US" sz="2000" i="1" dirty="0" smtClean="0">
                        <a:latin typeface="Cambria Math" panose="02040503050406030204" pitchFamily="18" charset="0"/>
                        <a:sym typeface="Symbol" pitchFamily="18" charset="2"/>
                      </a:rPr>
                      <m:t>=</m:t>
                    </m:r>
                    <m:d>
                      <m:dPr>
                        <m:ctrlPr>
                          <a:rPr lang="en-US" altLang="en-US" sz="2000" i="1" dirty="0" smtClean="0">
                            <a:latin typeface="Cambria Math" panose="02040503050406030204" pitchFamily="18" charset="0"/>
                            <a:sym typeface="Symbol" pitchFamily="18" charset="2"/>
                          </a:rPr>
                        </m:ctrlPr>
                      </m:dPr>
                      <m:e>
                        <m:f>
                          <m:fPr>
                            <m:ctrlPr>
                              <a:rPr lang="en-US" altLang="en-US" sz="2000" i="1" dirty="0">
                                <a:latin typeface="Cambria Math" panose="02040503050406030204" pitchFamily="18" charset="0"/>
                                <a:sym typeface="Symbol" pitchFamily="18" charset="2"/>
                              </a:rPr>
                            </m:ctrlPr>
                          </m:fPr>
                          <m:num>
                            <m:r>
                              <a:rPr lang="en-US" altLang="en-US" sz="2000" i="1" dirty="0" err="1">
                                <a:latin typeface="Cambria Math" panose="02040503050406030204" pitchFamily="18" charset="0"/>
                                <a:sym typeface="Symbol" pitchFamily="18" charset="2"/>
                              </a:rPr>
                              <m:t>𝑛𝑅</m:t>
                            </m:r>
                          </m:num>
                          <m:den>
                            <m:r>
                              <a:rPr lang="en-US" altLang="en-US" sz="2000" i="1" dirty="0">
                                <a:latin typeface="Cambria Math" panose="02040503050406030204" pitchFamily="18" charset="0"/>
                                <a:sym typeface="Symbol" pitchFamily="18" charset="2"/>
                              </a:rPr>
                              <m:t>𝑉</m:t>
                            </m:r>
                          </m:den>
                        </m:f>
                      </m:e>
                    </m:d>
                    <m:r>
                      <a:rPr lang="en-US" altLang="en-US" sz="2000" i="1" dirty="0">
                        <a:latin typeface="Cambria Math" panose="02040503050406030204" pitchFamily="18" charset="0"/>
                        <a:sym typeface="Symbol" pitchFamily="18" charset="2"/>
                      </a:rPr>
                      <m:t>𝑇</m:t>
                    </m:r>
                  </m:oMath>
                </a14:m>
                <a:r>
                  <a:rPr lang="en-US" altLang="en-US" i="1" dirty="0">
                    <a:sym typeface="Symbol" pitchFamily="18" charset="2"/>
                  </a:rPr>
                  <a:t>.</a:t>
                </a:r>
                <a:endParaRPr lang="en-US" altLang="en-US" i="1" dirty="0"/>
              </a:p>
              <a:p>
                <a:pPr eaLnBrk="1" hangingPunct="1"/>
                <a:r>
                  <a:rPr lang="en-US" altLang="en-US" dirty="0">
                    <a:sym typeface="Symbol" pitchFamily="18" charset="2"/>
                  </a:rPr>
                  <a:t></a:t>
                </a:r>
                <a:r>
                  <a:rPr lang="en-US" altLang="en-US" dirty="0"/>
                  <a:t>Isolated means </a:t>
                </a:r>
                <a:r>
                  <a:rPr lang="en-US" altLang="en-US" i="1" dirty="0"/>
                  <a:t>n</a:t>
                </a:r>
                <a:r>
                  <a:rPr lang="en-US" altLang="en-US" dirty="0"/>
                  <a:t> is constant (no gas is added to or lost from the system).</a:t>
                </a:r>
              </a:p>
              <a:p>
                <a:pPr eaLnBrk="1" hangingPunct="1"/>
                <a:r>
                  <a:rPr lang="en-US" altLang="en-US" dirty="0">
                    <a:sym typeface="Symbol" pitchFamily="18" charset="2"/>
                  </a:rPr>
                  <a:t></a:t>
                </a:r>
                <a:r>
                  <a:rPr lang="en-US" altLang="en-US" dirty="0" err="1"/>
                  <a:t>Isovolumetric</a:t>
                </a:r>
                <a:r>
                  <a:rPr lang="en-US" altLang="en-US" dirty="0"/>
                  <a:t> means that </a:t>
                </a:r>
                <a:r>
                  <a:rPr lang="en-US" altLang="en-US" i="1" dirty="0"/>
                  <a:t>V</a:t>
                </a:r>
                <a:r>
                  <a:rPr lang="en-US" altLang="en-US" dirty="0"/>
                  <a:t> is constant.</a:t>
                </a:r>
              </a:p>
              <a:p>
                <a:pPr eaLnBrk="1" hangingPunct="1"/>
                <a:r>
                  <a:rPr lang="en-US" altLang="en-US" dirty="0">
                    <a:sym typeface="Symbol" pitchFamily="18" charset="2"/>
                  </a:rPr>
                  <a:t></a:t>
                </a:r>
                <a:r>
                  <a:rPr lang="en-US" altLang="en-US" dirty="0"/>
                  <a:t>Then </a:t>
                </a:r>
                <a:r>
                  <a:rPr lang="en-US" altLang="en-US" i="1" dirty="0"/>
                  <a:t>n</a:t>
                </a:r>
                <a:r>
                  <a:rPr lang="en-US" altLang="en-US" dirty="0"/>
                  <a:t> and </a:t>
                </a:r>
                <a:r>
                  <a:rPr lang="en-US" altLang="en-US" i="1" dirty="0"/>
                  <a:t>V</a:t>
                </a:r>
                <a:r>
                  <a:rPr lang="en-US" altLang="en-US" dirty="0"/>
                  <a:t> are constant (as is </a:t>
                </a:r>
                <a:r>
                  <a:rPr lang="en-US" altLang="en-US" i="1" dirty="0"/>
                  <a:t>R)</a:t>
                </a:r>
                <a:r>
                  <a:rPr lang="en-US" altLang="en-US" dirty="0"/>
                  <a:t>. Thus</a:t>
                </a:r>
              </a:p>
              <a:p>
                <a:pPr eaLnBrk="1" hangingPunct="1"/>
                <a:r>
                  <a:rPr lang="en-US" altLang="en-US" i="1" dirty="0">
                    <a:sym typeface="Symbol" pitchFamily="18" charset="2"/>
                  </a:rPr>
                  <a:t>                     </a:t>
                </a:r>
                <a14:m>
                  <m:oMath xmlns:m="http://schemas.openxmlformats.org/officeDocument/2006/math">
                    <m:r>
                      <a:rPr lang="en-US" altLang="en-US" i="1" dirty="0" smtClean="0">
                        <a:latin typeface="Cambria Math" panose="02040503050406030204" pitchFamily="18" charset="0"/>
                        <a:sym typeface="Symbol" pitchFamily="18" charset="2"/>
                      </a:rPr>
                      <m:t>𝑝</m:t>
                    </m:r>
                    <m:r>
                      <a:rPr lang="en-US" altLang="en-US" i="1" dirty="0" smtClean="0">
                        <a:latin typeface="Cambria Math" panose="02040503050406030204" pitchFamily="18" charset="0"/>
                        <a:sym typeface="Symbol" pitchFamily="18" charset="2"/>
                      </a:rPr>
                      <m:t>=</m:t>
                    </m:r>
                    <m:d>
                      <m:dPr>
                        <m:ctrlPr>
                          <a:rPr lang="en-US" altLang="en-US" i="1" dirty="0" smtClean="0">
                            <a:latin typeface="Cambria Math" panose="02040503050406030204" pitchFamily="18" charset="0"/>
                            <a:sym typeface="Symbol" pitchFamily="18" charset="2"/>
                          </a:rPr>
                        </m:ctrlPr>
                      </m:dPr>
                      <m:e>
                        <m:f>
                          <m:fPr>
                            <m:ctrlPr>
                              <a:rPr lang="en-US" altLang="en-US" i="1" dirty="0">
                                <a:latin typeface="Cambria Math" panose="02040503050406030204" pitchFamily="18" charset="0"/>
                                <a:sym typeface="Symbol" pitchFamily="18" charset="2"/>
                              </a:rPr>
                            </m:ctrlPr>
                          </m:fPr>
                          <m:num>
                            <m:r>
                              <a:rPr lang="en-US" altLang="en-US" i="1" dirty="0" err="1">
                                <a:latin typeface="Cambria Math" panose="02040503050406030204" pitchFamily="18" charset="0"/>
                                <a:sym typeface="Symbol" pitchFamily="18" charset="2"/>
                              </a:rPr>
                              <m:t>𝑛𝑅</m:t>
                            </m:r>
                          </m:num>
                          <m:den>
                            <m:r>
                              <a:rPr lang="en-US" altLang="en-US" i="1" dirty="0">
                                <a:latin typeface="Cambria Math" panose="02040503050406030204" pitchFamily="18" charset="0"/>
                                <a:sym typeface="Symbol" pitchFamily="18" charset="2"/>
                              </a:rPr>
                              <m:t>𝑉</m:t>
                            </m:r>
                          </m:den>
                        </m:f>
                      </m:e>
                    </m:d>
                    <m:r>
                      <a:rPr lang="en-US" altLang="en-US" i="1" dirty="0">
                        <a:latin typeface="Cambria Math" panose="02040503050406030204" pitchFamily="18" charset="0"/>
                        <a:sym typeface="Symbol" pitchFamily="18" charset="2"/>
                      </a:rPr>
                      <m:t>𝑇</m:t>
                    </m:r>
                    <m:r>
                      <a:rPr lang="en-US" altLang="en-US" i="1" dirty="0">
                        <a:latin typeface="Cambria Math" panose="02040503050406030204" pitchFamily="18" charset="0"/>
                        <a:sym typeface="Symbol" pitchFamily="18" charset="2"/>
                      </a:rPr>
                      <m:t>=(</m:t>
                    </m:r>
                    <m:r>
                      <a:rPr lang="en-US" altLang="en-US" i="1" dirty="0">
                        <a:latin typeface="Cambria Math" panose="02040503050406030204" pitchFamily="18" charset="0"/>
                        <a:sym typeface="Symbol" pitchFamily="18" charset="2"/>
                      </a:rPr>
                      <m:t>𝐶𝑂𝑁𝑆𝑇</m:t>
                    </m:r>
                    <m:r>
                      <a:rPr lang="en-US" altLang="en-US" i="1" dirty="0">
                        <a:latin typeface="Cambria Math" panose="02040503050406030204" pitchFamily="18" charset="0"/>
                        <a:sym typeface="Symbol" pitchFamily="18" charset="2"/>
                      </a:rPr>
                      <m:t>)</m:t>
                    </m:r>
                    <m:r>
                      <a:rPr lang="en-US" altLang="en-US" i="1" dirty="0">
                        <a:latin typeface="Cambria Math" panose="02040503050406030204" pitchFamily="18" charset="0"/>
                        <a:sym typeface="Symbol" pitchFamily="18" charset="2"/>
                      </a:rPr>
                      <m:t>𝑇</m:t>
                    </m:r>
                  </m:oMath>
                </a14:m>
                <a:endParaRPr lang="en-US" altLang="en-US" dirty="0">
                  <a:sym typeface="Symbol" pitchFamily="18" charset="2"/>
                </a:endParaRPr>
              </a:p>
              <a:p>
                <a:pPr eaLnBrk="1" hangingPunct="1"/>
                <a:r>
                  <a:rPr lang="en-US" altLang="en-US" i="1" dirty="0"/>
                  <a:t>                      </a:t>
                </a:r>
                <a14:m>
                  <m:oMath xmlns:m="http://schemas.openxmlformats.org/officeDocument/2006/math">
                    <m:r>
                      <a:rPr lang="en-US" altLang="en-US" i="1" dirty="0" smtClean="0">
                        <a:latin typeface="Cambria Math" panose="02040503050406030204" pitchFamily="18" charset="0"/>
                      </a:rPr>
                      <m:t>𝑝</m:t>
                    </m:r>
                    <m:r>
                      <a:rPr lang="en-US" altLang="en-US" i="1" dirty="0" smtClean="0">
                        <a:latin typeface="Cambria Math" panose="02040503050406030204" pitchFamily="18" charset="0"/>
                      </a:rPr>
                      <m:t> ∝ </m:t>
                    </m:r>
                    <m:r>
                      <a:rPr lang="en-US" altLang="en-US" i="1" dirty="0">
                        <a:latin typeface="Cambria Math" panose="02040503050406030204" pitchFamily="18" charset="0"/>
                        <a:sym typeface="Symbol" pitchFamily="18" charset="2"/>
                      </a:rPr>
                      <m:t>𝑇</m:t>
                    </m:r>
                  </m:oMath>
                </a14:m>
                <a:r>
                  <a:rPr lang="en-US" altLang="en-US" dirty="0">
                    <a:sym typeface="Symbol" pitchFamily="18" charset="2"/>
                  </a:rPr>
                  <a:t>. (</a:t>
                </a:r>
                <a:r>
                  <a:rPr lang="en-US" altLang="en-US" dirty="0">
                    <a:solidFill>
                      <a:schemeClr val="hlink"/>
                    </a:solidFill>
                    <a:sym typeface="Symbol" pitchFamily="18" charset="2"/>
                  </a:rPr>
                  <a:t> </a:t>
                </a:r>
                <a:r>
                  <a:rPr lang="en-US" altLang="en-US" dirty="0" err="1">
                    <a:solidFill>
                      <a:schemeClr val="hlink"/>
                    </a:solidFill>
                    <a:sym typeface="Symbol" pitchFamily="18" charset="2"/>
                  </a:rPr>
                  <a:t>isovolumetric</a:t>
                </a:r>
                <a:r>
                  <a:rPr lang="en-US" altLang="en-US" dirty="0">
                    <a:solidFill>
                      <a:schemeClr val="hlink"/>
                    </a:solidFill>
                    <a:sym typeface="Symbol" pitchFamily="18" charset="2"/>
                  </a:rPr>
                  <a:t> process </a:t>
                </a:r>
                <a:r>
                  <a:rPr lang="en-US" altLang="en-US" dirty="0">
                    <a:sym typeface="Symbol" pitchFamily="18" charset="2"/>
                  </a:rPr>
                  <a:t>)</a:t>
                </a:r>
              </a:p>
            </p:txBody>
          </p:sp>
        </mc:Choice>
        <mc:Fallback xmlns="">
          <p:sp>
            <p:nvSpPr>
              <p:cNvPr id="1183749" name="Rectangle 5"/>
              <p:cNvSpPr>
                <a:spLocks noRot="1" noChangeAspect="1" noMove="1" noResize="1" noEditPoints="1" noAdjustHandles="1" noChangeArrowheads="1" noChangeShapeType="1" noTextEdit="1"/>
              </p:cNvSpPr>
              <p:nvPr/>
            </p:nvSpPr>
            <p:spPr bwMode="auto">
              <a:xfrm>
                <a:off x="687388" y="1843088"/>
                <a:ext cx="7772400" cy="4533900"/>
              </a:xfrm>
              <a:prstGeom prst="rect">
                <a:avLst/>
              </a:prstGeom>
              <a:blipFill>
                <a:blip r:embed="rId6"/>
                <a:stretch>
                  <a:fillRect l="-1255" t="-94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8675" name="Rectangle 2"/>
          <p:cNvSpPr>
            <a:spLocks noChangeArrowheads="1"/>
          </p:cNvSpPr>
          <p:nvPr/>
        </p:nvSpPr>
        <p:spPr bwMode="auto">
          <a:xfrm>
            <a:off x="685800" y="1401763"/>
            <a:ext cx="7772400" cy="4699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cs typeface="Times New Roman" pitchFamily="18" charset="0"/>
              </a:rPr>
              <a:t>Constant volume process – </a:t>
            </a:r>
            <a:r>
              <a:rPr lang="en-US" altLang="en-US" b="1" i="1">
                <a:solidFill>
                  <a:srgbClr val="333399"/>
                </a:solidFill>
                <a:cs typeface="Times New Roman" pitchFamily="18" charset="0"/>
              </a:rPr>
              <a:t>isovolumetric process</a:t>
            </a:r>
            <a:endParaRPr lang="en-US" altLang="en-US">
              <a:solidFill>
                <a:srgbClr val="333399"/>
              </a:solidFill>
              <a:cs typeface="Times New Roman" pitchFamily="18" charset="0"/>
            </a:endParaRPr>
          </a:p>
        </p:txBody>
      </p:sp>
      <p:sp>
        <p:nvSpPr>
          <p:cNvPr id="1183750" name="Rectangle 6"/>
          <p:cNvSpPr>
            <a:spLocks noChangeArrowheads="1"/>
          </p:cNvSpPr>
          <p:nvPr/>
        </p:nvSpPr>
        <p:spPr bwMode="auto">
          <a:xfrm>
            <a:off x="2987675" y="2265363"/>
            <a:ext cx="1219200" cy="355600"/>
          </a:xfrm>
          <a:prstGeom prst="rect">
            <a:avLst/>
          </a:prstGeom>
          <a:solidFill>
            <a:srgbClr val="FF6600">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83751" name="Rectangle 7"/>
          <p:cNvSpPr>
            <a:spLocks noChangeArrowheads="1"/>
          </p:cNvSpPr>
          <p:nvPr/>
        </p:nvSpPr>
        <p:spPr bwMode="auto">
          <a:xfrm>
            <a:off x="3044562" y="3850481"/>
            <a:ext cx="1819275" cy="344488"/>
          </a:xfrm>
          <a:prstGeom prst="rect">
            <a:avLst/>
          </a:prstGeom>
          <a:solidFill>
            <a:srgbClr val="FF6600">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83752" name="Rectangle 8"/>
          <p:cNvSpPr>
            <a:spLocks noChangeArrowheads="1"/>
          </p:cNvSpPr>
          <p:nvPr/>
        </p:nvSpPr>
        <p:spPr bwMode="auto">
          <a:xfrm>
            <a:off x="739775" y="2632075"/>
            <a:ext cx="1862138" cy="365125"/>
          </a:xfrm>
          <a:prstGeom prst="rect">
            <a:avLst/>
          </a:prstGeom>
          <a:solidFill>
            <a:srgbClr val="FF00FF">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83753" name="Rectangle 9"/>
          <p:cNvSpPr>
            <a:spLocks noChangeArrowheads="1"/>
          </p:cNvSpPr>
          <p:nvPr/>
        </p:nvSpPr>
        <p:spPr bwMode="auto">
          <a:xfrm>
            <a:off x="4368887" y="4542632"/>
            <a:ext cx="1865313" cy="369887"/>
          </a:xfrm>
          <a:prstGeom prst="rect">
            <a:avLst/>
          </a:prstGeom>
          <a:solidFill>
            <a:srgbClr val="FF00FF">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0" name="Rectangle 3"/>
          <p:cNvSpPr>
            <a:spLocks noGrp="1" noChangeArrowheads="1"/>
          </p:cNvSpPr>
          <p:nvPr>
            <p:ph type="ctrTitle"/>
          </p:nvPr>
        </p:nvSpPr>
        <p:spPr>
          <a:xfrm>
            <a:off x="685800" y="533400"/>
            <a:ext cx="7772400" cy="833438"/>
          </a:xfrm>
        </p:spPr>
        <p:txBody>
          <a:bodyPr/>
          <a:lstStyle/>
          <a:p>
            <a:pPr algn="l" eaLnBrk="1" hangingPunct="1">
              <a:defRPr/>
            </a:pPr>
            <a:r>
              <a:rPr lang="en-US" altLang="en-US" sz="2800" b="1" dirty="0">
                <a:solidFill>
                  <a:srgbClr val="000000"/>
                </a:solidFill>
                <a:ea typeface="+mn-ea"/>
                <a:cs typeface="+mn-cs"/>
              </a:rPr>
              <a:t>Topic 3: Thermal physics</a:t>
            </a:r>
            <a:br>
              <a:rPr lang="en-US" altLang="en-US" sz="2800" b="1" dirty="0">
                <a:solidFill>
                  <a:srgbClr val="000000"/>
                </a:solidFill>
                <a:ea typeface="+mn-ea"/>
                <a:cs typeface="+mn-cs"/>
              </a:rPr>
            </a:br>
            <a:r>
              <a:rPr lang="en-US" altLang="en-US" sz="2800" dirty="0">
                <a:solidFill>
                  <a:srgbClr val="000000"/>
                </a:solidFill>
                <a:ea typeface="+mn-ea"/>
                <a:cs typeface="+mn-cs"/>
              </a:rPr>
              <a:t>3.2 – Modeling a gas</a:t>
            </a:r>
            <a:endParaRPr lang="en-US" altLang="en-US" sz="2800" dirty="0">
              <a:solidFill>
                <a:srgbClr val="000000"/>
              </a:solidFill>
              <a:latin typeface="Courier New" pitchFamily="49" charset="0"/>
              <a:ea typeface="+mn-ea"/>
              <a:cs typeface="+mn-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83749">
                                            <p:txEl>
                                              <p:pRg st="0" end="0"/>
                                            </p:txEl>
                                          </p:spTgt>
                                        </p:tgtEl>
                                        <p:attrNameLst>
                                          <p:attrName>style.visibility</p:attrName>
                                        </p:attrNameLst>
                                      </p:cBhvr>
                                      <p:to>
                                        <p:strVal val="visible"/>
                                      </p:to>
                                    </p:set>
                                    <p:anim calcmode="lin" valueType="num">
                                      <p:cBhvr additive="base">
                                        <p:cTn id="7" dur="500" fill="hold"/>
                                        <p:tgtEl>
                                          <p:spTgt spid="11837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374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3749">
                                            <p:txEl>
                                              <p:pRg st="1" end="1"/>
                                            </p:txEl>
                                          </p:spTgt>
                                        </p:tgtEl>
                                        <p:attrNameLst>
                                          <p:attrName>style.visibility</p:attrName>
                                        </p:attrNameLst>
                                      </p:cBhvr>
                                      <p:to>
                                        <p:strVal val="visible"/>
                                      </p:to>
                                    </p:set>
                                    <p:anim calcmode="lin" valueType="num">
                                      <p:cBhvr additive="base">
                                        <p:cTn id="13" dur="500" fill="hold"/>
                                        <p:tgtEl>
                                          <p:spTgt spid="118374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374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83749">
                                            <p:txEl>
                                              <p:pRg st="2" end="2"/>
                                            </p:txEl>
                                          </p:spTgt>
                                        </p:tgtEl>
                                        <p:attrNameLst>
                                          <p:attrName>style.visibility</p:attrName>
                                        </p:attrNameLst>
                                      </p:cBhvr>
                                      <p:to>
                                        <p:strVal val="visible"/>
                                      </p:to>
                                    </p:set>
                                    <p:anim calcmode="lin" valueType="num">
                                      <p:cBhvr additive="base">
                                        <p:cTn id="19" dur="500" fill="hold"/>
                                        <p:tgtEl>
                                          <p:spTgt spid="118374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374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83749">
                                            <p:txEl>
                                              <p:pRg st="3" end="3"/>
                                            </p:txEl>
                                          </p:spTgt>
                                        </p:tgtEl>
                                        <p:attrNameLst>
                                          <p:attrName>style.visibility</p:attrName>
                                        </p:attrNameLst>
                                      </p:cBhvr>
                                      <p:to>
                                        <p:strVal val="visible"/>
                                      </p:to>
                                    </p:set>
                                    <p:anim calcmode="lin" valueType="num">
                                      <p:cBhvr additive="base">
                                        <p:cTn id="25" dur="500" fill="hold"/>
                                        <p:tgtEl>
                                          <p:spTgt spid="118374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374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83749">
                                            <p:txEl>
                                              <p:pRg st="4" end="4"/>
                                            </p:txEl>
                                          </p:spTgt>
                                        </p:tgtEl>
                                        <p:attrNameLst>
                                          <p:attrName>style.visibility</p:attrName>
                                        </p:attrNameLst>
                                      </p:cBhvr>
                                      <p:to>
                                        <p:strVal val="visible"/>
                                      </p:to>
                                    </p:set>
                                    <p:anim calcmode="lin" valueType="num">
                                      <p:cBhvr additive="base">
                                        <p:cTn id="31" dur="500" fill="hold"/>
                                        <p:tgtEl>
                                          <p:spTgt spid="118374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374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83750"/>
                                        </p:tgtEl>
                                        <p:attrNameLst>
                                          <p:attrName>style.visibility</p:attrName>
                                        </p:attrNameLst>
                                      </p:cBhvr>
                                      <p:to>
                                        <p:strVal val="visible"/>
                                      </p:to>
                                    </p:set>
                                    <p:animEffect transition="in" filter="wipe(left)">
                                      <p:cBhvr>
                                        <p:cTn id="37" dur="500"/>
                                        <p:tgtEl>
                                          <p:spTgt spid="1183750"/>
                                        </p:tgtEl>
                                      </p:cBhvr>
                                    </p:animEffect>
                                  </p:childTnLst>
                                  <p:subTnLst>
                                    <p:audio>
                                      <p:cMediaNode>
                                        <p:cTn display="0" masterRel="sameClick">
                                          <p:stCondLst>
                                            <p:cond evt="begin" delay="0">
                                              <p:tn val="35"/>
                                            </p:cond>
                                          </p:stCondLst>
                                          <p:endCondLst>
                                            <p:cond evt="onStopAudio" delay="0">
                                              <p:tgtEl>
                                                <p:sldTgt/>
                                              </p:tgtEl>
                                            </p:cond>
                                          </p:endCondLst>
                                        </p:cTn>
                                        <p:tgtEl>
                                          <p:sndTgt r:embed="rId5" name="cashreg.wav"/>
                                        </p:tgtEl>
                                      </p:cMediaNode>
                                    </p:audio>
                                  </p:subTnLst>
                                </p:cTn>
                              </p:par>
                              <p:par>
                                <p:cTn id="38" presetID="22" presetClass="entr" presetSubtype="8" fill="hold" grpId="0" nodeType="withEffect">
                                  <p:stCondLst>
                                    <p:cond delay="0"/>
                                  </p:stCondLst>
                                  <p:childTnLst>
                                    <p:set>
                                      <p:cBhvr>
                                        <p:cTn id="39" dur="1" fill="hold">
                                          <p:stCondLst>
                                            <p:cond delay="0"/>
                                          </p:stCondLst>
                                        </p:cTn>
                                        <p:tgtEl>
                                          <p:spTgt spid="1183751"/>
                                        </p:tgtEl>
                                        <p:attrNameLst>
                                          <p:attrName>style.visibility</p:attrName>
                                        </p:attrNameLst>
                                      </p:cBhvr>
                                      <p:to>
                                        <p:strVal val="visible"/>
                                      </p:to>
                                    </p:set>
                                    <p:animEffect transition="in" filter="wipe(left)">
                                      <p:cBhvr>
                                        <p:cTn id="40" dur="500"/>
                                        <p:tgtEl>
                                          <p:spTgt spid="1183751"/>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183749">
                                            <p:txEl>
                                              <p:pRg st="5" end="5"/>
                                            </p:txEl>
                                          </p:spTgt>
                                        </p:tgtEl>
                                        <p:attrNameLst>
                                          <p:attrName>style.visibility</p:attrName>
                                        </p:attrNameLst>
                                      </p:cBhvr>
                                      <p:to>
                                        <p:strVal val="visible"/>
                                      </p:to>
                                    </p:set>
                                    <p:anim calcmode="lin" valueType="num">
                                      <p:cBhvr additive="base">
                                        <p:cTn id="45" dur="500" fill="hold"/>
                                        <p:tgtEl>
                                          <p:spTgt spid="1183749">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8374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83752"/>
                                        </p:tgtEl>
                                        <p:attrNameLst>
                                          <p:attrName>style.visibility</p:attrName>
                                        </p:attrNameLst>
                                      </p:cBhvr>
                                      <p:to>
                                        <p:strVal val="visible"/>
                                      </p:to>
                                    </p:set>
                                    <p:animEffect transition="in" filter="wipe(left)">
                                      <p:cBhvr>
                                        <p:cTn id="51" dur="500"/>
                                        <p:tgtEl>
                                          <p:spTgt spid="1183752"/>
                                        </p:tgtEl>
                                      </p:cBhvr>
                                    </p:animEffect>
                                  </p:childTnLst>
                                  <p:subTnLst>
                                    <p:audio>
                                      <p:cMediaNode>
                                        <p:cTn display="0" masterRel="sameClick">
                                          <p:stCondLst>
                                            <p:cond evt="begin" delay="0">
                                              <p:tn val="49"/>
                                            </p:cond>
                                          </p:stCondLst>
                                          <p:endCondLst>
                                            <p:cond evt="onStopAudio" delay="0">
                                              <p:tgtEl>
                                                <p:sldTgt/>
                                              </p:tgtEl>
                                            </p:cond>
                                          </p:endCondLst>
                                        </p:cTn>
                                        <p:tgtEl>
                                          <p:sndTgt r:embed="rId5" name="cashreg.wav"/>
                                        </p:tgtEl>
                                      </p:cMediaNode>
                                    </p:audio>
                                  </p:subTnLst>
                                </p:cTn>
                              </p:par>
                              <p:par>
                                <p:cTn id="52" presetID="22" presetClass="entr" presetSubtype="8" fill="hold" grpId="0" nodeType="withEffect">
                                  <p:stCondLst>
                                    <p:cond delay="0"/>
                                  </p:stCondLst>
                                  <p:childTnLst>
                                    <p:set>
                                      <p:cBhvr>
                                        <p:cTn id="53" dur="1" fill="hold">
                                          <p:stCondLst>
                                            <p:cond delay="0"/>
                                          </p:stCondLst>
                                        </p:cTn>
                                        <p:tgtEl>
                                          <p:spTgt spid="1183753"/>
                                        </p:tgtEl>
                                        <p:attrNameLst>
                                          <p:attrName>style.visibility</p:attrName>
                                        </p:attrNameLst>
                                      </p:cBhvr>
                                      <p:to>
                                        <p:strVal val="visible"/>
                                      </p:to>
                                    </p:set>
                                    <p:animEffect transition="in" filter="wipe(left)">
                                      <p:cBhvr>
                                        <p:cTn id="54" dur="500"/>
                                        <p:tgtEl>
                                          <p:spTgt spid="1183753"/>
                                        </p:tgtEl>
                                      </p:cBhvr>
                                    </p:animEffect>
                                  </p:childTnLst>
                                  <p:subTnLst>
                                    <p:audio>
                                      <p:cMediaNode>
                                        <p:cTn display="0" masterRel="sameClick">
                                          <p:stCondLst>
                                            <p:cond evt="begin" delay="0">
                                              <p:tn val="52"/>
                                            </p:cond>
                                          </p:stCondLst>
                                          <p:endCondLst>
                                            <p:cond evt="onStopAudio" delay="0">
                                              <p:tgtEl>
                                                <p:sldTgt/>
                                              </p:tgtEl>
                                            </p:cond>
                                          </p:endCondLst>
                                        </p:cTn>
                                        <p:tgtEl>
                                          <p:sndTgt r:embed="rId5" name="cashreg.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183749">
                                            <p:txEl>
                                              <p:pRg st="6" end="6"/>
                                            </p:txEl>
                                          </p:spTgt>
                                        </p:tgtEl>
                                        <p:attrNameLst>
                                          <p:attrName>style.visibility</p:attrName>
                                        </p:attrNameLst>
                                      </p:cBhvr>
                                      <p:to>
                                        <p:strVal val="visible"/>
                                      </p:to>
                                    </p:set>
                                    <p:anim calcmode="lin" valueType="num">
                                      <p:cBhvr additive="base">
                                        <p:cTn id="59" dur="500" fill="hold"/>
                                        <p:tgtEl>
                                          <p:spTgt spid="1183749">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18374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183749">
                                            <p:txEl>
                                              <p:pRg st="7" end="7"/>
                                            </p:txEl>
                                          </p:spTgt>
                                        </p:tgtEl>
                                        <p:attrNameLst>
                                          <p:attrName>style.visibility</p:attrName>
                                        </p:attrNameLst>
                                      </p:cBhvr>
                                      <p:to>
                                        <p:strVal val="visible"/>
                                      </p:to>
                                    </p:set>
                                    <p:anim calcmode="lin" valueType="num">
                                      <p:cBhvr additive="base">
                                        <p:cTn id="65" dur="500" fill="hold"/>
                                        <p:tgtEl>
                                          <p:spTgt spid="1183749">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183749">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183749">
                                            <p:txEl>
                                              <p:pRg st="8" end="8"/>
                                            </p:txEl>
                                          </p:spTgt>
                                        </p:tgtEl>
                                        <p:attrNameLst>
                                          <p:attrName>style.visibility</p:attrName>
                                        </p:attrNameLst>
                                      </p:cBhvr>
                                      <p:to>
                                        <p:strVal val="visible"/>
                                      </p:to>
                                    </p:set>
                                    <p:anim calcmode="lin" valueType="num">
                                      <p:cBhvr additive="base">
                                        <p:cTn id="71" dur="500" fill="hold"/>
                                        <p:tgtEl>
                                          <p:spTgt spid="1183749">
                                            <p:txEl>
                                              <p:pRg st="8" end="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183749">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1202236">
                                            <p:txEl>
                                              <p:pRg st="0" end="0"/>
                                            </p:txEl>
                                          </p:spTgt>
                                        </p:tgtEl>
                                        <p:attrNameLst>
                                          <p:attrName>style.visibility</p:attrName>
                                        </p:attrNameLst>
                                      </p:cBhvr>
                                      <p:to>
                                        <p:strVal val="visible"/>
                                      </p:to>
                                    </p:set>
                                    <p:anim calcmode="lin" valueType="num">
                                      <p:cBhvr additive="base">
                                        <p:cTn id="77" dur="500" fill="hold"/>
                                        <p:tgtEl>
                                          <p:spTgt spid="1202236">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2022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3750" grpId="0" animBg="1"/>
      <p:bldP spid="1183751" grpId="0" animBg="1"/>
      <p:bldP spid="1183752" grpId="0" animBg="1"/>
      <p:bldP spid="118375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41" name="Rectangle 5"/>
          <p:cNvSpPr>
            <a:spLocks noChangeArrowheads="1"/>
          </p:cNvSpPr>
          <p:nvPr/>
        </p:nvSpPr>
        <p:spPr bwMode="auto">
          <a:xfrm>
            <a:off x="687388" y="2230438"/>
            <a:ext cx="7772400" cy="46275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ym typeface="Symbol" pitchFamily="18" charset="2"/>
              </a:rPr>
              <a:t>EXAMPLE</a:t>
            </a:r>
            <a:r>
              <a:rPr lang="en-US" altLang="en-US"/>
              <a:t>: A graduated syringe which is filled with air is placed in an ice bath and allowed to reach the                  temperature of the water. Demonstrate that </a:t>
            </a:r>
          </a:p>
          <a:p>
            <a:pPr eaLnBrk="1" hangingPunct="1"/>
            <a:r>
              <a:rPr lang="en-US" altLang="en-US"/>
              <a:t>                                  </a:t>
            </a:r>
            <a:r>
              <a:rPr lang="en-US" altLang="en-US" i="1"/>
              <a:t>p</a:t>
            </a:r>
            <a:r>
              <a:rPr lang="en-US" altLang="en-US" baseline="-25000"/>
              <a:t>1</a:t>
            </a:r>
            <a:r>
              <a:rPr lang="en-US" altLang="en-US" i="1"/>
              <a:t>V</a:t>
            </a:r>
            <a:r>
              <a:rPr lang="en-US" altLang="en-US" baseline="-25000"/>
              <a:t>1</a:t>
            </a:r>
            <a:r>
              <a:rPr lang="en-US" altLang="en-US"/>
              <a:t> = </a:t>
            </a:r>
            <a:r>
              <a:rPr lang="en-US" altLang="en-US" i="1"/>
              <a:t>p</a:t>
            </a:r>
            <a:r>
              <a:rPr lang="en-US" altLang="en-US" baseline="-25000"/>
              <a:t>2</a:t>
            </a:r>
            <a:r>
              <a:rPr lang="en-US" altLang="en-US" i="1"/>
              <a:t>V</a:t>
            </a:r>
            <a:r>
              <a:rPr lang="en-US" altLang="en-US" baseline="-25000"/>
              <a:t>2</a:t>
            </a:r>
            <a:r>
              <a:rPr lang="en-US" altLang="en-US"/>
              <a:t>. </a:t>
            </a:r>
          </a:p>
          <a:p>
            <a:pPr eaLnBrk="1" hangingPunct="1"/>
            <a:r>
              <a:rPr lang="en-US" altLang="en-US"/>
              <a:t>SOLUTION:</a:t>
            </a:r>
          </a:p>
          <a:p>
            <a:pPr eaLnBrk="1" hangingPunct="1"/>
            <a:r>
              <a:rPr lang="en-US" altLang="en-US">
                <a:sym typeface="Symbol" pitchFamily="18" charset="2"/>
              </a:rPr>
              <a:t>Record initial states after a wait:</a:t>
            </a:r>
          </a:p>
          <a:p>
            <a:pPr eaLnBrk="1" hangingPunct="1"/>
            <a:r>
              <a:rPr lang="en-US" altLang="en-US" i="1">
                <a:sym typeface="Symbol" pitchFamily="18" charset="2"/>
              </a:rPr>
              <a:t>           p</a:t>
            </a:r>
            <a:r>
              <a:rPr lang="en-US" altLang="en-US" baseline="-25000">
                <a:sym typeface="Symbol" pitchFamily="18" charset="2"/>
              </a:rPr>
              <a:t>1</a:t>
            </a:r>
            <a:r>
              <a:rPr lang="en-US" altLang="en-US" i="1" baseline="-25000">
                <a:sym typeface="Symbol" pitchFamily="18" charset="2"/>
              </a:rPr>
              <a:t> </a:t>
            </a:r>
            <a:r>
              <a:rPr lang="en-US" altLang="en-US">
                <a:sym typeface="Symbol" pitchFamily="18" charset="2"/>
              </a:rPr>
              <a:t>= 15, </a:t>
            </a:r>
            <a:r>
              <a:rPr lang="en-US" altLang="en-US" i="1">
                <a:sym typeface="Symbol" pitchFamily="18" charset="2"/>
              </a:rPr>
              <a:t>V</a:t>
            </a:r>
            <a:r>
              <a:rPr lang="en-US" altLang="en-US" baseline="-25000">
                <a:sym typeface="Symbol" pitchFamily="18" charset="2"/>
              </a:rPr>
              <a:t>1</a:t>
            </a:r>
            <a:r>
              <a:rPr lang="en-US" altLang="en-US">
                <a:sym typeface="Symbol" pitchFamily="18" charset="2"/>
              </a:rPr>
              <a:t> = 10, and </a:t>
            </a:r>
            <a:r>
              <a:rPr lang="en-US" altLang="en-US" i="1">
                <a:sym typeface="Symbol" pitchFamily="18" charset="2"/>
              </a:rPr>
              <a:t>T</a:t>
            </a:r>
            <a:r>
              <a:rPr lang="en-US" altLang="en-US" baseline="-25000">
                <a:sym typeface="Symbol" pitchFamily="18" charset="2"/>
              </a:rPr>
              <a:t>1</a:t>
            </a:r>
            <a:r>
              <a:rPr lang="en-US" altLang="en-US">
                <a:sym typeface="Symbol" pitchFamily="18" charset="2"/>
              </a:rPr>
              <a:t> = 0</a:t>
            </a:r>
            <a:r>
              <a:rPr lang="en-US" altLang="en-US">
                <a:cs typeface="Courier New" pitchFamily="49" charset="0"/>
                <a:sym typeface="Symbol" pitchFamily="18" charset="2"/>
              </a:rPr>
              <a:t>ºC.</a:t>
            </a:r>
          </a:p>
          <a:p>
            <a:pPr eaLnBrk="1" hangingPunct="1"/>
            <a:r>
              <a:rPr lang="en-US" altLang="en-US">
                <a:sym typeface="Symbol" pitchFamily="18" charset="2"/>
              </a:rPr>
              <a:t>Record final states after a wait:</a:t>
            </a:r>
          </a:p>
          <a:p>
            <a:pPr eaLnBrk="1" hangingPunct="1"/>
            <a:r>
              <a:rPr lang="en-US" altLang="en-US" i="1">
                <a:sym typeface="Symbol" pitchFamily="18" charset="2"/>
              </a:rPr>
              <a:t>           p</a:t>
            </a:r>
            <a:r>
              <a:rPr lang="en-US" altLang="en-US" baseline="-25000">
                <a:sym typeface="Symbol" pitchFamily="18" charset="2"/>
              </a:rPr>
              <a:t>2</a:t>
            </a:r>
            <a:r>
              <a:rPr lang="en-US" altLang="en-US" i="1" baseline="-25000">
                <a:sym typeface="Symbol" pitchFamily="18" charset="2"/>
              </a:rPr>
              <a:t> </a:t>
            </a:r>
            <a:r>
              <a:rPr lang="en-US" altLang="en-US">
                <a:sym typeface="Symbol" pitchFamily="18" charset="2"/>
              </a:rPr>
              <a:t>= 30, </a:t>
            </a:r>
            <a:r>
              <a:rPr lang="en-US" altLang="en-US" i="1">
                <a:sym typeface="Symbol" pitchFamily="18" charset="2"/>
              </a:rPr>
              <a:t>V</a:t>
            </a:r>
            <a:r>
              <a:rPr lang="en-US" altLang="en-US" baseline="-25000">
                <a:sym typeface="Symbol" pitchFamily="18" charset="2"/>
              </a:rPr>
              <a:t>2</a:t>
            </a:r>
            <a:r>
              <a:rPr lang="en-US" altLang="en-US">
                <a:sym typeface="Symbol" pitchFamily="18" charset="2"/>
              </a:rPr>
              <a:t> =   5, and </a:t>
            </a:r>
            <a:r>
              <a:rPr lang="en-US" altLang="en-US" i="1">
                <a:sym typeface="Symbol" pitchFamily="18" charset="2"/>
              </a:rPr>
              <a:t>T</a:t>
            </a:r>
            <a:r>
              <a:rPr lang="en-US" altLang="en-US" baseline="-25000">
                <a:sym typeface="Symbol" pitchFamily="18" charset="2"/>
              </a:rPr>
              <a:t>2</a:t>
            </a:r>
            <a:r>
              <a:rPr lang="en-US" altLang="en-US">
                <a:sym typeface="Symbol" pitchFamily="18" charset="2"/>
              </a:rPr>
              <a:t> = 0</a:t>
            </a:r>
            <a:r>
              <a:rPr lang="en-US" altLang="en-US">
                <a:cs typeface="Courier New" pitchFamily="49" charset="0"/>
                <a:sym typeface="Symbol" pitchFamily="18" charset="2"/>
              </a:rPr>
              <a:t>ºC.</a:t>
            </a:r>
          </a:p>
          <a:p>
            <a:pPr eaLnBrk="1" hangingPunct="1"/>
            <a:r>
              <a:rPr lang="en-US" altLang="en-US" i="1"/>
              <a:t>                 p</a:t>
            </a:r>
            <a:r>
              <a:rPr lang="en-US" altLang="en-US" baseline="-25000"/>
              <a:t>1</a:t>
            </a:r>
            <a:r>
              <a:rPr lang="en-US" altLang="en-US" i="1"/>
              <a:t>V</a:t>
            </a:r>
            <a:r>
              <a:rPr lang="en-US" altLang="en-US" baseline="-25000"/>
              <a:t>1</a:t>
            </a:r>
            <a:r>
              <a:rPr lang="en-US" altLang="en-US"/>
              <a:t> = </a:t>
            </a:r>
            <a:r>
              <a:rPr lang="en-US" altLang="en-US">
                <a:cs typeface="Courier New" pitchFamily="49" charset="0"/>
                <a:sym typeface="Symbol" pitchFamily="18" charset="2"/>
              </a:rPr>
              <a:t>15(10) = 150</a:t>
            </a:r>
            <a:r>
              <a:rPr lang="en-US" altLang="en-US"/>
              <a:t>.</a:t>
            </a:r>
          </a:p>
          <a:p>
            <a:pPr eaLnBrk="1" hangingPunct="1"/>
            <a:r>
              <a:rPr lang="en-US" altLang="en-US" i="1"/>
              <a:t>                 p</a:t>
            </a:r>
            <a:r>
              <a:rPr lang="en-US" altLang="en-US" baseline="-25000"/>
              <a:t>2</a:t>
            </a:r>
            <a:r>
              <a:rPr lang="en-US" altLang="en-US" i="1"/>
              <a:t>V</a:t>
            </a:r>
            <a:r>
              <a:rPr lang="en-US" altLang="en-US" baseline="-25000"/>
              <a:t>2</a:t>
            </a:r>
            <a:r>
              <a:rPr lang="en-US" altLang="en-US"/>
              <a:t> = </a:t>
            </a:r>
            <a:r>
              <a:rPr lang="en-US" altLang="en-US">
                <a:cs typeface="Courier New" pitchFamily="49" charset="0"/>
                <a:sym typeface="Symbol" pitchFamily="18" charset="2"/>
              </a:rPr>
              <a:t>30(5) = 150</a:t>
            </a:r>
            <a:r>
              <a:rPr lang="en-US" altLang="en-US"/>
              <a:t>.</a:t>
            </a:r>
          </a:p>
          <a:p>
            <a:pPr eaLnBrk="1" hangingPunct="1"/>
            <a:r>
              <a:rPr lang="en-US" altLang="en-US">
                <a:sym typeface="Symbol" pitchFamily="18" charset="2"/>
              </a:rPr>
              <a:t>Thus </a:t>
            </a:r>
            <a:r>
              <a:rPr lang="en-US" altLang="en-US" i="1"/>
              <a:t>p</a:t>
            </a:r>
            <a:r>
              <a:rPr lang="en-US" altLang="en-US" baseline="-25000"/>
              <a:t>1</a:t>
            </a:r>
            <a:r>
              <a:rPr lang="en-US" altLang="en-US" i="1"/>
              <a:t>V</a:t>
            </a:r>
            <a:r>
              <a:rPr lang="en-US" altLang="en-US" baseline="-25000"/>
              <a:t>1</a:t>
            </a:r>
            <a:r>
              <a:rPr lang="en-US" altLang="en-US"/>
              <a:t> = </a:t>
            </a:r>
            <a:r>
              <a:rPr lang="en-US" altLang="en-US" i="1"/>
              <a:t>p</a:t>
            </a:r>
            <a:r>
              <a:rPr lang="en-US" altLang="en-US" baseline="-25000"/>
              <a:t>2</a:t>
            </a:r>
            <a:r>
              <a:rPr lang="en-US" altLang="en-US" i="1"/>
              <a:t>V</a:t>
            </a:r>
            <a:r>
              <a:rPr lang="en-US" altLang="en-US" baseline="-25000"/>
              <a:t>2</a:t>
            </a:r>
            <a:r>
              <a:rPr lang="en-US" altLang="en-US"/>
              <a:t>. </a:t>
            </a:r>
          </a:p>
        </p:txBody>
      </p:sp>
      <p:sp>
        <p:nvSpPr>
          <p:cNvPr id="1191938" name="Rectangle 2"/>
          <p:cNvSpPr>
            <a:spLocks noChangeArrowheads="1"/>
          </p:cNvSpPr>
          <p:nvPr/>
        </p:nvSpPr>
        <p:spPr bwMode="auto">
          <a:xfrm>
            <a:off x="685800" y="1401763"/>
            <a:ext cx="7772400" cy="8604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rgbClr val="333399"/>
                </a:solidFill>
              </a:rPr>
              <a:t>Constant temperature process –</a:t>
            </a:r>
            <a:r>
              <a:rPr lang="en-US" altLang="en-US" b="1" i="1">
                <a:solidFill>
                  <a:srgbClr val="333399"/>
                </a:solidFill>
              </a:rPr>
              <a:t>isothermal process</a:t>
            </a:r>
            <a:r>
              <a:rPr lang="en-US" altLang="en-US">
                <a:sym typeface="Symbol" pitchFamily="18" charset="2"/>
              </a:rPr>
              <a:t> </a:t>
            </a:r>
          </a:p>
          <a:p>
            <a:pPr eaLnBrk="1" hangingPunct="1"/>
            <a:r>
              <a:rPr lang="en-US" altLang="en-US">
                <a:solidFill>
                  <a:srgbClr val="000000"/>
                </a:solidFill>
                <a:cs typeface="Times New Roman" pitchFamily="18" charset="0"/>
                <a:sym typeface="Symbol" pitchFamily="18" charset="2"/>
              </a:rPr>
              <a:t>In an </a:t>
            </a:r>
            <a:r>
              <a:rPr lang="en-US" altLang="en-US" b="1">
                <a:solidFill>
                  <a:srgbClr val="000000"/>
                </a:solidFill>
                <a:cs typeface="Times New Roman" pitchFamily="18" charset="0"/>
                <a:sym typeface="Symbol" pitchFamily="18" charset="2"/>
              </a:rPr>
              <a:t>isothermal process</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T</a:t>
            </a:r>
            <a:r>
              <a:rPr lang="en-US" altLang="en-US">
                <a:solidFill>
                  <a:srgbClr val="000000"/>
                </a:solidFill>
                <a:cs typeface="Times New Roman" pitchFamily="18" charset="0"/>
                <a:sym typeface="Symbol" pitchFamily="18" charset="2"/>
              </a:rPr>
              <a:t> does not change.</a:t>
            </a:r>
          </a:p>
        </p:txBody>
      </p:sp>
      <p:sp>
        <p:nvSpPr>
          <p:cNvPr id="1191942" name="Rectangle 6"/>
          <p:cNvSpPr>
            <a:spLocks noChangeArrowheads="1"/>
          </p:cNvSpPr>
          <p:nvPr/>
        </p:nvSpPr>
        <p:spPr bwMode="auto">
          <a:xfrm>
            <a:off x="6831013" y="3602038"/>
            <a:ext cx="973137" cy="103505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nvGrpSpPr>
          <p:cNvPr id="2" name="Group 7"/>
          <p:cNvGrpSpPr>
            <a:grpSpLocks/>
          </p:cNvGrpSpPr>
          <p:nvPr/>
        </p:nvGrpSpPr>
        <p:grpSpPr bwMode="auto">
          <a:xfrm>
            <a:off x="6796088" y="3217863"/>
            <a:ext cx="2436812" cy="3608387"/>
            <a:chOff x="923" y="1939"/>
            <a:chExt cx="1535" cy="2273"/>
          </a:xfrm>
        </p:grpSpPr>
        <p:grpSp>
          <p:nvGrpSpPr>
            <p:cNvPr id="32780" name="Group 8"/>
            <p:cNvGrpSpPr>
              <a:grpSpLocks/>
            </p:cNvGrpSpPr>
            <p:nvPr/>
          </p:nvGrpSpPr>
          <p:grpSpPr bwMode="auto">
            <a:xfrm>
              <a:off x="923" y="1939"/>
              <a:ext cx="1535" cy="1917"/>
              <a:chOff x="923" y="1939"/>
              <a:chExt cx="1535" cy="1917"/>
            </a:xfrm>
          </p:grpSpPr>
          <p:grpSp>
            <p:nvGrpSpPr>
              <p:cNvPr id="32782" name="Group 9"/>
              <p:cNvGrpSpPr>
                <a:grpSpLocks/>
              </p:cNvGrpSpPr>
              <p:nvPr/>
            </p:nvGrpSpPr>
            <p:grpSpPr bwMode="auto">
              <a:xfrm>
                <a:off x="923" y="2592"/>
                <a:ext cx="665" cy="1264"/>
                <a:chOff x="923" y="2592"/>
                <a:chExt cx="665" cy="1264"/>
              </a:xfrm>
            </p:grpSpPr>
            <p:sp>
              <p:nvSpPr>
                <p:cNvPr id="32796" name="Rectangle 10"/>
                <p:cNvSpPr>
                  <a:spLocks noChangeArrowheads="1"/>
                </p:cNvSpPr>
                <p:nvPr/>
              </p:nvSpPr>
              <p:spPr bwMode="auto">
                <a:xfrm>
                  <a:off x="923" y="3792"/>
                  <a:ext cx="661" cy="64"/>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91947" name="Rectangle 11"/>
                <p:cNvSpPr>
                  <a:spLocks noChangeArrowheads="1"/>
                </p:cNvSpPr>
                <p:nvPr/>
              </p:nvSpPr>
              <p:spPr bwMode="auto">
                <a:xfrm>
                  <a:off x="927" y="2592"/>
                  <a:ext cx="661" cy="1264"/>
                </a:xfrm>
                <a:prstGeom prst="rect">
                  <a:avLst/>
                </a:prstGeom>
                <a:gradFill rotWithShape="1">
                  <a:gsLst>
                    <a:gs pos="0">
                      <a:schemeClr val="bg1">
                        <a:alpha val="17000"/>
                      </a:schemeClr>
                    </a:gs>
                    <a:gs pos="50000">
                      <a:schemeClr val="bg1">
                        <a:gamma/>
                        <a:shade val="46275"/>
                        <a:invGamma/>
                      </a:schemeClr>
                    </a:gs>
                    <a:gs pos="100000">
                      <a:schemeClr val="bg1">
                        <a:alpha val="17000"/>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32798" name="Line 12"/>
                <p:cNvSpPr>
                  <a:spLocks noChangeShapeType="1"/>
                </p:cNvSpPr>
                <p:nvPr/>
              </p:nvSpPr>
              <p:spPr bwMode="auto">
                <a:xfrm>
                  <a:off x="1056" y="2832"/>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9" name="Line 13"/>
                <p:cNvSpPr>
                  <a:spLocks noChangeShapeType="1"/>
                </p:cNvSpPr>
                <p:nvPr/>
              </p:nvSpPr>
              <p:spPr bwMode="auto">
                <a:xfrm>
                  <a:off x="1056" y="2928"/>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0" name="Line 14"/>
                <p:cNvSpPr>
                  <a:spLocks noChangeShapeType="1"/>
                </p:cNvSpPr>
                <p:nvPr/>
              </p:nvSpPr>
              <p:spPr bwMode="auto">
                <a:xfrm>
                  <a:off x="1056" y="3024"/>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1" name="Line 15"/>
                <p:cNvSpPr>
                  <a:spLocks noChangeShapeType="1"/>
                </p:cNvSpPr>
                <p:nvPr/>
              </p:nvSpPr>
              <p:spPr bwMode="auto">
                <a:xfrm>
                  <a:off x="1056" y="3120"/>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2" name="Line 16"/>
                <p:cNvSpPr>
                  <a:spLocks noChangeShapeType="1"/>
                </p:cNvSpPr>
                <p:nvPr/>
              </p:nvSpPr>
              <p:spPr bwMode="auto">
                <a:xfrm>
                  <a:off x="1056" y="3216"/>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3" name="Line 17"/>
                <p:cNvSpPr>
                  <a:spLocks noChangeShapeType="1"/>
                </p:cNvSpPr>
                <p:nvPr/>
              </p:nvSpPr>
              <p:spPr bwMode="auto">
                <a:xfrm>
                  <a:off x="1056" y="3312"/>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4" name="Line 18"/>
                <p:cNvSpPr>
                  <a:spLocks noChangeShapeType="1"/>
                </p:cNvSpPr>
                <p:nvPr/>
              </p:nvSpPr>
              <p:spPr bwMode="auto">
                <a:xfrm>
                  <a:off x="1056" y="3408"/>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5" name="Line 19"/>
                <p:cNvSpPr>
                  <a:spLocks noChangeShapeType="1"/>
                </p:cNvSpPr>
                <p:nvPr/>
              </p:nvSpPr>
              <p:spPr bwMode="auto">
                <a:xfrm>
                  <a:off x="1056" y="3504"/>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6" name="Line 20"/>
                <p:cNvSpPr>
                  <a:spLocks noChangeShapeType="1"/>
                </p:cNvSpPr>
                <p:nvPr/>
              </p:nvSpPr>
              <p:spPr bwMode="auto">
                <a:xfrm>
                  <a:off x="1056" y="3600"/>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7" name="Line 21"/>
                <p:cNvSpPr>
                  <a:spLocks noChangeShapeType="1"/>
                </p:cNvSpPr>
                <p:nvPr/>
              </p:nvSpPr>
              <p:spPr bwMode="auto">
                <a:xfrm>
                  <a:off x="1056" y="3696"/>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91958" name="Oval 22"/>
              <p:cNvSpPr>
                <a:spLocks noChangeArrowheads="1"/>
              </p:cNvSpPr>
              <p:nvPr/>
            </p:nvSpPr>
            <p:spPr bwMode="auto">
              <a:xfrm>
                <a:off x="1708" y="1939"/>
                <a:ext cx="695" cy="695"/>
              </a:xfrm>
              <a:prstGeom prst="ellipse">
                <a:avLst/>
              </a:prstGeom>
              <a:gradFill rotWithShape="1">
                <a:gsLst>
                  <a:gs pos="0">
                    <a:schemeClr val="accent1"/>
                  </a:gs>
                  <a:gs pos="100000">
                    <a:schemeClr val="accent1">
                      <a:gamma/>
                      <a:shade val="46275"/>
                      <a:invGamma/>
                    </a:schemeClr>
                  </a:gs>
                </a:gsLst>
                <a:lin ang="18900000" scaled="1"/>
              </a:gradFill>
              <a:ln w="9525">
                <a:solidFill>
                  <a:schemeClr val="tx1"/>
                </a:solidFill>
                <a:round/>
                <a:headEnd/>
                <a:tailEnd/>
              </a:ln>
              <a:effectLst/>
            </p:spPr>
            <p:txBody>
              <a:bodyPr wrap="none" anchor="ctr"/>
              <a:lstStyle/>
              <a:p>
                <a:pPr>
                  <a:defRPr/>
                </a:pPr>
                <a:endParaRPr lang="en-US"/>
              </a:p>
            </p:txBody>
          </p:sp>
          <p:grpSp>
            <p:nvGrpSpPr>
              <p:cNvPr id="32784" name="Group 23"/>
              <p:cNvGrpSpPr>
                <a:grpSpLocks/>
              </p:cNvGrpSpPr>
              <p:nvPr/>
            </p:nvGrpSpPr>
            <p:grpSpPr bwMode="auto">
              <a:xfrm>
                <a:off x="1826" y="2105"/>
                <a:ext cx="448" cy="443"/>
                <a:chOff x="1770" y="1981"/>
                <a:chExt cx="574" cy="567"/>
              </a:xfrm>
            </p:grpSpPr>
            <p:sp>
              <p:nvSpPr>
                <p:cNvPr id="32789" name="Line 24"/>
                <p:cNvSpPr>
                  <a:spLocks noChangeShapeType="1"/>
                </p:cNvSpPr>
                <p:nvPr/>
              </p:nvSpPr>
              <p:spPr bwMode="auto">
                <a:xfrm flipH="1" flipV="1">
                  <a:off x="1770" y="2269"/>
                  <a:ext cx="288" cy="2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0" name="Line 25"/>
                <p:cNvSpPr>
                  <a:spLocks noChangeShapeType="1"/>
                </p:cNvSpPr>
                <p:nvPr/>
              </p:nvSpPr>
              <p:spPr bwMode="auto">
                <a:xfrm flipV="1">
                  <a:off x="2056" y="2274"/>
                  <a:ext cx="288" cy="2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1" name="Line 26"/>
                <p:cNvSpPr>
                  <a:spLocks noChangeShapeType="1"/>
                </p:cNvSpPr>
                <p:nvPr/>
              </p:nvSpPr>
              <p:spPr bwMode="auto">
                <a:xfrm flipH="1" flipV="1">
                  <a:off x="1796" y="2126"/>
                  <a:ext cx="260"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2" name="Line 27"/>
                <p:cNvSpPr>
                  <a:spLocks noChangeShapeType="1"/>
                </p:cNvSpPr>
                <p:nvPr/>
              </p:nvSpPr>
              <p:spPr bwMode="auto">
                <a:xfrm flipV="1">
                  <a:off x="2061" y="2124"/>
                  <a:ext cx="260"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3" name="Line 28"/>
                <p:cNvSpPr>
                  <a:spLocks noChangeShapeType="1"/>
                </p:cNvSpPr>
                <p:nvPr/>
              </p:nvSpPr>
              <p:spPr bwMode="auto">
                <a:xfrm flipH="1" flipV="1">
                  <a:off x="1907" y="2034"/>
                  <a:ext cx="154" cy="4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4" name="Line 29"/>
                <p:cNvSpPr>
                  <a:spLocks noChangeShapeType="1"/>
                </p:cNvSpPr>
                <p:nvPr/>
              </p:nvSpPr>
              <p:spPr bwMode="auto">
                <a:xfrm flipV="1">
                  <a:off x="2060" y="2032"/>
                  <a:ext cx="154" cy="4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5" name="Line 30"/>
                <p:cNvSpPr>
                  <a:spLocks noChangeShapeType="1"/>
                </p:cNvSpPr>
                <p:nvPr/>
              </p:nvSpPr>
              <p:spPr bwMode="auto">
                <a:xfrm flipV="1">
                  <a:off x="2065" y="1981"/>
                  <a:ext cx="0" cy="5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785" name="Text Box 31"/>
              <p:cNvSpPr txBox="1">
                <a:spLocks noChangeArrowheads="1"/>
              </p:cNvSpPr>
              <p:nvPr/>
            </p:nvSpPr>
            <p:spPr bwMode="auto">
              <a:xfrm>
                <a:off x="1663" y="220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a:t>0</a:t>
                </a:r>
              </a:p>
            </p:txBody>
          </p:sp>
          <p:sp>
            <p:nvSpPr>
              <p:cNvPr id="32786" name="Text Box 32"/>
              <p:cNvSpPr txBox="1">
                <a:spLocks noChangeArrowheads="1"/>
              </p:cNvSpPr>
              <p:nvPr/>
            </p:nvSpPr>
            <p:spPr bwMode="auto">
              <a:xfrm>
                <a:off x="1774" y="1964"/>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a:t>10</a:t>
                </a:r>
              </a:p>
            </p:txBody>
          </p:sp>
          <p:sp>
            <p:nvSpPr>
              <p:cNvPr id="32787" name="Text Box 33"/>
              <p:cNvSpPr txBox="1">
                <a:spLocks noChangeArrowheads="1"/>
              </p:cNvSpPr>
              <p:nvPr/>
            </p:nvSpPr>
            <p:spPr bwMode="auto">
              <a:xfrm>
                <a:off x="2066" y="1962"/>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a:t>20</a:t>
                </a:r>
              </a:p>
            </p:txBody>
          </p:sp>
          <p:sp>
            <p:nvSpPr>
              <p:cNvPr id="32788" name="Text Box 34"/>
              <p:cNvSpPr txBox="1">
                <a:spLocks noChangeArrowheads="1"/>
              </p:cNvSpPr>
              <p:nvPr/>
            </p:nvSpPr>
            <p:spPr bwMode="auto">
              <a:xfrm>
                <a:off x="2182" y="219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a:t>30</a:t>
                </a:r>
              </a:p>
            </p:txBody>
          </p:sp>
        </p:grpSp>
        <p:sp>
          <p:nvSpPr>
            <p:cNvPr id="32781" name="Freeform 35"/>
            <p:cNvSpPr>
              <a:spLocks/>
            </p:cNvSpPr>
            <p:nvPr/>
          </p:nvSpPr>
          <p:spPr bwMode="auto">
            <a:xfrm>
              <a:off x="1194" y="2620"/>
              <a:ext cx="851" cy="1592"/>
            </a:xfrm>
            <a:custGeom>
              <a:avLst/>
              <a:gdLst>
                <a:gd name="T0" fmla="*/ 36 w 851"/>
                <a:gd name="T1" fmla="*/ 1229 h 1592"/>
                <a:gd name="T2" fmla="*/ 50 w 851"/>
                <a:gd name="T3" fmla="*/ 1433 h 1592"/>
                <a:gd name="T4" fmla="*/ 338 w 851"/>
                <a:gd name="T5" fmla="*/ 1545 h 1592"/>
                <a:gd name="T6" fmla="*/ 612 w 851"/>
                <a:gd name="T7" fmla="*/ 1152 h 1592"/>
                <a:gd name="T8" fmla="*/ 851 w 851"/>
                <a:gd name="T9" fmla="*/ 0 h 1592"/>
                <a:gd name="T10" fmla="*/ 0 60000 65536"/>
                <a:gd name="T11" fmla="*/ 0 60000 65536"/>
                <a:gd name="T12" fmla="*/ 0 60000 65536"/>
                <a:gd name="T13" fmla="*/ 0 60000 65536"/>
                <a:gd name="T14" fmla="*/ 0 60000 65536"/>
                <a:gd name="T15" fmla="*/ 0 w 851"/>
                <a:gd name="T16" fmla="*/ 0 h 1592"/>
                <a:gd name="T17" fmla="*/ 851 w 851"/>
                <a:gd name="T18" fmla="*/ 1592 h 1592"/>
              </a:gdLst>
              <a:ahLst/>
              <a:cxnLst>
                <a:cxn ang="T10">
                  <a:pos x="T0" y="T1"/>
                </a:cxn>
                <a:cxn ang="T11">
                  <a:pos x="T2" y="T3"/>
                </a:cxn>
                <a:cxn ang="T12">
                  <a:pos x="T4" y="T5"/>
                </a:cxn>
                <a:cxn ang="T13">
                  <a:pos x="T6" y="T7"/>
                </a:cxn>
                <a:cxn ang="T14">
                  <a:pos x="T8" y="T9"/>
                </a:cxn>
              </a:cxnLst>
              <a:rect l="T15" t="T16" r="T17" b="T18"/>
              <a:pathLst>
                <a:path w="851" h="1592">
                  <a:moveTo>
                    <a:pt x="36" y="1229"/>
                  </a:moveTo>
                  <a:cubicBezTo>
                    <a:pt x="38" y="1263"/>
                    <a:pt x="0" y="1380"/>
                    <a:pt x="50" y="1433"/>
                  </a:cubicBezTo>
                  <a:cubicBezTo>
                    <a:pt x="100" y="1486"/>
                    <a:pt x="244" y="1592"/>
                    <a:pt x="338" y="1545"/>
                  </a:cubicBezTo>
                  <a:cubicBezTo>
                    <a:pt x="432" y="1498"/>
                    <a:pt x="527" y="1409"/>
                    <a:pt x="612" y="1152"/>
                  </a:cubicBezTo>
                  <a:cubicBezTo>
                    <a:pt x="697" y="895"/>
                    <a:pt x="801" y="240"/>
                    <a:pt x="851" y="0"/>
                  </a:cubicBezTo>
                </a:path>
              </a:pathLst>
            </a:custGeom>
            <a:noFill/>
            <a:ln w="762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91972" name="Line 36"/>
          <p:cNvSpPr>
            <a:spLocks noChangeShapeType="1"/>
          </p:cNvSpPr>
          <p:nvPr/>
        </p:nvSpPr>
        <p:spPr bwMode="auto">
          <a:xfrm flipV="1">
            <a:off x="8586788" y="3619500"/>
            <a:ext cx="1587" cy="5349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91973" name="Rectangle 37"/>
          <p:cNvSpPr>
            <a:spLocks noChangeArrowheads="1"/>
          </p:cNvSpPr>
          <p:nvPr/>
        </p:nvSpPr>
        <p:spPr bwMode="auto">
          <a:xfrm>
            <a:off x="6697663" y="4298950"/>
            <a:ext cx="2043112" cy="2517775"/>
          </a:xfrm>
          <a:prstGeom prst="rect">
            <a:avLst/>
          </a:prstGeom>
          <a:gradFill rotWithShape="1">
            <a:gsLst>
              <a:gs pos="0">
                <a:schemeClr val="bg1">
                  <a:alpha val="3999"/>
                </a:schemeClr>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
        <p:nvSpPr>
          <p:cNvPr id="1191974" name="Line 38"/>
          <p:cNvSpPr>
            <a:spLocks noChangeShapeType="1"/>
          </p:cNvSpPr>
          <p:nvPr/>
        </p:nvSpPr>
        <p:spPr bwMode="auto">
          <a:xfrm flipV="1">
            <a:off x="8616950" y="3825875"/>
            <a:ext cx="357188" cy="3238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91976" name="Text Box 40"/>
          <p:cNvSpPr txBox="1">
            <a:spLocks noChangeArrowheads="1"/>
          </p:cNvSpPr>
          <p:nvPr/>
        </p:nvSpPr>
        <p:spPr bwMode="auto">
          <a:xfrm>
            <a:off x="6126163" y="150813"/>
            <a:ext cx="28162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rPr>
              <a:t>Why do we wait before recording our values?</a:t>
            </a:r>
          </a:p>
        </p:txBody>
      </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91938">
                                            <p:txEl>
                                              <p:pRg st="0" end="0"/>
                                            </p:txEl>
                                          </p:spTgt>
                                        </p:tgtEl>
                                        <p:attrNameLst>
                                          <p:attrName>style.visibility</p:attrName>
                                        </p:attrNameLst>
                                      </p:cBhvr>
                                      <p:to>
                                        <p:strVal val="visible"/>
                                      </p:to>
                                    </p:set>
                                    <p:anim calcmode="lin" valueType="num">
                                      <p:cBhvr additive="base">
                                        <p:cTn id="7" dur="500" fill="hold"/>
                                        <p:tgtEl>
                                          <p:spTgt spid="11919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19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91938">
                                            <p:txEl>
                                              <p:pRg st="1" end="1"/>
                                            </p:txEl>
                                          </p:spTgt>
                                        </p:tgtEl>
                                        <p:attrNameLst>
                                          <p:attrName>style.visibility</p:attrName>
                                        </p:attrNameLst>
                                      </p:cBhvr>
                                      <p:to>
                                        <p:strVal val="visible"/>
                                      </p:to>
                                    </p:set>
                                    <p:anim calcmode="lin" valueType="num">
                                      <p:cBhvr additive="base">
                                        <p:cTn id="13" dur="500" fill="hold"/>
                                        <p:tgtEl>
                                          <p:spTgt spid="11919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19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91941">
                                            <p:txEl>
                                              <p:pRg st="0" end="0"/>
                                            </p:txEl>
                                          </p:spTgt>
                                        </p:tgtEl>
                                        <p:attrNameLst>
                                          <p:attrName>style.visibility</p:attrName>
                                        </p:attrNameLst>
                                      </p:cBhvr>
                                      <p:to>
                                        <p:strVal val="visible"/>
                                      </p:to>
                                    </p:set>
                                    <p:anim calcmode="lin" valueType="num">
                                      <p:cBhvr additive="base">
                                        <p:cTn id="19" dur="500" fill="hold"/>
                                        <p:tgtEl>
                                          <p:spTgt spid="119194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194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91941">
                                            <p:txEl>
                                              <p:pRg st="1" end="1"/>
                                            </p:txEl>
                                          </p:spTgt>
                                        </p:tgtEl>
                                        <p:attrNameLst>
                                          <p:attrName>style.visibility</p:attrName>
                                        </p:attrNameLst>
                                      </p:cBhvr>
                                      <p:to>
                                        <p:strVal val="visible"/>
                                      </p:to>
                                    </p:set>
                                    <p:anim calcmode="lin" valueType="num">
                                      <p:cBhvr additive="base">
                                        <p:cTn id="25" dur="500" fill="hold"/>
                                        <p:tgtEl>
                                          <p:spTgt spid="119194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9194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10" presetClass="entr" presetSubtype="0" fill="hold" grpId="0" nodeType="withEffect">
                                  <p:stCondLst>
                                    <p:cond delay="0"/>
                                  </p:stCondLst>
                                  <p:childTnLst>
                                    <p:set>
                                      <p:cBhvr>
                                        <p:cTn id="28" dur="1" fill="hold">
                                          <p:stCondLst>
                                            <p:cond delay="0"/>
                                          </p:stCondLst>
                                        </p:cTn>
                                        <p:tgtEl>
                                          <p:spTgt spid="1191973"/>
                                        </p:tgtEl>
                                        <p:attrNameLst>
                                          <p:attrName>style.visibility</p:attrName>
                                        </p:attrNameLst>
                                      </p:cBhvr>
                                      <p:to>
                                        <p:strVal val="visible"/>
                                      </p:to>
                                    </p:set>
                                    <p:animEffect transition="in" filter="fade">
                                      <p:cBhvr>
                                        <p:cTn id="29" dur="500"/>
                                        <p:tgtEl>
                                          <p:spTgt spid="119197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5" name="Splash.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91942"/>
                                        </p:tgtEl>
                                        <p:attrNameLst>
                                          <p:attrName>style.visibility</p:attrName>
                                        </p:attrNameLst>
                                      </p:cBhvr>
                                      <p:to>
                                        <p:strVal val="visible"/>
                                      </p:to>
                                    </p:set>
                                    <p:animEffect transition="in" filter="fade">
                                      <p:cBhvr>
                                        <p:cTn id="40" dur="500"/>
                                        <p:tgtEl>
                                          <p:spTgt spid="1191942"/>
                                        </p:tgtEl>
                                      </p:cBhvr>
                                    </p:animEffect>
                                  </p:childTnLst>
                                  <p:subTnLst>
                                    <p:audio>
                                      <p:cMediaNode>
                                        <p:cTn display="0" masterRel="sameClick">
                                          <p:stCondLst>
                                            <p:cond evt="begin" delay="0">
                                              <p:tn val="38"/>
                                            </p:cond>
                                          </p:stCondLst>
                                          <p:endCondLst>
                                            <p:cond evt="onStopAudio" delay="0">
                                              <p:tgtEl>
                                                <p:sldTgt/>
                                              </p:tgtEl>
                                            </p:cond>
                                          </p:endCondLst>
                                        </p:cTn>
                                        <p:tgtEl>
                                          <p:sndTgt r:embed="rId6" name="cork.wav"/>
                                        </p:tgtEl>
                                      </p:cMediaNode>
                                    </p:audio>
                                  </p:subTnLst>
                                </p:cTn>
                              </p:par>
                              <p:par>
                                <p:cTn id="41" presetID="10" presetClass="entr" presetSubtype="0" fill="hold" grpId="0" nodeType="withEffect">
                                  <p:stCondLst>
                                    <p:cond delay="0"/>
                                  </p:stCondLst>
                                  <p:childTnLst>
                                    <p:set>
                                      <p:cBhvr>
                                        <p:cTn id="42" dur="1" fill="hold">
                                          <p:stCondLst>
                                            <p:cond delay="0"/>
                                          </p:stCondLst>
                                        </p:cTn>
                                        <p:tgtEl>
                                          <p:spTgt spid="1191972"/>
                                        </p:tgtEl>
                                        <p:attrNameLst>
                                          <p:attrName>style.visibility</p:attrName>
                                        </p:attrNameLst>
                                      </p:cBhvr>
                                      <p:to>
                                        <p:strVal val="visible"/>
                                      </p:to>
                                    </p:set>
                                    <p:animEffect transition="in" filter="fade">
                                      <p:cBhvr>
                                        <p:cTn id="43" dur="500"/>
                                        <p:tgtEl>
                                          <p:spTgt spid="119197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1191941">
                                            <p:txEl>
                                              <p:pRg st="2" end="2"/>
                                            </p:txEl>
                                          </p:spTgt>
                                        </p:tgtEl>
                                        <p:attrNameLst>
                                          <p:attrName>style.visibility</p:attrName>
                                        </p:attrNameLst>
                                      </p:cBhvr>
                                      <p:to>
                                        <p:strVal val="visible"/>
                                      </p:to>
                                    </p:set>
                                    <p:anim calcmode="lin" valueType="num">
                                      <p:cBhvr additive="base">
                                        <p:cTn id="48" dur="500" fill="hold"/>
                                        <p:tgtEl>
                                          <p:spTgt spid="1191941">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19194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1191941">
                                            <p:txEl>
                                              <p:pRg st="3" end="3"/>
                                            </p:txEl>
                                          </p:spTgt>
                                        </p:tgtEl>
                                        <p:attrNameLst>
                                          <p:attrName>style.visibility</p:attrName>
                                        </p:attrNameLst>
                                      </p:cBhvr>
                                      <p:to>
                                        <p:strVal val="visible"/>
                                      </p:to>
                                    </p:set>
                                    <p:anim calcmode="lin" valueType="num">
                                      <p:cBhvr additive="base">
                                        <p:cTn id="54" dur="500" fill="hold"/>
                                        <p:tgtEl>
                                          <p:spTgt spid="1191941">
                                            <p:txEl>
                                              <p:pRg st="3" end="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19194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2" fill="hold" nodeType="clickEffect">
                                  <p:stCondLst>
                                    <p:cond delay="0"/>
                                  </p:stCondLst>
                                  <p:iterate type="lt">
                                    <p:tmPct val="10000"/>
                                  </p:iterate>
                                  <p:childTnLst>
                                    <p:set>
                                      <p:cBhvr>
                                        <p:cTn id="59" dur="1" fill="hold">
                                          <p:stCondLst>
                                            <p:cond delay="0"/>
                                          </p:stCondLst>
                                        </p:cTn>
                                        <p:tgtEl>
                                          <p:spTgt spid="1191976">
                                            <p:txEl>
                                              <p:pRg st="0" end="0"/>
                                            </p:txEl>
                                          </p:spTgt>
                                        </p:tgtEl>
                                        <p:attrNameLst>
                                          <p:attrName>style.visibility</p:attrName>
                                        </p:attrNameLst>
                                      </p:cBhvr>
                                      <p:to>
                                        <p:strVal val="visible"/>
                                      </p:to>
                                    </p:set>
                                    <p:anim calcmode="lin" valueType="num">
                                      <p:cBhvr additive="base">
                                        <p:cTn id="60" dur="500" fill="hold"/>
                                        <p:tgtEl>
                                          <p:spTgt spid="1191976">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119197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7" name="type.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1191941">
                                            <p:txEl>
                                              <p:pRg st="4" end="4"/>
                                            </p:txEl>
                                          </p:spTgt>
                                        </p:tgtEl>
                                        <p:attrNameLst>
                                          <p:attrName>style.visibility</p:attrName>
                                        </p:attrNameLst>
                                      </p:cBhvr>
                                      <p:to>
                                        <p:strVal val="visible"/>
                                      </p:to>
                                    </p:set>
                                    <p:anim calcmode="lin" valueType="num">
                                      <p:cBhvr additive="base">
                                        <p:cTn id="66" dur="500" fill="hold"/>
                                        <p:tgtEl>
                                          <p:spTgt spid="1191941">
                                            <p:txEl>
                                              <p:pRg st="4" end="4"/>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19194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42" presetClass="path" presetSubtype="0" accel="50000" decel="50000" fill="hold" grpId="1" nodeType="clickEffect">
                                  <p:stCondLst>
                                    <p:cond delay="0"/>
                                  </p:stCondLst>
                                  <p:childTnLst>
                                    <p:animMotion origin="layout" path="M -2.77778E-7 -4.07407E-6 L -2.77778E-7 0.11366 " pathEditMode="relative" rAng="0" ptsTypes="AA">
                                      <p:cBhvr>
                                        <p:cTn id="71" dur="3000" fill="hold"/>
                                        <p:tgtEl>
                                          <p:spTgt spid="1191942"/>
                                        </p:tgtEl>
                                        <p:attrNameLst>
                                          <p:attrName>ppt_x</p:attrName>
                                          <p:attrName>ppt_y</p:attrName>
                                        </p:attrNameLst>
                                      </p:cBhvr>
                                      <p:rCtr x="0" y="5671"/>
                                    </p:animMotion>
                                  </p:childTnLst>
                                  <p:subTnLst>
                                    <p:audio>
                                      <p:cMediaNode>
                                        <p:cTn display="0" masterRel="sameClick">
                                          <p:stCondLst>
                                            <p:cond evt="begin" delay="0">
                                              <p:tn val="70"/>
                                            </p:cond>
                                          </p:stCondLst>
                                          <p:endCondLst>
                                            <p:cond evt="onStopAudio" delay="0">
                                              <p:tgtEl>
                                                <p:sldTgt/>
                                              </p:tgtEl>
                                            </p:cond>
                                          </p:endCondLst>
                                        </p:cTn>
                                        <p:tgtEl>
                                          <p:sndTgt r:embed="rId8" name="stretch.wav"/>
                                        </p:tgtEl>
                                      </p:cMediaNode>
                                    </p:audio>
                                  </p:subTnLst>
                                </p:cTn>
                              </p:par>
                              <p:par>
                                <p:cTn id="72" presetID="10" presetClass="entr" presetSubtype="0" fill="hold" grpId="0" nodeType="withEffect">
                                  <p:stCondLst>
                                    <p:cond delay="0"/>
                                  </p:stCondLst>
                                  <p:childTnLst>
                                    <p:set>
                                      <p:cBhvr>
                                        <p:cTn id="73" dur="1" fill="hold">
                                          <p:stCondLst>
                                            <p:cond delay="0"/>
                                          </p:stCondLst>
                                        </p:cTn>
                                        <p:tgtEl>
                                          <p:spTgt spid="1191974"/>
                                        </p:tgtEl>
                                        <p:attrNameLst>
                                          <p:attrName>style.visibility</p:attrName>
                                        </p:attrNameLst>
                                      </p:cBhvr>
                                      <p:to>
                                        <p:strVal val="visible"/>
                                      </p:to>
                                    </p:set>
                                    <p:animEffect transition="in" filter="fade">
                                      <p:cBhvr>
                                        <p:cTn id="74" dur="2000"/>
                                        <p:tgtEl>
                                          <p:spTgt spid="1191974"/>
                                        </p:tgtEl>
                                      </p:cBhvr>
                                    </p:animEffect>
                                  </p:childTnLst>
                                </p:cTn>
                              </p:par>
                              <p:par>
                                <p:cTn id="75" presetID="10" presetClass="exit" presetSubtype="0" fill="hold" grpId="1" nodeType="withEffect">
                                  <p:stCondLst>
                                    <p:cond delay="0"/>
                                  </p:stCondLst>
                                  <p:childTnLst>
                                    <p:animEffect transition="out" filter="fade">
                                      <p:cBhvr>
                                        <p:cTn id="76" dur="500"/>
                                        <p:tgtEl>
                                          <p:spTgt spid="1191972"/>
                                        </p:tgtEl>
                                      </p:cBhvr>
                                    </p:animEffect>
                                    <p:set>
                                      <p:cBhvr>
                                        <p:cTn id="77" dur="1" fill="hold">
                                          <p:stCondLst>
                                            <p:cond delay="499"/>
                                          </p:stCondLst>
                                        </p:cTn>
                                        <p:tgtEl>
                                          <p:spTgt spid="1191972"/>
                                        </p:tgtEl>
                                        <p:attrNameLst>
                                          <p:attrName>style.visibility</p:attrName>
                                        </p:attrNameLst>
                                      </p:cBhvr>
                                      <p:to>
                                        <p:strVal val="hidden"/>
                                      </p:to>
                                    </p:set>
                                  </p:childTnLst>
                                </p:cTn>
                              </p:par>
                              <p:par>
                                <p:cTn id="78" presetID="10" presetClass="entr" presetSubtype="0" fill="hold" grpId="1" nodeType="withEffect">
                                  <p:stCondLst>
                                    <p:cond delay="0"/>
                                  </p:stCondLst>
                                  <p:childTnLst>
                                    <p:set>
                                      <p:cBhvr>
                                        <p:cTn id="79" dur="1" fill="hold">
                                          <p:stCondLst>
                                            <p:cond delay="0"/>
                                          </p:stCondLst>
                                        </p:cTn>
                                        <p:tgtEl>
                                          <p:spTgt spid="1191974"/>
                                        </p:tgtEl>
                                        <p:attrNameLst>
                                          <p:attrName>style.visibility</p:attrName>
                                        </p:attrNameLst>
                                      </p:cBhvr>
                                      <p:to>
                                        <p:strVal val="visible"/>
                                      </p:to>
                                    </p:set>
                                    <p:animEffect transition="in" filter="fade">
                                      <p:cBhvr>
                                        <p:cTn id="80" dur="2000"/>
                                        <p:tgtEl>
                                          <p:spTgt spid="1191974"/>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1191941">
                                            <p:txEl>
                                              <p:pRg st="5" end="5"/>
                                            </p:txEl>
                                          </p:spTgt>
                                        </p:tgtEl>
                                        <p:attrNameLst>
                                          <p:attrName>style.visibility</p:attrName>
                                        </p:attrNameLst>
                                      </p:cBhvr>
                                      <p:to>
                                        <p:strVal val="visible"/>
                                      </p:to>
                                    </p:set>
                                    <p:anim calcmode="lin" valueType="num">
                                      <p:cBhvr additive="base">
                                        <p:cTn id="85" dur="500" fill="hold"/>
                                        <p:tgtEl>
                                          <p:spTgt spid="1191941">
                                            <p:txEl>
                                              <p:pRg st="5" end="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191941">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1191941">
                                            <p:txEl>
                                              <p:pRg st="6" end="6"/>
                                            </p:txEl>
                                          </p:spTgt>
                                        </p:tgtEl>
                                        <p:attrNameLst>
                                          <p:attrName>style.visibility</p:attrName>
                                        </p:attrNameLst>
                                      </p:cBhvr>
                                      <p:to>
                                        <p:strVal val="visible"/>
                                      </p:to>
                                    </p:set>
                                    <p:anim calcmode="lin" valueType="num">
                                      <p:cBhvr additive="base">
                                        <p:cTn id="91" dur="500" fill="hold"/>
                                        <p:tgtEl>
                                          <p:spTgt spid="1191941">
                                            <p:txEl>
                                              <p:pRg st="6" end="6"/>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191941">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nodeType="clickEffect">
                                  <p:stCondLst>
                                    <p:cond delay="0"/>
                                  </p:stCondLst>
                                  <p:childTnLst>
                                    <p:set>
                                      <p:cBhvr>
                                        <p:cTn id="96" dur="1" fill="hold">
                                          <p:stCondLst>
                                            <p:cond delay="0"/>
                                          </p:stCondLst>
                                        </p:cTn>
                                        <p:tgtEl>
                                          <p:spTgt spid="1191941">
                                            <p:txEl>
                                              <p:pRg st="7" end="7"/>
                                            </p:txEl>
                                          </p:spTgt>
                                        </p:tgtEl>
                                        <p:attrNameLst>
                                          <p:attrName>style.visibility</p:attrName>
                                        </p:attrNameLst>
                                      </p:cBhvr>
                                      <p:to>
                                        <p:strVal val="visible"/>
                                      </p:to>
                                    </p:set>
                                    <p:anim calcmode="lin" valueType="num">
                                      <p:cBhvr additive="base">
                                        <p:cTn id="97" dur="500" fill="hold"/>
                                        <p:tgtEl>
                                          <p:spTgt spid="1191941">
                                            <p:txEl>
                                              <p:pRg st="7" end="7"/>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191941">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nodeType="clickEffect">
                                  <p:stCondLst>
                                    <p:cond delay="0"/>
                                  </p:stCondLst>
                                  <p:childTnLst>
                                    <p:set>
                                      <p:cBhvr>
                                        <p:cTn id="102" dur="1" fill="hold">
                                          <p:stCondLst>
                                            <p:cond delay="0"/>
                                          </p:stCondLst>
                                        </p:cTn>
                                        <p:tgtEl>
                                          <p:spTgt spid="1191941">
                                            <p:txEl>
                                              <p:pRg st="8" end="8"/>
                                            </p:txEl>
                                          </p:spTgt>
                                        </p:tgtEl>
                                        <p:attrNameLst>
                                          <p:attrName>style.visibility</p:attrName>
                                        </p:attrNameLst>
                                      </p:cBhvr>
                                      <p:to>
                                        <p:strVal val="visible"/>
                                      </p:to>
                                    </p:set>
                                    <p:anim calcmode="lin" valueType="num">
                                      <p:cBhvr additive="base">
                                        <p:cTn id="103" dur="500" fill="hold"/>
                                        <p:tgtEl>
                                          <p:spTgt spid="1191941">
                                            <p:txEl>
                                              <p:pRg st="8" end="8"/>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191941">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nodeType="clickEffect">
                                  <p:stCondLst>
                                    <p:cond delay="0"/>
                                  </p:stCondLst>
                                  <p:childTnLst>
                                    <p:set>
                                      <p:cBhvr>
                                        <p:cTn id="108" dur="1" fill="hold">
                                          <p:stCondLst>
                                            <p:cond delay="0"/>
                                          </p:stCondLst>
                                        </p:cTn>
                                        <p:tgtEl>
                                          <p:spTgt spid="1191941">
                                            <p:txEl>
                                              <p:pRg st="9" end="9"/>
                                            </p:txEl>
                                          </p:spTgt>
                                        </p:tgtEl>
                                        <p:attrNameLst>
                                          <p:attrName>style.visibility</p:attrName>
                                        </p:attrNameLst>
                                      </p:cBhvr>
                                      <p:to>
                                        <p:strVal val="visible"/>
                                      </p:to>
                                    </p:set>
                                    <p:anim calcmode="lin" valueType="num">
                                      <p:cBhvr additive="base">
                                        <p:cTn id="109" dur="500" fill="hold"/>
                                        <p:tgtEl>
                                          <p:spTgt spid="1191941">
                                            <p:txEl>
                                              <p:pRg st="9" end="9"/>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1191941">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1942" grpId="0" animBg="1"/>
      <p:bldP spid="1191942" grpId="1" animBg="1"/>
      <p:bldP spid="1191972" grpId="0" animBg="1"/>
      <p:bldP spid="1191972" grpId="1" animBg="1"/>
      <p:bldP spid="1191973" grpId="0" animBg="1"/>
      <p:bldP spid="1191974" grpId="0" animBg="1"/>
      <p:bldP spid="119197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4023" name="Rectangle 39"/>
          <p:cNvSpPr>
            <a:spLocks noChangeArrowheads="1"/>
          </p:cNvSpPr>
          <p:nvPr/>
        </p:nvSpPr>
        <p:spPr bwMode="auto">
          <a:xfrm>
            <a:off x="685800" y="1851025"/>
            <a:ext cx="7772400" cy="50069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t>PRACTICE: </a:t>
            </a:r>
          </a:p>
          <a:p>
            <a:pPr eaLnBrk="1" hangingPunct="1"/>
            <a:r>
              <a:rPr lang="en-US" altLang="en-US"/>
              <a:t>Show that for an isolated ideal gas </a:t>
            </a:r>
            <a:r>
              <a:rPr lang="en-US" altLang="en-US" i="1"/>
              <a:t>p</a:t>
            </a:r>
            <a:r>
              <a:rPr lang="en-US" altLang="en-US" baseline="-25000"/>
              <a:t>1</a:t>
            </a:r>
            <a:r>
              <a:rPr lang="en-US" altLang="en-US" i="1"/>
              <a:t>V</a:t>
            </a:r>
            <a:r>
              <a:rPr lang="en-US" altLang="en-US" baseline="-25000"/>
              <a:t>1</a:t>
            </a:r>
            <a:r>
              <a:rPr lang="en-US" altLang="en-US"/>
              <a:t> = </a:t>
            </a:r>
            <a:r>
              <a:rPr lang="en-US" altLang="en-US" i="1"/>
              <a:t>p</a:t>
            </a:r>
            <a:r>
              <a:rPr lang="en-US" altLang="en-US" baseline="-25000"/>
              <a:t>2</a:t>
            </a:r>
            <a:r>
              <a:rPr lang="en-US" altLang="en-US" i="1"/>
              <a:t>V</a:t>
            </a:r>
            <a:r>
              <a:rPr lang="en-US" altLang="en-US" baseline="-25000"/>
              <a:t>2</a:t>
            </a:r>
            <a:r>
              <a:rPr lang="en-US" altLang="en-US" i="1"/>
              <a:t> </a:t>
            </a:r>
            <a:r>
              <a:rPr lang="en-US" altLang="en-US"/>
              <a:t>during an isothermal process.</a:t>
            </a:r>
          </a:p>
          <a:p>
            <a:pPr eaLnBrk="1" hangingPunct="1"/>
            <a:endParaRPr lang="en-US" altLang="en-US"/>
          </a:p>
          <a:p>
            <a:pPr eaLnBrk="1" hangingPunct="1"/>
            <a:r>
              <a:rPr lang="en-US" altLang="en-US"/>
              <a:t>SOLUTION:</a:t>
            </a:r>
          </a:p>
          <a:p>
            <a:pPr eaLnBrk="1" hangingPunct="1"/>
            <a:r>
              <a:rPr lang="en-US" altLang="en-US">
                <a:sym typeface="Symbol" pitchFamily="18" charset="2"/>
              </a:rPr>
              <a:t>From </a:t>
            </a:r>
            <a:r>
              <a:rPr lang="en-US" altLang="en-US" i="1">
                <a:sym typeface="Symbol" pitchFamily="18" charset="2"/>
              </a:rPr>
              <a:t>pV</a:t>
            </a:r>
            <a:r>
              <a:rPr lang="en-US" altLang="en-US">
                <a:sym typeface="Symbol" pitchFamily="18" charset="2"/>
              </a:rPr>
              <a:t> = </a:t>
            </a:r>
            <a:r>
              <a:rPr lang="en-US" altLang="en-US" i="1">
                <a:sym typeface="Symbol" pitchFamily="18" charset="2"/>
              </a:rPr>
              <a:t>nRT</a:t>
            </a:r>
            <a:r>
              <a:rPr lang="en-US" altLang="en-US">
                <a:sym typeface="Symbol" pitchFamily="18" charset="2"/>
              </a:rPr>
              <a:t> we can write</a:t>
            </a:r>
          </a:p>
          <a:p>
            <a:pPr eaLnBrk="1" hangingPunct="1"/>
            <a:r>
              <a:rPr lang="en-US" altLang="en-US" i="1"/>
              <a:t>                   p</a:t>
            </a:r>
            <a:r>
              <a:rPr lang="en-US" altLang="en-US" baseline="-25000"/>
              <a:t>1</a:t>
            </a:r>
            <a:r>
              <a:rPr lang="en-US" altLang="en-US" i="1"/>
              <a:t>V</a:t>
            </a:r>
            <a:r>
              <a:rPr lang="en-US" altLang="en-US" baseline="-25000"/>
              <a:t>1</a:t>
            </a:r>
            <a:r>
              <a:rPr lang="en-US" altLang="en-US">
                <a:sym typeface="Symbol" pitchFamily="18" charset="2"/>
              </a:rPr>
              <a:t> = </a:t>
            </a:r>
            <a:r>
              <a:rPr lang="en-US" altLang="en-US" i="1">
                <a:sym typeface="Symbol" pitchFamily="18" charset="2"/>
              </a:rPr>
              <a:t>nRT</a:t>
            </a:r>
            <a:r>
              <a:rPr lang="en-US" altLang="en-US" baseline="-25000">
                <a:sym typeface="Symbol" pitchFamily="18" charset="2"/>
              </a:rPr>
              <a:t>1</a:t>
            </a:r>
            <a:endParaRPr lang="en-US" altLang="en-US">
              <a:sym typeface="Symbol" pitchFamily="18" charset="2"/>
            </a:endParaRPr>
          </a:p>
          <a:p>
            <a:pPr eaLnBrk="1" hangingPunct="1"/>
            <a:r>
              <a:rPr lang="en-US" altLang="en-US" i="1"/>
              <a:t>                   p</a:t>
            </a:r>
            <a:r>
              <a:rPr lang="en-US" altLang="en-US" baseline="-25000"/>
              <a:t>2</a:t>
            </a:r>
            <a:r>
              <a:rPr lang="en-US" altLang="en-US" i="1"/>
              <a:t>V</a:t>
            </a:r>
            <a:r>
              <a:rPr lang="en-US" altLang="en-US" baseline="-25000"/>
              <a:t>2</a:t>
            </a:r>
            <a:r>
              <a:rPr lang="en-US" altLang="en-US">
                <a:sym typeface="Symbol" pitchFamily="18" charset="2"/>
              </a:rPr>
              <a:t> = </a:t>
            </a:r>
            <a:r>
              <a:rPr lang="en-US" altLang="en-US" i="1">
                <a:sym typeface="Symbol" pitchFamily="18" charset="2"/>
              </a:rPr>
              <a:t>nRT</a:t>
            </a:r>
            <a:r>
              <a:rPr lang="en-US" altLang="en-US" baseline="-25000">
                <a:sym typeface="Symbol" pitchFamily="18" charset="2"/>
              </a:rPr>
              <a:t>2</a:t>
            </a:r>
            <a:r>
              <a:rPr lang="en-US" altLang="en-US">
                <a:sym typeface="Symbol" pitchFamily="18" charset="2"/>
              </a:rPr>
              <a:t>.</a:t>
            </a:r>
            <a:endParaRPr lang="en-US" altLang="en-US"/>
          </a:p>
          <a:p>
            <a:pPr eaLnBrk="1" hangingPunct="1"/>
            <a:r>
              <a:rPr lang="en-US" altLang="en-US">
                <a:sym typeface="Symbol" pitchFamily="18" charset="2"/>
              </a:rPr>
              <a:t></a:t>
            </a:r>
            <a:r>
              <a:rPr lang="en-US" altLang="en-US"/>
              <a:t>Isolated means </a:t>
            </a:r>
            <a:r>
              <a:rPr lang="en-US" altLang="en-US" i="1"/>
              <a:t>n</a:t>
            </a:r>
            <a:r>
              <a:rPr lang="en-US" altLang="en-US"/>
              <a:t> is constant.</a:t>
            </a:r>
          </a:p>
          <a:p>
            <a:pPr eaLnBrk="1" hangingPunct="1"/>
            <a:r>
              <a:rPr lang="en-US" altLang="en-US">
                <a:sym typeface="Symbol" pitchFamily="18" charset="2"/>
              </a:rPr>
              <a:t></a:t>
            </a:r>
            <a:r>
              <a:rPr lang="en-US" altLang="en-US"/>
              <a:t>Isothermal means </a:t>
            </a:r>
            <a:r>
              <a:rPr lang="en-US" altLang="en-US" i="1"/>
              <a:t>T</a:t>
            </a:r>
            <a:r>
              <a:rPr lang="en-US" altLang="en-US"/>
              <a:t> is constant so </a:t>
            </a:r>
            <a:r>
              <a:rPr lang="en-US" altLang="en-US" i="1"/>
              <a:t>T</a:t>
            </a:r>
            <a:r>
              <a:rPr lang="en-US" altLang="en-US" baseline="-25000"/>
              <a:t>1</a:t>
            </a:r>
            <a:r>
              <a:rPr lang="en-US" altLang="en-US"/>
              <a:t> = </a:t>
            </a:r>
            <a:r>
              <a:rPr lang="en-US" altLang="en-US" i="1"/>
              <a:t>T</a:t>
            </a:r>
            <a:r>
              <a:rPr lang="en-US" altLang="en-US" baseline="-25000"/>
              <a:t>2</a:t>
            </a:r>
            <a:r>
              <a:rPr lang="en-US" altLang="en-US"/>
              <a:t> = </a:t>
            </a:r>
            <a:r>
              <a:rPr lang="en-US" altLang="en-US" i="1"/>
              <a:t>T</a:t>
            </a:r>
            <a:r>
              <a:rPr lang="en-US" altLang="en-US"/>
              <a:t>.</a:t>
            </a:r>
          </a:p>
          <a:p>
            <a:pPr eaLnBrk="1" hangingPunct="1"/>
            <a:r>
              <a:rPr lang="en-US" altLang="en-US">
                <a:sym typeface="Symbol" pitchFamily="18" charset="2"/>
              </a:rPr>
              <a:t></a:t>
            </a:r>
            <a:r>
              <a:rPr lang="en-US" altLang="en-US"/>
              <a:t>Obviously </a:t>
            </a:r>
            <a:r>
              <a:rPr lang="en-US" altLang="en-US" i="1"/>
              <a:t>R</a:t>
            </a:r>
            <a:r>
              <a:rPr lang="en-US" altLang="en-US"/>
              <a:t> is constant.</a:t>
            </a:r>
          </a:p>
          <a:p>
            <a:pPr eaLnBrk="1" hangingPunct="1"/>
            <a:r>
              <a:rPr lang="en-US" altLang="en-US">
                <a:sym typeface="Symbol" pitchFamily="18" charset="2"/>
              </a:rPr>
              <a:t></a:t>
            </a:r>
            <a:r>
              <a:rPr lang="en-US" altLang="en-US"/>
              <a:t>Thus </a:t>
            </a:r>
          </a:p>
          <a:p>
            <a:pPr algn="ctr" eaLnBrk="1" hangingPunct="1"/>
            <a:r>
              <a:rPr lang="en-US" altLang="en-US" i="1"/>
              <a:t>p</a:t>
            </a:r>
            <a:r>
              <a:rPr lang="en-US" altLang="en-US" baseline="-25000"/>
              <a:t>1</a:t>
            </a:r>
            <a:r>
              <a:rPr lang="en-US" altLang="en-US" i="1"/>
              <a:t>V</a:t>
            </a:r>
            <a:r>
              <a:rPr lang="en-US" altLang="en-US" baseline="-25000"/>
              <a:t>1</a:t>
            </a:r>
            <a:r>
              <a:rPr lang="en-US" altLang="en-US">
                <a:sym typeface="Symbol" pitchFamily="18" charset="2"/>
              </a:rPr>
              <a:t> = </a:t>
            </a:r>
            <a:r>
              <a:rPr lang="en-US" altLang="en-US" i="1">
                <a:sym typeface="Symbol" pitchFamily="18" charset="2"/>
              </a:rPr>
              <a:t>nRT </a:t>
            </a:r>
            <a:r>
              <a:rPr lang="en-US" altLang="en-US"/>
              <a:t>= </a:t>
            </a:r>
            <a:r>
              <a:rPr lang="en-US" altLang="en-US" i="1"/>
              <a:t>p</a:t>
            </a:r>
            <a:r>
              <a:rPr lang="en-US" altLang="en-US" baseline="-25000"/>
              <a:t>2</a:t>
            </a:r>
            <a:r>
              <a:rPr lang="en-US" altLang="en-US" i="1"/>
              <a:t>V</a:t>
            </a:r>
            <a:r>
              <a:rPr lang="en-US" altLang="en-US" baseline="-25000"/>
              <a:t>2</a:t>
            </a:r>
            <a:r>
              <a:rPr lang="en-US" altLang="en-US"/>
              <a:t>.</a:t>
            </a:r>
            <a:r>
              <a:rPr lang="en-US" altLang="en-US">
                <a:sym typeface="Symbol" pitchFamily="18" charset="2"/>
              </a:rPr>
              <a:t> (</a:t>
            </a:r>
            <a:r>
              <a:rPr lang="en-US" altLang="en-US" b="1">
                <a:solidFill>
                  <a:schemeClr val="hlink"/>
                </a:solidFill>
                <a:sym typeface="Symbol" pitchFamily="18" charset="2"/>
              </a:rPr>
              <a:t> </a:t>
            </a:r>
            <a:r>
              <a:rPr lang="en-US" altLang="en-US">
                <a:solidFill>
                  <a:schemeClr val="hlink"/>
                </a:solidFill>
                <a:sym typeface="Symbol" pitchFamily="18" charset="2"/>
              </a:rPr>
              <a:t>isothermal</a:t>
            </a:r>
            <a:r>
              <a:rPr lang="en-US" altLang="en-US" b="1">
                <a:solidFill>
                  <a:schemeClr val="hlink"/>
                </a:solidFill>
                <a:sym typeface="Symbol" pitchFamily="18" charset="2"/>
              </a:rPr>
              <a:t> </a:t>
            </a:r>
            <a:r>
              <a:rPr lang="en-US" altLang="en-US">
                <a:sym typeface="Symbol" pitchFamily="18" charset="2"/>
              </a:rPr>
              <a:t>)</a:t>
            </a:r>
          </a:p>
        </p:txBody>
      </p:sp>
      <p:sp>
        <p:nvSpPr>
          <p:cNvPr id="33794" name="Rectangle 2"/>
          <p:cNvSpPr>
            <a:spLocks noChangeArrowheads="1"/>
          </p:cNvSpPr>
          <p:nvPr/>
        </p:nvSpPr>
        <p:spPr bwMode="auto">
          <a:xfrm>
            <a:off x="685800" y="1401763"/>
            <a:ext cx="7772400" cy="47466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rgbClr val="333399"/>
                </a:solidFill>
              </a:rPr>
              <a:t>Constant temperature process –</a:t>
            </a:r>
            <a:r>
              <a:rPr lang="en-US" altLang="en-US" b="1" i="1">
                <a:solidFill>
                  <a:srgbClr val="333399"/>
                </a:solidFill>
              </a:rPr>
              <a:t>isothermal process</a:t>
            </a:r>
          </a:p>
        </p:txBody>
      </p:sp>
      <p:sp>
        <p:nvSpPr>
          <p:cNvPr id="1194024" name="Rectangle 40"/>
          <p:cNvSpPr>
            <a:spLocks noChangeArrowheads="1"/>
          </p:cNvSpPr>
          <p:nvPr/>
        </p:nvSpPr>
        <p:spPr bwMode="auto">
          <a:xfrm>
            <a:off x="3044825" y="2287588"/>
            <a:ext cx="1119188" cy="300037"/>
          </a:xfrm>
          <a:prstGeom prst="rect">
            <a:avLst/>
          </a:prstGeom>
          <a:solidFill>
            <a:srgbClr val="FF6600">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94025" name="Rectangle 41"/>
          <p:cNvSpPr>
            <a:spLocks noChangeArrowheads="1"/>
          </p:cNvSpPr>
          <p:nvPr/>
        </p:nvSpPr>
        <p:spPr bwMode="auto">
          <a:xfrm>
            <a:off x="3022600" y="4900613"/>
            <a:ext cx="263525" cy="265112"/>
          </a:xfrm>
          <a:prstGeom prst="rect">
            <a:avLst/>
          </a:prstGeom>
          <a:solidFill>
            <a:srgbClr val="FF6600">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94026" name="Rectangle 42"/>
          <p:cNvSpPr>
            <a:spLocks noChangeArrowheads="1"/>
          </p:cNvSpPr>
          <p:nvPr/>
        </p:nvSpPr>
        <p:spPr bwMode="auto">
          <a:xfrm>
            <a:off x="1155700" y="2698750"/>
            <a:ext cx="2620963" cy="265113"/>
          </a:xfrm>
          <a:prstGeom prst="rect">
            <a:avLst/>
          </a:prstGeom>
          <a:solidFill>
            <a:srgbClr val="FF00FF">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94027" name="Rectangle 43"/>
          <p:cNvSpPr>
            <a:spLocks noChangeArrowheads="1"/>
          </p:cNvSpPr>
          <p:nvPr/>
        </p:nvSpPr>
        <p:spPr bwMode="auto">
          <a:xfrm>
            <a:off x="3433763" y="5251450"/>
            <a:ext cx="263525" cy="265113"/>
          </a:xfrm>
          <a:prstGeom prst="rect">
            <a:avLst/>
          </a:prstGeom>
          <a:solidFill>
            <a:srgbClr val="FF00FF">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94023">
                                            <p:txEl>
                                              <p:pRg st="0" end="0"/>
                                            </p:txEl>
                                          </p:spTgt>
                                        </p:tgtEl>
                                        <p:attrNameLst>
                                          <p:attrName>style.visibility</p:attrName>
                                        </p:attrNameLst>
                                      </p:cBhvr>
                                      <p:to>
                                        <p:strVal val="visible"/>
                                      </p:to>
                                    </p:set>
                                    <p:anim calcmode="lin" valueType="num">
                                      <p:cBhvr additive="base">
                                        <p:cTn id="7" dur="500" fill="hold"/>
                                        <p:tgtEl>
                                          <p:spTgt spid="11940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40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94023">
                                            <p:txEl>
                                              <p:pRg st="1" end="1"/>
                                            </p:txEl>
                                          </p:spTgt>
                                        </p:tgtEl>
                                        <p:attrNameLst>
                                          <p:attrName>style.visibility</p:attrName>
                                        </p:attrNameLst>
                                      </p:cBhvr>
                                      <p:to>
                                        <p:strVal val="visible"/>
                                      </p:to>
                                    </p:set>
                                    <p:anim calcmode="lin" valueType="num">
                                      <p:cBhvr additive="base">
                                        <p:cTn id="13" dur="500" fill="hold"/>
                                        <p:tgtEl>
                                          <p:spTgt spid="11940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402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94023">
                                            <p:txEl>
                                              <p:pRg st="3" end="3"/>
                                            </p:txEl>
                                          </p:spTgt>
                                        </p:tgtEl>
                                        <p:attrNameLst>
                                          <p:attrName>style.visibility</p:attrName>
                                        </p:attrNameLst>
                                      </p:cBhvr>
                                      <p:to>
                                        <p:strVal val="visible"/>
                                      </p:to>
                                    </p:set>
                                    <p:anim calcmode="lin" valueType="num">
                                      <p:cBhvr additive="base">
                                        <p:cTn id="19" dur="500" fill="hold"/>
                                        <p:tgtEl>
                                          <p:spTgt spid="11940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402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94023">
                                            <p:txEl>
                                              <p:pRg st="4" end="4"/>
                                            </p:txEl>
                                          </p:spTgt>
                                        </p:tgtEl>
                                        <p:attrNameLst>
                                          <p:attrName>style.visibility</p:attrName>
                                        </p:attrNameLst>
                                      </p:cBhvr>
                                      <p:to>
                                        <p:strVal val="visible"/>
                                      </p:to>
                                    </p:set>
                                    <p:anim calcmode="lin" valueType="num">
                                      <p:cBhvr additive="base">
                                        <p:cTn id="25" dur="500" fill="hold"/>
                                        <p:tgtEl>
                                          <p:spTgt spid="11940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9402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94023">
                                            <p:txEl>
                                              <p:pRg st="5" end="5"/>
                                            </p:txEl>
                                          </p:spTgt>
                                        </p:tgtEl>
                                        <p:attrNameLst>
                                          <p:attrName>style.visibility</p:attrName>
                                        </p:attrNameLst>
                                      </p:cBhvr>
                                      <p:to>
                                        <p:strVal val="visible"/>
                                      </p:to>
                                    </p:set>
                                    <p:anim calcmode="lin" valueType="num">
                                      <p:cBhvr additive="base">
                                        <p:cTn id="31" dur="500" fill="hold"/>
                                        <p:tgtEl>
                                          <p:spTgt spid="119402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9402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94023">
                                            <p:txEl>
                                              <p:pRg st="6" end="6"/>
                                            </p:txEl>
                                          </p:spTgt>
                                        </p:tgtEl>
                                        <p:attrNameLst>
                                          <p:attrName>style.visibility</p:attrName>
                                        </p:attrNameLst>
                                      </p:cBhvr>
                                      <p:to>
                                        <p:strVal val="visible"/>
                                      </p:to>
                                    </p:set>
                                    <p:anim calcmode="lin" valueType="num">
                                      <p:cBhvr additive="base">
                                        <p:cTn id="37" dur="500" fill="hold"/>
                                        <p:tgtEl>
                                          <p:spTgt spid="119402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9402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194023">
                                            <p:txEl>
                                              <p:pRg st="7" end="7"/>
                                            </p:txEl>
                                          </p:spTgt>
                                        </p:tgtEl>
                                        <p:attrNameLst>
                                          <p:attrName>style.visibility</p:attrName>
                                        </p:attrNameLst>
                                      </p:cBhvr>
                                      <p:to>
                                        <p:strVal val="visible"/>
                                      </p:to>
                                    </p:set>
                                    <p:anim calcmode="lin" valueType="num">
                                      <p:cBhvr additive="base">
                                        <p:cTn id="43" dur="500" fill="hold"/>
                                        <p:tgtEl>
                                          <p:spTgt spid="119402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94023">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194024"/>
                                        </p:tgtEl>
                                        <p:attrNameLst>
                                          <p:attrName>style.visibility</p:attrName>
                                        </p:attrNameLst>
                                      </p:cBhvr>
                                      <p:to>
                                        <p:strVal val="visible"/>
                                      </p:to>
                                    </p:set>
                                    <p:animEffect transition="in" filter="wipe(left)">
                                      <p:cBhvr>
                                        <p:cTn id="49" dur="500"/>
                                        <p:tgtEl>
                                          <p:spTgt spid="1194024"/>
                                        </p:tgtEl>
                                      </p:cBhvr>
                                    </p:animEffect>
                                  </p:childTnLst>
                                  <p:subTnLst>
                                    <p:audio>
                                      <p:cMediaNode>
                                        <p:cTn display="0" masterRel="sameClick">
                                          <p:stCondLst>
                                            <p:cond evt="begin" delay="0">
                                              <p:tn val="47"/>
                                            </p:cond>
                                          </p:stCondLst>
                                          <p:endCondLst>
                                            <p:cond evt="onStopAudio" delay="0">
                                              <p:tgtEl>
                                                <p:sldTgt/>
                                              </p:tgtEl>
                                            </p:cond>
                                          </p:endCondLst>
                                        </p:cTn>
                                        <p:tgtEl>
                                          <p:sndTgt r:embed="rId5" name="cashreg.wav"/>
                                        </p:tgtEl>
                                      </p:cMediaNode>
                                    </p:audio>
                                  </p:subTnLst>
                                </p:cTn>
                              </p:par>
                              <p:par>
                                <p:cTn id="50" presetID="22" presetClass="entr" presetSubtype="8" fill="hold" grpId="0" nodeType="withEffect">
                                  <p:stCondLst>
                                    <p:cond delay="0"/>
                                  </p:stCondLst>
                                  <p:childTnLst>
                                    <p:set>
                                      <p:cBhvr>
                                        <p:cTn id="51" dur="1" fill="hold">
                                          <p:stCondLst>
                                            <p:cond delay="0"/>
                                          </p:stCondLst>
                                        </p:cTn>
                                        <p:tgtEl>
                                          <p:spTgt spid="1194025"/>
                                        </p:tgtEl>
                                        <p:attrNameLst>
                                          <p:attrName>style.visibility</p:attrName>
                                        </p:attrNameLst>
                                      </p:cBhvr>
                                      <p:to>
                                        <p:strVal val="visible"/>
                                      </p:to>
                                    </p:set>
                                    <p:animEffect transition="in" filter="wipe(left)">
                                      <p:cBhvr>
                                        <p:cTn id="52" dur="500"/>
                                        <p:tgtEl>
                                          <p:spTgt spid="1194025"/>
                                        </p:tgtEl>
                                      </p:cBhvr>
                                    </p:animEffect>
                                  </p:childTnLst>
                                  <p:subTnLst>
                                    <p:audio>
                                      <p:cMediaNode>
                                        <p:cTn display="0" masterRel="sameClick">
                                          <p:stCondLst>
                                            <p:cond evt="begin" delay="0">
                                              <p:tn val="50"/>
                                            </p:cond>
                                          </p:stCondLst>
                                          <p:endCondLst>
                                            <p:cond evt="onStopAudio" delay="0">
                                              <p:tgtEl>
                                                <p:sldTgt/>
                                              </p:tgtEl>
                                            </p:cond>
                                          </p:endCondLst>
                                        </p:cTn>
                                        <p:tgtEl>
                                          <p:sndTgt r:embed="rId5" name="cashreg.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1194023">
                                            <p:txEl>
                                              <p:pRg st="8" end="8"/>
                                            </p:txEl>
                                          </p:spTgt>
                                        </p:tgtEl>
                                        <p:attrNameLst>
                                          <p:attrName>style.visibility</p:attrName>
                                        </p:attrNameLst>
                                      </p:cBhvr>
                                      <p:to>
                                        <p:strVal val="visible"/>
                                      </p:to>
                                    </p:set>
                                    <p:anim calcmode="lin" valueType="num">
                                      <p:cBhvr additive="base">
                                        <p:cTn id="57" dur="500" fill="hold"/>
                                        <p:tgtEl>
                                          <p:spTgt spid="1194023">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194023">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194026"/>
                                        </p:tgtEl>
                                        <p:attrNameLst>
                                          <p:attrName>style.visibility</p:attrName>
                                        </p:attrNameLst>
                                      </p:cBhvr>
                                      <p:to>
                                        <p:strVal val="visible"/>
                                      </p:to>
                                    </p:set>
                                    <p:animEffect transition="in" filter="wipe(left)">
                                      <p:cBhvr>
                                        <p:cTn id="63" dur="500"/>
                                        <p:tgtEl>
                                          <p:spTgt spid="1194026"/>
                                        </p:tgtEl>
                                      </p:cBhvr>
                                    </p:animEffect>
                                  </p:childTnLst>
                                  <p:subTnLst>
                                    <p:audio>
                                      <p:cMediaNode>
                                        <p:cTn display="0" masterRel="sameClick">
                                          <p:stCondLst>
                                            <p:cond evt="begin" delay="0">
                                              <p:tn val="61"/>
                                            </p:cond>
                                          </p:stCondLst>
                                          <p:endCondLst>
                                            <p:cond evt="onStopAudio" delay="0">
                                              <p:tgtEl>
                                                <p:sldTgt/>
                                              </p:tgtEl>
                                            </p:cond>
                                          </p:endCondLst>
                                        </p:cTn>
                                        <p:tgtEl>
                                          <p:sndTgt r:embed="rId5" name="cashreg.wav"/>
                                        </p:tgtEl>
                                      </p:cMediaNode>
                                    </p:audio>
                                  </p:subTnLst>
                                </p:cTn>
                              </p:par>
                              <p:par>
                                <p:cTn id="64" presetID="22" presetClass="entr" presetSubtype="8" fill="hold" grpId="0" nodeType="withEffect">
                                  <p:stCondLst>
                                    <p:cond delay="0"/>
                                  </p:stCondLst>
                                  <p:childTnLst>
                                    <p:set>
                                      <p:cBhvr>
                                        <p:cTn id="65" dur="1" fill="hold">
                                          <p:stCondLst>
                                            <p:cond delay="0"/>
                                          </p:stCondLst>
                                        </p:cTn>
                                        <p:tgtEl>
                                          <p:spTgt spid="1194027"/>
                                        </p:tgtEl>
                                        <p:attrNameLst>
                                          <p:attrName>style.visibility</p:attrName>
                                        </p:attrNameLst>
                                      </p:cBhvr>
                                      <p:to>
                                        <p:strVal val="visible"/>
                                      </p:to>
                                    </p:set>
                                    <p:animEffect transition="in" filter="wipe(left)">
                                      <p:cBhvr>
                                        <p:cTn id="66" dur="500"/>
                                        <p:tgtEl>
                                          <p:spTgt spid="1194027"/>
                                        </p:tgtEl>
                                      </p:cBhvr>
                                    </p:animEffect>
                                  </p:childTnLst>
                                  <p:subTnLst>
                                    <p:audio>
                                      <p:cMediaNode>
                                        <p:cTn display="0" masterRel="sameClick">
                                          <p:stCondLst>
                                            <p:cond evt="begin" delay="0">
                                              <p:tn val="64"/>
                                            </p:cond>
                                          </p:stCondLst>
                                          <p:endCondLst>
                                            <p:cond evt="onStopAudio" delay="0">
                                              <p:tgtEl>
                                                <p:sldTgt/>
                                              </p:tgtEl>
                                            </p:cond>
                                          </p:endCondLst>
                                        </p:cTn>
                                        <p:tgtEl>
                                          <p:sndTgt r:embed="rId5" name="cashreg.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1194023">
                                            <p:txEl>
                                              <p:pRg st="9" end="9"/>
                                            </p:txEl>
                                          </p:spTgt>
                                        </p:tgtEl>
                                        <p:attrNameLst>
                                          <p:attrName>style.visibility</p:attrName>
                                        </p:attrNameLst>
                                      </p:cBhvr>
                                      <p:to>
                                        <p:strVal val="visible"/>
                                      </p:to>
                                    </p:set>
                                    <p:anim calcmode="lin" valueType="num">
                                      <p:cBhvr additive="base">
                                        <p:cTn id="71" dur="500" fill="hold"/>
                                        <p:tgtEl>
                                          <p:spTgt spid="1194023">
                                            <p:txEl>
                                              <p:pRg st="9" end="9"/>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194023">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1194023">
                                            <p:txEl>
                                              <p:pRg st="10" end="10"/>
                                            </p:txEl>
                                          </p:spTgt>
                                        </p:tgtEl>
                                        <p:attrNameLst>
                                          <p:attrName>style.visibility</p:attrName>
                                        </p:attrNameLst>
                                      </p:cBhvr>
                                      <p:to>
                                        <p:strVal val="visible"/>
                                      </p:to>
                                    </p:set>
                                    <p:anim calcmode="lin" valueType="num">
                                      <p:cBhvr additive="base">
                                        <p:cTn id="77" dur="500" fill="hold"/>
                                        <p:tgtEl>
                                          <p:spTgt spid="1194023">
                                            <p:txEl>
                                              <p:pRg st="10" end="1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194023">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nodeType="clickEffect">
                                  <p:stCondLst>
                                    <p:cond delay="0"/>
                                  </p:stCondLst>
                                  <p:childTnLst>
                                    <p:set>
                                      <p:cBhvr>
                                        <p:cTn id="82" dur="1" fill="hold">
                                          <p:stCondLst>
                                            <p:cond delay="0"/>
                                          </p:stCondLst>
                                        </p:cTn>
                                        <p:tgtEl>
                                          <p:spTgt spid="1194023">
                                            <p:txEl>
                                              <p:pRg st="11" end="11"/>
                                            </p:txEl>
                                          </p:spTgt>
                                        </p:tgtEl>
                                        <p:attrNameLst>
                                          <p:attrName>style.visibility</p:attrName>
                                        </p:attrNameLst>
                                      </p:cBhvr>
                                      <p:to>
                                        <p:strVal val="visible"/>
                                      </p:to>
                                    </p:set>
                                    <p:anim calcmode="lin" valueType="num">
                                      <p:cBhvr additive="base">
                                        <p:cTn id="83" dur="500" fill="hold"/>
                                        <p:tgtEl>
                                          <p:spTgt spid="1194023">
                                            <p:txEl>
                                              <p:pRg st="11" end="11"/>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194023">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4024" grpId="0" animBg="1"/>
      <p:bldP spid="1194025" grpId="0" animBg="1"/>
      <p:bldP spid="1194026" grpId="0" animBg="1"/>
      <p:bldP spid="119402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0" name="Rectangle 20"/>
          <p:cNvSpPr>
            <a:spLocks noChangeArrowheads="1"/>
          </p:cNvSpPr>
          <p:nvPr/>
        </p:nvSpPr>
        <p:spPr bwMode="auto">
          <a:xfrm>
            <a:off x="682625" y="5332413"/>
            <a:ext cx="7764463" cy="1519237"/>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t>FYI</a:t>
            </a:r>
          </a:p>
          <a:p>
            <a:pPr eaLnBrk="1" hangingPunct="1"/>
            <a:r>
              <a:rPr lang="en-US" altLang="en-US" b="1">
                <a:sym typeface="Symbol" pitchFamily="18" charset="2"/>
              </a:rPr>
              <a:t></a:t>
            </a:r>
            <a:r>
              <a:rPr lang="en-US" altLang="en-US">
                <a:sym typeface="Symbol" pitchFamily="18" charset="2"/>
              </a:rPr>
              <a:t>We “built” the 3D sphere with layers of 2D circles.</a:t>
            </a:r>
          </a:p>
          <a:p>
            <a:pPr eaLnBrk="1" hangingPunct="1"/>
            <a:r>
              <a:rPr lang="en-US" altLang="en-US" b="1">
                <a:sym typeface="Symbol" pitchFamily="18" charset="2"/>
              </a:rPr>
              <a:t></a:t>
            </a:r>
            <a:r>
              <a:rPr lang="en-US" altLang="en-US">
                <a:sym typeface="Symbol" pitchFamily="18" charset="2"/>
              </a:rPr>
              <a:t>We have transformed a 3D surface into a stack of 2D surfaces.</a:t>
            </a:r>
          </a:p>
        </p:txBody>
      </p:sp>
      <p:sp>
        <p:nvSpPr>
          <p:cNvPr id="1198082" name="Rectangle 2"/>
          <p:cNvSpPr>
            <a:spLocks noChangeArrowheads="1"/>
          </p:cNvSpPr>
          <p:nvPr/>
        </p:nvSpPr>
        <p:spPr bwMode="auto">
          <a:xfrm>
            <a:off x="685800" y="1401763"/>
            <a:ext cx="7772400" cy="39401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cs typeface="Times New Roman" pitchFamily="18" charset="0"/>
              </a:rPr>
              <a:t>Sketching and interpreting state change graphs</a:t>
            </a:r>
            <a:endParaRPr lang="en-US" altLang="en-US">
              <a:solidFill>
                <a:srgbClr val="333399"/>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Perhaps you have enjoyed the pleasures                          of analytic geometry and the graphing of                   surfaces in 3D.</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three variables of a surface are                                    </a:t>
            </a:r>
            <a:r>
              <a:rPr lang="en-US" altLang="en-US" i="1">
                <a:solidFill>
                  <a:srgbClr val="000000"/>
                </a:solidFill>
                <a:cs typeface="Times New Roman" pitchFamily="18" charset="0"/>
              </a:rPr>
              <a:t>x</a:t>
            </a:r>
            <a:r>
              <a:rPr lang="en-US" altLang="en-US">
                <a:solidFill>
                  <a:srgbClr val="000000"/>
                </a:solidFill>
                <a:cs typeface="Times New Roman" pitchFamily="18" charset="0"/>
              </a:rPr>
              <a:t>, </a:t>
            </a:r>
            <a:r>
              <a:rPr lang="en-US" altLang="en-US" i="1">
                <a:solidFill>
                  <a:srgbClr val="000000"/>
                </a:solidFill>
                <a:cs typeface="Times New Roman" pitchFamily="18" charset="0"/>
              </a:rPr>
              <a:t>y</a:t>
            </a:r>
            <a:r>
              <a:rPr lang="en-US" altLang="en-US">
                <a:solidFill>
                  <a:srgbClr val="000000"/>
                </a:solidFill>
                <a:cs typeface="Times New Roman" pitchFamily="18" charset="0"/>
              </a:rPr>
              <a:t>, and </a:t>
            </a:r>
            <a:r>
              <a:rPr lang="en-US" altLang="en-US" i="1">
                <a:solidFill>
                  <a:srgbClr val="000000"/>
                </a:solidFill>
                <a:cs typeface="Times New Roman" pitchFamily="18" charset="0"/>
              </a:rPr>
              <a:t>z</a:t>
            </a:r>
            <a:r>
              <a:rPr lang="en-US" altLang="en-US">
                <a:solidFill>
                  <a:srgbClr val="000000"/>
                </a:solidFill>
                <a:cs typeface="Times New Roman" pitchFamily="18" charset="0"/>
              </a:rPr>
              <a:t>, and we can describe any                                surface using the "state" variables                                        </a:t>
            </a:r>
            <a:r>
              <a:rPr lang="en-US" altLang="en-US" i="1">
                <a:solidFill>
                  <a:srgbClr val="000000"/>
                </a:solidFill>
                <a:cs typeface="Times New Roman" pitchFamily="18" charset="0"/>
              </a:rPr>
              <a:t>x</a:t>
            </a:r>
            <a:r>
              <a:rPr lang="en-US" altLang="en-US">
                <a:solidFill>
                  <a:srgbClr val="000000"/>
                </a:solidFill>
                <a:cs typeface="Times New Roman" pitchFamily="18" charset="0"/>
              </a:rPr>
              <a:t>, </a:t>
            </a:r>
            <a:r>
              <a:rPr lang="en-US" altLang="en-US" i="1">
                <a:solidFill>
                  <a:srgbClr val="000000"/>
                </a:solidFill>
                <a:cs typeface="Times New Roman" pitchFamily="18" charset="0"/>
              </a:rPr>
              <a:t>y</a:t>
            </a:r>
            <a:r>
              <a:rPr lang="en-US" altLang="en-US">
                <a:solidFill>
                  <a:srgbClr val="000000"/>
                </a:solidFill>
                <a:cs typeface="Times New Roman" pitchFamily="18" charset="0"/>
              </a:rPr>
              <a:t>, and </a:t>
            </a:r>
            <a:r>
              <a:rPr lang="en-US" altLang="en-US" i="1">
                <a:solidFill>
                  <a:srgbClr val="000000"/>
                </a:solidFill>
                <a:cs typeface="Times New Roman" pitchFamily="18" charset="0"/>
              </a:rPr>
              <a:t>z</a:t>
            </a:r>
            <a:r>
              <a:rPr lang="en-US" altLang="en-US">
                <a:solidFill>
                  <a:srgbClr val="000000"/>
                </a:solidFill>
                <a:cs typeface="Times New Roman" pitchFamily="18" charset="0"/>
              </a:rPr>
              <a:t>:</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t>The “equation of state” of a sphere                                     is </a:t>
            </a:r>
            <a:r>
              <a:rPr lang="en-US" altLang="en-US" i="1"/>
              <a:t>x</a:t>
            </a:r>
            <a:r>
              <a:rPr lang="en-US" altLang="en-US" baseline="30000"/>
              <a:t>2</a:t>
            </a:r>
            <a:r>
              <a:rPr lang="en-US" altLang="en-US"/>
              <a:t> + </a:t>
            </a:r>
            <a:r>
              <a:rPr lang="en-US" altLang="en-US" i="1"/>
              <a:t>y</a:t>
            </a:r>
            <a:r>
              <a:rPr lang="en-US" altLang="en-US" baseline="30000"/>
              <a:t>2</a:t>
            </a:r>
            <a:r>
              <a:rPr lang="en-US" altLang="en-US"/>
              <a:t> + </a:t>
            </a:r>
            <a:r>
              <a:rPr lang="en-US" altLang="en-US" i="1"/>
              <a:t>z</a:t>
            </a:r>
            <a:r>
              <a:rPr lang="en-US" altLang="en-US" baseline="30000"/>
              <a:t>2</a:t>
            </a:r>
            <a:r>
              <a:rPr lang="en-US" altLang="en-US"/>
              <a:t> = </a:t>
            </a:r>
            <a:r>
              <a:rPr lang="en-US" altLang="en-US" i="1"/>
              <a:t>r</a:t>
            </a:r>
            <a:r>
              <a:rPr lang="en-US" altLang="en-US" baseline="30000"/>
              <a:t>2</a:t>
            </a:r>
            <a:r>
              <a:rPr lang="en-US" altLang="en-US"/>
              <a:t>, where </a:t>
            </a:r>
            <a:r>
              <a:rPr lang="en-US" altLang="en-US" i="1"/>
              <a:t>r</a:t>
            </a:r>
            <a:r>
              <a:rPr lang="en-US" altLang="en-US"/>
              <a:t> is the radius of the sphere.</a:t>
            </a:r>
          </a:p>
        </p:txBody>
      </p:sp>
      <p:sp>
        <p:nvSpPr>
          <p:cNvPr id="1198090" name="Oval 10"/>
          <p:cNvSpPr>
            <a:spLocks noChangeArrowheads="1"/>
          </p:cNvSpPr>
          <p:nvPr/>
        </p:nvSpPr>
        <p:spPr bwMode="auto">
          <a:xfrm>
            <a:off x="6784975" y="3078163"/>
            <a:ext cx="446088" cy="446087"/>
          </a:xfrm>
          <a:prstGeom prst="ellipse">
            <a:avLst/>
          </a:prstGeom>
          <a:solidFill>
            <a:schemeClr val="accent1">
              <a:alpha val="49019"/>
            </a:schemeClr>
          </a:solidFill>
          <a:ln w="9525">
            <a:round/>
            <a:headEnd/>
            <a:tailEnd/>
          </a:ln>
          <a:scene3d>
            <a:camera prst="legacyObliqueTopRight"/>
            <a:lightRig rig="legacyFlat3" dir="b"/>
          </a:scene3d>
          <a:sp3d extrusionH="125400" prstMaterial="legacyMatte">
            <a:bevelT w="13500" h="13500" prst="angle"/>
            <a:bevelB w="13500" h="13500" prst="angle"/>
            <a:extrusionClr>
              <a:schemeClr val="accent1"/>
            </a:extrusionClr>
          </a:sp3d>
        </p:spPr>
        <p:txBody>
          <a:bodyPr wrap="none" anchor="ctr">
            <a:flatTx/>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98091" name="Oval 11"/>
          <p:cNvSpPr>
            <a:spLocks noChangeArrowheads="1"/>
          </p:cNvSpPr>
          <p:nvPr/>
        </p:nvSpPr>
        <p:spPr bwMode="auto">
          <a:xfrm>
            <a:off x="6616700" y="2943225"/>
            <a:ext cx="735013" cy="735013"/>
          </a:xfrm>
          <a:prstGeom prst="ellipse">
            <a:avLst/>
          </a:prstGeom>
          <a:solidFill>
            <a:schemeClr val="accent1">
              <a:alpha val="49019"/>
            </a:schemeClr>
          </a:solidFill>
          <a:ln w="9525">
            <a:round/>
            <a:headEnd/>
            <a:tailEnd/>
          </a:ln>
          <a:scene3d>
            <a:camera prst="legacyObliqueTopRight"/>
            <a:lightRig rig="legacyFlat3" dir="b"/>
          </a:scene3d>
          <a:sp3d extrusionH="125400" prstMaterial="legacyMatte">
            <a:bevelT w="13500" h="13500" prst="angle"/>
            <a:bevelB w="13500" h="13500" prst="angle"/>
            <a:extrusionClr>
              <a:schemeClr val="accent1"/>
            </a:extrusionClr>
          </a:sp3d>
        </p:spPr>
        <p:txBody>
          <a:bodyPr wrap="none" anchor="ctr">
            <a:flatTx/>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98092" name="Oval 12"/>
          <p:cNvSpPr>
            <a:spLocks noChangeArrowheads="1"/>
          </p:cNvSpPr>
          <p:nvPr/>
        </p:nvSpPr>
        <p:spPr bwMode="auto">
          <a:xfrm>
            <a:off x="6478588" y="2870200"/>
            <a:ext cx="901700" cy="901700"/>
          </a:xfrm>
          <a:prstGeom prst="ellipse">
            <a:avLst/>
          </a:prstGeom>
          <a:solidFill>
            <a:schemeClr val="accent1">
              <a:alpha val="49019"/>
            </a:schemeClr>
          </a:solidFill>
          <a:ln w="9525">
            <a:round/>
            <a:headEnd/>
            <a:tailEnd/>
          </a:ln>
          <a:scene3d>
            <a:camera prst="legacyObliqueTopRight"/>
            <a:lightRig rig="legacyFlat3" dir="b"/>
          </a:scene3d>
          <a:sp3d extrusionH="125400" prstMaterial="legacyMatte">
            <a:bevelT w="13500" h="13500" prst="angle"/>
            <a:bevelB w="13500" h="13500" prst="angle"/>
            <a:extrusionClr>
              <a:schemeClr val="accent1"/>
            </a:extrusionClr>
          </a:sp3d>
        </p:spPr>
        <p:txBody>
          <a:bodyPr wrap="none" anchor="ctr">
            <a:flatTx/>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nvGrpSpPr>
          <p:cNvPr id="2" name="Group 4"/>
          <p:cNvGrpSpPr>
            <a:grpSpLocks/>
          </p:cNvGrpSpPr>
          <p:nvPr/>
        </p:nvGrpSpPr>
        <p:grpSpPr bwMode="auto">
          <a:xfrm>
            <a:off x="6862763" y="3190875"/>
            <a:ext cx="1778000" cy="366713"/>
            <a:chOff x="3856" y="1981"/>
            <a:chExt cx="1120" cy="231"/>
          </a:xfrm>
        </p:grpSpPr>
        <p:sp>
          <p:nvSpPr>
            <p:cNvPr id="35859" name="Line 5"/>
            <p:cNvSpPr>
              <a:spLocks noChangeShapeType="1"/>
            </p:cNvSpPr>
            <p:nvPr/>
          </p:nvSpPr>
          <p:spPr bwMode="auto">
            <a:xfrm>
              <a:off x="3856" y="2100"/>
              <a:ext cx="9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60" name="Text Box 6"/>
            <p:cNvSpPr txBox="1">
              <a:spLocks noChangeArrowheads="1"/>
            </p:cNvSpPr>
            <p:nvPr/>
          </p:nvSpPr>
          <p:spPr bwMode="auto">
            <a:xfrm>
              <a:off x="4788" y="1981"/>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y</a:t>
              </a:r>
            </a:p>
          </p:txBody>
        </p:sp>
      </p:grpSp>
      <p:grpSp>
        <p:nvGrpSpPr>
          <p:cNvPr id="3" name="Group 7"/>
          <p:cNvGrpSpPr>
            <a:grpSpLocks/>
          </p:cNvGrpSpPr>
          <p:nvPr/>
        </p:nvGrpSpPr>
        <p:grpSpPr bwMode="auto">
          <a:xfrm>
            <a:off x="6734175" y="2082800"/>
            <a:ext cx="298450" cy="1285875"/>
            <a:chOff x="3775" y="1283"/>
            <a:chExt cx="188" cy="810"/>
          </a:xfrm>
        </p:grpSpPr>
        <p:sp>
          <p:nvSpPr>
            <p:cNvPr id="35857" name="Line 8"/>
            <p:cNvSpPr>
              <a:spLocks noChangeShapeType="1"/>
            </p:cNvSpPr>
            <p:nvPr/>
          </p:nvSpPr>
          <p:spPr bwMode="auto">
            <a:xfrm flipV="1">
              <a:off x="3856" y="1489"/>
              <a:ext cx="0" cy="6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8" name="Text Box 9"/>
            <p:cNvSpPr txBox="1">
              <a:spLocks noChangeArrowheads="1"/>
            </p:cNvSpPr>
            <p:nvPr/>
          </p:nvSpPr>
          <p:spPr bwMode="auto">
            <a:xfrm>
              <a:off x="3775" y="1283"/>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z</a:t>
              </a:r>
            </a:p>
          </p:txBody>
        </p:sp>
      </p:grpSp>
      <p:sp>
        <p:nvSpPr>
          <p:cNvPr id="1198093" name="Oval 13"/>
          <p:cNvSpPr>
            <a:spLocks noChangeArrowheads="1"/>
          </p:cNvSpPr>
          <p:nvPr/>
        </p:nvSpPr>
        <p:spPr bwMode="auto">
          <a:xfrm>
            <a:off x="6321425" y="2776538"/>
            <a:ext cx="1090613" cy="1090612"/>
          </a:xfrm>
          <a:prstGeom prst="ellipse">
            <a:avLst/>
          </a:prstGeom>
          <a:solidFill>
            <a:schemeClr val="accent1">
              <a:alpha val="49019"/>
            </a:schemeClr>
          </a:solidFill>
          <a:ln w="9525">
            <a:round/>
            <a:headEnd/>
            <a:tailEnd/>
          </a:ln>
          <a:scene3d>
            <a:camera prst="legacyObliqueTopRight"/>
            <a:lightRig rig="legacyFlat3" dir="b"/>
          </a:scene3d>
          <a:sp3d extrusionH="125400" prstMaterial="legacyMatte">
            <a:bevelT w="13500" h="13500" prst="angle"/>
            <a:bevelB w="13500" h="13500" prst="angle"/>
            <a:extrusionClr>
              <a:schemeClr val="accent1"/>
            </a:extrusionClr>
          </a:sp3d>
        </p:spPr>
        <p:txBody>
          <a:bodyPr wrap="none" anchor="ctr">
            <a:flatTx/>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98094" name="Oval 14"/>
          <p:cNvSpPr>
            <a:spLocks noChangeArrowheads="1"/>
          </p:cNvSpPr>
          <p:nvPr/>
        </p:nvSpPr>
        <p:spPr bwMode="auto">
          <a:xfrm>
            <a:off x="6334125" y="2938463"/>
            <a:ext cx="901700" cy="901700"/>
          </a:xfrm>
          <a:prstGeom prst="ellipse">
            <a:avLst/>
          </a:prstGeom>
          <a:solidFill>
            <a:schemeClr val="accent1">
              <a:alpha val="49019"/>
            </a:schemeClr>
          </a:solidFill>
          <a:ln w="9525">
            <a:round/>
            <a:headEnd/>
            <a:tailEnd/>
          </a:ln>
          <a:scene3d>
            <a:camera prst="legacyObliqueTopRight"/>
            <a:lightRig rig="legacyFlat3" dir="b"/>
          </a:scene3d>
          <a:sp3d extrusionH="125400" prstMaterial="legacyMatte">
            <a:bevelT w="13500" h="13500" prst="angle"/>
            <a:bevelB w="13500" h="13500" prst="angle"/>
            <a:extrusionClr>
              <a:schemeClr val="accent1"/>
            </a:extrusionClr>
          </a:sp3d>
        </p:spPr>
        <p:txBody>
          <a:bodyPr wrap="none" anchor="ctr">
            <a:flatTx/>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98095" name="Oval 15"/>
          <p:cNvSpPr>
            <a:spLocks noChangeArrowheads="1"/>
          </p:cNvSpPr>
          <p:nvPr/>
        </p:nvSpPr>
        <p:spPr bwMode="auto">
          <a:xfrm>
            <a:off x="6345238" y="3090863"/>
            <a:ext cx="735012" cy="735012"/>
          </a:xfrm>
          <a:prstGeom prst="ellipse">
            <a:avLst/>
          </a:prstGeom>
          <a:solidFill>
            <a:schemeClr val="accent1">
              <a:alpha val="49019"/>
            </a:schemeClr>
          </a:solidFill>
          <a:ln w="9525">
            <a:round/>
            <a:headEnd/>
            <a:tailEnd/>
          </a:ln>
          <a:scene3d>
            <a:camera prst="legacyObliqueTopRight"/>
            <a:lightRig rig="legacyFlat3" dir="b"/>
          </a:scene3d>
          <a:sp3d extrusionH="125400" prstMaterial="legacyMatte">
            <a:bevelT w="13500" h="13500" prst="angle"/>
            <a:bevelB w="13500" h="13500" prst="angle"/>
            <a:extrusionClr>
              <a:schemeClr val="accent1"/>
            </a:extrusionClr>
          </a:sp3d>
        </p:spPr>
        <p:txBody>
          <a:bodyPr wrap="none" anchor="ctr">
            <a:flatTx/>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98096" name="Oval 16"/>
          <p:cNvSpPr>
            <a:spLocks noChangeArrowheads="1"/>
          </p:cNvSpPr>
          <p:nvPr/>
        </p:nvSpPr>
        <p:spPr bwMode="auto">
          <a:xfrm>
            <a:off x="6415088" y="3298825"/>
            <a:ext cx="446087" cy="446088"/>
          </a:xfrm>
          <a:prstGeom prst="ellipse">
            <a:avLst/>
          </a:prstGeom>
          <a:solidFill>
            <a:schemeClr val="accent1">
              <a:alpha val="49019"/>
            </a:schemeClr>
          </a:solidFill>
          <a:ln w="9525">
            <a:round/>
            <a:headEnd/>
            <a:tailEnd/>
          </a:ln>
          <a:scene3d>
            <a:camera prst="legacyObliqueTopRight"/>
            <a:lightRig rig="legacyFlat3" dir="b"/>
          </a:scene3d>
          <a:sp3d extrusionH="125400" prstMaterial="legacyMatte">
            <a:bevelT w="13500" h="13500" prst="angle"/>
            <a:bevelB w="13500" h="13500" prst="angle"/>
            <a:extrusionClr>
              <a:schemeClr val="accent1"/>
            </a:extrusionClr>
          </a:sp3d>
        </p:spPr>
        <p:txBody>
          <a:bodyPr wrap="none" anchor="ctr">
            <a:flatTx/>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grpSp>
        <p:nvGrpSpPr>
          <p:cNvPr id="4" name="Group 17"/>
          <p:cNvGrpSpPr>
            <a:grpSpLocks/>
          </p:cNvGrpSpPr>
          <p:nvPr/>
        </p:nvGrpSpPr>
        <p:grpSpPr bwMode="auto">
          <a:xfrm>
            <a:off x="5873750" y="3368675"/>
            <a:ext cx="1000125" cy="1100138"/>
            <a:chOff x="3233" y="2093"/>
            <a:chExt cx="630" cy="693"/>
          </a:xfrm>
        </p:grpSpPr>
        <p:sp>
          <p:nvSpPr>
            <p:cNvPr id="35855" name="Line 18"/>
            <p:cNvSpPr>
              <a:spLocks noChangeShapeType="1"/>
            </p:cNvSpPr>
            <p:nvPr/>
          </p:nvSpPr>
          <p:spPr bwMode="auto">
            <a:xfrm flipH="1">
              <a:off x="3364" y="2093"/>
              <a:ext cx="499" cy="4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6" name="Text Box 19"/>
            <p:cNvSpPr txBox="1">
              <a:spLocks noChangeArrowheads="1"/>
            </p:cNvSpPr>
            <p:nvPr/>
          </p:nvSpPr>
          <p:spPr bwMode="auto">
            <a:xfrm>
              <a:off x="3233" y="2555"/>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x</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98082">
                                            <p:txEl>
                                              <p:pRg st="0" end="0"/>
                                            </p:txEl>
                                          </p:spTgt>
                                        </p:tgtEl>
                                        <p:attrNameLst>
                                          <p:attrName>style.visibility</p:attrName>
                                        </p:attrNameLst>
                                      </p:cBhvr>
                                      <p:to>
                                        <p:strVal val="visible"/>
                                      </p:to>
                                    </p:set>
                                    <p:anim calcmode="lin" valueType="num">
                                      <p:cBhvr additive="base">
                                        <p:cTn id="7" dur="500" fill="hold"/>
                                        <p:tgtEl>
                                          <p:spTgt spid="11980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80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98082">
                                            <p:txEl>
                                              <p:pRg st="1" end="1"/>
                                            </p:txEl>
                                          </p:spTgt>
                                        </p:tgtEl>
                                        <p:attrNameLst>
                                          <p:attrName>style.visibility</p:attrName>
                                        </p:attrNameLst>
                                      </p:cBhvr>
                                      <p:to>
                                        <p:strVal val="visible"/>
                                      </p:to>
                                    </p:set>
                                    <p:anim calcmode="lin" valueType="num">
                                      <p:cBhvr additive="base">
                                        <p:cTn id="13" dur="500" fill="hold"/>
                                        <p:tgtEl>
                                          <p:spTgt spid="11980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80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98082">
                                            <p:txEl>
                                              <p:pRg st="2" end="2"/>
                                            </p:txEl>
                                          </p:spTgt>
                                        </p:tgtEl>
                                        <p:attrNameLst>
                                          <p:attrName>style.visibility</p:attrName>
                                        </p:attrNameLst>
                                      </p:cBhvr>
                                      <p:to>
                                        <p:strVal val="visible"/>
                                      </p:to>
                                    </p:set>
                                    <p:anim calcmode="lin" valueType="num">
                                      <p:cBhvr additive="base">
                                        <p:cTn id="19" dur="500" fill="hold"/>
                                        <p:tgtEl>
                                          <p:spTgt spid="119808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80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right)">
                                      <p:cBhvr>
                                        <p:cTn id="25" dur="500"/>
                                        <p:tgtEl>
                                          <p:spTgt spid="4"/>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198082">
                                            <p:txEl>
                                              <p:pRg st="3" end="3"/>
                                            </p:txEl>
                                          </p:spTgt>
                                        </p:tgtEl>
                                        <p:attrNameLst>
                                          <p:attrName>style.visibility</p:attrName>
                                        </p:attrNameLst>
                                      </p:cBhvr>
                                      <p:to>
                                        <p:strVal val="visible"/>
                                      </p:to>
                                    </p:set>
                                    <p:anim calcmode="lin" valueType="num">
                                      <p:cBhvr additive="base">
                                        <p:cTn id="40" dur="500" fill="hold"/>
                                        <p:tgtEl>
                                          <p:spTgt spid="1198082">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1980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12" fill="hold" grpId="0" nodeType="clickEffect">
                                  <p:stCondLst>
                                    <p:cond delay="0"/>
                                  </p:stCondLst>
                                  <p:childTnLst>
                                    <p:set>
                                      <p:cBhvr>
                                        <p:cTn id="45" dur="1" fill="hold">
                                          <p:stCondLst>
                                            <p:cond delay="0"/>
                                          </p:stCondLst>
                                        </p:cTn>
                                        <p:tgtEl>
                                          <p:spTgt spid="1198090"/>
                                        </p:tgtEl>
                                        <p:attrNameLst>
                                          <p:attrName>style.visibility</p:attrName>
                                        </p:attrNameLst>
                                      </p:cBhvr>
                                      <p:to>
                                        <p:strVal val="visible"/>
                                      </p:to>
                                    </p:set>
                                    <p:anim calcmode="lin" valueType="num">
                                      <p:cBhvr additive="base">
                                        <p:cTn id="46" dur="500" fill="hold"/>
                                        <p:tgtEl>
                                          <p:spTgt spid="1198090"/>
                                        </p:tgtEl>
                                        <p:attrNameLst>
                                          <p:attrName>ppt_x</p:attrName>
                                        </p:attrNameLst>
                                      </p:cBhvr>
                                      <p:tavLst>
                                        <p:tav tm="0">
                                          <p:val>
                                            <p:strVal val="0-#ppt_w/2"/>
                                          </p:val>
                                        </p:tav>
                                        <p:tav tm="100000">
                                          <p:val>
                                            <p:strVal val="#ppt_x"/>
                                          </p:val>
                                        </p:tav>
                                      </p:tavLst>
                                    </p:anim>
                                    <p:anim calcmode="lin" valueType="num">
                                      <p:cBhvr additive="base">
                                        <p:cTn id="47" dur="500" fill="hold"/>
                                        <p:tgtEl>
                                          <p:spTgt spid="119809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5" name="suction.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12" fill="hold" grpId="0" nodeType="clickEffect">
                                  <p:stCondLst>
                                    <p:cond delay="0"/>
                                  </p:stCondLst>
                                  <p:childTnLst>
                                    <p:set>
                                      <p:cBhvr>
                                        <p:cTn id="51" dur="1" fill="hold">
                                          <p:stCondLst>
                                            <p:cond delay="0"/>
                                          </p:stCondLst>
                                        </p:cTn>
                                        <p:tgtEl>
                                          <p:spTgt spid="1198091"/>
                                        </p:tgtEl>
                                        <p:attrNameLst>
                                          <p:attrName>style.visibility</p:attrName>
                                        </p:attrNameLst>
                                      </p:cBhvr>
                                      <p:to>
                                        <p:strVal val="visible"/>
                                      </p:to>
                                    </p:set>
                                    <p:anim calcmode="lin" valueType="num">
                                      <p:cBhvr additive="base">
                                        <p:cTn id="52" dur="500" fill="hold"/>
                                        <p:tgtEl>
                                          <p:spTgt spid="1198091"/>
                                        </p:tgtEl>
                                        <p:attrNameLst>
                                          <p:attrName>ppt_x</p:attrName>
                                        </p:attrNameLst>
                                      </p:cBhvr>
                                      <p:tavLst>
                                        <p:tav tm="0">
                                          <p:val>
                                            <p:strVal val="0-#ppt_w/2"/>
                                          </p:val>
                                        </p:tav>
                                        <p:tav tm="100000">
                                          <p:val>
                                            <p:strVal val="#ppt_x"/>
                                          </p:val>
                                        </p:tav>
                                      </p:tavLst>
                                    </p:anim>
                                    <p:anim calcmode="lin" valueType="num">
                                      <p:cBhvr additive="base">
                                        <p:cTn id="53" dur="500" fill="hold"/>
                                        <p:tgtEl>
                                          <p:spTgt spid="11980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5" name="suction.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12" fill="hold" grpId="0" nodeType="clickEffect">
                                  <p:stCondLst>
                                    <p:cond delay="0"/>
                                  </p:stCondLst>
                                  <p:childTnLst>
                                    <p:set>
                                      <p:cBhvr>
                                        <p:cTn id="57" dur="1" fill="hold">
                                          <p:stCondLst>
                                            <p:cond delay="0"/>
                                          </p:stCondLst>
                                        </p:cTn>
                                        <p:tgtEl>
                                          <p:spTgt spid="1198092"/>
                                        </p:tgtEl>
                                        <p:attrNameLst>
                                          <p:attrName>style.visibility</p:attrName>
                                        </p:attrNameLst>
                                      </p:cBhvr>
                                      <p:to>
                                        <p:strVal val="visible"/>
                                      </p:to>
                                    </p:set>
                                    <p:anim calcmode="lin" valueType="num">
                                      <p:cBhvr additive="base">
                                        <p:cTn id="58" dur="500" fill="hold"/>
                                        <p:tgtEl>
                                          <p:spTgt spid="1198092"/>
                                        </p:tgtEl>
                                        <p:attrNameLst>
                                          <p:attrName>ppt_x</p:attrName>
                                        </p:attrNameLst>
                                      </p:cBhvr>
                                      <p:tavLst>
                                        <p:tav tm="0">
                                          <p:val>
                                            <p:strVal val="0-#ppt_w/2"/>
                                          </p:val>
                                        </p:tav>
                                        <p:tav tm="100000">
                                          <p:val>
                                            <p:strVal val="#ppt_x"/>
                                          </p:val>
                                        </p:tav>
                                      </p:tavLst>
                                    </p:anim>
                                    <p:anim calcmode="lin" valueType="num">
                                      <p:cBhvr additive="base">
                                        <p:cTn id="59" dur="500" fill="hold"/>
                                        <p:tgtEl>
                                          <p:spTgt spid="11980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5" name="suction.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12" fill="hold" grpId="0" nodeType="clickEffect">
                                  <p:stCondLst>
                                    <p:cond delay="0"/>
                                  </p:stCondLst>
                                  <p:childTnLst>
                                    <p:set>
                                      <p:cBhvr>
                                        <p:cTn id="63" dur="1" fill="hold">
                                          <p:stCondLst>
                                            <p:cond delay="0"/>
                                          </p:stCondLst>
                                        </p:cTn>
                                        <p:tgtEl>
                                          <p:spTgt spid="1198093"/>
                                        </p:tgtEl>
                                        <p:attrNameLst>
                                          <p:attrName>style.visibility</p:attrName>
                                        </p:attrNameLst>
                                      </p:cBhvr>
                                      <p:to>
                                        <p:strVal val="visible"/>
                                      </p:to>
                                    </p:set>
                                    <p:anim calcmode="lin" valueType="num">
                                      <p:cBhvr additive="base">
                                        <p:cTn id="64" dur="500" fill="hold"/>
                                        <p:tgtEl>
                                          <p:spTgt spid="1198093"/>
                                        </p:tgtEl>
                                        <p:attrNameLst>
                                          <p:attrName>ppt_x</p:attrName>
                                        </p:attrNameLst>
                                      </p:cBhvr>
                                      <p:tavLst>
                                        <p:tav tm="0">
                                          <p:val>
                                            <p:strVal val="0-#ppt_w/2"/>
                                          </p:val>
                                        </p:tav>
                                        <p:tav tm="100000">
                                          <p:val>
                                            <p:strVal val="#ppt_x"/>
                                          </p:val>
                                        </p:tav>
                                      </p:tavLst>
                                    </p:anim>
                                    <p:anim calcmode="lin" valueType="num">
                                      <p:cBhvr additive="base">
                                        <p:cTn id="65" dur="500" fill="hold"/>
                                        <p:tgtEl>
                                          <p:spTgt spid="11980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5" name="suction.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12" fill="hold" grpId="0" nodeType="clickEffect">
                                  <p:stCondLst>
                                    <p:cond delay="0"/>
                                  </p:stCondLst>
                                  <p:childTnLst>
                                    <p:set>
                                      <p:cBhvr>
                                        <p:cTn id="69" dur="1" fill="hold">
                                          <p:stCondLst>
                                            <p:cond delay="0"/>
                                          </p:stCondLst>
                                        </p:cTn>
                                        <p:tgtEl>
                                          <p:spTgt spid="1198094"/>
                                        </p:tgtEl>
                                        <p:attrNameLst>
                                          <p:attrName>style.visibility</p:attrName>
                                        </p:attrNameLst>
                                      </p:cBhvr>
                                      <p:to>
                                        <p:strVal val="visible"/>
                                      </p:to>
                                    </p:set>
                                    <p:anim calcmode="lin" valueType="num">
                                      <p:cBhvr additive="base">
                                        <p:cTn id="70" dur="500" fill="hold"/>
                                        <p:tgtEl>
                                          <p:spTgt spid="1198094"/>
                                        </p:tgtEl>
                                        <p:attrNameLst>
                                          <p:attrName>ppt_x</p:attrName>
                                        </p:attrNameLst>
                                      </p:cBhvr>
                                      <p:tavLst>
                                        <p:tav tm="0">
                                          <p:val>
                                            <p:strVal val="0-#ppt_w/2"/>
                                          </p:val>
                                        </p:tav>
                                        <p:tav tm="100000">
                                          <p:val>
                                            <p:strVal val="#ppt_x"/>
                                          </p:val>
                                        </p:tav>
                                      </p:tavLst>
                                    </p:anim>
                                    <p:anim calcmode="lin" valueType="num">
                                      <p:cBhvr additive="base">
                                        <p:cTn id="71" dur="500" fill="hold"/>
                                        <p:tgtEl>
                                          <p:spTgt spid="11980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5" name="suction.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12" fill="hold" grpId="0" nodeType="clickEffect">
                                  <p:stCondLst>
                                    <p:cond delay="0"/>
                                  </p:stCondLst>
                                  <p:childTnLst>
                                    <p:set>
                                      <p:cBhvr>
                                        <p:cTn id="75" dur="1" fill="hold">
                                          <p:stCondLst>
                                            <p:cond delay="0"/>
                                          </p:stCondLst>
                                        </p:cTn>
                                        <p:tgtEl>
                                          <p:spTgt spid="1198095"/>
                                        </p:tgtEl>
                                        <p:attrNameLst>
                                          <p:attrName>style.visibility</p:attrName>
                                        </p:attrNameLst>
                                      </p:cBhvr>
                                      <p:to>
                                        <p:strVal val="visible"/>
                                      </p:to>
                                    </p:set>
                                    <p:anim calcmode="lin" valueType="num">
                                      <p:cBhvr additive="base">
                                        <p:cTn id="76" dur="500" fill="hold"/>
                                        <p:tgtEl>
                                          <p:spTgt spid="1198095"/>
                                        </p:tgtEl>
                                        <p:attrNameLst>
                                          <p:attrName>ppt_x</p:attrName>
                                        </p:attrNameLst>
                                      </p:cBhvr>
                                      <p:tavLst>
                                        <p:tav tm="0">
                                          <p:val>
                                            <p:strVal val="0-#ppt_w/2"/>
                                          </p:val>
                                        </p:tav>
                                        <p:tav tm="100000">
                                          <p:val>
                                            <p:strVal val="#ppt_x"/>
                                          </p:val>
                                        </p:tav>
                                      </p:tavLst>
                                    </p:anim>
                                    <p:anim calcmode="lin" valueType="num">
                                      <p:cBhvr additive="base">
                                        <p:cTn id="77" dur="500" fill="hold"/>
                                        <p:tgtEl>
                                          <p:spTgt spid="11980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5" name="suction.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12" fill="hold" grpId="0" nodeType="clickEffect">
                                  <p:stCondLst>
                                    <p:cond delay="0"/>
                                  </p:stCondLst>
                                  <p:childTnLst>
                                    <p:set>
                                      <p:cBhvr>
                                        <p:cTn id="81" dur="1" fill="hold">
                                          <p:stCondLst>
                                            <p:cond delay="0"/>
                                          </p:stCondLst>
                                        </p:cTn>
                                        <p:tgtEl>
                                          <p:spTgt spid="1198096"/>
                                        </p:tgtEl>
                                        <p:attrNameLst>
                                          <p:attrName>style.visibility</p:attrName>
                                        </p:attrNameLst>
                                      </p:cBhvr>
                                      <p:to>
                                        <p:strVal val="visible"/>
                                      </p:to>
                                    </p:set>
                                    <p:anim calcmode="lin" valueType="num">
                                      <p:cBhvr additive="base">
                                        <p:cTn id="82" dur="500" fill="hold"/>
                                        <p:tgtEl>
                                          <p:spTgt spid="1198096"/>
                                        </p:tgtEl>
                                        <p:attrNameLst>
                                          <p:attrName>ppt_x</p:attrName>
                                        </p:attrNameLst>
                                      </p:cBhvr>
                                      <p:tavLst>
                                        <p:tav tm="0">
                                          <p:val>
                                            <p:strVal val="0-#ppt_w/2"/>
                                          </p:val>
                                        </p:tav>
                                        <p:tav tm="100000">
                                          <p:val>
                                            <p:strVal val="#ppt_x"/>
                                          </p:val>
                                        </p:tav>
                                      </p:tavLst>
                                    </p:anim>
                                    <p:anim calcmode="lin" valueType="num">
                                      <p:cBhvr additive="base">
                                        <p:cTn id="83" dur="500" fill="hold"/>
                                        <p:tgtEl>
                                          <p:spTgt spid="11980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5" name="suction.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1198100">
                                            <p:txEl>
                                              <p:pRg st="1" end="1"/>
                                            </p:txEl>
                                          </p:spTgt>
                                        </p:tgtEl>
                                        <p:attrNameLst>
                                          <p:attrName>style.visibility</p:attrName>
                                        </p:attrNameLst>
                                      </p:cBhvr>
                                      <p:to>
                                        <p:strVal val="visible"/>
                                      </p:to>
                                    </p:set>
                                    <p:anim calcmode="lin" valueType="num">
                                      <p:cBhvr additive="base">
                                        <p:cTn id="88" dur="500" fill="hold"/>
                                        <p:tgtEl>
                                          <p:spTgt spid="1198100">
                                            <p:txEl>
                                              <p:pRg st="1" end="1"/>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11981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nodeType="clickEffect">
                                  <p:stCondLst>
                                    <p:cond delay="0"/>
                                  </p:stCondLst>
                                  <p:childTnLst>
                                    <p:set>
                                      <p:cBhvr>
                                        <p:cTn id="93" dur="1" fill="hold">
                                          <p:stCondLst>
                                            <p:cond delay="0"/>
                                          </p:stCondLst>
                                        </p:cTn>
                                        <p:tgtEl>
                                          <p:spTgt spid="1198100">
                                            <p:txEl>
                                              <p:pRg st="2" end="2"/>
                                            </p:txEl>
                                          </p:spTgt>
                                        </p:tgtEl>
                                        <p:attrNameLst>
                                          <p:attrName>style.visibility</p:attrName>
                                        </p:attrNameLst>
                                      </p:cBhvr>
                                      <p:to>
                                        <p:strVal val="visible"/>
                                      </p:to>
                                    </p:set>
                                    <p:anim calcmode="lin" valueType="num">
                                      <p:cBhvr additive="base">
                                        <p:cTn id="94" dur="500" fill="hold"/>
                                        <p:tgtEl>
                                          <p:spTgt spid="1198100">
                                            <p:txEl>
                                              <p:pRg st="2" end="2"/>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119810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090" grpId="0" animBg="1"/>
      <p:bldP spid="1198091" grpId="0" animBg="1"/>
      <p:bldP spid="1198092" grpId="0" animBg="1"/>
      <p:bldP spid="1198093" grpId="0" animBg="1"/>
      <p:bldP spid="1198094" grpId="0" animBg="1"/>
      <p:bldP spid="1198095" grpId="0" animBg="1"/>
      <p:bldP spid="119809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48" name="Rectangle 20"/>
          <p:cNvSpPr>
            <a:spLocks noChangeArrowheads="1"/>
          </p:cNvSpPr>
          <p:nvPr/>
        </p:nvSpPr>
        <p:spPr bwMode="auto">
          <a:xfrm>
            <a:off x="682625" y="5295900"/>
            <a:ext cx="7764463" cy="155575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t>FYI</a:t>
            </a:r>
          </a:p>
          <a:p>
            <a:pPr eaLnBrk="1" hangingPunct="1"/>
            <a:r>
              <a:rPr lang="en-US" altLang="en-US" b="1">
                <a:sym typeface="Symbol" pitchFamily="18" charset="2"/>
              </a:rPr>
              <a:t></a:t>
            </a:r>
            <a:r>
              <a:rPr lang="en-US" altLang="en-US">
                <a:sym typeface="Symbol" pitchFamily="18" charset="2"/>
              </a:rPr>
              <a:t>Each layer is an isotherm.</a:t>
            </a:r>
          </a:p>
          <a:p>
            <a:pPr eaLnBrk="1" hangingPunct="1"/>
            <a:r>
              <a:rPr lang="en-US" altLang="en-US" b="1">
                <a:sym typeface="Symbol" pitchFamily="18" charset="2"/>
              </a:rPr>
              <a:t></a:t>
            </a:r>
            <a:r>
              <a:rPr lang="en-US" altLang="en-US">
                <a:sym typeface="Symbol" pitchFamily="18" charset="2"/>
              </a:rPr>
              <a:t>The 3D graph (above) can then be redrawn in its simpler 2D form (below) without loss of information.</a:t>
            </a:r>
          </a:p>
        </p:txBody>
      </p:sp>
      <p:sp>
        <p:nvSpPr>
          <p:cNvPr id="1200130" name="Rectangle 2"/>
          <p:cNvSpPr>
            <a:spLocks noChangeArrowheads="1"/>
          </p:cNvSpPr>
          <p:nvPr/>
        </p:nvSpPr>
        <p:spPr bwMode="auto">
          <a:xfrm>
            <a:off x="685800" y="1401763"/>
            <a:ext cx="7772400" cy="394176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rgbClr val="333399"/>
                </a:solidFill>
              </a:rPr>
              <a:t>Sketching and interpreting state change graphs</a:t>
            </a:r>
            <a:r>
              <a:rPr lang="en-US" altLang="en-US"/>
              <a:t> </a:t>
            </a:r>
            <a:r>
              <a:rPr lang="en-US" altLang="en-US">
                <a:solidFill>
                  <a:srgbClr val="000000"/>
                </a:solidFill>
                <a:cs typeface="Times New Roman" pitchFamily="18" charset="0"/>
              </a:rPr>
              <a:t>	</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three state variables of a                                           gas (if </a:t>
            </a:r>
            <a:r>
              <a:rPr lang="en-US" altLang="en-US" i="1">
                <a:solidFill>
                  <a:srgbClr val="000000"/>
                </a:solidFill>
                <a:cs typeface="Times New Roman" pitchFamily="18" charset="0"/>
              </a:rPr>
              <a:t>n </a:t>
            </a:r>
            <a:r>
              <a:rPr lang="en-US" altLang="en-US">
                <a:solidFill>
                  <a:srgbClr val="000000"/>
                </a:solidFill>
                <a:cs typeface="Times New Roman" pitchFamily="18" charset="0"/>
              </a:rPr>
              <a:t>is kept constant) are                                   analogous.</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We can plot the three variables                                          </a:t>
            </a:r>
            <a:r>
              <a:rPr lang="en-US" altLang="en-US" i="1">
                <a:solidFill>
                  <a:srgbClr val="000000"/>
                </a:solidFill>
                <a:cs typeface="Times New Roman" pitchFamily="18" charset="0"/>
              </a:rPr>
              <a:t>p</a:t>
            </a:r>
            <a:r>
              <a:rPr lang="en-US" altLang="en-US">
                <a:solidFill>
                  <a:srgbClr val="000000"/>
                </a:solidFill>
                <a:cs typeface="Times New Roman" pitchFamily="18" charset="0"/>
              </a:rPr>
              <a:t>, </a:t>
            </a:r>
            <a:r>
              <a:rPr lang="en-US" altLang="en-US" i="1">
                <a:solidFill>
                  <a:srgbClr val="000000"/>
                </a:solidFill>
                <a:cs typeface="Times New Roman" pitchFamily="18" charset="0"/>
              </a:rPr>
              <a:t>V</a:t>
            </a:r>
            <a:r>
              <a:rPr lang="en-US" altLang="en-US">
                <a:solidFill>
                  <a:srgbClr val="000000"/>
                </a:solidFill>
                <a:cs typeface="Times New Roman" pitchFamily="18" charset="0"/>
              </a:rPr>
              <a:t>, and </a:t>
            </a:r>
            <a:r>
              <a:rPr lang="en-US" altLang="en-US" i="1">
                <a:solidFill>
                  <a:srgbClr val="000000"/>
                </a:solidFill>
                <a:cs typeface="Times New Roman" pitchFamily="18" charset="0"/>
              </a:rPr>
              <a:t>T</a:t>
            </a:r>
            <a:r>
              <a:rPr lang="en-US" altLang="en-US">
                <a:solidFill>
                  <a:srgbClr val="000000"/>
                </a:solidFill>
                <a:cs typeface="Times New Roman" pitchFamily="18" charset="0"/>
              </a:rPr>
              <a:t> on mutually                                       perpendicular axes like this:</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t>We have made layers in </a:t>
            </a:r>
            <a:r>
              <a:rPr lang="en-US" altLang="en-US" i="1"/>
              <a:t>T</a:t>
            </a:r>
            <a:r>
              <a:rPr lang="en-US" altLang="en-US"/>
              <a:t>. Thus                                  each layer has a single temperature.</a:t>
            </a:r>
          </a:p>
        </p:txBody>
      </p:sp>
      <p:grpSp>
        <p:nvGrpSpPr>
          <p:cNvPr id="2" name="Group 21"/>
          <p:cNvGrpSpPr>
            <a:grpSpLocks/>
          </p:cNvGrpSpPr>
          <p:nvPr/>
        </p:nvGrpSpPr>
        <p:grpSpPr bwMode="auto">
          <a:xfrm>
            <a:off x="7315200" y="2544763"/>
            <a:ext cx="2105025" cy="366712"/>
            <a:chOff x="3856" y="1981"/>
            <a:chExt cx="1109" cy="231"/>
          </a:xfrm>
        </p:grpSpPr>
        <p:sp>
          <p:nvSpPr>
            <p:cNvPr id="36901" name="Line 22"/>
            <p:cNvSpPr>
              <a:spLocks noChangeShapeType="1"/>
            </p:cNvSpPr>
            <p:nvPr/>
          </p:nvSpPr>
          <p:spPr bwMode="auto">
            <a:xfrm>
              <a:off x="3856" y="2100"/>
              <a:ext cx="9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902" name="Text Box 23"/>
            <p:cNvSpPr txBox="1">
              <a:spLocks noChangeArrowheads="1"/>
            </p:cNvSpPr>
            <p:nvPr/>
          </p:nvSpPr>
          <p:spPr bwMode="auto">
            <a:xfrm>
              <a:off x="4788" y="1981"/>
              <a:ext cx="1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V</a:t>
              </a:r>
            </a:p>
          </p:txBody>
        </p:sp>
      </p:grpSp>
      <p:grpSp>
        <p:nvGrpSpPr>
          <p:cNvPr id="3" name="Group 24"/>
          <p:cNvGrpSpPr>
            <a:grpSpLocks/>
          </p:cNvGrpSpPr>
          <p:nvPr/>
        </p:nvGrpSpPr>
        <p:grpSpPr bwMode="auto">
          <a:xfrm>
            <a:off x="7167563" y="1017588"/>
            <a:ext cx="311150" cy="1716087"/>
            <a:chOff x="3775" y="1283"/>
            <a:chExt cx="196" cy="810"/>
          </a:xfrm>
        </p:grpSpPr>
        <p:sp>
          <p:nvSpPr>
            <p:cNvPr id="36899" name="Line 25"/>
            <p:cNvSpPr>
              <a:spLocks noChangeShapeType="1"/>
            </p:cNvSpPr>
            <p:nvPr/>
          </p:nvSpPr>
          <p:spPr bwMode="auto">
            <a:xfrm flipV="1">
              <a:off x="3856" y="1489"/>
              <a:ext cx="0" cy="6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900" name="Text Box 26"/>
            <p:cNvSpPr txBox="1">
              <a:spLocks noChangeArrowheads="1"/>
            </p:cNvSpPr>
            <p:nvPr/>
          </p:nvSpPr>
          <p:spPr bwMode="auto">
            <a:xfrm>
              <a:off x="3775" y="1283"/>
              <a:ext cx="1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p</a:t>
              </a:r>
            </a:p>
          </p:txBody>
        </p:sp>
      </p:grpSp>
      <p:grpSp>
        <p:nvGrpSpPr>
          <p:cNvPr id="4" name="Group 27"/>
          <p:cNvGrpSpPr>
            <a:grpSpLocks/>
          </p:cNvGrpSpPr>
          <p:nvPr/>
        </p:nvGrpSpPr>
        <p:grpSpPr bwMode="auto">
          <a:xfrm>
            <a:off x="5591175" y="2746375"/>
            <a:ext cx="1700213" cy="1614488"/>
            <a:chOff x="3233" y="2093"/>
            <a:chExt cx="630" cy="598"/>
          </a:xfrm>
        </p:grpSpPr>
        <p:sp>
          <p:nvSpPr>
            <p:cNvPr id="36897" name="Line 28"/>
            <p:cNvSpPr>
              <a:spLocks noChangeShapeType="1"/>
            </p:cNvSpPr>
            <p:nvPr/>
          </p:nvSpPr>
          <p:spPr bwMode="auto">
            <a:xfrm flipH="1">
              <a:off x="3364" y="2093"/>
              <a:ext cx="499" cy="4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98" name="Text Box 29"/>
            <p:cNvSpPr txBox="1">
              <a:spLocks noChangeArrowheads="1"/>
            </p:cNvSpPr>
            <p:nvPr/>
          </p:nvSpPr>
          <p:spPr bwMode="auto">
            <a:xfrm>
              <a:off x="3233" y="2555"/>
              <a:ext cx="12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T</a:t>
              </a:r>
            </a:p>
          </p:txBody>
        </p:sp>
      </p:grpSp>
      <p:sp>
        <p:nvSpPr>
          <p:cNvPr id="1200158" name="Freeform 30"/>
          <p:cNvSpPr>
            <a:spLocks/>
          </p:cNvSpPr>
          <p:nvPr/>
        </p:nvSpPr>
        <p:spPr bwMode="auto">
          <a:xfrm>
            <a:off x="7127875" y="1833563"/>
            <a:ext cx="1495425" cy="1071562"/>
          </a:xfrm>
          <a:custGeom>
            <a:avLst/>
            <a:gdLst>
              <a:gd name="T0" fmla="*/ 0 w 843"/>
              <a:gd name="T1" fmla="*/ 527 h 534"/>
              <a:gd name="T2" fmla="*/ 0 w 843"/>
              <a:gd name="T3" fmla="*/ 0 h 534"/>
              <a:gd name="T4" fmla="*/ 281 w 843"/>
              <a:gd name="T5" fmla="*/ 0 h 534"/>
              <a:gd name="T6" fmla="*/ 352 w 843"/>
              <a:gd name="T7" fmla="*/ 176 h 534"/>
              <a:gd name="T8" fmla="*/ 513 w 843"/>
              <a:gd name="T9" fmla="*/ 316 h 534"/>
              <a:gd name="T10" fmla="*/ 843 w 843"/>
              <a:gd name="T11" fmla="*/ 386 h 534"/>
              <a:gd name="T12" fmla="*/ 843 w 843"/>
              <a:gd name="T13" fmla="*/ 534 h 534"/>
              <a:gd name="T14" fmla="*/ 0 w 843"/>
              <a:gd name="T15" fmla="*/ 527 h 534"/>
              <a:gd name="T16" fmla="*/ 0 60000 65536"/>
              <a:gd name="T17" fmla="*/ 0 60000 65536"/>
              <a:gd name="T18" fmla="*/ 0 60000 65536"/>
              <a:gd name="T19" fmla="*/ 0 60000 65536"/>
              <a:gd name="T20" fmla="*/ 0 60000 65536"/>
              <a:gd name="T21" fmla="*/ 0 60000 65536"/>
              <a:gd name="T22" fmla="*/ 0 60000 65536"/>
              <a:gd name="T23" fmla="*/ 0 60000 65536"/>
              <a:gd name="T24" fmla="*/ 0 w 843"/>
              <a:gd name="T25" fmla="*/ 0 h 534"/>
              <a:gd name="T26" fmla="*/ 843 w 843"/>
              <a:gd name="T27" fmla="*/ 534 h 5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3" h="534">
                <a:moveTo>
                  <a:pt x="0" y="527"/>
                </a:moveTo>
                <a:lnTo>
                  <a:pt x="0" y="0"/>
                </a:lnTo>
                <a:lnTo>
                  <a:pt x="281" y="0"/>
                </a:lnTo>
                <a:lnTo>
                  <a:pt x="352" y="176"/>
                </a:lnTo>
                <a:lnTo>
                  <a:pt x="513" y="316"/>
                </a:lnTo>
                <a:lnTo>
                  <a:pt x="843" y="386"/>
                </a:lnTo>
                <a:lnTo>
                  <a:pt x="843" y="534"/>
                </a:lnTo>
                <a:lnTo>
                  <a:pt x="0" y="527"/>
                </a:lnTo>
                <a:close/>
              </a:path>
            </a:pathLst>
          </a:custGeom>
          <a:solidFill>
            <a:schemeClr val="accent1"/>
          </a:solidFill>
          <a:ln w="9525">
            <a:round/>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a:flatTx/>
          </a:bodyPr>
          <a:lstStyle/>
          <a:p>
            <a:endParaRPr lang="en-US"/>
          </a:p>
        </p:txBody>
      </p:sp>
      <p:sp>
        <p:nvSpPr>
          <p:cNvPr id="1200159" name="Freeform 31"/>
          <p:cNvSpPr>
            <a:spLocks/>
          </p:cNvSpPr>
          <p:nvPr/>
        </p:nvSpPr>
        <p:spPr bwMode="auto">
          <a:xfrm>
            <a:off x="6978650" y="2239963"/>
            <a:ext cx="1308100" cy="828675"/>
          </a:xfrm>
          <a:custGeom>
            <a:avLst/>
            <a:gdLst>
              <a:gd name="T0" fmla="*/ 0 w 843"/>
              <a:gd name="T1" fmla="*/ 527 h 534"/>
              <a:gd name="T2" fmla="*/ 0 w 843"/>
              <a:gd name="T3" fmla="*/ 0 h 534"/>
              <a:gd name="T4" fmla="*/ 281 w 843"/>
              <a:gd name="T5" fmla="*/ 0 h 534"/>
              <a:gd name="T6" fmla="*/ 352 w 843"/>
              <a:gd name="T7" fmla="*/ 176 h 534"/>
              <a:gd name="T8" fmla="*/ 513 w 843"/>
              <a:gd name="T9" fmla="*/ 316 h 534"/>
              <a:gd name="T10" fmla="*/ 843 w 843"/>
              <a:gd name="T11" fmla="*/ 386 h 534"/>
              <a:gd name="T12" fmla="*/ 843 w 843"/>
              <a:gd name="T13" fmla="*/ 534 h 534"/>
              <a:gd name="T14" fmla="*/ 0 w 843"/>
              <a:gd name="T15" fmla="*/ 527 h 534"/>
              <a:gd name="T16" fmla="*/ 0 60000 65536"/>
              <a:gd name="T17" fmla="*/ 0 60000 65536"/>
              <a:gd name="T18" fmla="*/ 0 60000 65536"/>
              <a:gd name="T19" fmla="*/ 0 60000 65536"/>
              <a:gd name="T20" fmla="*/ 0 60000 65536"/>
              <a:gd name="T21" fmla="*/ 0 60000 65536"/>
              <a:gd name="T22" fmla="*/ 0 60000 65536"/>
              <a:gd name="T23" fmla="*/ 0 60000 65536"/>
              <a:gd name="T24" fmla="*/ 0 w 843"/>
              <a:gd name="T25" fmla="*/ 0 h 534"/>
              <a:gd name="T26" fmla="*/ 843 w 843"/>
              <a:gd name="T27" fmla="*/ 534 h 5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3" h="534">
                <a:moveTo>
                  <a:pt x="0" y="527"/>
                </a:moveTo>
                <a:lnTo>
                  <a:pt x="0" y="0"/>
                </a:lnTo>
                <a:lnTo>
                  <a:pt x="281" y="0"/>
                </a:lnTo>
                <a:lnTo>
                  <a:pt x="352" y="176"/>
                </a:lnTo>
                <a:lnTo>
                  <a:pt x="513" y="316"/>
                </a:lnTo>
                <a:lnTo>
                  <a:pt x="843" y="386"/>
                </a:lnTo>
                <a:lnTo>
                  <a:pt x="843" y="534"/>
                </a:lnTo>
                <a:lnTo>
                  <a:pt x="0" y="527"/>
                </a:lnTo>
                <a:close/>
              </a:path>
            </a:pathLst>
          </a:custGeom>
          <a:solidFill>
            <a:schemeClr val="accent1"/>
          </a:solidFill>
          <a:ln w="9525">
            <a:round/>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a:flatTx/>
          </a:bodyPr>
          <a:lstStyle/>
          <a:p>
            <a:endParaRPr lang="en-US"/>
          </a:p>
        </p:txBody>
      </p:sp>
      <p:sp>
        <p:nvSpPr>
          <p:cNvPr id="1200160" name="Freeform 32"/>
          <p:cNvSpPr>
            <a:spLocks/>
          </p:cNvSpPr>
          <p:nvPr/>
        </p:nvSpPr>
        <p:spPr bwMode="auto">
          <a:xfrm>
            <a:off x="6831013" y="2544763"/>
            <a:ext cx="1085850" cy="687387"/>
          </a:xfrm>
          <a:custGeom>
            <a:avLst/>
            <a:gdLst>
              <a:gd name="T0" fmla="*/ 0 w 600"/>
              <a:gd name="T1" fmla="*/ 375 h 380"/>
              <a:gd name="T2" fmla="*/ 0 w 600"/>
              <a:gd name="T3" fmla="*/ 0 h 380"/>
              <a:gd name="T4" fmla="*/ 200 w 600"/>
              <a:gd name="T5" fmla="*/ 0 h 380"/>
              <a:gd name="T6" fmla="*/ 265 w 600"/>
              <a:gd name="T7" fmla="*/ 202 h 380"/>
              <a:gd name="T8" fmla="*/ 398 w 600"/>
              <a:gd name="T9" fmla="*/ 272 h 380"/>
              <a:gd name="T10" fmla="*/ 588 w 600"/>
              <a:gd name="T11" fmla="*/ 321 h 380"/>
              <a:gd name="T12" fmla="*/ 600 w 600"/>
              <a:gd name="T13" fmla="*/ 380 h 380"/>
              <a:gd name="T14" fmla="*/ 0 w 600"/>
              <a:gd name="T15" fmla="*/ 375 h 380"/>
              <a:gd name="T16" fmla="*/ 0 60000 65536"/>
              <a:gd name="T17" fmla="*/ 0 60000 65536"/>
              <a:gd name="T18" fmla="*/ 0 60000 65536"/>
              <a:gd name="T19" fmla="*/ 0 60000 65536"/>
              <a:gd name="T20" fmla="*/ 0 60000 65536"/>
              <a:gd name="T21" fmla="*/ 0 60000 65536"/>
              <a:gd name="T22" fmla="*/ 0 60000 65536"/>
              <a:gd name="T23" fmla="*/ 0 60000 65536"/>
              <a:gd name="T24" fmla="*/ 0 w 600"/>
              <a:gd name="T25" fmla="*/ 0 h 380"/>
              <a:gd name="T26" fmla="*/ 600 w 600"/>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0" h="380">
                <a:moveTo>
                  <a:pt x="0" y="375"/>
                </a:moveTo>
                <a:lnTo>
                  <a:pt x="0" y="0"/>
                </a:lnTo>
                <a:lnTo>
                  <a:pt x="200" y="0"/>
                </a:lnTo>
                <a:lnTo>
                  <a:pt x="265" y="202"/>
                </a:lnTo>
                <a:lnTo>
                  <a:pt x="398" y="272"/>
                </a:lnTo>
                <a:lnTo>
                  <a:pt x="588" y="321"/>
                </a:lnTo>
                <a:lnTo>
                  <a:pt x="600" y="380"/>
                </a:lnTo>
                <a:lnTo>
                  <a:pt x="0" y="375"/>
                </a:lnTo>
                <a:close/>
              </a:path>
            </a:pathLst>
          </a:custGeom>
          <a:solidFill>
            <a:schemeClr val="accent1"/>
          </a:solidFill>
          <a:ln w="9525">
            <a:round/>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a:flatTx/>
          </a:bodyPr>
          <a:lstStyle/>
          <a:p>
            <a:endParaRPr lang="en-US"/>
          </a:p>
        </p:txBody>
      </p:sp>
      <p:sp>
        <p:nvSpPr>
          <p:cNvPr id="1200161" name="Freeform 33"/>
          <p:cNvSpPr>
            <a:spLocks/>
          </p:cNvSpPr>
          <p:nvPr/>
        </p:nvSpPr>
        <p:spPr bwMode="auto">
          <a:xfrm>
            <a:off x="6692900" y="2805113"/>
            <a:ext cx="868363" cy="557212"/>
          </a:xfrm>
          <a:custGeom>
            <a:avLst/>
            <a:gdLst>
              <a:gd name="T0" fmla="*/ 0 w 464"/>
              <a:gd name="T1" fmla="*/ 294 h 298"/>
              <a:gd name="T2" fmla="*/ 0 w 464"/>
              <a:gd name="T3" fmla="*/ 4 h 298"/>
              <a:gd name="T4" fmla="*/ 81 w 464"/>
              <a:gd name="T5" fmla="*/ 0 h 298"/>
              <a:gd name="T6" fmla="*/ 116 w 464"/>
              <a:gd name="T7" fmla="*/ 136 h 298"/>
              <a:gd name="T8" fmla="*/ 210 w 464"/>
              <a:gd name="T9" fmla="*/ 218 h 298"/>
              <a:gd name="T10" fmla="*/ 375 w 464"/>
              <a:gd name="T11" fmla="*/ 271 h 298"/>
              <a:gd name="T12" fmla="*/ 464 w 464"/>
              <a:gd name="T13" fmla="*/ 298 h 298"/>
              <a:gd name="T14" fmla="*/ 0 w 464"/>
              <a:gd name="T15" fmla="*/ 294 h 298"/>
              <a:gd name="T16" fmla="*/ 0 60000 65536"/>
              <a:gd name="T17" fmla="*/ 0 60000 65536"/>
              <a:gd name="T18" fmla="*/ 0 60000 65536"/>
              <a:gd name="T19" fmla="*/ 0 60000 65536"/>
              <a:gd name="T20" fmla="*/ 0 60000 65536"/>
              <a:gd name="T21" fmla="*/ 0 60000 65536"/>
              <a:gd name="T22" fmla="*/ 0 60000 65536"/>
              <a:gd name="T23" fmla="*/ 0 60000 65536"/>
              <a:gd name="T24" fmla="*/ 0 w 464"/>
              <a:gd name="T25" fmla="*/ 0 h 298"/>
              <a:gd name="T26" fmla="*/ 464 w 464"/>
              <a:gd name="T27" fmla="*/ 298 h 2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4" h="298">
                <a:moveTo>
                  <a:pt x="0" y="294"/>
                </a:moveTo>
                <a:lnTo>
                  <a:pt x="0" y="4"/>
                </a:lnTo>
                <a:lnTo>
                  <a:pt x="81" y="0"/>
                </a:lnTo>
                <a:lnTo>
                  <a:pt x="116" y="136"/>
                </a:lnTo>
                <a:lnTo>
                  <a:pt x="210" y="218"/>
                </a:lnTo>
                <a:lnTo>
                  <a:pt x="375" y="271"/>
                </a:lnTo>
                <a:lnTo>
                  <a:pt x="464" y="298"/>
                </a:lnTo>
                <a:lnTo>
                  <a:pt x="0" y="294"/>
                </a:lnTo>
                <a:close/>
              </a:path>
            </a:pathLst>
          </a:custGeom>
          <a:solidFill>
            <a:schemeClr val="accent1"/>
          </a:solidFill>
          <a:ln w="9525">
            <a:round/>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a:flatTx/>
          </a:bodyPr>
          <a:lstStyle/>
          <a:p>
            <a:endParaRPr lang="en-US"/>
          </a:p>
        </p:txBody>
      </p:sp>
      <p:sp>
        <p:nvSpPr>
          <p:cNvPr id="1200162" name="Freeform 34"/>
          <p:cNvSpPr>
            <a:spLocks/>
          </p:cNvSpPr>
          <p:nvPr/>
        </p:nvSpPr>
        <p:spPr bwMode="auto">
          <a:xfrm>
            <a:off x="6553200" y="3060700"/>
            <a:ext cx="577850" cy="446088"/>
          </a:xfrm>
          <a:custGeom>
            <a:avLst/>
            <a:gdLst>
              <a:gd name="T0" fmla="*/ 0 w 464"/>
              <a:gd name="T1" fmla="*/ 294 h 298"/>
              <a:gd name="T2" fmla="*/ 0 w 464"/>
              <a:gd name="T3" fmla="*/ 4 h 298"/>
              <a:gd name="T4" fmla="*/ 81 w 464"/>
              <a:gd name="T5" fmla="*/ 0 h 298"/>
              <a:gd name="T6" fmla="*/ 116 w 464"/>
              <a:gd name="T7" fmla="*/ 136 h 298"/>
              <a:gd name="T8" fmla="*/ 210 w 464"/>
              <a:gd name="T9" fmla="*/ 218 h 298"/>
              <a:gd name="T10" fmla="*/ 375 w 464"/>
              <a:gd name="T11" fmla="*/ 271 h 298"/>
              <a:gd name="T12" fmla="*/ 464 w 464"/>
              <a:gd name="T13" fmla="*/ 298 h 298"/>
              <a:gd name="T14" fmla="*/ 0 w 464"/>
              <a:gd name="T15" fmla="*/ 294 h 298"/>
              <a:gd name="T16" fmla="*/ 0 60000 65536"/>
              <a:gd name="T17" fmla="*/ 0 60000 65536"/>
              <a:gd name="T18" fmla="*/ 0 60000 65536"/>
              <a:gd name="T19" fmla="*/ 0 60000 65536"/>
              <a:gd name="T20" fmla="*/ 0 60000 65536"/>
              <a:gd name="T21" fmla="*/ 0 60000 65536"/>
              <a:gd name="T22" fmla="*/ 0 60000 65536"/>
              <a:gd name="T23" fmla="*/ 0 60000 65536"/>
              <a:gd name="T24" fmla="*/ 0 w 464"/>
              <a:gd name="T25" fmla="*/ 0 h 298"/>
              <a:gd name="T26" fmla="*/ 464 w 464"/>
              <a:gd name="T27" fmla="*/ 298 h 2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4" h="298">
                <a:moveTo>
                  <a:pt x="0" y="294"/>
                </a:moveTo>
                <a:lnTo>
                  <a:pt x="0" y="4"/>
                </a:lnTo>
                <a:lnTo>
                  <a:pt x="81" y="0"/>
                </a:lnTo>
                <a:lnTo>
                  <a:pt x="116" y="136"/>
                </a:lnTo>
                <a:lnTo>
                  <a:pt x="210" y="218"/>
                </a:lnTo>
                <a:lnTo>
                  <a:pt x="375" y="271"/>
                </a:lnTo>
                <a:lnTo>
                  <a:pt x="464" y="298"/>
                </a:lnTo>
                <a:lnTo>
                  <a:pt x="0" y="294"/>
                </a:lnTo>
                <a:close/>
              </a:path>
            </a:pathLst>
          </a:custGeom>
          <a:solidFill>
            <a:schemeClr val="accent1"/>
          </a:solidFill>
          <a:ln w="9525">
            <a:round/>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a:flatTx/>
          </a:bodyPr>
          <a:lstStyle/>
          <a:p>
            <a:endParaRPr lang="en-US"/>
          </a:p>
        </p:txBody>
      </p:sp>
      <p:sp>
        <p:nvSpPr>
          <p:cNvPr id="1200163" name="Freeform 35"/>
          <p:cNvSpPr>
            <a:spLocks/>
          </p:cNvSpPr>
          <p:nvPr/>
        </p:nvSpPr>
        <p:spPr bwMode="auto">
          <a:xfrm>
            <a:off x="6367463" y="3268663"/>
            <a:ext cx="515937" cy="398462"/>
          </a:xfrm>
          <a:custGeom>
            <a:avLst/>
            <a:gdLst>
              <a:gd name="T0" fmla="*/ 0 w 464"/>
              <a:gd name="T1" fmla="*/ 294 h 298"/>
              <a:gd name="T2" fmla="*/ 0 w 464"/>
              <a:gd name="T3" fmla="*/ 4 h 298"/>
              <a:gd name="T4" fmla="*/ 81 w 464"/>
              <a:gd name="T5" fmla="*/ 0 h 298"/>
              <a:gd name="T6" fmla="*/ 116 w 464"/>
              <a:gd name="T7" fmla="*/ 136 h 298"/>
              <a:gd name="T8" fmla="*/ 210 w 464"/>
              <a:gd name="T9" fmla="*/ 218 h 298"/>
              <a:gd name="T10" fmla="*/ 375 w 464"/>
              <a:gd name="T11" fmla="*/ 271 h 298"/>
              <a:gd name="T12" fmla="*/ 464 w 464"/>
              <a:gd name="T13" fmla="*/ 298 h 298"/>
              <a:gd name="T14" fmla="*/ 0 w 464"/>
              <a:gd name="T15" fmla="*/ 294 h 298"/>
              <a:gd name="T16" fmla="*/ 0 60000 65536"/>
              <a:gd name="T17" fmla="*/ 0 60000 65536"/>
              <a:gd name="T18" fmla="*/ 0 60000 65536"/>
              <a:gd name="T19" fmla="*/ 0 60000 65536"/>
              <a:gd name="T20" fmla="*/ 0 60000 65536"/>
              <a:gd name="T21" fmla="*/ 0 60000 65536"/>
              <a:gd name="T22" fmla="*/ 0 60000 65536"/>
              <a:gd name="T23" fmla="*/ 0 60000 65536"/>
              <a:gd name="T24" fmla="*/ 0 w 464"/>
              <a:gd name="T25" fmla="*/ 0 h 298"/>
              <a:gd name="T26" fmla="*/ 464 w 464"/>
              <a:gd name="T27" fmla="*/ 298 h 2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4" h="298">
                <a:moveTo>
                  <a:pt x="0" y="294"/>
                </a:moveTo>
                <a:lnTo>
                  <a:pt x="0" y="4"/>
                </a:lnTo>
                <a:lnTo>
                  <a:pt x="81" y="0"/>
                </a:lnTo>
                <a:lnTo>
                  <a:pt x="116" y="136"/>
                </a:lnTo>
                <a:lnTo>
                  <a:pt x="210" y="218"/>
                </a:lnTo>
                <a:lnTo>
                  <a:pt x="375" y="271"/>
                </a:lnTo>
                <a:lnTo>
                  <a:pt x="464" y="298"/>
                </a:lnTo>
                <a:lnTo>
                  <a:pt x="0" y="294"/>
                </a:lnTo>
                <a:close/>
              </a:path>
            </a:pathLst>
          </a:custGeom>
          <a:solidFill>
            <a:schemeClr val="accent1"/>
          </a:solidFill>
          <a:ln w="9525">
            <a:round/>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a:flatTx/>
          </a:bodyPr>
          <a:lstStyle/>
          <a:p>
            <a:endParaRPr lang="en-US"/>
          </a:p>
        </p:txBody>
      </p:sp>
      <p:grpSp>
        <p:nvGrpSpPr>
          <p:cNvPr id="5" name="Group 42"/>
          <p:cNvGrpSpPr>
            <a:grpSpLocks/>
          </p:cNvGrpSpPr>
          <p:nvPr/>
        </p:nvGrpSpPr>
        <p:grpSpPr bwMode="auto">
          <a:xfrm>
            <a:off x="6326188" y="5649913"/>
            <a:ext cx="2105025" cy="366712"/>
            <a:chOff x="3856" y="1981"/>
            <a:chExt cx="1109" cy="231"/>
          </a:xfrm>
        </p:grpSpPr>
        <p:sp>
          <p:nvSpPr>
            <p:cNvPr id="36895" name="Line 43"/>
            <p:cNvSpPr>
              <a:spLocks noChangeShapeType="1"/>
            </p:cNvSpPr>
            <p:nvPr/>
          </p:nvSpPr>
          <p:spPr bwMode="auto">
            <a:xfrm>
              <a:off x="3856" y="2100"/>
              <a:ext cx="9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96" name="Text Box 44"/>
            <p:cNvSpPr txBox="1">
              <a:spLocks noChangeArrowheads="1"/>
            </p:cNvSpPr>
            <p:nvPr/>
          </p:nvSpPr>
          <p:spPr bwMode="auto">
            <a:xfrm>
              <a:off x="4788" y="1981"/>
              <a:ext cx="1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V</a:t>
              </a:r>
            </a:p>
          </p:txBody>
        </p:sp>
      </p:grpSp>
      <p:grpSp>
        <p:nvGrpSpPr>
          <p:cNvPr id="6" name="Group 45"/>
          <p:cNvGrpSpPr>
            <a:grpSpLocks/>
          </p:cNvGrpSpPr>
          <p:nvPr/>
        </p:nvGrpSpPr>
        <p:grpSpPr bwMode="auto">
          <a:xfrm>
            <a:off x="6191250" y="4122738"/>
            <a:ext cx="311150" cy="1716087"/>
            <a:chOff x="3775" y="1283"/>
            <a:chExt cx="196" cy="810"/>
          </a:xfrm>
        </p:grpSpPr>
        <p:sp>
          <p:nvSpPr>
            <p:cNvPr id="36893" name="Line 46"/>
            <p:cNvSpPr>
              <a:spLocks noChangeShapeType="1"/>
            </p:cNvSpPr>
            <p:nvPr/>
          </p:nvSpPr>
          <p:spPr bwMode="auto">
            <a:xfrm flipV="1">
              <a:off x="3856" y="1489"/>
              <a:ext cx="0" cy="6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94" name="Text Box 47"/>
            <p:cNvSpPr txBox="1">
              <a:spLocks noChangeArrowheads="1"/>
            </p:cNvSpPr>
            <p:nvPr/>
          </p:nvSpPr>
          <p:spPr bwMode="auto">
            <a:xfrm>
              <a:off x="3775" y="1283"/>
              <a:ext cx="1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p</a:t>
              </a:r>
            </a:p>
          </p:txBody>
        </p:sp>
      </p:grpSp>
      <p:sp>
        <p:nvSpPr>
          <p:cNvPr id="1200176" name="Freeform 48"/>
          <p:cNvSpPr>
            <a:spLocks/>
          </p:cNvSpPr>
          <p:nvPr/>
        </p:nvSpPr>
        <p:spPr bwMode="auto">
          <a:xfrm>
            <a:off x="6426200" y="5151438"/>
            <a:ext cx="700088" cy="569912"/>
          </a:xfrm>
          <a:custGeom>
            <a:avLst/>
            <a:gdLst>
              <a:gd name="T0" fmla="*/ 0 w 441"/>
              <a:gd name="T1" fmla="*/ 0 h 359"/>
              <a:gd name="T2" fmla="*/ 35 w 441"/>
              <a:gd name="T3" fmla="*/ 165 h 359"/>
              <a:gd name="T4" fmla="*/ 153 w 441"/>
              <a:gd name="T5" fmla="*/ 270 h 359"/>
              <a:gd name="T6" fmla="*/ 441 w 441"/>
              <a:gd name="T7" fmla="*/ 359 h 359"/>
              <a:gd name="T8" fmla="*/ 0 60000 65536"/>
              <a:gd name="T9" fmla="*/ 0 60000 65536"/>
              <a:gd name="T10" fmla="*/ 0 60000 65536"/>
              <a:gd name="T11" fmla="*/ 0 60000 65536"/>
              <a:gd name="T12" fmla="*/ 0 w 441"/>
              <a:gd name="T13" fmla="*/ 0 h 359"/>
              <a:gd name="T14" fmla="*/ 441 w 441"/>
              <a:gd name="T15" fmla="*/ 359 h 359"/>
            </a:gdLst>
            <a:ahLst/>
            <a:cxnLst>
              <a:cxn ang="T8">
                <a:pos x="T0" y="T1"/>
              </a:cxn>
              <a:cxn ang="T9">
                <a:pos x="T2" y="T3"/>
              </a:cxn>
              <a:cxn ang="T10">
                <a:pos x="T4" y="T5"/>
              </a:cxn>
              <a:cxn ang="T11">
                <a:pos x="T6" y="T7"/>
              </a:cxn>
            </a:cxnLst>
            <a:rect l="T12" t="T13" r="T14" b="T15"/>
            <a:pathLst>
              <a:path w="441" h="359">
                <a:moveTo>
                  <a:pt x="0" y="0"/>
                </a:moveTo>
                <a:lnTo>
                  <a:pt x="35" y="165"/>
                </a:lnTo>
                <a:lnTo>
                  <a:pt x="153" y="270"/>
                </a:lnTo>
                <a:lnTo>
                  <a:pt x="441" y="359"/>
                </a:lnTo>
              </a:path>
            </a:pathLst>
          </a:custGeom>
          <a:noFill/>
          <a:ln w="381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177" name="Freeform 49"/>
          <p:cNvSpPr>
            <a:spLocks/>
          </p:cNvSpPr>
          <p:nvPr/>
        </p:nvSpPr>
        <p:spPr bwMode="auto">
          <a:xfrm>
            <a:off x="6829425" y="2805113"/>
            <a:ext cx="700088" cy="569912"/>
          </a:xfrm>
          <a:custGeom>
            <a:avLst/>
            <a:gdLst>
              <a:gd name="T0" fmla="*/ 0 w 441"/>
              <a:gd name="T1" fmla="*/ 0 h 359"/>
              <a:gd name="T2" fmla="*/ 35 w 441"/>
              <a:gd name="T3" fmla="*/ 165 h 359"/>
              <a:gd name="T4" fmla="*/ 153 w 441"/>
              <a:gd name="T5" fmla="*/ 270 h 359"/>
              <a:gd name="T6" fmla="*/ 441 w 441"/>
              <a:gd name="T7" fmla="*/ 359 h 359"/>
              <a:gd name="T8" fmla="*/ 0 60000 65536"/>
              <a:gd name="T9" fmla="*/ 0 60000 65536"/>
              <a:gd name="T10" fmla="*/ 0 60000 65536"/>
              <a:gd name="T11" fmla="*/ 0 60000 65536"/>
              <a:gd name="T12" fmla="*/ 0 w 441"/>
              <a:gd name="T13" fmla="*/ 0 h 359"/>
              <a:gd name="T14" fmla="*/ 441 w 441"/>
              <a:gd name="T15" fmla="*/ 359 h 359"/>
            </a:gdLst>
            <a:ahLst/>
            <a:cxnLst>
              <a:cxn ang="T8">
                <a:pos x="T0" y="T1"/>
              </a:cxn>
              <a:cxn ang="T9">
                <a:pos x="T2" y="T3"/>
              </a:cxn>
              <a:cxn ang="T10">
                <a:pos x="T4" y="T5"/>
              </a:cxn>
              <a:cxn ang="T11">
                <a:pos x="T6" y="T7"/>
              </a:cxn>
            </a:cxnLst>
            <a:rect l="T12" t="T13" r="T14" b="T15"/>
            <a:pathLst>
              <a:path w="441" h="359">
                <a:moveTo>
                  <a:pt x="0" y="0"/>
                </a:moveTo>
                <a:lnTo>
                  <a:pt x="35" y="165"/>
                </a:lnTo>
                <a:lnTo>
                  <a:pt x="153" y="270"/>
                </a:lnTo>
                <a:lnTo>
                  <a:pt x="441" y="359"/>
                </a:lnTo>
              </a:path>
            </a:pathLst>
          </a:custGeom>
          <a:noFill/>
          <a:ln w="38100" cap="flat" cmpd="sng">
            <a:solidFill>
              <a:srgbClr val="FF0000"/>
            </a:solidFill>
            <a:prstDash val="solid"/>
            <a:round/>
            <a:headEnd type="none" w="med" len="med"/>
            <a:tailEnd type="none" w="med" len="med"/>
          </a:ln>
          <a:scene3d>
            <a:camera prst="legacyObliqueTopRight"/>
            <a:lightRig rig="legacyFlat3" dir="b"/>
          </a:scene3d>
          <a:sp3d extrusionH="430200" prstMaterial="legacyMatte">
            <a:bevelT w="13500" h="13500" prst="angle"/>
            <a:bevelB w="13500" h="13500" prst="angle"/>
            <a:extrusionClr>
              <a:srgbClr val="FF0000"/>
            </a:extrusionClr>
          </a:sp3d>
          <a:extLst>
            <a:ext uri="{909E8E84-426E-40DD-AFC4-6F175D3DCCD1}">
              <a14:hiddenFill xmlns:a14="http://schemas.microsoft.com/office/drawing/2010/main">
                <a:solidFill>
                  <a:srgbClr val="FFFFFF"/>
                </a:solidFill>
              </a14:hiddenFill>
            </a:ext>
          </a:extLst>
        </p:spPr>
        <p:txBody>
          <a:bodyPr>
            <a:flatTx/>
          </a:bodyPr>
          <a:lstStyle/>
          <a:p>
            <a:endParaRPr lang="en-US"/>
          </a:p>
        </p:txBody>
      </p:sp>
      <p:sp>
        <p:nvSpPr>
          <p:cNvPr id="1200178" name="Freeform 50"/>
          <p:cNvSpPr>
            <a:spLocks/>
          </p:cNvSpPr>
          <p:nvPr/>
        </p:nvSpPr>
        <p:spPr bwMode="auto">
          <a:xfrm>
            <a:off x="6569075" y="5011738"/>
            <a:ext cx="727075" cy="530225"/>
          </a:xfrm>
          <a:custGeom>
            <a:avLst/>
            <a:gdLst>
              <a:gd name="T0" fmla="*/ 0 w 458"/>
              <a:gd name="T1" fmla="*/ 0 h 334"/>
              <a:gd name="T2" fmla="*/ 111 w 458"/>
              <a:gd name="T3" fmla="*/ 193 h 334"/>
              <a:gd name="T4" fmla="*/ 246 w 458"/>
              <a:gd name="T5" fmla="*/ 281 h 334"/>
              <a:gd name="T6" fmla="*/ 458 w 458"/>
              <a:gd name="T7" fmla="*/ 334 h 334"/>
              <a:gd name="T8" fmla="*/ 0 60000 65536"/>
              <a:gd name="T9" fmla="*/ 0 60000 65536"/>
              <a:gd name="T10" fmla="*/ 0 60000 65536"/>
              <a:gd name="T11" fmla="*/ 0 60000 65536"/>
              <a:gd name="T12" fmla="*/ 0 w 458"/>
              <a:gd name="T13" fmla="*/ 0 h 334"/>
              <a:gd name="T14" fmla="*/ 458 w 458"/>
              <a:gd name="T15" fmla="*/ 334 h 334"/>
            </a:gdLst>
            <a:ahLst/>
            <a:cxnLst>
              <a:cxn ang="T8">
                <a:pos x="T0" y="T1"/>
              </a:cxn>
              <a:cxn ang="T9">
                <a:pos x="T2" y="T3"/>
              </a:cxn>
              <a:cxn ang="T10">
                <a:pos x="T4" y="T5"/>
              </a:cxn>
              <a:cxn ang="T11">
                <a:pos x="T6" y="T7"/>
              </a:cxn>
            </a:cxnLst>
            <a:rect l="T12" t="T13" r="T14" b="T15"/>
            <a:pathLst>
              <a:path w="458" h="334">
                <a:moveTo>
                  <a:pt x="0" y="0"/>
                </a:moveTo>
                <a:lnTo>
                  <a:pt x="111" y="193"/>
                </a:lnTo>
                <a:lnTo>
                  <a:pt x="246" y="281"/>
                </a:lnTo>
                <a:lnTo>
                  <a:pt x="458" y="334"/>
                </a:lnTo>
              </a:path>
            </a:pathLst>
          </a:custGeom>
          <a:noFill/>
          <a:ln w="38100" cap="flat" cmpd="sng">
            <a:solidFill>
              <a:srgbClr val="008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179" name="Freeform 51"/>
          <p:cNvSpPr>
            <a:spLocks/>
          </p:cNvSpPr>
          <p:nvPr/>
        </p:nvSpPr>
        <p:spPr bwMode="auto">
          <a:xfrm>
            <a:off x="7159625" y="2573338"/>
            <a:ext cx="727075" cy="530225"/>
          </a:xfrm>
          <a:custGeom>
            <a:avLst/>
            <a:gdLst>
              <a:gd name="T0" fmla="*/ 0 w 458"/>
              <a:gd name="T1" fmla="*/ 0 h 334"/>
              <a:gd name="T2" fmla="*/ 111 w 458"/>
              <a:gd name="T3" fmla="*/ 193 h 334"/>
              <a:gd name="T4" fmla="*/ 246 w 458"/>
              <a:gd name="T5" fmla="*/ 281 h 334"/>
              <a:gd name="T6" fmla="*/ 458 w 458"/>
              <a:gd name="T7" fmla="*/ 334 h 334"/>
              <a:gd name="T8" fmla="*/ 0 60000 65536"/>
              <a:gd name="T9" fmla="*/ 0 60000 65536"/>
              <a:gd name="T10" fmla="*/ 0 60000 65536"/>
              <a:gd name="T11" fmla="*/ 0 60000 65536"/>
              <a:gd name="T12" fmla="*/ 0 w 458"/>
              <a:gd name="T13" fmla="*/ 0 h 334"/>
              <a:gd name="T14" fmla="*/ 458 w 458"/>
              <a:gd name="T15" fmla="*/ 334 h 334"/>
            </a:gdLst>
            <a:ahLst/>
            <a:cxnLst>
              <a:cxn ang="T8">
                <a:pos x="T0" y="T1"/>
              </a:cxn>
              <a:cxn ang="T9">
                <a:pos x="T2" y="T3"/>
              </a:cxn>
              <a:cxn ang="T10">
                <a:pos x="T4" y="T5"/>
              </a:cxn>
              <a:cxn ang="T11">
                <a:pos x="T6" y="T7"/>
              </a:cxn>
            </a:cxnLst>
            <a:rect l="T12" t="T13" r="T14" b="T15"/>
            <a:pathLst>
              <a:path w="458" h="334">
                <a:moveTo>
                  <a:pt x="0" y="0"/>
                </a:moveTo>
                <a:lnTo>
                  <a:pt x="111" y="193"/>
                </a:lnTo>
                <a:lnTo>
                  <a:pt x="246" y="281"/>
                </a:lnTo>
                <a:lnTo>
                  <a:pt x="458" y="334"/>
                </a:lnTo>
              </a:path>
            </a:pathLst>
          </a:custGeom>
          <a:noFill/>
          <a:ln w="38100" cap="flat" cmpd="sng">
            <a:solidFill>
              <a:srgbClr val="008000"/>
            </a:solidFill>
            <a:prstDash val="solid"/>
            <a:round/>
            <a:headEnd type="none" w="med" len="med"/>
            <a:tailEnd type="none" w="med" len="med"/>
          </a:ln>
          <a:scene3d>
            <a:camera prst="legacyObliqueTopRight"/>
            <a:lightRig rig="legacyFlat3" dir="b"/>
          </a:scene3d>
          <a:sp3d extrusionH="430200" prstMaterial="legacyMatte">
            <a:bevelT w="13500" h="13500" prst="angle"/>
            <a:bevelB w="13500" h="13500" prst="angle"/>
            <a:extrusionClr>
              <a:srgbClr val="008000"/>
            </a:extrusionClr>
          </a:sp3d>
          <a:extLst>
            <a:ext uri="{909E8E84-426E-40DD-AFC4-6F175D3DCCD1}">
              <a14:hiddenFill xmlns:a14="http://schemas.microsoft.com/office/drawing/2010/main">
                <a:solidFill>
                  <a:srgbClr val="FFFFFF"/>
                </a:solidFill>
              </a14:hiddenFill>
            </a:ext>
          </a:extLst>
        </p:spPr>
        <p:txBody>
          <a:bodyPr>
            <a:flatTx/>
          </a:bodyPr>
          <a:lstStyle/>
          <a:p>
            <a:endParaRPr lang="en-US"/>
          </a:p>
        </p:txBody>
      </p:sp>
      <p:sp>
        <p:nvSpPr>
          <p:cNvPr id="1200180" name="Freeform 52"/>
          <p:cNvSpPr>
            <a:spLocks/>
          </p:cNvSpPr>
          <p:nvPr/>
        </p:nvSpPr>
        <p:spPr bwMode="auto">
          <a:xfrm>
            <a:off x="6694488" y="4818063"/>
            <a:ext cx="806450" cy="603250"/>
          </a:xfrm>
          <a:custGeom>
            <a:avLst/>
            <a:gdLst>
              <a:gd name="T0" fmla="*/ 0 w 667"/>
              <a:gd name="T1" fmla="*/ 0 h 492"/>
              <a:gd name="T2" fmla="*/ 105 w 667"/>
              <a:gd name="T3" fmla="*/ 232 h 492"/>
              <a:gd name="T4" fmla="*/ 295 w 667"/>
              <a:gd name="T5" fmla="*/ 394 h 492"/>
              <a:gd name="T6" fmla="*/ 667 w 667"/>
              <a:gd name="T7" fmla="*/ 492 h 492"/>
              <a:gd name="T8" fmla="*/ 0 60000 65536"/>
              <a:gd name="T9" fmla="*/ 0 60000 65536"/>
              <a:gd name="T10" fmla="*/ 0 60000 65536"/>
              <a:gd name="T11" fmla="*/ 0 60000 65536"/>
              <a:gd name="T12" fmla="*/ 0 w 667"/>
              <a:gd name="T13" fmla="*/ 0 h 492"/>
              <a:gd name="T14" fmla="*/ 667 w 667"/>
              <a:gd name="T15" fmla="*/ 492 h 492"/>
            </a:gdLst>
            <a:ahLst/>
            <a:cxnLst>
              <a:cxn ang="T8">
                <a:pos x="T0" y="T1"/>
              </a:cxn>
              <a:cxn ang="T9">
                <a:pos x="T2" y="T3"/>
              </a:cxn>
              <a:cxn ang="T10">
                <a:pos x="T4" y="T5"/>
              </a:cxn>
              <a:cxn ang="T11">
                <a:pos x="T6" y="T7"/>
              </a:cxn>
            </a:cxnLst>
            <a:rect l="T12" t="T13" r="T14" b="T15"/>
            <a:pathLst>
              <a:path w="667" h="492">
                <a:moveTo>
                  <a:pt x="0" y="0"/>
                </a:moveTo>
                <a:lnTo>
                  <a:pt x="105" y="232"/>
                </a:lnTo>
                <a:lnTo>
                  <a:pt x="295" y="394"/>
                </a:lnTo>
                <a:lnTo>
                  <a:pt x="667" y="492"/>
                </a:lnTo>
              </a:path>
            </a:pathLst>
          </a:custGeom>
          <a:noFill/>
          <a:ln w="3810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181" name="Freeform 53"/>
          <p:cNvSpPr>
            <a:spLocks/>
          </p:cNvSpPr>
          <p:nvPr/>
        </p:nvSpPr>
        <p:spPr bwMode="auto">
          <a:xfrm>
            <a:off x="7429500" y="2236788"/>
            <a:ext cx="806450" cy="603250"/>
          </a:xfrm>
          <a:custGeom>
            <a:avLst/>
            <a:gdLst>
              <a:gd name="T0" fmla="*/ 0 w 667"/>
              <a:gd name="T1" fmla="*/ 0 h 492"/>
              <a:gd name="T2" fmla="*/ 105 w 667"/>
              <a:gd name="T3" fmla="*/ 232 h 492"/>
              <a:gd name="T4" fmla="*/ 295 w 667"/>
              <a:gd name="T5" fmla="*/ 394 h 492"/>
              <a:gd name="T6" fmla="*/ 667 w 667"/>
              <a:gd name="T7" fmla="*/ 492 h 492"/>
              <a:gd name="T8" fmla="*/ 0 60000 65536"/>
              <a:gd name="T9" fmla="*/ 0 60000 65536"/>
              <a:gd name="T10" fmla="*/ 0 60000 65536"/>
              <a:gd name="T11" fmla="*/ 0 60000 65536"/>
              <a:gd name="T12" fmla="*/ 0 w 667"/>
              <a:gd name="T13" fmla="*/ 0 h 492"/>
              <a:gd name="T14" fmla="*/ 667 w 667"/>
              <a:gd name="T15" fmla="*/ 492 h 492"/>
            </a:gdLst>
            <a:ahLst/>
            <a:cxnLst>
              <a:cxn ang="T8">
                <a:pos x="T0" y="T1"/>
              </a:cxn>
              <a:cxn ang="T9">
                <a:pos x="T2" y="T3"/>
              </a:cxn>
              <a:cxn ang="T10">
                <a:pos x="T4" y="T5"/>
              </a:cxn>
              <a:cxn ang="T11">
                <a:pos x="T6" y="T7"/>
              </a:cxn>
            </a:cxnLst>
            <a:rect l="T12" t="T13" r="T14" b="T15"/>
            <a:pathLst>
              <a:path w="667" h="492">
                <a:moveTo>
                  <a:pt x="0" y="0"/>
                </a:moveTo>
                <a:lnTo>
                  <a:pt x="105" y="232"/>
                </a:lnTo>
                <a:lnTo>
                  <a:pt x="295" y="394"/>
                </a:lnTo>
                <a:lnTo>
                  <a:pt x="667" y="492"/>
                </a:lnTo>
              </a:path>
            </a:pathLst>
          </a:custGeom>
          <a:noFill/>
          <a:ln w="38100" cap="flat" cmpd="sng">
            <a:solidFill>
              <a:schemeClr val="hlink"/>
            </a:solidFill>
            <a:prstDash val="solid"/>
            <a:round/>
            <a:headEnd type="none" w="med" len="med"/>
            <a:tailEnd type="none" w="med" len="med"/>
          </a:ln>
          <a:scene3d>
            <a:camera prst="legacyObliqueTopRight"/>
            <a:lightRig rig="legacyFlat3" dir="b"/>
          </a:scene3d>
          <a:sp3d extrusionH="430200" prstMaterial="legacyMatte">
            <a:bevelT w="13500" h="13500" prst="angle"/>
            <a:bevelB w="13500" h="13500" prst="angle"/>
            <a:extrusionClr>
              <a:schemeClr val="hlink"/>
            </a:extrusionClr>
          </a:sp3d>
          <a:extLst>
            <a:ext uri="{909E8E84-426E-40DD-AFC4-6F175D3DCCD1}">
              <a14:hiddenFill xmlns:a14="http://schemas.microsoft.com/office/drawing/2010/main">
                <a:solidFill>
                  <a:srgbClr val="FFFFFF"/>
                </a:solidFill>
              </a14:hiddenFill>
            </a:ext>
          </a:extLst>
        </p:spPr>
        <p:txBody>
          <a:bodyPr>
            <a:flatTx/>
          </a:bodyPr>
          <a:lstStyle/>
          <a:p>
            <a:endParaRPr lang="en-US"/>
          </a:p>
        </p:txBody>
      </p:sp>
      <p:sp>
        <p:nvSpPr>
          <p:cNvPr id="1200182" name="Freeform 54"/>
          <p:cNvSpPr>
            <a:spLocks/>
          </p:cNvSpPr>
          <p:nvPr/>
        </p:nvSpPr>
        <p:spPr bwMode="auto">
          <a:xfrm>
            <a:off x="7038975" y="4508500"/>
            <a:ext cx="942975" cy="754063"/>
          </a:xfrm>
          <a:custGeom>
            <a:avLst/>
            <a:gdLst>
              <a:gd name="T0" fmla="*/ 0 w 594"/>
              <a:gd name="T1" fmla="*/ 0 h 475"/>
              <a:gd name="T2" fmla="*/ 105 w 594"/>
              <a:gd name="T3" fmla="*/ 232 h 475"/>
              <a:gd name="T4" fmla="*/ 295 w 594"/>
              <a:gd name="T5" fmla="*/ 394 h 475"/>
              <a:gd name="T6" fmla="*/ 594 w 594"/>
              <a:gd name="T7" fmla="*/ 475 h 475"/>
              <a:gd name="T8" fmla="*/ 0 60000 65536"/>
              <a:gd name="T9" fmla="*/ 0 60000 65536"/>
              <a:gd name="T10" fmla="*/ 0 60000 65536"/>
              <a:gd name="T11" fmla="*/ 0 60000 65536"/>
              <a:gd name="T12" fmla="*/ 0 w 594"/>
              <a:gd name="T13" fmla="*/ 0 h 475"/>
              <a:gd name="T14" fmla="*/ 594 w 594"/>
              <a:gd name="T15" fmla="*/ 475 h 475"/>
            </a:gdLst>
            <a:ahLst/>
            <a:cxnLst>
              <a:cxn ang="T8">
                <a:pos x="T0" y="T1"/>
              </a:cxn>
              <a:cxn ang="T9">
                <a:pos x="T2" y="T3"/>
              </a:cxn>
              <a:cxn ang="T10">
                <a:pos x="T4" y="T5"/>
              </a:cxn>
              <a:cxn ang="T11">
                <a:pos x="T6" y="T7"/>
              </a:cxn>
            </a:cxnLst>
            <a:rect l="T12" t="T13" r="T14" b="T15"/>
            <a:pathLst>
              <a:path w="594" h="475">
                <a:moveTo>
                  <a:pt x="0" y="0"/>
                </a:moveTo>
                <a:lnTo>
                  <a:pt x="105" y="232"/>
                </a:lnTo>
                <a:lnTo>
                  <a:pt x="295" y="394"/>
                </a:lnTo>
                <a:lnTo>
                  <a:pt x="594" y="475"/>
                </a:lnTo>
              </a:path>
            </a:pathLst>
          </a:custGeom>
          <a:noFill/>
          <a:ln w="38100" cap="flat" cmpd="sng">
            <a:solidFill>
              <a:srgbClr val="FF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183" name="Freeform 55"/>
          <p:cNvSpPr>
            <a:spLocks/>
          </p:cNvSpPr>
          <p:nvPr/>
        </p:nvSpPr>
        <p:spPr bwMode="auto">
          <a:xfrm>
            <a:off x="7620000" y="1839913"/>
            <a:ext cx="977900" cy="769937"/>
          </a:xfrm>
          <a:custGeom>
            <a:avLst/>
            <a:gdLst>
              <a:gd name="T0" fmla="*/ 0 w 616"/>
              <a:gd name="T1" fmla="*/ 0 h 485"/>
              <a:gd name="T2" fmla="*/ 105 w 616"/>
              <a:gd name="T3" fmla="*/ 232 h 485"/>
              <a:gd name="T4" fmla="*/ 295 w 616"/>
              <a:gd name="T5" fmla="*/ 394 h 485"/>
              <a:gd name="T6" fmla="*/ 616 w 616"/>
              <a:gd name="T7" fmla="*/ 485 h 485"/>
              <a:gd name="T8" fmla="*/ 0 60000 65536"/>
              <a:gd name="T9" fmla="*/ 0 60000 65536"/>
              <a:gd name="T10" fmla="*/ 0 60000 65536"/>
              <a:gd name="T11" fmla="*/ 0 60000 65536"/>
              <a:gd name="T12" fmla="*/ 0 w 616"/>
              <a:gd name="T13" fmla="*/ 0 h 485"/>
              <a:gd name="T14" fmla="*/ 616 w 616"/>
              <a:gd name="T15" fmla="*/ 485 h 485"/>
            </a:gdLst>
            <a:ahLst/>
            <a:cxnLst>
              <a:cxn ang="T8">
                <a:pos x="T0" y="T1"/>
              </a:cxn>
              <a:cxn ang="T9">
                <a:pos x="T2" y="T3"/>
              </a:cxn>
              <a:cxn ang="T10">
                <a:pos x="T4" y="T5"/>
              </a:cxn>
              <a:cxn ang="T11">
                <a:pos x="T6" y="T7"/>
              </a:cxn>
            </a:cxnLst>
            <a:rect l="T12" t="T13" r="T14" b="T15"/>
            <a:pathLst>
              <a:path w="616" h="485">
                <a:moveTo>
                  <a:pt x="0" y="0"/>
                </a:moveTo>
                <a:lnTo>
                  <a:pt x="105" y="232"/>
                </a:lnTo>
                <a:lnTo>
                  <a:pt x="295" y="394"/>
                </a:lnTo>
                <a:lnTo>
                  <a:pt x="616" y="485"/>
                </a:lnTo>
              </a:path>
            </a:pathLst>
          </a:custGeom>
          <a:noFill/>
          <a:ln w="38100" cap="flat" cmpd="sng">
            <a:solidFill>
              <a:srgbClr val="FF00FF"/>
            </a:solidFill>
            <a:prstDash val="solid"/>
            <a:round/>
            <a:headEnd type="none" w="med" len="med"/>
            <a:tailEnd type="none" w="med" len="med"/>
          </a:ln>
          <a:scene3d>
            <a:camera prst="legacyObliqueTopRight"/>
            <a:lightRig rig="legacyFlat3" dir="b"/>
          </a:scene3d>
          <a:sp3d extrusionH="430200" prstMaterial="legacyMatte">
            <a:bevelT w="13500" h="13500" prst="angle"/>
            <a:bevelB w="13500" h="13500" prst="angle"/>
            <a:extrusionClr>
              <a:srgbClr val="FF00FF"/>
            </a:extrusionClr>
          </a:sp3d>
          <a:extLst>
            <a:ext uri="{909E8E84-426E-40DD-AFC4-6F175D3DCCD1}">
              <a14:hiddenFill xmlns:a14="http://schemas.microsoft.com/office/drawing/2010/main">
                <a:solidFill>
                  <a:srgbClr val="FFFFFF"/>
                </a:solidFill>
              </a14:hiddenFill>
            </a:ext>
          </a:extLst>
        </p:spPr>
        <p:txBody>
          <a:bodyPr>
            <a:flatTx/>
          </a:bodyPr>
          <a:lstStyle/>
          <a:p>
            <a:endParaRPr lang="en-US"/>
          </a:p>
        </p:txBody>
      </p:sp>
      <p:sp>
        <p:nvSpPr>
          <p:cNvPr id="1200185" name="Text Box 57"/>
          <p:cNvSpPr txBox="1">
            <a:spLocks noChangeArrowheads="1"/>
          </p:cNvSpPr>
          <p:nvPr/>
        </p:nvSpPr>
        <p:spPr bwMode="auto">
          <a:xfrm rot="2363052">
            <a:off x="6362700" y="4719638"/>
            <a:ext cx="1506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rPr>
              <a:t>isotherms</a:t>
            </a:r>
          </a:p>
        </p:txBody>
      </p:sp>
      <p:sp>
        <p:nvSpPr>
          <p:cNvPr id="1200187" name="Text Box 59"/>
          <p:cNvSpPr txBox="1">
            <a:spLocks noChangeArrowheads="1"/>
          </p:cNvSpPr>
          <p:nvPr/>
        </p:nvSpPr>
        <p:spPr bwMode="auto">
          <a:xfrm>
            <a:off x="7075488" y="5549900"/>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solidFill>
                  <a:srgbClr val="FF0000"/>
                </a:solidFill>
              </a:rPr>
              <a:t>T</a:t>
            </a:r>
            <a:r>
              <a:rPr lang="en-US" altLang="en-US" b="1" baseline="-25000">
                <a:solidFill>
                  <a:srgbClr val="FF0000"/>
                </a:solidFill>
              </a:rPr>
              <a:t>1</a:t>
            </a:r>
            <a:endParaRPr lang="en-US" altLang="en-US" b="1" i="1">
              <a:solidFill>
                <a:srgbClr val="FF0000"/>
              </a:solidFill>
            </a:endParaRPr>
          </a:p>
        </p:txBody>
      </p:sp>
      <p:sp>
        <p:nvSpPr>
          <p:cNvPr id="1200188" name="Text Box 60"/>
          <p:cNvSpPr txBox="1">
            <a:spLocks noChangeArrowheads="1"/>
          </p:cNvSpPr>
          <p:nvPr/>
        </p:nvSpPr>
        <p:spPr bwMode="auto">
          <a:xfrm>
            <a:off x="7258050" y="5407025"/>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solidFill>
                  <a:srgbClr val="006600"/>
                </a:solidFill>
              </a:rPr>
              <a:t>T</a:t>
            </a:r>
            <a:r>
              <a:rPr lang="en-US" altLang="en-US" b="1" baseline="-25000">
                <a:solidFill>
                  <a:srgbClr val="006600"/>
                </a:solidFill>
              </a:rPr>
              <a:t>2</a:t>
            </a:r>
            <a:endParaRPr lang="en-US" altLang="en-US" b="1" i="1">
              <a:solidFill>
                <a:srgbClr val="006600"/>
              </a:solidFill>
            </a:endParaRPr>
          </a:p>
        </p:txBody>
      </p:sp>
      <p:sp>
        <p:nvSpPr>
          <p:cNvPr id="1200189" name="Text Box 61"/>
          <p:cNvSpPr txBox="1">
            <a:spLocks noChangeArrowheads="1"/>
          </p:cNvSpPr>
          <p:nvPr/>
        </p:nvSpPr>
        <p:spPr bwMode="auto">
          <a:xfrm>
            <a:off x="7489825" y="5240338"/>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solidFill>
                  <a:srgbClr val="008080"/>
                </a:solidFill>
              </a:rPr>
              <a:t>T</a:t>
            </a:r>
            <a:r>
              <a:rPr lang="en-US" altLang="en-US" b="1" baseline="-25000">
                <a:solidFill>
                  <a:srgbClr val="008080"/>
                </a:solidFill>
              </a:rPr>
              <a:t>3</a:t>
            </a:r>
            <a:endParaRPr lang="en-US" altLang="en-US" b="1" i="1">
              <a:solidFill>
                <a:srgbClr val="008080"/>
              </a:solidFill>
            </a:endParaRPr>
          </a:p>
        </p:txBody>
      </p:sp>
      <p:sp>
        <p:nvSpPr>
          <p:cNvPr id="1200190" name="Text Box 62"/>
          <p:cNvSpPr txBox="1">
            <a:spLocks noChangeArrowheads="1"/>
          </p:cNvSpPr>
          <p:nvPr/>
        </p:nvSpPr>
        <p:spPr bwMode="auto">
          <a:xfrm>
            <a:off x="7862888" y="5072063"/>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solidFill>
                  <a:srgbClr val="FF00FF"/>
                </a:solidFill>
              </a:rPr>
              <a:t>T</a:t>
            </a:r>
            <a:r>
              <a:rPr lang="en-US" altLang="en-US" b="1" baseline="-25000">
                <a:solidFill>
                  <a:srgbClr val="FF00FF"/>
                </a:solidFill>
              </a:rPr>
              <a:t>4</a:t>
            </a:r>
            <a:endParaRPr lang="en-US" altLang="en-US" b="1" i="1">
              <a:solidFill>
                <a:srgbClr val="FF00FF"/>
              </a:solidFill>
            </a:endParaRPr>
          </a:p>
        </p:txBody>
      </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
        <p:nvSpPr>
          <p:cNvPr id="7" name="Text Box 59"/>
          <p:cNvSpPr txBox="1">
            <a:spLocks noChangeArrowheads="1"/>
          </p:cNvSpPr>
          <p:nvPr/>
        </p:nvSpPr>
        <p:spPr bwMode="auto">
          <a:xfrm>
            <a:off x="7410450" y="3309938"/>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solidFill>
                  <a:srgbClr val="FF0000"/>
                </a:solidFill>
              </a:rPr>
              <a:t>T</a:t>
            </a:r>
            <a:r>
              <a:rPr lang="en-US" altLang="en-US" b="1" baseline="-25000">
                <a:solidFill>
                  <a:srgbClr val="FF0000"/>
                </a:solidFill>
              </a:rPr>
              <a:t>1</a:t>
            </a:r>
            <a:endParaRPr lang="en-US" altLang="en-US" b="1" i="1">
              <a:solidFill>
                <a:srgbClr val="FF0000"/>
              </a:solidFill>
            </a:endParaRPr>
          </a:p>
        </p:txBody>
      </p:sp>
      <p:sp>
        <p:nvSpPr>
          <p:cNvPr id="8" name="Text Box 60"/>
          <p:cNvSpPr txBox="1">
            <a:spLocks noChangeArrowheads="1"/>
          </p:cNvSpPr>
          <p:nvPr/>
        </p:nvSpPr>
        <p:spPr bwMode="auto">
          <a:xfrm>
            <a:off x="7783513" y="3119438"/>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solidFill>
                  <a:srgbClr val="006600"/>
                </a:solidFill>
              </a:rPr>
              <a:t>T</a:t>
            </a:r>
            <a:r>
              <a:rPr lang="en-US" altLang="en-US" b="1" baseline="-25000">
                <a:solidFill>
                  <a:srgbClr val="006600"/>
                </a:solidFill>
              </a:rPr>
              <a:t>2</a:t>
            </a:r>
            <a:endParaRPr lang="en-US" altLang="en-US" b="1" i="1">
              <a:solidFill>
                <a:srgbClr val="006600"/>
              </a:solidFill>
            </a:endParaRPr>
          </a:p>
        </p:txBody>
      </p:sp>
      <p:sp>
        <p:nvSpPr>
          <p:cNvPr id="9" name="Text Box 61"/>
          <p:cNvSpPr txBox="1">
            <a:spLocks noChangeArrowheads="1"/>
          </p:cNvSpPr>
          <p:nvPr/>
        </p:nvSpPr>
        <p:spPr bwMode="auto">
          <a:xfrm>
            <a:off x="8167688" y="2943225"/>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solidFill>
                  <a:srgbClr val="008080"/>
                </a:solidFill>
              </a:rPr>
              <a:t>T</a:t>
            </a:r>
            <a:r>
              <a:rPr lang="en-US" altLang="en-US" b="1" baseline="-25000">
                <a:solidFill>
                  <a:srgbClr val="008080"/>
                </a:solidFill>
              </a:rPr>
              <a:t>3</a:t>
            </a:r>
            <a:endParaRPr lang="en-US" altLang="en-US" b="1" i="1">
              <a:solidFill>
                <a:srgbClr val="008080"/>
              </a:solidFill>
            </a:endParaRPr>
          </a:p>
        </p:txBody>
      </p:sp>
      <p:sp>
        <p:nvSpPr>
          <p:cNvPr id="11" name="Text Box 62"/>
          <p:cNvSpPr txBox="1">
            <a:spLocks noChangeArrowheads="1"/>
          </p:cNvSpPr>
          <p:nvPr/>
        </p:nvSpPr>
        <p:spPr bwMode="auto">
          <a:xfrm>
            <a:off x="8466138" y="2798763"/>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solidFill>
                  <a:srgbClr val="FF00FF"/>
                </a:solidFill>
              </a:rPr>
              <a:t>T</a:t>
            </a:r>
            <a:r>
              <a:rPr lang="en-US" altLang="en-US" b="1" baseline="-25000">
                <a:solidFill>
                  <a:srgbClr val="FF00FF"/>
                </a:solidFill>
              </a:rPr>
              <a:t>4</a:t>
            </a:r>
            <a:endParaRPr lang="en-US" altLang="en-US" b="1" i="1">
              <a:solidFill>
                <a:srgbClr val="FF00FF"/>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00130">
                                            <p:txEl>
                                              <p:pRg st="1" end="1"/>
                                            </p:txEl>
                                          </p:spTgt>
                                        </p:tgtEl>
                                        <p:attrNameLst>
                                          <p:attrName>style.visibility</p:attrName>
                                        </p:attrNameLst>
                                      </p:cBhvr>
                                      <p:to>
                                        <p:strVal val="visible"/>
                                      </p:to>
                                    </p:set>
                                    <p:anim calcmode="lin" valueType="num">
                                      <p:cBhvr additive="base">
                                        <p:cTn id="7" dur="500" fill="hold"/>
                                        <p:tgtEl>
                                          <p:spTgt spid="12001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01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00130">
                                            <p:txEl>
                                              <p:pRg st="2" end="2"/>
                                            </p:txEl>
                                          </p:spTgt>
                                        </p:tgtEl>
                                        <p:attrNameLst>
                                          <p:attrName>style.visibility</p:attrName>
                                        </p:attrNameLst>
                                      </p:cBhvr>
                                      <p:to>
                                        <p:strVal val="visible"/>
                                      </p:to>
                                    </p:set>
                                    <p:anim calcmode="lin" valueType="num">
                                      <p:cBhvr additive="base">
                                        <p:cTn id="13" dur="500" fill="hold"/>
                                        <p:tgtEl>
                                          <p:spTgt spid="120013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01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1200158"/>
                                        </p:tgtEl>
                                        <p:attrNameLst>
                                          <p:attrName>style.visibility</p:attrName>
                                        </p:attrNameLst>
                                      </p:cBhvr>
                                      <p:to>
                                        <p:strVal val="visible"/>
                                      </p:to>
                                    </p:set>
                                    <p:anim calcmode="lin" valueType="num">
                                      <p:cBhvr additive="base">
                                        <p:cTn id="34" dur="500" fill="hold"/>
                                        <p:tgtEl>
                                          <p:spTgt spid="1200158"/>
                                        </p:tgtEl>
                                        <p:attrNameLst>
                                          <p:attrName>ppt_x</p:attrName>
                                        </p:attrNameLst>
                                      </p:cBhvr>
                                      <p:tavLst>
                                        <p:tav tm="0">
                                          <p:val>
                                            <p:strVal val="0-#ppt_w/2"/>
                                          </p:val>
                                        </p:tav>
                                        <p:tav tm="100000">
                                          <p:val>
                                            <p:strVal val="#ppt_x"/>
                                          </p:val>
                                        </p:tav>
                                      </p:tavLst>
                                    </p:anim>
                                    <p:anim calcmode="lin" valueType="num">
                                      <p:cBhvr additive="base">
                                        <p:cTn id="35" dur="500" fill="hold"/>
                                        <p:tgtEl>
                                          <p:spTgt spid="120015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5" name="suction.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12" fill="hold" grpId="0" nodeType="clickEffect">
                                  <p:stCondLst>
                                    <p:cond delay="0"/>
                                  </p:stCondLst>
                                  <p:childTnLst>
                                    <p:set>
                                      <p:cBhvr>
                                        <p:cTn id="39" dur="1" fill="hold">
                                          <p:stCondLst>
                                            <p:cond delay="0"/>
                                          </p:stCondLst>
                                        </p:cTn>
                                        <p:tgtEl>
                                          <p:spTgt spid="1200159"/>
                                        </p:tgtEl>
                                        <p:attrNameLst>
                                          <p:attrName>style.visibility</p:attrName>
                                        </p:attrNameLst>
                                      </p:cBhvr>
                                      <p:to>
                                        <p:strVal val="visible"/>
                                      </p:to>
                                    </p:set>
                                    <p:anim calcmode="lin" valueType="num">
                                      <p:cBhvr additive="base">
                                        <p:cTn id="40" dur="500" fill="hold"/>
                                        <p:tgtEl>
                                          <p:spTgt spid="1200159"/>
                                        </p:tgtEl>
                                        <p:attrNameLst>
                                          <p:attrName>ppt_x</p:attrName>
                                        </p:attrNameLst>
                                      </p:cBhvr>
                                      <p:tavLst>
                                        <p:tav tm="0">
                                          <p:val>
                                            <p:strVal val="0-#ppt_w/2"/>
                                          </p:val>
                                        </p:tav>
                                        <p:tav tm="100000">
                                          <p:val>
                                            <p:strVal val="#ppt_x"/>
                                          </p:val>
                                        </p:tav>
                                      </p:tavLst>
                                    </p:anim>
                                    <p:anim calcmode="lin" valueType="num">
                                      <p:cBhvr additive="base">
                                        <p:cTn id="41" dur="500" fill="hold"/>
                                        <p:tgtEl>
                                          <p:spTgt spid="120015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5" name="suction.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12" fill="hold" grpId="0" nodeType="clickEffect">
                                  <p:stCondLst>
                                    <p:cond delay="0"/>
                                  </p:stCondLst>
                                  <p:childTnLst>
                                    <p:set>
                                      <p:cBhvr>
                                        <p:cTn id="45" dur="1" fill="hold">
                                          <p:stCondLst>
                                            <p:cond delay="0"/>
                                          </p:stCondLst>
                                        </p:cTn>
                                        <p:tgtEl>
                                          <p:spTgt spid="1200160"/>
                                        </p:tgtEl>
                                        <p:attrNameLst>
                                          <p:attrName>style.visibility</p:attrName>
                                        </p:attrNameLst>
                                      </p:cBhvr>
                                      <p:to>
                                        <p:strVal val="visible"/>
                                      </p:to>
                                    </p:set>
                                    <p:anim calcmode="lin" valueType="num">
                                      <p:cBhvr additive="base">
                                        <p:cTn id="46" dur="500" fill="hold"/>
                                        <p:tgtEl>
                                          <p:spTgt spid="1200160"/>
                                        </p:tgtEl>
                                        <p:attrNameLst>
                                          <p:attrName>ppt_x</p:attrName>
                                        </p:attrNameLst>
                                      </p:cBhvr>
                                      <p:tavLst>
                                        <p:tav tm="0">
                                          <p:val>
                                            <p:strVal val="0-#ppt_w/2"/>
                                          </p:val>
                                        </p:tav>
                                        <p:tav tm="100000">
                                          <p:val>
                                            <p:strVal val="#ppt_x"/>
                                          </p:val>
                                        </p:tav>
                                      </p:tavLst>
                                    </p:anim>
                                    <p:anim calcmode="lin" valueType="num">
                                      <p:cBhvr additive="base">
                                        <p:cTn id="47" dur="500" fill="hold"/>
                                        <p:tgtEl>
                                          <p:spTgt spid="120016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5" name="suction.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12" fill="hold" grpId="0" nodeType="clickEffect">
                                  <p:stCondLst>
                                    <p:cond delay="0"/>
                                  </p:stCondLst>
                                  <p:childTnLst>
                                    <p:set>
                                      <p:cBhvr>
                                        <p:cTn id="51" dur="1" fill="hold">
                                          <p:stCondLst>
                                            <p:cond delay="0"/>
                                          </p:stCondLst>
                                        </p:cTn>
                                        <p:tgtEl>
                                          <p:spTgt spid="1200161"/>
                                        </p:tgtEl>
                                        <p:attrNameLst>
                                          <p:attrName>style.visibility</p:attrName>
                                        </p:attrNameLst>
                                      </p:cBhvr>
                                      <p:to>
                                        <p:strVal val="visible"/>
                                      </p:to>
                                    </p:set>
                                    <p:anim calcmode="lin" valueType="num">
                                      <p:cBhvr additive="base">
                                        <p:cTn id="52" dur="500" fill="hold"/>
                                        <p:tgtEl>
                                          <p:spTgt spid="1200161"/>
                                        </p:tgtEl>
                                        <p:attrNameLst>
                                          <p:attrName>ppt_x</p:attrName>
                                        </p:attrNameLst>
                                      </p:cBhvr>
                                      <p:tavLst>
                                        <p:tav tm="0">
                                          <p:val>
                                            <p:strVal val="0-#ppt_w/2"/>
                                          </p:val>
                                        </p:tav>
                                        <p:tav tm="100000">
                                          <p:val>
                                            <p:strVal val="#ppt_x"/>
                                          </p:val>
                                        </p:tav>
                                      </p:tavLst>
                                    </p:anim>
                                    <p:anim calcmode="lin" valueType="num">
                                      <p:cBhvr additive="base">
                                        <p:cTn id="53" dur="500" fill="hold"/>
                                        <p:tgtEl>
                                          <p:spTgt spid="120016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5" name="suction.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12" fill="hold" grpId="0" nodeType="clickEffect">
                                  <p:stCondLst>
                                    <p:cond delay="0"/>
                                  </p:stCondLst>
                                  <p:childTnLst>
                                    <p:set>
                                      <p:cBhvr>
                                        <p:cTn id="57" dur="1" fill="hold">
                                          <p:stCondLst>
                                            <p:cond delay="0"/>
                                          </p:stCondLst>
                                        </p:cTn>
                                        <p:tgtEl>
                                          <p:spTgt spid="1200162"/>
                                        </p:tgtEl>
                                        <p:attrNameLst>
                                          <p:attrName>style.visibility</p:attrName>
                                        </p:attrNameLst>
                                      </p:cBhvr>
                                      <p:to>
                                        <p:strVal val="visible"/>
                                      </p:to>
                                    </p:set>
                                    <p:anim calcmode="lin" valueType="num">
                                      <p:cBhvr additive="base">
                                        <p:cTn id="58" dur="500" fill="hold"/>
                                        <p:tgtEl>
                                          <p:spTgt spid="1200162"/>
                                        </p:tgtEl>
                                        <p:attrNameLst>
                                          <p:attrName>ppt_x</p:attrName>
                                        </p:attrNameLst>
                                      </p:cBhvr>
                                      <p:tavLst>
                                        <p:tav tm="0">
                                          <p:val>
                                            <p:strVal val="0-#ppt_w/2"/>
                                          </p:val>
                                        </p:tav>
                                        <p:tav tm="100000">
                                          <p:val>
                                            <p:strVal val="#ppt_x"/>
                                          </p:val>
                                        </p:tav>
                                      </p:tavLst>
                                    </p:anim>
                                    <p:anim calcmode="lin" valueType="num">
                                      <p:cBhvr additive="base">
                                        <p:cTn id="59" dur="500" fill="hold"/>
                                        <p:tgtEl>
                                          <p:spTgt spid="12001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5" name="suction.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12" fill="hold" grpId="0" nodeType="clickEffect">
                                  <p:stCondLst>
                                    <p:cond delay="0"/>
                                  </p:stCondLst>
                                  <p:childTnLst>
                                    <p:set>
                                      <p:cBhvr>
                                        <p:cTn id="63" dur="1" fill="hold">
                                          <p:stCondLst>
                                            <p:cond delay="0"/>
                                          </p:stCondLst>
                                        </p:cTn>
                                        <p:tgtEl>
                                          <p:spTgt spid="1200163"/>
                                        </p:tgtEl>
                                        <p:attrNameLst>
                                          <p:attrName>style.visibility</p:attrName>
                                        </p:attrNameLst>
                                      </p:cBhvr>
                                      <p:to>
                                        <p:strVal val="visible"/>
                                      </p:to>
                                    </p:set>
                                    <p:anim calcmode="lin" valueType="num">
                                      <p:cBhvr additive="base">
                                        <p:cTn id="64" dur="500" fill="hold"/>
                                        <p:tgtEl>
                                          <p:spTgt spid="1200163"/>
                                        </p:tgtEl>
                                        <p:attrNameLst>
                                          <p:attrName>ppt_x</p:attrName>
                                        </p:attrNameLst>
                                      </p:cBhvr>
                                      <p:tavLst>
                                        <p:tav tm="0">
                                          <p:val>
                                            <p:strVal val="0-#ppt_w/2"/>
                                          </p:val>
                                        </p:tav>
                                        <p:tav tm="100000">
                                          <p:val>
                                            <p:strVal val="#ppt_x"/>
                                          </p:val>
                                        </p:tav>
                                      </p:tavLst>
                                    </p:anim>
                                    <p:anim calcmode="lin" valueType="num">
                                      <p:cBhvr additive="base">
                                        <p:cTn id="65" dur="500" fill="hold"/>
                                        <p:tgtEl>
                                          <p:spTgt spid="12001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5" name="suction.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1200130">
                                            <p:txEl>
                                              <p:pRg st="3" end="3"/>
                                            </p:txEl>
                                          </p:spTgt>
                                        </p:tgtEl>
                                        <p:attrNameLst>
                                          <p:attrName>style.visibility</p:attrName>
                                        </p:attrNameLst>
                                      </p:cBhvr>
                                      <p:to>
                                        <p:strVal val="visible"/>
                                      </p:to>
                                    </p:set>
                                    <p:anim calcmode="lin" valueType="num">
                                      <p:cBhvr additive="base">
                                        <p:cTn id="70" dur="500" fill="hold"/>
                                        <p:tgtEl>
                                          <p:spTgt spid="1200130">
                                            <p:txEl>
                                              <p:pRg st="3" end="3"/>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2001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nodeType="clickEffect">
                                  <p:stCondLst>
                                    <p:cond delay="0"/>
                                  </p:stCondLst>
                                  <p:childTnLst>
                                    <p:set>
                                      <p:cBhvr>
                                        <p:cTn id="75" dur="1" fill="hold">
                                          <p:stCondLst>
                                            <p:cond delay="0"/>
                                          </p:stCondLst>
                                        </p:cTn>
                                        <p:tgtEl>
                                          <p:spTgt spid="1200148">
                                            <p:txEl>
                                              <p:pRg st="1" end="1"/>
                                            </p:txEl>
                                          </p:spTgt>
                                        </p:tgtEl>
                                        <p:attrNameLst>
                                          <p:attrName>style.visibility</p:attrName>
                                        </p:attrNameLst>
                                      </p:cBhvr>
                                      <p:to>
                                        <p:strVal val="visible"/>
                                      </p:to>
                                    </p:set>
                                    <p:anim calcmode="lin" valueType="num">
                                      <p:cBhvr additive="base">
                                        <p:cTn id="76" dur="500" fill="hold"/>
                                        <p:tgtEl>
                                          <p:spTgt spid="1200148">
                                            <p:txEl>
                                              <p:pRg st="1" end="1"/>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2001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nodeType="clickEffect">
                                  <p:stCondLst>
                                    <p:cond delay="0"/>
                                  </p:stCondLst>
                                  <p:childTnLst>
                                    <p:set>
                                      <p:cBhvr>
                                        <p:cTn id="81" dur="1" fill="hold">
                                          <p:stCondLst>
                                            <p:cond delay="0"/>
                                          </p:stCondLst>
                                        </p:cTn>
                                        <p:tgtEl>
                                          <p:spTgt spid="1200148">
                                            <p:txEl>
                                              <p:pRg st="2" end="2"/>
                                            </p:txEl>
                                          </p:spTgt>
                                        </p:tgtEl>
                                        <p:attrNameLst>
                                          <p:attrName>style.visibility</p:attrName>
                                        </p:attrNameLst>
                                      </p:cBhvr>
                                      <p:to>
                                        <p:strVal val="visible"/>
                                      </p:to>
                                    </p:set>
                                    <p:anim calcmode="lin" valueType="num">
                                      <p:cBhvr additive="base">
                                        <p:cTn id="82" dur="500" fill="hold"/>
                                        <p:tgtEl>
                                          <p:spTgt spid="1200148">
                                            <p:txEl>
                                              <p:pRg st="2" end="2"/>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20014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ipe(left)">
                                      <p:cBhvr>
                                        <p:cTn id="88" dur="500"/>
                                        <p:tgtEl>
                                          <p:spTgt spid="5"/>
                                        </p:tgtEl>
                                      </p:cBhvr>
                                    </p:animEffect>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4" fill="hold" nodeType="clickEffect">
                                  <p:stCondLst>
                                    <p:cond delay="0"/>
                                  </p:stCondLst>
                                  <p:childTnLst>
                                    <p:set>
                                      <p:cBhvr>
                                        <p:cTn id="92" dur="1" fill="hold">
                                          <p:stCondLst>
                                            <p:cond delay="0"/>
                                          </p:stCondLst>
                                        </p:cTn>
                                        <p:tgtEl>
                                          <p:spTgt spid="6"/>
                                        </p:tgtEl>
                                        <p:attrNameLst>
                                          <p:attrName>style.visibility</p:attrName>
                                        </p:attrNameLst>
                                      </p:cBhvr>
                                      <p:to>
                                        <p:strVal val="visible"/>
                                      </p:to>
                                    </p:set>
                                    <p:animEffect transition="in" filter="wipe(down)">
                                      <p:cBhvr>
                                        <p:cTn id="93" dur="500"/>
                                        <p:tgtEl>
                                          <p:spTgt spid="6"/>
                                        </p:tgtEl>
                                      </p:cBhvr>
                                    </p:animEffect>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200176"/>
                                        </p:tgtEl>
                                        <p:attrNameLst>
                                          <p:attrName>style.visibility</p:attrName>
                                        </p:attrNameLst>
                                      </p:cBhvr>
                                      <p:to>
                                        <p:strVal val="visible"/>
                                      </p:to>
                                    </p:set>
                                    <p:animEffect transition="in" filter="wipe(left)">
                                      <p:cBhvr>
                                        <p:cTn id="98" dur="3000"/>
                                        <p:tgtEl>
                                          <p:spTgt spid="1200176"/>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200177"/>
                                        </p:tgtEl>
                                        <p:attrNameLst>
                                          <p:attrName>style.visibility</p:attrName>
                                        </p:attrNameLst>
                                      </p:cBhvr>
                                      <p:to>
                                        <p:strVal val="visible"/>
                                      </p:to>
                                    </p:set>
                                    <p:animEffect transition="in" filter="wipe(left)">
                                      <p:cBhvr>
                                        <p:cTn id="101" dur="3000"/>
                                        <p:tgtEl>
                                          <p:spTgt spid="1200177"/>
                                        </p:tgtEl>
                                      </p:cBhvr>
                                    </p:animEffect>
                                  </p:childTnLst>
                                  <p:subTnLst>
                                    <p:audio>
                                      <p:cMediaNode>
                                        <p:cTn display="0" masterRel="sameClick">
                                          <p:stCondLst>
                                            <p:cond evt="begin" delay="0">
                                              <p:tn val="99"/>
                                            </p:cond>
                                          </p:stCondLst>
                                          <p:endCondLst>
                                            <p:cond evt="onStopAudio" delay="0">
                                              <p:tgtEl>
                                                <p:sldTgt/>
                                              </p:tgtEl>
                                            </p:cond>
                                          </p:endCondLst>
                                        </p:cTn>
                                        <p:tgtEl>
                                          <p:sndTgt r:embed="rId6" name="drumroll.wav"/>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200178"/>
                                        </p:tgtEl>
                                        <p:attrNameLst>
                                          <p:attrName>style.visibility</p:attrName>
                                        </p:attrNameLst>
                                      </p:cBhvr>
                                      <p:to>
                                        <p:strVal val="visible"/>
                                      </p:to>
                                    </p:set>
                                    <p:animEffect transition="in" filter="wipe(left)">
                                      <p:cBhvr>
                                        <p:cTn id="106" dur="3000"/>
                                        <p:tgtEl>
                                          <p:spTgt spid="1200178"/>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1200179"/>
                                        </p:tgtEl>
                                        <p:attrNameLst>
                                          <p:attrName>style.visibility</p:attrName>
                                        </p:attrNameLst>
                                      </p:cBhvr>
                                      <p:to>
                                        <p:strVal val="visible"/>
                                      </p:to>
                                    </p:set>
                                    <p:animEffect transition="in" filter="wipe(left)">
                                      <p:cBhvr>
                                        <p:cTn id="109" dur="3000"/>
                                        <p:tgtEl>
                                          <p:spTgt spid="1200179"/>
                                        </p:tgtEl>
                                      </p:cBhvr>
                                    </p:animEffect>
                                  </p:childTnLst>
                                  <p:subTnLst>
                                    <p:audio>
                                      <p:cMediaNode>
                                        <p:cTn display="0" masterRel="sameClick">
                                          <p:stCondLst>
                                            <p:cond evt="begin" delay="0">
                                              <p:tn val="107"/>
                                            </p:cond>
                                          </p:stCondLst>
                                          <p:endCondLst>
                                            <p:cond evt="onStopAudio" delay="0">
                                              <p:tgtEl>
                                                <p:sldTgt/>
                                              </p:tgtEl>
                                            </p:cond>
                                          </p:endCondLst>
                                        </p:cTn>
                                        <p:tgtEl>
                                          <p:sndTgt r:embed="rId6" name="drumroll.wav"/>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1200180"/>
                                        </p:tgtEl>
                                        <p:attrNameLst>
                                          <p:attrName>style.visibility</p:attrName>
                                        </p:attrNameLst>
                                      </p:cBhvr>
                                      <p:to>
                                        <p:strVal val="visible"/>
                                      </p:to>
                                    </p:set>
                                    <p:animEffect transition="in" filter="wipe(left)">
                                      <p:cBhvr>
                                        <p:cTn id="114" dur="3000"/>
                                        <p:tgtEl>
                                          <p:spTgt spid="1200180"/>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1200181"/>
                                        </p:tgtEl>
                                        <p:attrNameLst>
                                          <p:attrName>style.visibility</p:attrName>
                                        </p:attrNameLst>
                                      </p:cBhvr>
                                      <p:to>
                                        <p:strVal val="visible"/>
                                      </p:to>
                                    </p:set>
                                    <p:animEffect transition="in" filter="wipe(left)">
                                      <p:cBhvr>
                                        <p:cTn id="117" dur="3000"/>
                                        <p:tgtEl>
                                          <p:spTgt spid="1200181"/>
                                        </p:tgtEl>
                                      </p:cBhvr>
                                    </p:animEffect>
                                  </p:childTnLst>
                                  <p:subTnLst>
                                    <p:audio>
                                      <p:cMediaNode>
                                        <p:cTn display="0" masterRel="sameClick">
                                          <p:stCondLst>
                                            <p:cond evt="begin" delay="0">
                                              <p:tn val="115"/>
                                            </p:cond>
                                          </p:stCondLst>
                                          <p:endCondLst>
                                            <p:cond evt="onStopAudio" delay="0">
                                              <p:tgtEl>
                                                <p:sldTgt/>
                                              </p:tgtEl>
                                            </p:cond>
                                          </p:endCondLst>
                                        </p:cTn>
                                        <p:tgtEl>
                                          <p:sndTgt r:embed="rId6" name="drumroll.wav"/>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200182"/>
                                        </p:tgtEl>
                                        <p:attrNameLst>
                                          <p:attrName>style.visibility</p:attrName>
                                        </p:attrNameLst>
                                      </p:cBhvr>
                                      <p:to>
                                        <p:strVal val="visible"/>
                                      </p:to>
                                    </p:set>
                                    <p:animEffect transition="in" filter="wipe(left)">
                                      <p:cBhvr>
                                        <p:cTn id="122" dur="3000"/>
                                        <p:tgtEl>
                                          <p:spTgt spid="1200182"/>
                                        </p:tgtEl>
                                      </p:cBhvr>
                                    </p:animEffect>
                                  </p:childTnLst>
                                </p:cTn>
                              </p:par>
                              <p:par>
                                <p:cTn id="123" presetID="22" presetClass="entr" presetSubtype="8" fill="hold" grpId="0" nodeType="withEffect">
                                  <p:stCondLst>
                                    <p:cond delay="0"/>
                                  </p:stCondLst>
                                  <p:childTnLst>
                                    <p:set>
                                      <p:cBhvr>
                                        <p:cTn id="124" dur="1" fill="hold">
                                          <p:stCondLst>
                                            <p:cond delay="0"/>
                                          </p:stCondLst>
                                        </p:cTn>
                                        <p:tgtEl>
                                          <p:spTgt spid="1200183"/>
                                        </p:tgtEl>
                                        <p:attrNameLst>
                                          <p:attrName>style.visibility</p:attrName>
                                        </p:attrNameLst>
                                      </p:cBhvr>
                                      <p:to>
                                        <p:strVal val="visible"/>
                                      </p:to>
                                    </p:set>
                                    <p:animEffect transition="in" filter="wipe(left)">
                                      <p:cBhvr>
                                        <p:cTn id="125" dur="3000"/>
                                        <p:tgtEl>
                                          <p:spTgt spid="1200183"/>
                                        </p:tgtEl>
                                      </p:cBhvr>
                                    </p:animEffect>
                                  </p:childTnLst>
                                  <p:subTnLst>
                                    <p:audio>
                                      <p:cMediaNode>
                                        <p:cTn display="0" masterRel="sameClick">
                                          <p:stCondLst>
                                            <p:cond evt="begin" delay="0">
                                              <p:tn val="123"/>
                                            </p:cond>
                                          </p:stCondLst>
                                          <p:endCondLst>
                                            <p:cond evt="onStopAudio" delay="0">
                                              <p:tgtEl>
                                                <p:sldTgt/>
                                              </p:tgtEl>
                                            </p:cond>
                                          </p:endCondLst>
                                        </p:cTn>
                                        <p:tgtEl>
                                          <p:sndTgt r:embed="rId6" name="drumroll.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ntr" presetSubtype="2" fill="hold" nodeType="clickEffect">
                                  <p:stCondLst>
                                    <p:cond delay="0"/>
                                  </p:stCondLst>
                                  <p:iterate type="lt">
                                    <p:tmPct val="10000"/>
                                  </p:iterate>
                                  <p:childTnLst>
                                    <p:set>
                                      <p:cBhvr>
                                        <p:cTn id="129" dur="1" fill="hold">
                                          <p:stCondLst>
                                            <p:cond delay="0"/>
                                          </p:stCondLst>
                                        </p:cTn>
                                        <p:tgtEl>
                                          <p:spTgt spid="1200185">
                                            <p:txEl>
                                              <p:pRg st="0" end="0"/>
                                            </p:txEl>
                                          </p:spTgt>
                                        </p:tgtEl>
                                        <p:attrNameLst>
                                          <p:attrName>style.visibility</p:attrName>
                                        </p:attrNameLst>
                                      </p:cBhvr>
                                      <p:to>
                                        <p:strVal val="visible"/>
                                      </p:to>
                                    </p:set>
                                    <p:anim calcmode="lin" valueType="num">
                                      <p:cBhvr additive="base">
                                        <p:cTn id="130" dur="500" fill="hold"/>
                                        <p:tgtEl>
                                          <p:spTgt spid="1200185">
                                            <p:txEl>
                                              <p:pRg st="0" end="0"/>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120018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8"/>
                                            </p:cond>
                                          </p:stCondLst>
                                          <p:endCondLst>
                                            <p:cond evt="onStopAudio" delay="0">
                                              <p:tgtEl>
                                                <p:sldTgt/>
                                              </p:tgtEl>
                                            </p:cond>
                                          </p:endCondLst>
                                        </p:cTn>
                                        <p:tgtEl>
                                          <p:sndTgt r:embed="rId7" name="type.wav"/>
                                        </p:tgtEl>
                                      </p:cMediaNode>
                                    </p:audio>
                                  </p:subTnLst>
                                </p:cTn>
                              </p:par>
                            </p:childTnLst>
                          </p:cTn>
                        </p:par>
                      </p:childTnLst>
                    </p:cTn>
                  </p:par>
                  <p:par>
                    <p:cTn id="132" fill="hold" nodeType="clickPar">
                      <p:stCondLst>
                        <p:cond delay="indefinite"/>
                      </p:stCondLst>
                      <p:childTnLst>
                        <p:par>
                          <p:cTn id="133" fill="hold" nodeType="withGroup">
                            <p:stCondLst>
                              <p:cond delay="0"/>
                            </p:stCondLst>
                            <p:childTnLst>
                              <p:par>
                                <p:cTn id="134" presetID="2" presetClass="entr" presetSubtype="2" fill="hold" nodeType="clickEffect">
                                  <p:stCondLst>
                                    <p:cond delay="0"/>
                                  </p:stCondLst>
                                  <p:iterate type="lt">
                                    <p:tmPct val="10000"/>
                                  </p:iterate>
                                  <p:childTnLst>
                                    <p:set>
                                      <p:cBhvr>
                                        <p:cTn id="135" dur="1" fill="hold">
                                          <p:stCondLst>
                                            <p:cond delay="0"/>
                                          </p:stCondLst>
                                        </p:cTn>
                                        <p:tgtEl>
                                          <p:spTgt spid="7">
                                            <p:txEl>
                                              <p:pRg st="0" end="0"/>
                                            </p:txEl>
                                          </p:spTgt>
                                        </p:tgtEl>
                                        <p:attrNameLst>
                                          <p:attrName>style.visibility</p:attrName>
                                        </p:attrNameLst>
                                      </p:cBhvr>
                                      <p:to>
                                        <p:strVal val="visible"/>
                                      </p:to>
                                    </p:set>
                                    <p:anim calcmode="lin" valueType="num">
                                      <p:cBhvr additive="base">
                                        <p:cTn id="136"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37" dur="500" fill="hold"/>
                                        <p:tgtEl>
                                          <p:spTgt spid="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4"/>
                                            </p:cond>
                                          </p:stCondLst>
                                          <p:endCondLst>
                                            <p:cond evt="onStopAudio" delay="0">
                                              <p:tgtEl>
                                                <p:sldTgt/>
                                              </p:tgtEl>
                                            </p:cond>
                                          </p:endCondLst>
                                        </p:cTn>
                                        <p:tgtEl>
                                          <p:sndTgt r:embed="rId7" name="type.wav"/>
                                        </p:tgtEl>
                                      </p:cMediaNode>
                                    </p:audio>
                                  </p:subTnLst>
                                </p:cTn>
                              </p:par>
                            </p:childTnLst>
                          </p:cTn>
                        </p:par>
                      </p:childTnLst>
                    </p:cTn>
                  </p:par>
                  <p:par>
                    <p:cTn id="138" fill="hold" nodeType="clickPar">
                      <p:stCondLst>
                        <p:cond delay="indefinite"/>
                      </p:stCondLst>
                      <p:childTnLst>
                        <p:par>
                          <p:cTn id="139" fill="hold" nodeType="withGroup">
                            <p:stCondLst>
                              <p:cond delay="0"/>
                            </p:stCondLst>
                            <p:childTnLst>
                              <p:par>
                                <p:cTn id="140" presetID="2" presetClass="entr" presetSubtype="2" fill="hold" nodeType="clickEffect">
                                  <p:stCondLst>
                                    <p:cond delay="0"/>
                                  </p:stCondLst>
                                  <p:iterate type="lt">
                                    <p:tmPct val="10000"/>
                                  </p:iterate>
                                  <p:childTnLst>
                                    <p:set>
                                      <p:cBhvr>
                                        <p:cTn id="141" dur="1" fill="hold">
                                          <p:stCondLst>
                                            <p:cond delay="0"/>
                                          </p:stCondLst>
                                        </p:cTn>
                                        <p:tgtEl>
                                          <p:spTgt spid="1200187">
                                            <p:txEl>
                                              <p:pRg st="0" end="0"/>
                                            </p:txEl>
                                          </p:spTgt>
                                        </p:tgtEl>
                                        <p:attrNameLst>
                                          <p:attrName>style.visibility</p:attrName>
                                        </p:attrNameLst>
                                      </p:cBhvr>
                                      <p:to>
                                        <p:strVal val="visible"/>
                                      </p:to>
                                    </p:set>
                                    <p:anim calcmode="lin" valueType="num">
                                      <p:cBhvr additive="base">
                                        <p:cTn id="142" dur="500" fill="hold"/>
                                        <p:tgtEl>
                                          <p:spTgt spid="1200187">
                                            <p:txEl>
                                              <p:pRg st="0" end="0"/>
                                            </p:txEl>
                                          </p:spTgt>
                                        </p:tgtEl>
                                        <p:attrNameLst>
                                          <p:attrName>ppt_x</p:attrName>
                                        </p:attrNameLst>
                                      </p:cBhvr>
                                      <p:tavLst>
                                        <p:tav tm="0">
                                          <p:val>
                                            <p:strVal val="1+#ppt_w/2"/>
                                          </p:val>
                                        </p:tav>
                                        <p:tav tm="100000">
                                          <p:val>
                                            <p:strVal val="#ppt_x"/>
                                          </p:val>
                                        </p:tav>
                                      </p:tavLst>
                                    </p:anim>
                                    <p:anim calcmode="lin" valueType="num">
                                      <p:cBhvr additive="base">
                                        <p:cTn id="143" dur="500" fill="hold"/>
                                        <p:tgtEl>
                                          <p:spTgt spid="12001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0"/>
                                            </p:cond>
                                          </p:stCondLst>
                                          <p:endCondLst>
                                            <p:cond evt="onStopAudio" delay="0">
                                              <p:tgtEl>
                                                <p:sldTgt/>
                                              </p:tgtEl>
                                            </p:cond>
                                          </p:endCondLst>
                                        </p:cTn>
                                        <p:tgtEl>
                                          <p:sndTgt r:embed="rId7" name="type.wav"/>
                                        </p:tgtEl>
                                      </p:cMediaNode>
                                    </p:audio>
                                  </p:subTnLst>
                                </p:cTn>
                              </p:par>
                            </p:childTnLst>
                          </p:cTn>
                        </p:par>
                      </p:childTnLst>
                    </p:cTn>
                  </p:par>
                  <p:par>
                    <p:cTn id="144" fill="hold" nodeType="clickPar">
                      <p:stCondLst>
                        <p:cond delay="indefinite"/>
                      </p:stCondLst>
                      <p:childTnLst>
                        <p:par>
                          <p:cTn id="145" fill="hold" nodeType="withGroup">
                            <p:stCondLst>
                              <p:cond delay="0"/>
                            </p:stCondLst>
                            <p:childTnLst>
                              <p:par>
                                <p:cTn id="146" presetID="2" presetClass="entr" presetSubtype="2" fill="hold" nodeType="clickEffect">
                                  <p:stCondLst>
                                    <p:cond delay="0"/>
                                  </p:stCondLst>
                                  <p:iterate type="lt">
                                    <p:tmPct val="10000"/>
                                  </p:iterate>
                                  <p:childTnLst>
                                    <p:set>
                                      <p:cBhvr>
                                        <p:cTn id="147" dur="1" fill="hold">
                                          <p:stCondLst>
                                            <p:cond delay="0"/>
                                          </p:stCondLst>
                                        </p:cTn>
                                        <p:tgtEl>
                                          <p:spTgt spid="8">
                                            <p:txEl>
                                              <p:pRg st="0" end="0"/>
                                            </p:txEl>
                                          </p:spTgt>
                                        </p:tgtEl>
                                        <p:attrNameLst>
                                          <p:attrName>style.visibility</p:attrName>
                                        </p:attrNameLst>
                                      </p:cBhvr>
                                      <p:to>
                                        <p:strVal val="visible"/>
                                      </p:to>
                                    </p:set>
                                    <p:anim calcmode="lin" valueType="num">
                                      <p:cBhvr additive="base">
                                        <p:cTn id="148"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49" dur="500" fill="hold"/>
                                        <p:tgtEl>
                                          <p:spTgt spid="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6"/>
                                            </p:cond>
                                          </p:stCondLst>
                                          <p:endCondLst>
                                            <p:cond evt="onStopAudio" delay="0">
                                              <p:tgtEl>
                                                <p:sldTgt/>
                                              </p:tgtEl>
                                            </p:cond>
                                          </p:endCondLst>
                                        </p:cTn>
                                        <p:tgtEl>
                                          <p:sndTgt r:embed="rId7" name="type.wav"/>
                                        </p:tgtEl>
                                      </p:cMediaNode>
                                    </p:audio>
                                  </p:subTnLst>
                                </p:cTn>
                              </p:par>
                            </p:childTnLst>
                          </p:cTn>
                        </p:par>
                      </p:childTnLst>
                    </p:cTn>
                  </p:par>
                  <p:par>
                    <p:cTn id="150" fill="hold" nodeType="clickPar">
                      <p:stCondLst>
                        <p:cond delay="indefinite"/>
                      </p:stCondLst>
                      <p:childTnLst>
                        <p:par>
                          <p:cTn id="151" fill="hold" nodeType="withGroup">
                            <p:stCondLst>
                              <p:cond delay="0"/>
                            </p:stCondLst>
                            <p:childTnLst>
                              <p:par>
                                <p:cTn id="152" presetID="2" presetClass="entr" presetSubtype="2" fill="hold" nodeType="clickEffect">
                                  <p:stCondLst>
                                    <p:cond delay="0"/>
                                  </p:stCondLst>
                                  <p:iterate type="lt">
                                    <p:tmPct val="10000"/>
                                  </p:iterate>
                                  <p:childTnLst>
                                    <p:set>
                                      <p:cBhvr>
                                        <p:cTn id="153" dur="1" fill="hold">
                                          <p:stCondLst>
                                            <p:cond delay="0"/>
                                          </p:stCondLst>
                                        </p:cTn>
                                        <p:tgtEl>
                                          <p:spTgt spid="1200188">
                                            <p:txEl>
                                              <p:pRg st="0" end="0"/>
                                            </p:txEl>
                                          </p:spTgt>
                                        </p:tgtEl>
                                        <p:attrNameLst>
                                          <p:attrName>style.visibility</p:attrName>
                                        </p:attrNameLst>
                                      </p:cBhvr>
                                      <p:to>
                                        <p:strVal val="visible"/>
                                      </p:to>
                                    </p:set>
                                    <p:anim calcmode="lin" valueType="num">
                                      <p:cBhvr additive="base">
                                        <p:cTn id="154" dur="500" fill="hold"/>
                                        <p:tgtEl>
                                          <p:spTgt spid="1200188">
                                            <p:txEl>
                                              <p:pRg st="0" end="0"/>
                                            </p:txEl>
                                          </p:spTgt>
                                        </p:tgtEl>
                                        <p:attrNameLst>
                                          <p:attrName>ppt_x</p:attrName>
                                        </p:attrNameLst>
                                      </p:cBhvr>
                                      <p:tavLst>
                                        <p:tav tm="0">
                                          <p:val>
                                            <p:strVal val="1+#ppt_w/2"/>
                                          </p:val>
                                        </p:tav>
                                        <p:tav tm="100000">
                                          <p:val>
                                            <p:strVal val="#ppt_x"/>
                                          </p:val>
                                        </p:tav>
                                      </p:tavLst>
                                    </p:anim>
                                    <p:anim calcmode="lin" valueType="num">
                                      <p:cBhvr additive="base">
                                        <p:cTn id="155" dur="500" fill="hold"/>
                                        <p:tgtEl>
                                          <p:spTgt spid="120018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2"/>
                                            </p:cond>
                                          </p:stCondLst>
                                          <p:endCondLst>
                                            <p:cond evt="onStopAudio" delay="0">
                                              <p:tgtEl>
                                                <p:sldTgt/>
                                              </p:tgtEl>
                                            </p:cond>
                                          </p:endCondLst>
                                        </p:cTn>
                                        <p:tgtEl>
                                          <p:sndTgt r:embed="rId7" name="type.wav"/>
                                        </p:tgtEl>
                                      </p:cMediaNode>
                                    </p:audio>
                                  </p:subTnLst>
                                </p:cTn>
                              </p:par>
                            </p:childTnLst>
                          </p:cTn>
                        </p:par>
                      </p:childTnLst>
                    </p:cTn>
                  </p:par>
                  <p:par>
                    <p:cTn id="156" fill="hold" nodeType="clickPar">
                      <p:stCondLst>
                        <p:cond delay="indefinite"/>
                      </p:stCondLst>
                      <p:childTnLst>
                        <p:par>
                          <p:cTn id="157" fill="hold" nodeType="withGroup">
                            <p:stCondLst>
                              <p:cond delay="0"/>
                            </p:stCondLst>
                            <p:childTnLst>
                              <p:par>
                                <p:cTn id="158" presetID="2" presetClass="entr" presetSubtype="2" fill="hold" nodeType="clickEffect">
                                  <p:stCondLst>
                                    <p:cond delay="0"/>
                                  </p:stCondLst>
                                  <p:iterate type="lt">
                                    <p:tmPct val="10000"/>
                                  </p:iterate>
                                  <p:childTnLst>
                                    <p:set>
                                      <p:cBhvr>
                                        <p:cTn id="159" dur="1" fill="hold">
                                          <p:stCondLst>
                                            <p:cond delay="0"/>
                                          </p:stCondLst>
                                        </p:cTn>
                                        <p:tgtEl>
                                          <p:spTgt spid="9">
                                            <p:txEl>
                                              <p:pRg st="0" end="0"/>
                                            </p:txEl>
                                          </p:spTgt>
                                        </p:tgtEl>
                                        <p:attrNameLst>
                                          <p:attrName>style.visibility</p:attrName>
                                        </p:attrNameLst>
                                      </p:cBhvr>
                                      <p:to>
                                        <p:strVal val="visible"/>
                                      </p:to>
                                    </p:set>
                                    <p:anim calcmode="lin" valueType="num">
                                      <p:cBhvr additive="base">
                                        <p:cTn id="160"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61" dur="500" fill="hold"/>
                                        <p:tgtEl>
                                          <p:spTgt spid="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8"/>
                                            </p:cond>
                                          </p:stCondLst>
                                          <p:endCondLst>
                                            <p:cond evt="onStopAudio" delay="0">
                                              <p:tgtEl>
                                                <p:sldTgt/>
                                              </p:tgtEl>
                                            </p:cond>
                                          </p:endCondLst>
                                        </p:cTn>
                                        <p:tgtEl>
                                          <p:sndTgt r:embed="rId7" name="type.wav"/>
                                        </p:tgtEl>
                                      </p:cMediaNode>
                                    </p:audio>
                                  </p:subTnLst>
                                </p:cTn>
                              </p:par>
                            </p:childTnLst>
                          </p:cTn>
                        </p:par>
                      </p:childTnLst>
                    </p:cTn>
                  </p:par>
                  <p:par>
                    <p:cTn id="162" fill="hold" nodeType="clickPar">
                      <p:stCondLst>
                        <p:cond delay="indefinite"/>
                      </p:stCondLst>
                      <p:childTnLst>
                        <p:par>
                          <p:cTn id="163" fill="hold" nodeType="withGroup">
                            <p:stCondLst>
                              <p:cond delay="0"/>
                            </p:stCondLst>
                            <p:childTnLst>
                              <p:par>
                                <p:cTn id="164" presetID="2" presetClass="entr" presetSubtype="2" fill="hold" nodeType="clickEffect">
                                  <p:stCondLst>
                                    <p:cond delay="0"/>
                                  </p:stCondLst>
                                  <p:iterate type="lt">
                                    <p:tmPct val="10000"/>
                                  </p:iterate>
                                  <p:childTnLst>
                                    <p:set>
                                      <p:cBhvr>
                                        <p:cTn id="165" dur="1" fill="hold">
                                          <p:stCondLst>
                                            <p:cond delay="0"/>
                                          </p:stCondLst>
                                        </p:cTn>
                                        <p:tgtEl>
                                          <p:spTgt spid="1200189">
                                            <p:txEl>
                                              <p:pRg st="0" end="0"/>
                                            </p:txEl>
                                          </p:spTgt>
                                        </p:tgtEl>
                                        <p:attrNameLst>
                                          <p:attrName>style.visibility</p:attrName>
                                        </p:attrNameLst>
                                      </p:cBhvr>
                                      <p:to>
                                        <p:strVal val="visible"/>
                                      </p:to>
                                    </p:set>
                                    <p:anim calcmode="lin" valueType="num">
                                      <p:cBhvr additive="base">
                                        <p:cTn id="166" dur="500" fill="hold"/>
                                        <p:tgtEl>
                                          <p:spTgt spid="1200189">
                                            <p:txEl>
                                              <p:pRg st="0" end="0"/>
                                            </p:txEl>
                                          </p:spTgt>
                                        </p:tgtEl>
                                        <p:attrNameLst>
                                          <p:attrName>ppt_x</p:attrName>
                                        </p:attrNameLst>
                                      </p:cBhvr>
                                      <p:tavLst>
                                        <p:tav tm="0">
                                          <p:val>
                                            <p:strVal val="1+#ppt_w/2"/>
                                          </p:val>
                                        </p:tav>
                                        <p:tav tm="100000">
                                          <p:val>
                                            <p:strVal val="#ppt_x"/>
                                          </p:val>
                                        </p:tav>
                                      </p:tavLst>
                                    </p:anim>
                                    <p:anim calcmode="lin" valueType="num">
                                      <p:cBhvr additive="base">
                                        <p:cTn id="167" dur="500" fill="hold"/>
                                        <p:tgtEl>
                                          <p:spTgt spid="120018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4"/>
                                            </p:cond>
                                          </p:stCondLst>
                                          <p:endCondLst>
                                            <p:cond evt="onStopAudio" delay="0">
                                              <p:tgtEl>
                                                <p:sldTgt/>
                                              </p:tgtEl>
                                            </p:cond>
                                          </p:endCondLst>
                                        </p:cTn>
                                        <p:tgtEl>
                                          <p:sndTgt r:embed="rId7" name="type.wav"/>
                                        </p:tgtEl>
                                      </p:cMediaNode>
                                    </p:audio>
                                  </p:subTnLst>
                                </p:cTn>
                              </p:par>
                            </p:childTnLst>
                          </p:cTn>
                        </p:par>
                      </p:childTnLst>
                    </p:cTn>
                  </p:par>
                  <p:par>
                    <p:cTn id="168" fill="hold" nodeType="clickPar">
                      <p:stCondLst>
                        <p:cond delay="indefinite"/>
                      </p:stCondLst>
                      <p:childTnLst>
                        <p:par>
                          <p:cTn id="169" fill="hold" nodeType="withGroup">
                            <p:stCondLst>
                              <p:cond delay="0"/>
                            </p:stCondLst>
                            <p:childTnLst>
                              <p:par>
                                <p:cTn id="170" presetID="2" presetClass="entr" presetSubtype="2" fill="hold" nodeType="clickEffect">
                                  <p:stCondLst>
                                    <p:cond delay="0"/>
                                  </p:stCondLst>
                                  <p:iterate type="lt">
                                    <p:tmPct val="10000"/>
                                  </p:iterate>
                                  <p:childTnLst>
                                    <p:set>
                                      <p:cBhvr>
                                        <p:cTn id="171" dur="1" fill="hold">
                                          <p:stCondLst>
                                            <p:cond delay="0"/>
                                          </p:stCondLst>
                                        </p:cTn>
                                        <p:tgtEl>
                                          <p:spTgt spid="11">
                                            <p:txEl>
                                              <p:pRg st="0" end="0"/>
                                            </p:txEl>
                                          </p:spTgt>
                                        </p:tgtEl>
                                        <p:attrNameLst>
                                          <p:attrName>style.visibility</p:attrName>
                                        </p:attrNameLst>
                                      </p:cBhvr>
                                      <p:to>
                                        <p:strVal val="visible"/>
                                      </p:to>
                                    </p:set>
                                    <p:anim calcmode="lin" valueType="num">
                                      <p:cBhvr additive="base">
                                        <p:cTn id="172"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73" dur="500" fill="hold"/>
                                        <p:tgtEl>
                                          <p:spTgt spid="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0"/>
                                            </p:cond>
                                          </p:stCondLst>
                                          <p:endCondLst>
                                            <p:cond evt="onStopAudio" delay="0">
                                              <p:tgtEl>
                                                <p:sldTgt/>
                                              </p:tgtEl>
                                            </p:cond>
                                          </p:endCondLst>
                                        </p:cTn>
                                        <p:tgtEl>
                                          <p:sndTgt r:embed="rId7" name="type.wav"/>
                                        </p:tgtEl>
                                      </p:cMediaNode>
                                    </p:audio>
                                  </p:subTnLst>
                                </p:cTn>
                              </p:par>
                            </p:childTnLst>
                          </p:cTn>
                        </p:par>
                      </p:childTnLst>
                    </p:cTn>
                  </p:par>
                  <p:par>
                    <p:cTn id="174" fill="hold" nodeType="clickPar">
                      <p:stCondLst>
                        <p:cond delay="indefinite"/>
                      </p:stCondLst>
                      <p:childTnLst>
                        <p:par>
                          <p:cTn id="175" fill="hold" nodeType="withGroup">
                            <p:stCondLst>
                              <p:cond delay="0"/>
                            </p:stCondLst>
                            <p:childTnLst>
                              <p:par>
                                <p:cTn id="176" presetID="2" presetClass="entr" presetSubtype="2" fill="hold" nodeType="clickEffect">
                                  <p:stCondLst>
                                    <p:cond delay="0"/>
                                  </p:stCondLst>
                                  <p:iterate type="lt">
                                    <p:tmPct val="10000"/>
                                  </p:iterate>
                                  <p:childTnLst>
                                    <p:set>
                                      <p:cBhvr>
                                        <p:cTn id="177" dur="1" fill="hold">
                                          <p:stCondLst>
                                            <p:cond delay="0"/>
                                          </p:stCondLst>
                                        </p:cTn>
                                        <p:tgtEl>
                                          <p:spTgt spid="1200190">
                                            <p:txEl>
                                              <p:pRg st="0" end="0"/>
                                            </p:txEl>
                                          </p:spTgt>
                                        </p:tgtEl>
                                        <p:attrNameLst>
                                          <p:attrName>style.visibility</p:attrName>
                                        </p:attrNameLst>
                                      </p:cBhvr>
                                      <p:to>
                                        <p:strVal val="visible"/>
                                      </p:to>
                                    </p:set>
                                    <p:anim calcmode="lin" valueType="num">
                                      <p:cBhvr additive="base">
                                        <p:cTn id="178" dur="500" fill="hold"/>
                                        <p:tgtEl>
                                          <p:spTgt spid="1200190">
                                            <p:txEl>
                                              <p:pRg st="0" end="0"/>
                                            </p:txEl>
                                          </p:spTgt>
                                        </p:tgtEl>
                                        <p:attrNameLst>
                                          <p:attrName>ppt_x</p:attrName>
                                        </p:attrNameLst>
                                      </p:cBhvr>
                                      <p:tavLst>
                                        <p:tav tm="0">
                                          <p:val>
                                            <p:strVal val="1+#ppt_w/2"/>
                                          </p:val>
                                        </p:tav>
                                        <p:tav tm="100000">
                                          <p:val>
                                            <p:strVal val="#ppt_x"/>
                                          </p:val>
                                        </p:tav>
                                      </p:tavLst>
                                    </p:anim>
                                    <p:anim calcmode="lin" valueType="num">
                                      <p:cBhvr additive="base">
                                        <p:cTn id="179" dur="500" fill="hold"/>
                                        <p:tgtEl>
                                          <p:spTgt spid="120019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6"/>
                                            </p:cond>
                                          </p:stCondLst>
                                          <p:endCondLst>
                                            <p:cond evt="onStopAudio" delay="0">
                                              <p:tgtEl>
                                                <p:sldTgt/>
                                              </p:tgtEl>
                                            </p:cond>
                                          </p:endCondLst>
                                        </p:cTn>
                                        <p:tgtEl>
                                          <p:sndTgt r:embed="rId7"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0158" grpId="0" animBg="1"/>
      <p:bldP spid="1200159" grpId="0" animBg="1"/>
      <p:bldP spid="1200160" grpId="0" animBg="1"/>
      <p:bldP spid="1200161" grpId="0" animBg="1"/>
      <p:bldP spid="1200162" grpId="0" animBg="1"/>
      <p:bldP spid="1200163" grpId="0" animBg="1"/>
      <p:bldP spid="1200176" grpId="0" animBg="1"/>
      <p:bldP spid="1200177" grpId="0" animBg="1"/>
      <p:bldP spid="1200178" grpId="0" animBg="1"/>
      <p:bldP spid="1200179" grpId="0" animBg="1"/>
      <p:bldP spid="1200180" grpId="0" animBg="1"/>
      <p:bldP spid="1200181" grpId="0" animBg="1"/>
      <p:bldP spid="1200182" grpId="0" animBg="1"/>
      <p:bldP spid="120018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236" name="Rectangle 60"/>
          <p:cNvSpPr>
            <a:spLocks noChangeArrowheads="1"/>
          </p:cNvSpPr>
          <p:nvPr/>
        </p:nvSpPr>
        <p:spPr bwMode="auto">
          <a:xfrm>
            <a:off x="682625" y="6357938"/>
            <a:ext cx="7764463" cy="49371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t>FYI   </a:t>
            </a:r>
            <a:r>
              <a:rPr lang="en-US" altLang="en-US" b="1">
                <a:sym typeface="Symbol" pitchFamily="18" charset="2"/>
              </a:rPr>
              <a:t></a:t>
            </a:r>
            <a:r>
              <a:rPr lang="en-US" altLang="en-US">
                <a:sym typeface="Symbol" pitchFamily="18" charset="2"/>
              </a:rPr>
              <a:t>The purple line shows all three states changing.</a:t>
            </a:r>
          </a:p>
        </p:txBody>
      </p:sp>
      <p:sp>
        <p:nvSpPr>
          <p:cNvPr id="1202215" name="Rectangle 39"/>
          <p:cNvSpPr>
            <a:spLocks noChangeArrowheads="1"/>
          </p:cNvSpPr>
          <p:nvPr/>
        </p:nvSpPr>
        <p:spPr bwMode="auto">
          <a:xfrm>
            <a:off x="687388" y="2905125"/>
            <a:ext cx="7772400" cy="34464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ym typeface="Symbol" pitchFamily="18" charset="2"/>
              </a:rPr>
              <a:t>EXAMPLE</a:t>
            </a:r>
            <a:r>
              <a:rPr lang="en-US" altLang="en-US"/>
              <a:t>: In the </a:t>
            </a:r>
            <a:r>
              <a:rPr lang="en-US" altLang="en-US" i="1"/>
              <a:t>p-V</a:t>
            </a:r>
            <a:r>
              <a:rPr lang="en-US" altLang="en-US"/>
              <a:t> graph shown, identify each process type as ISOBARIC, ISOTHERMAL, OR                       ISOVOLUMETRIC (isochoric).</a:t>
            </a:r>
          </a:p>
          <a:p>
            <a:pPr eaLnBrk="1" hangingPunct="1"/>
            <a:r>
              <a:rPr lang="en-US" altLang="en-US"/>
              <a:t>SOLUTION:  </a:t>
            </a:r>
          </a:p>
          <a:p>
            <a:pPr eaLnBrk="1" hangingPunct="1"/>
            <a:r>
              <a:rPr lang="en-US" altLang="en-US">
                <a:sym typeface="Symbol" pitchFamily="18" charset="2"/>
              </a:rPr>
              <a:t>AB is </a:t>
            </a:r>
            <a:r>
              <a:rPr lang="en-US" altLang="en-US">
                <a:solidFill>
                  <a:schemeClr val="hlink"/>
                </a:solidFill>
                <a:sym typeface="Symbol" pitchFamily="18" charset="2"/>
              </a:rPr>
              <a:t>isothermal</a:t>
            </a:r>
            <a:r>
              <a:rPr lang="en-US" altLang="en-US">
                <a:sym typeface="Symbol" pitchFamily="18" charset="2"/>
              </a:rPr>
              <a:t> (constant </a:t>
            </a:r>
            <a:r>
              <a:rPr lang="en-US" altLang="en-US" i="1">
                <a:sym typeface="Symbol" pitchFamily="18" charset="2"/>
              </a:rPr>
              <a:t>T</a:t>
            </a:r>
            <a:r>
              <a:rPr lang="en-US" altLang="en-US">
                <a:sym typeface="Symbol" pitchFamily="18" charset="2"/>
              </a:rPr>
              <a:t>).</a:t>
            </a:r>
          </a:p>
          <a:p>
            <a:pPr eaLnBrk="1" hangingPunct="1"/>
            <a:r>
              <a:rPr lang="en-US" altLang="en-US">
                <a:sym typeface="Symbol" pitchFamily="18" charset="2"/>
              </a:rPr>
              <a:t>BC is </a:t>
            </a:r>
            <a:r>
              <a:rPr lang="en-US" altLang="en-US">
                <a:solidFill>
                  <a:srgbClr val="FF0000"/>
                </a:solidFill>
                <a:sym typeface="Symbol" pitchFamily="18" charset="2"/>
              </a:rPr>
              <a:t>isobaric</a:t>
            </a:r>
            <a:r>
              <a:rPr lang="en-US" altLang="en-US">
                <a:sym typeface="Symbol" pitchFamily="18" charset="2"/>
              </a:rPr>
              <a:t> (constant </a:t>
            </a:r>
            <a:r>
              <a:rPr lang="en-US" altLang="en-US" i="1">
                <a:sym typeface="Symbol" pitchFamily="18" charset="2"/>
              </a:rPr>
              <a:t>p</a:t>
            </a:r>
            <a:r>
              <a:rPr lang="en-US" altLang="en-US">
                <a:sym typeface="Symbol" pitchFamily="18" charset="2"/>
              </a:rPr>
              <a:t>).</a:t>
            </a:r>
          </a:p>
          <a:p>
            <a:pPr eaLnBrk="1" hangingPunct="1"/>
            <a:r>
              <a:rPr lang="en-US" altLang="en-US">
                <a:sym typeface="Symbol" pitchFamily="18" charset="2"/>
              </a:rPr>
              <a:t>CA is </a:t>
            </a:r>
            <a:r>
              <a:rPr lang="en-US" altLang="en-US">
                <a:solidFill>
                  <a:srgbClr val="333399"/>
                </a:solidFill>
                <a:sym typeface="Symbol" pitchFamily="18" charset="2"/>
              </a:rPr>
              <a:t>isochoric</a:t>
            </a:r>
            <a:r>
              <a:rPr lang="en-US" altLang="en-US">
                <a:sym typeface="Symbol" pitchFamily="18" charset="2"/>
              </a:rPr>
              <a:t> (constant </a:t>
            </a:r>
            <a:r>
              <a:rPr lang="en-US" altLang="en-US" i="1">
                <a:sym typeface="Symbol" pitchFamily="18" charset="2"/>
              </a:rPr>
              <a:t>V</a:t>
            </a:r>
            <a:r>
              <a:rPr lang="en-US" altLang="en-US">
                <a:sym typeface="Symbol" pitchFamily="18" charset="2"/>
              </a:rPr>
              <a:t>).</a:t>
            </a:r>
          </a:p>
          <a:p>
            <a:pPr eaLnBrk="1" hangingPunct="1"/>
            <a:r>
              <a:rPr lang="en-US" altLang="en-US">
                <a:sym typeface="Symbol" pitchFamily="18" charset="2"/>
              </a:rPr>
              <a:t>We will only have two states                                       change at a time. Phew!</a:t>
            </a:r>
          </a:p>
        </p:txBody>
      </p:sp>
      <p:sp>
        <p:nvSpPr>
          <p:cNvPr id="1202178" name="Rectangle 2"/>
          <p:cNvSpPr>
            <a:spLocks noChangeArrowheads="1"/>
          </p:cNvSpPr>
          <p:nvPr/>
        </p:nvSpPr>
        <p:spPr bwMode="auto">
          <a:xfrm>
            <a:off x="685800" y="1401763"/>
            <a:ext cx="7772400" cy="15430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rgbClr val="333399"/>
                </a:solidFill>
              </a:rPr>
              <a:t>Sketching and interpreting state change graphs</a:t>
            </a:r>
            <a:r>
              <a:rPr lang="en-US" altLang="en-US"/>
              <a:t> </a:t>
            </a:r>
          </a:p>
          <a:p>
            <a:pPr eaLnBrk="1" hangingPunct="1"/>
            <a:r>
              <a:rPr lang="en-US" altLang="en-US">
                <a:solidFill>
                  <a:srgbClr val="000000"/>
                </a:solidFill>
                <a:cs typeface="Times New Roman" pitchFamily="18" charset="0"/>
                <a:sym typeface="Symbol" pitchFamily="18" charset="2"/>
              </a:rPr>
              <a:t>A </a:t>
            </a:r>
            <a:r>
              <a:rPr lang="en-US" altLang="en-US" b="1">
                <a:solidFill>
                  <a:srgbClr val="000000"/>
                </a:solidFill>
                <a:cs typeface="Times New Roman" pitchFamily="18" charset="0"/>
                <a:sym typeface="Symbol" pitchFamily="18" charset="2"/>
              </a:rPr>
              <a:t>thermodynamic process</a:t>
            </a:r>
            <a:r>
              <a:rPr lang="en-US" altLang="en-US">
                <a:solidFill>
                  <a:srgbClr val="000000"/>
                </a:solidFill>
                <a:cs typeface="Times New Roman" pitchFamily="18" charset="0"/>
                <a:sym typeface="Symbol" pitchFamily="18" charset="2"/>
              </a:rPr>
              <a:t> involves moving from one state to another state. This could involve changing any or even all of the state variables (</a:t>
            </a:r>
            <a:r>
              <a:rPr lang="en-US" altLang="en-US" i="1">
                <a:solidFill>
                  <a:srgbClr val="000000"/>
                </a:solidFill>
                <a:cs typeface="Times New Roman" pitchFamily="18" charset="0"/>
                <a:sym typeface="Symbol" pitchFamily="18" charset="2"/>
              </a:rPr>
              <a:t>p</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V</a:t>
            </a:r>
            <a:r>
              <a:rPr lang="en-US" altLang="en-US">
                <a:solidFill>
                  <a:srgbClr val="000000"/>
                </a:solidFill>
                <a:cs typeface="Times New Roman" pitchFamily="18" charset="0"/>
                <a:sym typeface="Symbol" pitchFamily="18" charset="2"/>
              </a:rPr>
              <a:t>, or </a:t>
            </a:r>
            <a:r>
              <a:rPr lang="en-US" altLang="en-US" i="1">
                <a:solidFill>
                  <a:srgbClr val="000000"/>
                </a:solidFill>
                <a:cs typeface="Times New Roman" pitchFamily="18" charset="0"/>
                <a:sym typeface="Symbol" pitchFamily="18" charset="2"/>
              </a:rPr>
              <a:t>T</a:t>
            </a:r>
            <a:r>
              <a:rPr lang="en-US" altLang="en-US">
                <a:solidFill>
                  <a:srgbClr val="000000"/>
                </a:solidFill>
                <a:cs typeface="Times New Roman" pitchFamily="18" charset="0"/>
                <a:sym typeface="Symbol" pitchFamily="18" charset="2"/>
              </a:rPr>
              <a:t>).</a:t>
            </a:r>
          </a:p>
        </p:txBody>
      </p:sp>
      <p:grpSp>
        <p:nvGrpSpPr>
          <p:cNvPr id="2" name="Group 43"/>
          <p:cNvGrpSpPr>
            <a:grpSpLocks/>
          </p:cNvGrpSpPr>
          <p:nvPr/>
        </p:nvGrpSpPr>
        <p:grpSpPr bwMode="auto">
          <a:xfrm>
            <a:off x="5329238" y="3738563"/>
            <a:ext cx="311150" cy="2293937"/>
            <a:chOff x="3775" y="1283"/>
            <a:chExt cx="196" cy="810"/>
          </a:xfrm>
        </p:grpSpPr>
        <p:sp>
          <p:nvSpPr>
            <p:cNvPr id="37912" name="Line 44"/>
            <p:cNvSpPr>
              <a:spLocks noChangeShapeType="1"/>
            </p:cNvSpPr>
            <p:nvPr/>
          </p:nvSpPr>
          <p:spPr bwMode="auto">
            <a:xfrm flipV="1">
              <a:off x="3856" y="1489"/>
              <a:ext cx="0" cy="6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13" name="Text Box 45"/>
            <p:cNvSpPr txBox="1">
              <a:spLocks noChangeArrowheads="1"/>
            </p:cNvSpPr>
            <p:nvPr/>
          </p:nvSpPr>
          <p:spPr bwMode="auto">
            <a:xfrm>
              <a:off x="3775" y="1283"/>
              <a:ext cx="19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p</a:t>
              </a:r>
            </a:p>
          </p:txBody>
        </p:sp>
      </p:grpSp>
      <p:sp>
        <p:nvSpPr>
          <p:cNvPr id="1202222" name="Freeform 46"/>
          <p:cNvSpPr>
            <a:spLocks/>
          </p:cNvSpPr>
          <p:nvPr/>
        </p:nvSpPr>
        <p:spPr bwMode="auto">
          <a:xfrm>
            <a:off x="5645150" y="4230688"/>
            <a:ext cx="2327275" cy="1512887"/>
          </a:xfrm>
          <a:custGeom>
            <a:avLst/>
            <a:gdLst>
              <a:gd name="T0" fmla="*/ 0 w 969"/>
              <a:gd name="T1" fmla="*/ 0 h 630"/>
              <a:gd name="T2" fmla="*/ 274 w 969"/>
              <a:gd name="T3" fmla="*/ 374 h 630"/>
              <a:gd name="T4" fmla="*/ 649 w 969"/>
              <a:gd name="T5" fmla="*/ 557 h 630"/>
              <a:gd name="T6" fmla="*/ 969 w 969"/>
              <a:gd name="T7" fmla="*/ 630 h 630"/>
              <a:gd name="T8" fmla="*/ 0 60000 65536"/>
              <a:gd name="T9" fmla="*/ 0 60000 65536"/>
              <a:gd name="T10" fmla="*/ 0 60000 65536"/>
              <a:gd name="T11" fmla="*/ 0 60000 65536"/>
              <a:gd name="T12" fmla="*/ 0 w 969"/>
              <a:gd name="T13" fmla="*/ 0 h 630"/>
              <a:gd name="T14" fmla="*/ 969 w 969"/>
              <a:gd name="T15" fmla="*/ 630 h 630"/>
            </a:gdLst>
            <a:ahLst/>
            <a:cxnLst>
              <a:cxn ang="T8">
                <a:pos x="T0" y="T1"/>
              </a:cxn>
              <a:cxn ang="T9">
                <a:pos x="T2" y="T3"/>
              </a:cxn>
              <a:cxn ang="T10">
                <a:pos x="T4" y="T5"/>
              </a:cxn>
              <a:cxn ang="T11">
                <a:pos x="T6" y="T7"/>
              </a:cxn>
            </a:cxnLst>
            <a:rect l="T12" t="T13" r="T14" b="T15"/>
            <a:pathLst>
              <a:path w="969" h="630">
                <a:moveTo>
                  <a:pt x="0" y="0"/>
                </a:moveTo>
                <a:cubicBezTo>
                  <a:pt x="46" y="62"/>
                  <a:pt x="166" y="281"/>
                  <a:pt x="274" y="374"/>
                </a:cubicBezTo>
                <a:cubicBezTo>
                  <a:pt x="382" y="467"/>
                  <a:pt x="533" y="514"/>
                  <a:pt x="649" y="557"/>
                </a:cubicBezTo>
                <a:cubicBezTo>
                  <a:pt x="765" y="600"/>
                  <a:pt x="902" y="615"/>
                  <a:pt x="969" y="630"/>
                </a:cubicBezTo>
              </a:path>
            </a:pathLst>
          </a:custGeom>
          <a:noFill/>
          <a:ln w="9525"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2223" name="Freeform 47"/>
          <p:cNvSpPr>
            <a:spLocks/>
          </p:cNvSpPr>
          <p:nvPr/>
        </p:nvSpPr>
        <p:spPr bwMode="auto">
          <a:xfrm>
            <a:off x="6197600" y="3900488"/>
            <a:ext cx="1711325" cy="1284287"/>
          </a:xfrm>
          <a:custGeom>
            <a:avLst/>
            <a:gdLst>
              <a:gd name="T0" fmla="*/ 0 w 969"/>
              <a:gd name="T1" fmla="*/ 0 h 630"/>
              <a:gd name="T2" fmla="*/ 274 w 969"/>
              <a:gd name="T3" fmla="*/ 374 h 630"/>
              <a:gd name="T4" fmla="*/ 649 w 969"/>
              <a:gd name="T5" fmla="*/ 557 h 630"/>
              <a:gd name="T6" fmla="*/ 969 w 969"/>
              <a:gd name="T7" fmla="*/ 630 h 630"/>
              <a:gd name="T8" fmla="*/ 0 60000 65536"/>
              <a:gd name="T9" fmla="*/ 0 60000 65536"/>
              <a:gd name="T10" fmla="*/ 0 60000 65536"/>
              <a:gd name="T11" fmla="*/ 0 60000 65536"/>
              <a:gd name="T12" fmla="*/ 0 w 969"/>
              <a:gd name="T13" fmla="*/ 0 h 630"/>
              <a:gd name="T14" fmla="*/ 969 w 969"/>
              <a:gd name="T15" fmla="*/ 630 h 630"/>
            </a:gdLst>
            <a:ahLst/>
            <a:cxnLst>
              <a:cxn ang="T8">
                <a:pos x="T0" y="T1"/>
              </a:cxn>
              <a:cxn ang="T9">
                <a:pos x="T2" y="T3"/>
              </a:cxn>
              <a:cxn ang="T10">
                <a:pos x="T4" y="T5"/>
              </a:cxn>
              <a:cxn ang="T11">
                <a:pos x="T6" y="T7"/>
              </a:cxn>
            </a:cxnLst>
            <a:rect l="T12" t="T13" r="T14" b="T15"/>
            <a:pathLst>
              <a:path w="969" h="630">
                <a:moveTo>
                  <a:pt x="0" y="0"/>
                </a:moveTo>
                <a:cubicBezTo>
                  <a:pt x="46" y="62"/>
                  <a:pt x="166" y="281"/>
                  <a:pt x="274" y="374"/>
                </a:cubicBezTo>
                <a:cubicBezTo>
                  <a:pt x="382" y="467"/>
                  <a:pt x="533" y="514"/>
                  <a:pt x="649" y="557"/>
                </a:cubicBezTo>
                <a:cubicBezTo>
                  <a:pt x="765" y="600"/>
                  <a:pt x="902" y="615"/>
                  <a:pt x="969" y="630"/>
                </a:cubicBezTo>
              </a:path>
            </a:pathLst>
          </a:custGeom>
          <a:noFill/>
          <a:ln w="9525"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2224" name="Text Box 48"/>
          <p:cNvSpPr txBox="1">
            <a:spLocks noChangeArrowheads="1"/>
          </p:cNvSpPr>
          <p:nvPr/>
        </p:nvSpPr>
        <p:spPr bwMode="auto">
          <a:xfrm rot="2639122">
            <a:off x="6323013" y="4178300"/>
            <a:ext cx="1354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i="1">
                <a:solidFill>
                  <a:schemeClr val="hlink"/>
                </a:solidFill>
              </a:rPr>
              <a:t>isotherm</a:t>
            </a:r>
          </a:p>
        </p:txBody>
      </p:sp>
      <p:sp>
        <p:nvSpPr>
          <p:cNvPr id="1202225" name="Text Box 49"/>
          <p:cNvSpPr txBox="1">
            <a:spLocks noChangeArrowheads="1"/>
          </p:cNvSpPr>
          <p:nvPr/>
        </p:nvSpPr>
        <p:spPr bwMode="auto">
          <a:xfrm rot="1228826">
            <a:off x="6357938" y="5465763"/>
            <a:ext cx="1354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i="1">
                <a:solidFill>
                  <a:srgbClr val="FF0000"/>
                </a:solidFill>
              </a:rPr>
              <a:t>isotherm</a:t>
            </a:r>
          </a:p>
        </p:txBody>
      </p:sp>
      <p:sp>
        <p:nvSpPr>
          <p:cNvPr id="1202226" name="Oval 50"/>
          <p:cNvSpPr>
            <a:spLocks noChangeArrowheads="1"/>
          </p:cNvSpPr>
          <p:nvPr/>
        </p:nvSpPr>
        <p:spPr bwMode="auto">
          <a:xfrm>
            <a:off x="6223000" y="3979863"/>
            <a:ext cx="88900" cy="88900"/>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02227" name="Oval 51"/>
          <p:cNvSpPr>
            <a:spLocks noChangeArrowheads="1"/>
          </p:cNvSpPr>
          <p:nvPr/>
        </p:nvSpPr>
        <p:spPr bwMode="auto">
          <a:xfrm>
            <a:off x="7485063" y="5043488"/>
            <a:ext cx="88900" cy="88900"/>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02228" name="Text Box 52"/>
          <p:cNvSpPr txBox="1">
            <a:spLocks noChangeArrowheads="1"/>
          </p:cNvSpPr>
          <p:nvPr/>
        </p:nvSpPr>
        <p:spPr bwMode="auto">
          <a:xfrm>
            <a:off x="6270625" y="36972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A</a:t>
            </a:r>
          </a:p>
        </p:txBody>
      </p:sp>
      <p:sp>
        <p:nvSpPr>
          <p:cNvPr id="1202229" name="Text Box 53"/>
          <p:cNvSpPr txBox="1">
            <a:spLocks noChangeArrowheads="1"/>
          </p:cNvSpPr>
          <p:nvPr/>
        </p:nvSpPr>
        <p:spPr bwMode="auto">
          <a:xfrm>
            <a:off x="7559675" y="473233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B</a:t>
            </a:r>
          </a:p>
        </p:txBody>
      </p:sp>
      <p:sp>
        <p:nvSpPr>
          <p:cNvPr id="1202230" name="Freeform 54"/>
          <p:cNvSpPr>
            <a:spLocks/>
          </p:cNvSpPr>
          <p:nvPr/>
        </p:nvSpPr>
        <p:spPr bwMode="auto">
          <a:xfrm>
            <a:off x="6292850" y="4052888"/>
            <a:ext cx="1270000" cy="1035050"/>
          </a:xfrm>
          <a:custGeom>
            <a:avLst/>
            <a:gdLst>
              <a:gd name="T0" fmla="*/ 0 w 969"/>
              <a:gd name="T1" fmla="*/ 0 h 630"/>
              <a:gd name="T2" fmla="*/ 274 w 969"/>
              <a:gd name="T3" fmla="*/ 374 h 630"/>
              <a:gd name="T4" fmla="*/ 649 w 969"/>
              <a:gd name="T5" fmla="*/ 557 h 630"/>
              <a:gd name="T6" fmla="*/ 969 w 969"/>
              <a:gd name="T7" fmla="*/ 630 h 630"/>
              <a:gd name="T8" fmla="*/ 0 60000 65536"/>
              <a:gd name="T9" fmla="*/ 0 60000 65536"/>
              <a:gd name="T10" fmla="*/ 0 60000 65536"/>
              <a:gd name="T11" fmla="*/ 0 60000 65536"/>
              <a:gd name="T12" fmla="*/ 0 w 969"/>
              <a:gd name="T13" fmla="*/ 0 h 630"/>
              <a:gd name="T14" fmla="*/ 969 w 969"/>
              <a:gd name="T15" fmla="*/ 630 h 630"/>
            </a:gdLst>
            <a:ahLst/>
            <a:cxnLst>
              <a:cxn ang="T8">
                <a:pos x="T0" y="T1"/>
              </a:cxn>
              <a:cxn ang="T9">
                <a:pos x="T2" y="T3"/>
              </a:cxn>
              <a:cxn ang="T10">
                <a:pos x="T4" y="T5"/>
              </a:cxn>
              <a:cxn ang="T11">
                <a:pos x="T6" y="T7"/>
              </a:cxn>
            </a:cxnLst>
            <a:rect l="T12" t="T13" r="T14" b="T15"/>
            <a:pathLst>
              <a:path w="969" h="630">
                <a:moveTo>
                  <a:pt x="0" y="0"/>
                </a:moveTo>
                <a:cubicBezTo>
                  <a:pt x="46" y="62"/>
                  <a:pt x="166" y="281"/>
                  <a:pt x="274" y="374"/>
                </a:cubicBezTo>
                <a:cubicBezTo>
                  <a:pt x="382" y="467"/>
                  <a:pt x="533" y="514"/>
                  <a:pt x="649" y="557"/>
                </a:cubicBezTo>
                <a:cubicBezTo>
                  <a:pt x="765" y="600"/>
                  <a:pt x="902" y="615"/>
                  <a:pt x="969" y="630"/>
                </a:cubicBezTo>
              </a:path>
            </a:pathLst>
          </a:custGeom>
          <a:noFill/>
          <a:ln w="57150" cap="flat" cmpd="sng">
            <a:solidFill>
              <a:schemeClr val="hlink"/>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2231" name="Oval 55"/>
          <p:cNvSpPr>
            <a:spLocks noChangeArrowheads="1"/>
          </p:cNvSpPr>
          <p:nvPr/>
        </p:nvSpPr>
        <p:spPr bwMode="auto">
          <a:xfrm>
            <a:off x="6234113" y="5048250"/>
            <a:ext cx="88900" cy="88900"/>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02232" name="Text Box 56"/>
          <p:cNvSpPr txBox="1">
            <a:spLocks noChangeArrowheads="1"/>
          </p:cNvSpPr>
          <p:nvPr/>
        </p:nvSpPr>
        <p:spPr bwMode="auto">
          <a:xfrm>
            <a:off x="5900738" y="506095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C</a:t>
            </a:r>
          </a:p>
        </p:txBody>
      </p:sp>
      <p:sp>
        <p:nvSpPr>
          <p:cNvPr id="1202233" name="Line 57"/>
          <p:cNvSpPr>
            <a:spLocks noChangeShapeType="1"/>
          </p:cNvSpPr>
          <p:nvPr/>
        </p:nvSpPr>
        <p:spPr bwMode="auto">
          <a:xfrm>
            <a:off x="6275388" y="4019550"/>
            <a:ext cx="0" cy="1076325"/>
          </a:xfrm>
          <a:prstGeom prst="line">
            <a:avLst/>
          </a:prstGeom>
          <a:noFill/>
          <a:ln w="57150">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202234" name="Line 58"/>
          <p:cNvSpPr>
            <a:spLocks noChangeShapeType="1"/>
          </p:cNvSpPr>
          <p:nvPr/>
        </p:nvSpPr>
        <p:spPr bwMode="auto">
          <a:xfrm flipH="1">
            <a:off x="6278563" y="5087938"/>
            <a:ext cx="12446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02235" name="Freeform 59"/>
          <p:cNvSpPr>
            <a:spLocks/>
          </p:cNvSpPr>
          <p:nvPr/>
        </p:nvSpPr>
        <p:spPr bwMode="auto">
          <a:xfrm>
            <a:off x="6248400" y="3992563"/>
            <a:ext cx="1065213" cy="1601787"/>
          </a:xfrm>
          <a:custGeom>
            <a:avLst/>
            <a:gdLst>
              <a:gd name="T0" fmla="*/ 0 w 969"/>
              <a:gd name="T1" fmla="*/ 0 h 630"/>
              <a:gd name="T2" fmla="*/ 274 w 969"/>
              <a:gd name="T3" fmla="*/ 374 h 630"/>
              <a:gd name="T4" fmla="*/ 649 w 969"/>
              <a:gd name="T5" fmla="*/ 557 h 630"/>
              <a:gd name="T6" fmla="*/ 969 w 969"/>
              <a:gd name="T7" fmla="*/ 630 h 630"/>
              <a:gd name="T8" fmla="*/ 0 60000 65536"/>
              <a:gd name="T9" fmla="*/ 0 60000 65536"/>
              <a:gd name="T10" fmla="*/ 0 60000 65536"/>
              <a:gd name="T11" fmla="*/ 0 60000 65536"/>
              <a:gd name="T12" fmla="*/ 0 w 969"/>
              <a:gd name="T13" fmla="*/ 0 h 630"/>
              <a:gd name="T14" fmla="*/ 969 w 969"/>
              <a:gd name="T15" fmla="*/ 630 h 630"/>
            </a:gdLst>
            <a:ahLst/>
            <a:cxnLst>
              <a:cxn ang="T8">
                <a:pos x="T0" y="T1"/>
              </a:cxn>
              <a:cxn ang="T9">
                <a:pos x="T2" y="T3"/>
              </a:cxn>
              <a:cxn ang="T10">
                <a:pos x="T4" y="T5"/>
              </a:cxn>
              <a:cxn ang="T11">
                <a:pos x="T6" y="T7"/>
              </a:cxn>
            </a:cxnLst>
            <a:rect l="T12" t="T13" r="T14" b="T15"/>
            <a:pathLst>
              <a:path w="969" h="630">
                <a:moveTo>
                  <a:pt x="0" y="0"/>
                </a:moveTo>
                <a:cubicBezTo>
                  <a:pt x="46" y="62"/>
                  <a:pt x="166" y="281"/>
                  <a:pt x="274" y="374"/>
                </a:cubicBezTo>
                <a:cubicBezTo>
                  <a:pt x="382" y="467"/>
                  <a:pt x="533" y="514"/>
                  <a:pt x="649" y="557"/>
                </a:cubicBezTo>
                <a:cubicBezTo>
                  <a:pt x="765" y="600"/>
                  <a:pt x="902" y="615"/>
                  <a:pt x="969" y="630"/>
                </a:cubicBezTo>
              </a:path>
            </a:pathLst>
          </a:custGeom>
          <a:noFill/>
          <a:ln w="57150" cap="flat" cmpd="sng">
            <a:solidFill>
              <a:srgbClr val="D60093"/>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 name="Group 40"/>
          <p:cNvGrpSpPr>
            <a:grpSpLocks/>
          </p:cNvGrpSpPr>
          <p:nvPr/>
        </p:nvGrpSpPr>
        <p:grpSpPr bwMode="auto">
          <a:xfrm>
            <a:off x="5445125" y="5843588"/>
            <a:ext cx="2995613" cy="366712"/>
            <a:chOff x="3856" y="1981"/>
            <a:chExt cx="1050" cy="231"/>
          </a:xfrm>
        </p:grpSpPr>
        <p:sp>
          <p:nvSpPr>
            <p:cNvPr id="37910" name="Line 41"/>
            <p:cNvSpPr>
              <a:spLocks noChangeShapeType="1"/>
            </p:cNvSpPr>
            <p:nvPr/>
          </p:nvSpPr>
          <p:spPr bwMode="auto">
            <a:xfrm>
              <a:off x="3856" y="2100"/>
              <a:ext cx="9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11" name="Text Box 42"/>
            <p:cNvSpPr txBox="1">
              <a:spLocks noChangeArrowheads="1"/>
            </p:cNvSpPr>
            <p:nvPr/>
          </p:nvSpPr>
          <p:spPr bwMode="auto">
            <a:xfrm>
              <a:off x="4788" y="1981"/>
              <a:ext cx="1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V</a:t>
              </a:r>
            </a:p>
          </p:txBody>
        </p:sp>
      </p:gr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
        <p:nvSpPr>
          <p:cNvPr id="4" name="Text Box 53"/>
          <p:cNvSpPr txBox="1">
            <a:spLocks noChangeArrowheads="1"/>
          </p:cNvSpPr>
          <p:nvPr/>
        </p:nvSpPr>
        <p:spPr bwMode="auto">
          <a:xfrm>
            <a:off x="7285038" y="532923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D</a:t>
            </a:r>
          </a:p>
        </p:txBody>
      </p:sp>
      <p:sp>
        <p:nvSpPr>
          <p:cNvPr id="37917" name="Line 29"/>
          <p:cNvSpPr>
            <a:spLocks noChangeShapeType="1"/>
          </p:cNvSpPr>
          <p:nvPr/>
        </p:nvSpPr>
        <p:spPr bwMode="auto">
          <a:xfrm flipH="1">
            <a:off x="5449888" y="5089525"/>
            <a:ext cx="839787" cy="0"/>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8" name="Line 30"/>
          <p:cNvSpPr>
            <a:spLocks noChangeShapeType="1"/>
          </p:cNvSpPr>
          <p:nvPr/>
        </p:nvSpPr>
        <p:spPr bwMode="auto">
          <a:xfrm>
            <a:off x="6272213" y="5099050"/>
            <a:ext cx="0" cy="931863"/>
          </a:xfrm>
          <a:prstGeom prst="line">
            <a:avLst/>
          </a:prstGeom>
          <a:noFill/>
          <a:ln w="9525">
            <a:solidFill>
              <a:srgbClr val="33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02178">
                                            <p:txEl>
                                              <p:pRg st="1" end="1"/>
                                            </p:txEl>
                                          </p:spTgt>
                                        </p:tgtEl>
                                        <p:attrNameLst>
                                          <p:attrName>style.visibility</p:attrName>
                                        </p:attrNameLst>
                                      </p:cBhvr>
                                      <p:to>
                                        <p:strVal val="visible"/>
                                      </p:to>
                                    </p:set>
                                    <p:anim calcmode="lin" valueType="num">
                                      <p:cBhvr additive="base">
                                        <p:cTn id="7" dur="500" fill="hold"/>
                                        <p:tgtEl>
                                          <p:spTgt spid="12021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21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02215">
                                            <p:txEl>
                                              <p:pRg st="0" end="0"/>
                                            </p:txEl>
                                          </p:spTgt>
                                        </p:tgtEl>
                                        <p:attrNameLst>
                                          <p:attrName>style.visibility</p:attrName>
                                        </p:attrNameLst>
                                      </p:cBhvr>
                                      <p:to>
                                        <p:strVal val="visible"/>
                                      </p:to>
                                    </p:set>
                                    <p:anim calcmode="lin" valueType="num">
                                      <p:cBhvr additive="base">
                                        <p:cTn id="13" dur="500" fill="hold"/>
                                        <p:tgtEl>
                                          <p:spTgt spid="12022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22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02223"/>
                                        </p:tgtEl>
                                        <p:attrNameLst>
                                          <p:attrName>style.visibility</p:attrName>
                                        </p:attrNameLst>
                                      </p:cBhvr>
                                      <p:to>
                                        <p:strVal val="visible"/>
                                      </p:to>
                                    </p:set>
                                    <p:animEffect transition="in" filter="wipe(left)">
                                      <p:cBhvr>
                                        <p:cTn id="29" dur="2000"/>
                                        <p:tgtEl>
                                          <p:spTgt spid="1202223"/>
                                        </p:tgtEl>
                                      </p:cBhvr>
                                    </p:animEffect>
                                  </p:childTnLst>
                                  <p:subTnLst>
                                    <p:audio>
                                      <p:cMediaNode>
                                        <p:cTn display="0" masterRel="sameClick">
                                          <p:stCondLst>
                                            <p:cond evt="begin" delay="0">
                                              <p:tn val="27"/>
                                            </p:cond>
                                          </p:stCondLst>
                                          <p:endCondLst>
                                            <p:cond evt="onStopAudio" delay="0">
                                              <p:tgtEl>
                                                <p:sldTgt/>
                                              </p:tgtEl>
                                            </p:cond>
                                          </p:endCondLst>
                                        </p:cTn>
                                        <p:tgtEl>
                                          <p:sndTgt r:embed="rId5" name="voltag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02222"/>
                                        </p:tgtEl>
                                        <p:attrNameLst>
                                          <p:attrName>style.visibility</p:attrName>
                                        </p:attrNameLst>
                                      </p:cBhvr>
                                      <p:to>
                                        <p:strVal val="visible"/>
                                      </p:to>
                                    </p:set>
                                    <p:animEffect transition="in" filter="wipe(left)">
                                      <p:cBhvr>
                                        <p:cTn id="34" dur="2000"/>
                                        <p:tgtEl>
                                          <p:spTgt spid="1202222"/>
                                        </p:tgtEl>
                                      </p:cBhvr>
                                    </p:animEffect>
                                  </p:childTnLst>
                                  <p:subTnLst>
                                    <p:audio>
                                      <p:cMediaNode>
                                        <p:cTn display="0" masterRel="sameClick">
                                          <p:stCondLst>
                                            <p:cond evt="begin" delay="0">
                                              <p:tn val="32"/>
                                            </p:cond>
                                          </p:stCondLst>
                                          <p:endCondLst>
                                            <p:cond evt="onStopAudio" delay="0">
                                              <p:tgtEl>
                                                <p:sldTgt/>
                                              </p:tgtEl>
                                            </p:cond>
                                          </p:endCondLst>
                                        </p:cTn>
                                        <p:tgtEl>
                                          <p:sndTgt r:embed="rId5" name="voltag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1" fill="hold" grpId="0" nodeType="clickEffect">
                                  <p:stCondLst>
                                    <p:cond delay="0"/>
                                  </p:stCondLst>
                                  <p:iterate type="lt">
                                    <p:tmPct val="10000"/>
                                  </p:iterate>
                                  <p:childTnLst>
                                    <p:set>
                                      <p:cBhvr>
                                        <p:cTn id="38" dur="1" fill="hold">
                                          <p:stCondLst>
                                            <p:cond delay="0"/>
                                          </p:stCondLst>
                                        </p:cTn>
                                        <p:tgtEl>
                                          <p:spTgt spid="1202224"/>
                                        </p:tgtEl>
                                        <p:attrNameLst>
                                          <p:attrName>style.visibility</p:attrName>
                                        </p:attrNameLst>
                                      </p:cBhvr>
                                      <p:to>
                                        <p:strVal val="visible"/>
                                      </p:to>
                                    </p:set>
                                    <p:anim calcmode="lin" valueType="num">
                                      <p:cBhvr additive="base">
                                        <p:cTn id="39" dur="500" fill="hold"/>
                                        <p:tgtEl>
                                          <p:spTgt spid="1202224"/>
                                        </p:tgtEl>
                                        <p:attrNameLst>
                                          <p:attrName>ppt_x</p:attrName>
                                        </p:attrNameLst>
                                      </p:cBhvr>
                                      <p:tavLst>
                                        <p:tav tm="0">
                                          <p:val>
                                            <p:strVal val="#ppt_x"/>
                                          </p:val>
                                        </p:tav>
                                        <p:tav tm="100000">
                                          <p:val>
                                            <p:strVal val="#ppt_x"/>
                                          </p:val>
                                        </p:tav>
                                      </p:tavLst>
                                    </p:anim>
                                    <p:anim calcmode="lin" valueType="num">
                                      <p:cBhvr additive="base">
                                        <p:cTn id="40" dur="500" fill="hold"/>
                                        <p:tgtEl>
                                          <p:spTgt spid="120222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6" name="type.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1" fill="hold" grpId="0" nodeType="clickEffect">
                                  <p:stCondLst>
                                    <p:cond delay="0"/>
                                  </p:stCondLst>
                                  <p:iterate type="lt">
                                    <p:tmPct val="10000"/>
                                  </p:iterate>
                                  <p:childTnLst>
                                    <p:set>
                                      <p:cBhvr>
                                        <p:cTn id="44" dur="1" fill="hold">
                                          <p:stCondLst>
                                            <p:cond delay="0"/>
                                          </p:stCondLst>
                                        </p:cTn>
                                        <p:tgtEl>
                                          <p:spTgt spid="1202225"/>
                                        </p:tgtEl>
                                        <p:attrNameLst>
                                          <p:attrName>style.visibility</p:attrName>
                                        </p:attrNameLst>
                                      </p:cBhvr>
                                      <p:to>
                                        <p:strVal val="visible"/>
                                      </p:to>
                                    </p:set>
                                    <p:anim calcmode="lin" valueType="num">
                                      <p:cBhvr additive="base">
                                        <p:cTn id="45" dur="500" fill="hold"/>
                                        <p:tgtEl>
                                          <p:spTgt spid="1202225"/>
                                        </p:tgtEl>
                                        <p:attrNameLst>
                                          <p:attrName>ppt_x</p:attrName>
                                        </p:attrNameLst>
                                      </p:cBhvr>
                                      <p:tavLst>
                                        <p:tav tm="0">
                                          <p:val>
                                            <p:strVal val="#ppt_x"/>
                                          </p:val>
                                        </p:tav>
                                        <p:tav tm="100000">
                                          <p:val>
                                            <p:strVal val="#ppt_x"/>
                                          </p:val>
                                        </p:tav>
                                      </p:tavLst>
                                    </p:anim>
                                    <p:anim calcmode="lin" valueType="num">
                                      <p:cBhvr additive="base">
                                        <p:cTn id="46" dur="500" fill="hold"/>
                                        <p:tgtEl>
                                          <p:spTgt spid="120222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6" name="type.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1" fill="hold" grpId="0" nodeType="clickEffect">
                                  <p:stCondLst>
                                    <p:cond delay="0"/>
                                  </p:stCondLst>
                                  <p:childTnLst>
                                    <p:set>
                                      <p:cBhvr>
                                        <p:cTn id="50" dur="1" fill="hold">
                                          <p:stCondLst>
                                            <p:cond delay="0"/>
                                          </p:stCondLst>
                                        </p:cTn>
                                        <p:tgtEl>
                                          <p:spTgt spid="1202226"/>
                                        </p:tgtEl>
                                        <p:attrNameLst>
                                          <p:attrName>style.visibility</p:attrName>
                                        </p:attrNameLst>
                                      </p:cBhvr>
                                      <p:to>
                                        <p:strVal val="visible"/>
                                      </p:to>
                                    </p:set>
                                    <p:anim calcmode="lin" valueType="num">
                                      <p:cBhvr additive="base">
                                        <p:cTn id="51" dur="500" fill="hold"/>
                                        <p:tgtEl>
                                          <p:spTgt spid="1202226"/>
                                        </p:tgtEl>
                                        <p:attrNameLst>
                                          <p:attrName>ppt_x</p:attrName>
                                        </p:attrNameLst>
                                      </p:cBhvr>
                                      <p:tavLst>
                                        <p:tav tm="0">
                                          <p:val>
                                            <p:strVal val="#ppt_x"/>
                                          </p:val>
                                        </p:tav>
                                        <p:tav tm="100000">
                                          <p:val>
                                            <p:strVal val="#ppt_x"/>
                                          </p:val>
                                        </p:tav>
                                      </p:tavLst>
                                    </p:anim>
                                    <p:anim calcmode="lin" valueType="num">
                                      <p:cBhvr additive="base">
                                        <p:cTn id="52" dur="500" fill="hold"/>
                                        <p:tgtEl>
                                          <p:spTgt spid="120222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7" name="suction.wav"/>
                                        </p:tgtEl>
                                      </p:cMediaNode>
                                    </p:audio>
                                  </p:subTnLst>
                                </p:cTn>
                              </p:par>
                              <p:par>
                                <p:cTn id="53" presetID="2" presetClass="entr" presetSubtype="4" fill="hold" grpId="0" nodeType="withEffect">
                                  <p:stCondLst>
                                    <p:cond delay="0"/>
                                  </p:stCondLst>
                                  <p:childTnLst>
                                    <p:set>
                                      <p:cBhvr>
                                        <p:cTn id="54" dur="1" fill="hold">
                                          <p:stCondLst>
                                            <p:cond delay="0"/>
                                          </p:stCondLst>
                                        </p:cTn>
                                        <p:tgtEl>
                                          <p:spTgt spid="1202228"/>
                                        </p:tgtEl>
                                        <p:attrNameLst>
                                          <p:attrName>style.visibility</p:attrName>
                                        </p:attrNameLst>
                                      </p:cBhvr>
                                      <p:to>
                                        <p:strVal val="visible"/>
                                      </p:to>
                                    </p:set>
                                    <p:anim calcmode="lin" valueType="num">
                                      <p:cBhvr additive="base">
                                        <p:cTn id="55" dur="500" fill="hold"/>
                                        <p:tgtEl>
                                          <p:spTgt spid="1202228"/>
                                        </p:tgtEl>
                                        <p:attrNameLst>
                                          <p:attrName>ppt_x</p:attrName>
                                        </p:attrNameLst>
                                      </p:cBhvr>
                                      <p:tavLst>
                                        <p:tav tm="0">
                                          <p:val>
                                            <p:strVal val="#ppt_x"/>
                                          </p:val>
                                        </p:tav>
                                        <p:tav tm="100000">
                                          <p:val>
                                            <p:strVal val="#ppt_x"/>
                                          </p:val>
                                        </p:tav>
                                      </p:tavLst>
                                    </p:anim>
                                    <p:anim calcmode="lin" valueType="num">
                                      <p:cBhvr additive="base">
                                        <p:cTn id="56" dur="500" fill="hold"/>
                                        <p:tgtEl>
                                          <p:spTgt spid="1202228"/>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1202227"/>
                                        </p:tgtEl>
                                        <p:attrNameLst>
                                          <p:attrName>style.visibility</p:attrName>
                                        </p:attrNameLst>
                                      </p:cBhvr>
                                      <p:to>
                                        <p:strVal val="visible"/>
                                      </p:to>
                                    </p:set>
                                    <p:anim calcmode="lin" valueType="num">
                                      <p:cBhvr additive="base">
                                        <p:cTn id="61" dur="500" fill="hold"/>
                                        <p:tgtEl>
                                          <p:spTgt spid="1202227"/>
                                        </p:tgtEl>
                                        <p:attrNameLst>
                                          <p:attrName>ppt_x</p:attrName>
                                        </p:attrNameLst>
                                      </p:cBhvr>
                                      <p:tavLst>
                                        <p:tav tm="0">
                                          <p:val>
                                            <p:strVal val="#ppt_x"/>
                                          </p:val>
                                        </p:tav>
                                        <p:tav tm="100000">
                                          <p:val>
                                            <p:strVal val="#ppt_x"/>
                                          </p:val>
                                        </p:tav>
                                      </p:tavLst>
                                    </p:anim>
                                    <p:anim calcmode="lin" valueType="num">
                                      <p:cBhvr additive="base">
                                        <p:cTn id="62" dur="500" fill="hold"/>
                                        <p:tgtEl>
                                          <p:spTgt spid="120222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7" name="suction.wav"/>
                                        </p:tgtEl>
                                      </p:cMediaNode>
                                    </p:audio>
                                  </p:subTnLst>
                                </p:cTn>
                              </p:par>
                              <p:par>
                                <p:cTn id="63" presetID="2" presetClass="entr" presetSubtype="4" fill="hold" grpId="0" nodeType="withEffect">
                                  <p:stCondLst>
                                    <p:cond delay="0"/>
                                  </p:stCondLst>
                                  <p:childTnLst>
                                    <p:set>
                                      <p:cBhvr>
                                        <p:cTn id="64" dur="1" fill="hold">
                                          <p:stCondLst>
                                            <p:cond delay="0"/>
                                          </p:stCondLst>
                                        </p:cTn>
                                        <p:tgtEl>
                                          <p:spTgt spid="1202229"/>
                                        </p:tgtEl>
                                        <p:attrNameLst>
                                          <p:attrName>style.visibility</p:attrName>
                                        </p:attrNameLst>
                                      </p:cBhvr>
                                      <p:to>
                                        <p:strVal val="visible"/>
                                      </p:to>
                                    </p:set>
                                    <p:anim calcmode="lin" valueType="num">
                                      <p:cBhvr additive="base">
                                        <p:cTn id="65" dur="500" fill="hold"/>
                                        <p:tgtEl>
                                          <p:spTgt spid="1202229"/>
                                        </p:tgtEl>
                                        <p:attrNameLst>
                                          <p:attrName>ppt_x</p:attrName>
                                        </p:attrNameLst>
                                      </p:cBhvr>
                                      <p:tavLst>
                                        <p:tav tm="0">
                                          <p:val>
                                            <p:strVal val="#ppt_x"/>
                                          </p:val>
                                        </p:tav>
                                        <p:tav tm="100000">
                                          <p:val>
                                            <p:strVal val="#ppt_x"/>
                                          </p:val>
                                        </p:tav>
                                      </p:tavLst>
                                    </p:anim>
                                    <p:anim calcmode="lin" valueType="num">
                                      <p:cBhvr additive="base">
                                        <p:cTn id="66" dur="500" fill="hold"/>
                                        <p:tgtEl>
                                          <p:spTgt spid="1202229"/>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202230"/>
                                        </p:tgtEl>
                                        <p:attrNameLst>
                                          <p:attrName>style.visibility</p:attrName>
                                        </p:attrNameLst>
                                      </p:cBhvr>
                                      <p:to>
                                        <p:strVal val="visible"/>
                                      </p:to>
                                    </p:set>
                                    <p:animEffect transition="in" filter="wipe(left)">
                                      <p:cBhvr>
                                        <p:cTn id="71" dur="3000"/>
                                        <p:tgtEl>
                                          <p:spTgt spid="1202230"/>
                                        </p:tgtEl>
                                      </p:cBhvr>
                                    </p:animEffect>
                                  </p:childTnLst>
                                  <p:subTnLst>
                                    <p:audio>
                                      <p:cMediaNode>
                                        <p:cTn display="0" masterRel="sameClick">
                                          <p:stCondLst>
                                            <p:cond evt="begin" delay="0">
                                              <p:tn val="69"/>
                                            </p:cond>
                                          </p:stCondLst>
                                          <p:endCondLst>
                                            <p:cond evt="onStopAudio" delay="0">
                                              <p:tgtEl>
                                                <p:sldTgt/>
                                              </p:tgtEl>
                                            </p:cond>
                                          </p:endCondLst>
                                        </p:cTn>
                                        <p:tgtEl>
                                          <p:sndTgt r:embed="rId8" name="drumroll.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1" fill="hold" grpId="0" nodeType="clickEffect">
                                  <p:stCondLst>
                                    <p:cond delay="0"/>
                                  </p:stCondLst>
                                  <p:childTnLst>
                                    <p:set>
                                      <p:cBhvr>
                                        <p:cTn id="75" dur="1" fill="hold">
                                          <p:stCondLst>
                                            <p:cond delay="0"/>
                                          </p:stCondLst>
                                        </p:cTn>
                                        <p:tgtEl>
                                          <p:spTgt spid="1202231"/>
                                        </p:tgtEl>
                                        <p:attrNameLst>
                                          <p:attrName>style.visibility</p:attrName>
                                        </p:attrNameLst>
                                      </p:cBhvr>
                                      <p:to>
                                        <p:strVal val="visible"/>
                                      </p:to>
                                    </p:set>
                                    <p:anim calcmode="lin" valueType="num">
                                      <p:cBhvr additive="base">
                                        <p:cTn id="76" dur="500" fill="hold"/>
                                        <p:tgtEl>
                                          <p:spTgt spid="1202231"/>
                                        </p:tgtEl>
                                        <p:attrNameLst>
                                          <p:attrName>ppt_x</p:attrName>
                                        </p:attrNameLst>
                                      </p:cBhvr>
                                      <p:tavLst>
                                        <p:tav tm="0">
                                          <p:val>
                                            <p:strVal val="#ppt_x"/>
                                          </p:val>
                                        </p:tav>
                                        <p:tav tm="100000">
                                          <p:val>
                                            <p:strVal val="#ppt_x"/>
                                          </p:val>
                                        </p:tav>
                                      </p:tavLst>
                                    </p:anim>
                                    <p:anim calcmode="lin" valueType="num">
                                      <p:cBhvr additive="base">
                                        <p:cTn id="77" dur="500" fill="hold"/>
                                        <p:tgtEl>
                                          <p:spTgt spid="120223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7" name="suction.wav"/>
                                        </p:tgtEl>
                                      </p:cMediaNode>
                                    </p:audio>
                                  </p:subTnLst>
                                </p:cTn>
                              </p:par>
                              <p:par>
                                <p:cTn id="78" presetID="2" presetClass="entr" presetSubtype="4" fill="hold" grpId="0" nodeType="withEffect">
                                  <p:stCondLst>
                                    <p:cond delay="0"/>
                                  </p:stCondLst>
                                  <p:childTnLst>
                                    <p:set>
                                      <p:cBhvr>
                                        <p:cTn id="79" dur="1" fill="hold">
                                          <p:stCondLst>
                                            <p:cond delay="0"/>
                                          </p:stCondLst>
                                        </p:cTn>
                                        <p:tgtEl>
                                          <p:spTgt spid="1202232"/>
                                        </p:tgtEl>
                                        <p:attrNameLst>
                                          <p:attrName>style.visibility</p:attrName>
                                        </p:attrNameLst>
                                      </p:cBhvr>
                                      <p:to>
                                        <p:strVal val="visible"/>
                                      </p:to>
                                    </p:set>
                                    <p:anim calcmode="lin" valueType="num">
                                      <p:cBhvr additive="base">
                                        <p:cTn id="80" dur="500" fill="hold"/>
                                        <p:tgtEl>
                                          <p:spTgt spid="1202232"/>
                                        </p:tgtEl>
                                        <p:attrNameLst>
                                          <p:attrName>ppt_x</p:attrName>
                                        </p:attrNameLst>
                                      </p:cBhvr>
                                      <p:tavLst>
                                        <p:tav tm="0">
                                          <p:val>
                                            <p:strVal val="#ppt_x"/>
                                          </p:val>
                                        </p:tav>
                                        <p:tav tm="100000">
                                          <p:val>
                                            <p:strVal val="#ppt_x"/>
                                          </p:val>
                                        </p:tav>
                                      </p:tavLst>
                                    </p:anim>
                                    <p:anim calcmode="lin" valueType="num">
                                      <p:cBhvr additive="base">
                                        <p:cTn id="81" dur="500" fill="hold"/>
                                        <p:tgtEl>
                                          <p:spTgt spid="1202232"/>
                                        </p:tgtEl>
                                        <p:attrNameLst>
                                          <p:attrName>ppt_y</p:attrName>
                                        </p:attrNameLst>
                                      </p:cBhvr>
                                      <p:tavLst>
                                        <p:tav tm="0">
                                          <p:val>
                                            <p:strVal val="1+#ppt_h/2"/>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2" fill="hold" grpId="0" nodeType="clickEffect">
                                  <p:stCondLst>
                                    <p:cond delay="0"/>
                                  </p:stCondLst>
                                  <p:childTnLst>
                                    <p:set>
                                      <p:cBhvr>
                                        <p:cTn id="85" dur="1" fill="hold">
                                          <p:stCondLst>
                                            <p:cond delay="0"/>
                                          </p:stCondLst>
                                        </p:cTn>
                                        <p:tgtEl>
                                          <p:spTgt spid="1202234"/>
                                        </p:tgtEl>
                                        <p:attrNameLst>
                                          <p:attrName>style.visibility</p:attrName>
                                        </p:attrNameLst>
                                      </p:cBhvr>
                                      <p:to>
                                        <p:strVal val="visible"/>
                                      </p:to>
                                    </p:set>
                                    <p:animEffect transition="in" filter="wipe(right)">
                                      <p:cBhvr>
                                        <p:cTn id="86" dur="3000"/>
                                        <p:tgtEl>
                                          <p:spTgt spid="1202234"/>
                                        </p:tgtEl>
                                      </p:cBhvr>
                                    </p:animEffect>
                                  </p:childTnLst>
                                  <p:subTnLst>
                                    <p:audio>
                                      <p:cMediaNode>
                                        <p:cTn display="0" masterRel="sameClick">
                                          <p:stCondLst>
                                            <p:cond evt="begin" delay="0">
                                              <p:tn val="84"/>
                                            </p:cond>
                                          </p:stCondLst>
                                          <p:endCondLst>
                                            <p:cond evt="onStopAudio" delay="0">
                                              <p:tgtEl>
                                                <p:sldTgt/>
                                              </p:tgtEl>
                                            </p:cond>
                                          </p:endCondLst>
                                        </p:cTn>
                                        <p:tgtEl>
                                          <p:sndTgt r:embed="rId8" name="drumroll.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1202233"/>
                                        </p:tgtEl>
                                        <p:attrNameLst>
                                          <p:attrName>style.visibility</p:attrName>
                                        </p:attrNameLst>
                                      </p:cBhvr>
                                      <p:to>
                                        <p:strVal val="visible"/>
                                      </p:to>
                                    </p:set>
                                    <p:animEffect transition="in" filter="wipe(down)">
                                      <p:cBhvr>
                                        <p:cTn id="91" dur="3000"/>
                                        <p:tgtEl>
                                          <p:spTgt spid="1202233"/>
                                        </p:tgtEl>
                                      </p:cBhvr>
                                    </p:animEffect>
                                  </p:childTnLst>
                                  <p:subTnLst>
                                    <p:audio>
                                      <p:cMediaNode>
                                        <p:cTn display="0" masterRel="sameClick">
                                          <p:stCondLst>
                                            <p:cond evt="begin" delay="0">
                                              <p:tn val="89"/>
                                            </p:cond>
                                          </p:stCondLst>
                                          <p:endCondLst>
                                            <p:cond evt="onStopAudio" delay="0">
                                              <p:tgtEl>
                                                <p:sldTgt/>
                                              </p:tgtEl>
                                            </p:cond>
                                          </p:endCondLst>
                                        </p:cTn>
                                        <p:tgtEl>
                                          <p:sndTgt r:embed="rId8" name="drumroll.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4" fill="hold" nodeType="clickEffect">
                                  <p:stCondLst>
                                    <p:cond delay="0"/>
                                  </p:stCondLst>
                                  <p:childTnLst>
                                    <p:set>
                                      <p:cBhvr>
                                        <p:cTn id="95" dur="1" fill="hold">
                                          <p:stCondLst>
                                            <p:cond delay="0"/>
                                          </p:stCondLst>
                                        </p:cTn>
                                        <p:tgtEl>
                                          <p:spTgt spid="1202215">
                                            <p:txEl>
                                              <p:pRg st="1" end="1"/>
                                            </p:txEl>
                                          </p:spTgt>
                                        </p:tgtEl>
                                        <p:attrNameLst>
                                          <p:attrName>style.visibility</p:attrName>
                                        </p:attrNameLst>
                                      </p:cBhvr>
                                      <p:to>
                                        <p:strVal val="visible"/>
                                      </p:to>
                                    </p:set>
                                    <p:anim calcmode="lin" valueType="num">
                                      <p:cBhvr additive="base">
                                        <p:cTn id="96" dur="500" fill="hold"/>
                                        <p:tgtEl>
                                          <p:spTgt spid="1202215">
                                            <p:txEl>
                                              <p:pRg st="1" end="1"/>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20221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4" fill="hold" nodeType="clickEffect">
                                  <p:stCondLst>
                                    <p:cond delay="0"/>
                                  </p:stCondLst>
                                  <p:childTnLst>
                                    <p:set>
                                      <p:cBhvr>
                                        <p:cTn id="101" dur="1" fill="hold">
                                          <p:stCondLst>
                                            <p:cond delay="0"/>
                                          </p:stCondLst>
                                        </p:cTn>
                                        <p:tgtEl>
                                          <p:spTgt spid="1202215">
                                            <p:txEl>
                                              <p:pRg st="2" end="2"/>
                                            </p:txEl>
                                          </p:spTgt>
                                        </p:tgtEl>
                                        <p:attrNameLst>
                                          <p:attrName>style.visibility</p:attrName>
                                        </p:attrNameLst>
                                      </p:cBhvr>
                                      <p:to>
                                        <p:strVal val="visible"/>
                                      </p:to>
                                    </p:set>
                                    <p:anim calcmode="lin" valueType="num">
                                      <p:cBhvr additive="base">
                                        <p:cTn id="102" dur="500" fill="hold"/>
                                        <p:tgtEl>
                                          <p:spTgt spid="1202215">
                                            <p:txEl>
                                              <p:pRg st="2" end="2"/>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120221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4" fill="hold" nodeType="clickEffect">
                                  <p:stCondLst>
                                    <p:cond delay="0"/>
                                  </p:stCondLst>
                                  <p:childTnLst>
                                    <p:set>
                                      <p:cBhvr>
                                        <p:cTn id="107" dur="1" fill="hold">
                                          <p:stCondLst>
                                            <p:cond delay="0"/>
                                          </p:stCondLst>
                                        </p:cTn>
                                        <p:tgtEl>
                                          <p:spTgt spid="1202215">
                                            <p:txEl>
                                              <p:pRg st="3" end="3"/>
                                            </p:txEl>
                                          </p:spTgt>
                                        </p:tgtEl>
                                        <p:attrNameLst>
                                          <p:attrName>style.visibility</p:attrName>
                                        </p:attrNameLst>
                                      </p:cBhvr>
                                      <p:to>
                                        <p:strVal val="visible"/>
                                      </p:to>
                                    </p:set>
                                    <p:anim calcmode="lin" valueType="num">
                                      <p:cBhvr additive="base">
                                        <p:cTn id="108" dur="500" fill="hold"/>
                                        <p:tgtEl>
                                          <p:spTgt spid="1202215">
                                            <p:txEl>
                                              <p:pRg st="3" end="3"/>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120221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2" fill="hold" grpId="0" nodeType="clickEffect">
                                  <p:stCondLst>
                                    <p:cond delay="0"/>
                                  </p:stCondLst>
                                  <p:childTnLst>
                                    <p:set>
                                      <p:cBhvr>
                                        <p:cTn id="113" dur="1" fill="hold">
                                          <p:stCondLst>
                                            <p:cond delay="0"/>
                                          </p:stCondLst>
                                        </p:cTn>
                                        <p:tgtEl>
                                          <p:spTgt spid="37917"/>
                                        </p:tgtEl>
                                        <p:attrNameLst>
                                          <p:attrName>style.visibility</p:attrName>
                                        </p:attrNameLst>
                                      </p:cBhvr>
                                      <p:to>
                                        <p:strVal val="visible"/>
                                      </p:to>
                                    </p:set>
                                    <p:animEffect transition="in" filter="wipe(right)">
                                      <p:cBhvr>
                                        <p:cTn id="114" dur="500"/>
                                        <p:tgtEl>
                                          <p:spTgt spid="37917"/>
                                        </p:tgtEl>
                                      </p:cBhvr>
                                    </p:animEffect>
                                  </p:childTnLst>
                                  <p:subTnLst>
                                    <p:audio>
                                      <p:cMediaNode>
                                        <p:cTn display="0" masterRel="sameClick">
                                          <p:stCondLst>
                                            <p:cond evt="begin" delay="0">
                                              <p:tn val="112"/>
                                            </p:cond>
                                          </p:stCondLst>
                                          <p:endCondLst>
                                            <p:cond evt="onStopAudio" delay="0">
                                              <p:tgtEl>
                                                <p:sldTgt/>
                                              </p:tgtEl>
                                            </p:cond>
                                          </p:endCondLst>
                                        </p:cTn>
                                        <p:tgtEl>
                                          <p:sndTgt r:embed="rId9" name="cashreg.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4" fill="hold" nodeType="clickEffect">
                                  <p:stCondLst>
                                    <p:cond delay="0"/>
                                  </p:stCondLst>
                                  <p:childTnLst>
                                    <p:set>
                                      <p:cBhvr>
                                        <p:cTn id="118" dur="1" fill="hold">
                                          <p:stCondLst>
                                            <p:cond delay="0"/>
                                          </p:stCondLst>
                                        </p:cTn>
                                        <p:tgtEl>
                                          <p:spTgt spid="1202215">
                                            <p:txEl>
                                              <p:pRg st="4" end="4"/>
                                            </p:txEl>
                                          </p:spTgt>
                                        </p:tgtEl>
                                        <p:attrNameLst>
                                          <p:attrName>style.visibility</p:attrName>
                                        </p:attrNameLst>
                                      </p:cBhvr>
                                      <p:to>
                                        <p:strVal val="visible"/>
                                      </p:to>
                                    </p:set>
                                    <p:anim calcmode="lin" valueType="num">
                                      <p:cBhvr additive="base">
                                        <p:cTn id="119" dur="500" fill="hold"/>
                                        <p:tgtEl>
                                          <p:spTgt spid="1202215">
                                            <p:txEl>
                                              <p:pRg st="4" end="4"/>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120221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4" name="arrow.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1" fill="hold" grpId="0" nodeType="clickEffect">
                                  <p:stCondLst>
                                    <p:cond delay="0"/>
                                  </p:stCondLst>
                                  <p:childTnLst>
                                    <p:set>
                                      <p:cBhvr>
                                        <p:cTn id="124" dur="1" fill="hold">
                                          <p:stCondLst>
                                            <p:cond delay="0"/>
                                          </p:stCondLst>
                                        </p:cTn>
                                        <p:tgtEl>
                                          <p:spTgt spid="37918"/>
                                        </p:tgtEl>
                                        <p:attrNameLst>
                                          <p:attrName>style.visibility</p:attrName>
                                        </p:attrNameLst>
                                      </p:cBhvr>
                                      <p:to>
                                        <p:strVal val="visible"/>
                                      </p:to>
                                    </p:set>
                                    <p:animEffect transition="in" filter="wipe(up)">
                                      <p:cBhvr>
                                        <p:cTn id="125" dur="500"/>
                                        <p:tgtEl>
                                          <p:spTgt spid="37918"/>
                                        </p:tgtEl>
                                      </p:cBhvr>
                                    </p:animEffect>
                                  </p:childTnLst>
                                  <p:subTnLst>
                                    <p:audio>
                                      <p:cMediaNode>
                                        <p:cTn display="0" masterRel="sameClick">
                                          <p:stCondLst>
                                            <p:cond evt="begin" delay="0">
                                              <p:tn val="123"/>
                                            </p:cond>
                                          </p:stCondLst>
                                          <p:endCondLst>
                                            <p:cond evt="onStopAudio" delay="0">
                                              <p:tgtEl>
                                                <p:sldTgt/>
                                              </p:tgtEl>
                                            </p:cond>
                                          </p:endCondLst>
                                        </p:cTn>
                                        <p:tgtEl>
                                          <p:sndTgt r:embed="rId9" name="cashreg.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ntr" presetSubtype="4" fill="hold" nodeType="clickEffect">
                                  <p:stCondLst>
                                    <p:cond delay="0"/>
                                  </p:stCondLst>
                                  <p:childTnLst>
                                    <p:set>
                                      <p:cBhvr>
                                        <p:cTn id="129" dur="1" fill="hold">
                                          <p:stCondLst>
                                            <p:cond delay="0"/>
                                          </p:stCondLst>
                                        </p:cTn>
                                        <p:tgtEl>
                                          <p:spTgt spid="1202236">
                                            <p:txEl>
                                              <p:pRg st="0" end="0"/>
                                            </p:txEl>
                                          </p:spTgt>
                                        </p:tgtEl>
                                        <p:attrNameLst>
                                          <p:attrName>style.visibility</p:attrName>
                                        </p:attrNameLst>
                                      </p:cBhvr>
                                      <p:to>
                                        <p:strVal val="visible"/>
                                      </p:to>
                                    </p:set>
                                    <p:anim calcmode="lin" valueType="num">
                                      <p:cBhvr additive="base">
                                        <p:cTn id="130" dur="500" fill="hold"/>
                                        <p:tgtEl>
                                          <p:spTgt spid="1202236">
                                            <p:txEl>
                                              <p:pRg st="0" end="0"/>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12022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8"/>
                                            </p:cond>
                                          </p:stCondLst>
                                          <p:endCondLst>
                                            <p:cond evt="onStopAudio" delay="0">
                                              <p:tgtEl>
                                                <p:sldTgt/>
                                              </p:tgtEl>
                                            </p:cond>
                                          </p:endCondLst>
                                        </p:cTn>
                                        <p:tgtEl>
                                          <p:sndTgt r:embed="rId4" name="arrow.wav"/>
                                        </p:tgtEl>
                                      </p:cMediaNode>
                                    </p:audio>
                                  </p:subTnLst>
                                </p:cTn>
                              </p:par>
                            </p:childTnLst>
                          </p:cTn>
                        </p:par>
                        <p:par>
                          <p:cTn id="132" fill="hold" nodeType="afterGroup">
                            <p:stCondLst>
                              <p:cond delay="500"/>
                            </p:stCondLst>
                            <p:childTnLst>
                              <p:par>
                                <p:cTn id="133" presetID="22" presetClass="entr" presetSubtype="8" fill="hold" grpId="0" nodeType="afterEffect">
                                  <p:stCondLst>
                                    <p:cond delay="0"/>
                                  </p:stCondLst>
                                  <p:childTnLst>
                                    <p:set>
                                      <p:cBhvr>
                                        <p:cTn id="134" dur="1" fill="hold">
                                          <p:stCondLst>
                                            <p:cond delay="0"/>
                                          </p:stCondLst>
                                        </p:cTn>
                                        <p:tgtEl>
                                          <p:spTgt spid="1202235"/>
                                        </p:tgtEl>
                                        <p:attrNameLst>
                                          <p:attrName>style.visibility</p:attrName>
                                        </p:attrNameLst>
                                      </p:cBhvr>
                                      <p:to>
                                        <p:strVal val="visible"/>
                                      </p:to>
                                    </p:set>
                                    <p:animEffect transition="in" filter="wipe(left)">
                                      <p:cBhvr>
                                        <p:cTn id="135" dur="3000"/>
                                        <p:tgtEl>
                                          <p:spTgt spid="1202235"/>
                                        </p:tgtEl>
                                      </p:cBhvr>
                                    </p:animEffect>
                                  </p:childTnLst>
                                  <p:subTnLst>
                                    <p:audio>
                                      <p:cMediaNode>
                                        <p:cTn display="0" masterRel="sameClick">
                                          <p:stCondLst>
                                            <p:cond evt="begin" delay="0">
                                              <p:tn val="133"/>
                                            </p:cond>
                                          </p:stCondLst>
                                          <p:endCondLst>
                                            <p:cond evt="onStopAudio" delay="0">
                                              <p:tgtEl>
                                                <p:sldTgt/>
                                              </p:tgtEl>
                                            </p:cond>
                                          </p:endCondLst>
                                        </p:cTn>
                                        <p:tgtEl>
                                          <p:sndTgt r:embed="rId8" name="drumroll.wav"/>
                                        </p:tgtEl>
                                      </p:cMediaNode>
                                    </p:audio>
                                  </p:subTnLst>
                                </p:cTn>
                              </p:par>
                              <p:par>
                                <p:cTn id="136" presetID="2" presetClass="entr" presetSubtype="4" fill="hold" grpId="0" nodeType="withEffect">
                                  <p:stCondLst>
                                    <p:cond delay="0"/>
                                  </p:stCondLst>
                                  <p:childTnLst>
                                    <p:set>
                                      <p:cBhvr>
                                        <p:cTn id="137" dur="1" fill="hold">
                                          <p:stCondLst>
                                            <p:cond delay="0"/>
                                          </p:stCondLst>
                                        </p:cTn>
                                        <p:tgtEl>
                                          <p:spTgt spid="4"/>
                                        </p:tgtEl>
                                        <p:attrNameLst>
                                          <p:attrName>style.visibility</p:attrName>
                                        </p:attrNameLst>
                                      </p:cBhvr>
                                      <p:to>
                                        <p:strVal val="visible"/>
                                      </p:to>
                                    </p:set>
                                    <p:anim calcmode="lin" valueType="num">
                                      <p:cBhvr additive="base">
                                        <p:cTn id="138" dur="500" fill="hold"/>
                                        <p:tgtEl>
                                          <p:spTgt spid="4"/>
                                        </p:tgtEl>
                                        <p:attrNameLst>
                                          <p:attrName>ppt_x</p:attrName>
                                        </p:attrNameLst>
                                      </p:cBhvr>
                                      <p:tavLst>
                                        <p:tav tm="0">
                                          <p:val>
                                            <p:strVal val="#ppt_x"/>
                                          </p:val>
                                        </p:tav>
                                        <p:tav tm="100000">
                                          <p:val>
                                            <p:strVal val="#ppt_x"/>
                                          </p:val>
                                        </p:tav>
                                      </p:tavLst>
                                    </p:anim>
                                    <p:anim calcmode="lin" valueType="num">
                                      <p:cBhvr additive="base">
                                        <p:cTn id="13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 presetClass="entr" presetSubtype="4" fill="hold" nodeType="clickEffect">
                                  <p:stCondLst>
                                    <p:cond delay="0"/>
                                  </p:stCondLst>
                                  <p:childTnLst>
                                    <p:set>
                                      <p:cBhvr>
                                        <p:cTn id="143" dur="1" fill="hold">
                                          <p:stCondLst>
                                            <p:cond delay="0"/>
                                          </p:stCondLst>
                                        </p:cTn>
                                        <p:tgtEl>
                                          <p:spTgt spid="1202215">
                                            <p:txEl>
                                              <p:pRg st="5" end="5"/>
                                            </p:txEl>
                                          </p:spTgt>
                                        </p:tgtEl>
                                        <p:attrNameLst>
                                          <p:attrName>style.visibility</p:attrName>
                                        </p:attrNameLst>
                                      </p:cBhvr>
                                      <p:to>
                                        <p:strVal val="visible"/>
                                      </p:to>
                                    </p:set>
                                    <p:anim calcmode="lin" valueType="num">
                                      <p:cBhvr additive="base">
                                        <p:cTn id="144" dur="500" fill="hold"/>
                                        <p:tgtEl>
                                          <p:spTgt spid="1202215">
                                            <p:txEl>
                                              <p:pRg st="5" end="5"/>
                                            </p:txEl>
                                          </p:spTgt>
                                        </p:tgtEl>
                                        <p:attrNameLst>
                                          <p:attrName>ppt_x</p:attrName>
                                        </p:attrNameLst>
                                      </p:cBhvr>
                                      <p:tavLst>
                                        <p:tav tm="0">
                                          <p:val>
                                            <p:strVal val="#ppt_x"/>
                                          </p:val>
                                        </p:tav>
                                        <p:tav tm="100000">
                                          <p:val>
                                            <p:strVal val="#ppt_x"/>
                                          </p:val>
                                        </p:tav>
                                      </p:tavLst>
                                    </p:anim>
                                    <p:anim calcmode="lin" valueType="num">
                                      <p:cBhvr additive="base">
                                        <p:cTn id="145" dur="500" fill="hold"/>
                                        <p:tgtEl>
                                          <p:spTgt spid="120221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2222" grpId="0" animBg="1"/>
      <p:bldP spid="1202223" grpId="0" animBg="1"/>
      <p:bldP spid="1202224" grpId="0"/>
      <p:bldP spid="1202225" grpId="0"/>
      <p:bldP spid="1202226" grpId="0" animBg="1"/>
      <p:bldP spid="1202227" grpId="0" animBg="1"/>
      <p:bldP spid="1202228" grpId="0"/>
      <p:bldP spid="1202229" grpId="0"/>
      <p:bldP spid="1202230" grpId="0" animBg="1"/>
      <p:bldP spid="1202231" grpId="0" animBg="1"/>
      <p:bldP spid="1202232" grpId="0"/>
      <p:bldP spid="1202233" grpId="0" animBg="1"/>
      <p:bldP spid="1202234" grpId="0" animBg="1"/>
      <p:bldP spid="1202235" grpId="0" animBg="1"/>
      <p:bldP spid="4" grpId="0"/>
      <p:bldP spid="37917" grpId="0" animBg="1"/>
      <p:bldP spid="379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687388" y="1839913"/>
            <a:ext cx="7772400" cy="501808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571500" algn="ctr" eaLnBrk="0" hangingPunct="0">
              <a:spcBef>
                <a:spcPct val="20000"/>
              </a:spcBef>
              <a:defRPr sz="2800">
                <a:solidFill>
                  <a:schemeClr val="tx1"/>
                </a:solidFill>
                <a:latin typeface="Arial" charset="0"/>
              </a:defRPr>
            </a:lvl2pPr>
            <a:lvl3pPr algn="ctr" eaLnBrk="0" hangingPunct="0">
              <a:spcBef>
                <a:spcPct val="20000"/>
              </a:spcBef>
              <a:defRPr sz="2400">
                <a:solidFill>
                  <a:schemeClr val="tx1"/>
                </a:solidFill>
                <a:latin typeface="Arial" charset="0"/>
              </a:defRPr>
            </a:lvl3pPr>
            <a:lvl4pPr algn="ctr" eaLnBrk="0" hangingPunct="0">
              <a:spcBef>
                <a:spcPct val="20000"/>
              </a:spcBef>
              <a:defRPr sz="2000">
                <a:solidFill>
                  <a:schemeClr val="tx1"/>
                </a:solidFill>
                <a:latin typeface="Arial" charset="0"/>
              </a:defRPr>
            </a:lvl4pPr>
            <a:lvl5pPr algn="ctr" eaLnBrk="0" hangingPunct="0">
              <a:spcBef>
                <a:spcPct val="20000"/>
              </a:spcBef>
              <a:defRPr sz="2000">
                <a:solidFill>
                  <a:schemeClr val="tx1"/>
                </a:solidFill>
                <a:latin typeface="Arial" charset="0"/>
              </a:defRPr>
            </a:lvl5pPr>
            <a:lvl6pPr algn="ctr" eaLnBrk="0" fontAlgn="base" hangingPunct="0">
              <a:spcBef>
                <a:spcPct val="20000"/>
              </a:spcBef>
              <a:spcAft>
                <a:spcPct val="0"/>
              </a:spcAft>
              <a:defRPr sz="2000">
                <a:solidFill>
                  <a:schemeClr val="tx1"/>
                </a:solidFill>
                <a:latin typeface="Arial" charset="0"/>
              </a:defRPr>
            </a:lvl6pPr>
            <a:lvl7pPr algn="ctr" eaLnBrk="0" fontAlgn="base" hangingPunct="0">
              <a:spcBef>
                <a:spcPct val="20000"/>
              </a:spcBef>
              <a:spcAft>
                <a:spcPct val="0"/>
              </a:spcAft>
              <a:defRPr sz="2000">
                <a:solidFill>
                  <a:schemeClr val="tx1"/>
                </a:solidFill>
                <a:latin typeface="Arial" charset="0"/>
              </a:defRPr>
            </a:lvl7pPr>
            <a:lvl8pPr algn="ctr" eaLnBrk="0" fontAlgn="base" hangingPunct="0">
              <a:spcBef>
                <a:spcPct val="20000"/>
              </a:spcBef>
              <a:spcAft>
                <a:spcPct val="0"/>
              </a:spcAft>
              <a:defRPr sz="2000">
                <a:solidFill>
                  <a:schemeClr val="tx1"/>
                </a:solidFill>
                <a:latin typeface="Arial" charset="0"/>
              </a:defRPr>
            </a:lvl8pPr>
            <a:lvl9pPr algn="ctr" eaLnBrk="0" fontAlgn="base" hangingPunct="0">
              <a:spcBef>
                <a:spcPct val="20000"/>
              </a:spcBef>
              <a:spcAft>
                <a:spcPct val="0"/>
              </a:spcAft>
              <a:defRPr sz="2000">
                <a:solidFill>
                  <a:schemeClr val="tx1"/>
                </a:solidFill>
                <a:latin typeface="Arial" charset="0"/>
              </a:defRPr>
            </a:lvl9pPr>
          </a:lstStyle>
          <a:p>
            <a:pPr algn="l">
              <a:spcBef>
                <a:spcPct val="0"/>
              </a:spcBef>
            </a:pPr>
            <a:r>
              <a:rPr lang="en-US" altLang="en-US" sz="2400">
                <a:sym typeface="Symbol" pitchFamily="18" charset="2"/>
              </a:rPr>
              <a:t>EXAMPLE</a:t>
            </a:r>
            <a:r>
              <a:rPr lang="en-US" altLang="en-US" sz="2400"/>
              <a:t>: An internal combustion engine is an example of a heat engine that does useful work on the environment. A four-stroke engine is animated here.</a:t>
            </a:r>
          </a:p>
          <a:p>
            <a:pPr algn="l">
              <a:spcBef>
                <a:spcPct val="0"/>
              </a:spcBef>
            </a:pPr>
            <a:r>
              <a:rPr lang="en-US" altLang="en-US" sz="2400">
                <a:solidFill>
                  <a:srgbClr val="000000"/>
                </a:solidFill>
                <a:sym typeface="Symbol" pitchFamily="18" charset="2"/>
              </a:rPr>
              <a:t></a:t>
            </a:r>
            <a:r>
              <a:rPr lang="en-US" altLang="en-US" sz="2400">
                <a:solidFill>
                  <a:srgbClr val="000000"/>
                </a:solidFill>
              </a:rPr>
              <a:t>This example illustrates how a gas can be made to do work and illustrates a thermodynamic cycle.</a:t>
            </a:r>
            <a:endParaRPr lang="en-US" altLang="en-US" sz="2400"/>
          </a:p>
          <a:p>
            <a:pPr algn="l">
              <a:spcBef>
                <a:spcPct val="0"/>
              </a:spcBef>
            </a:pPr>
            <a:endParaRPr lang="en-US" altLang="en-US" sz="2400"/>
          </a:p>
          <a:p>
            <a:pPr algn="l">
              <a:spcBef>
                <a:spcPct val="0"/>
              </a:spcBef>
            </a:pPr>
            <a:endParaRPr lang="en-US" altLang="en-US" sz="2400"/>
          </a:p>
          <a:p>
            <a:pPr algn="l">
              <a:spcBef>
                <a:spcPct val="0"/>
              </a:spcBef>
            </a:pPr>
            <a:endParaRPr lang="en-US" altLang="en-US" sz="2400"/>
          </a:p>
          <a:p>
            <a:pPr algn="l">
              <a:spcBef>
                <a:spcPct val="0"/>
              </a:spcBef>
            </a:pPr>
            <a:endParaRPr lang="en-US" altLang="en-US" sz="2400"/>
          </a:p>
          <a:p>
            <a:pPr algn="l">
              <a:spcBef>
                <a:spcPct val="0"/>
              </a:spcBef>
            </a:pPr>
            <a:endParaRPr lang="en-US" altLang="en-US" sz="2400"/>
          </a:p>
          <a:p>
            <a:pPr algn="l">
              <a:spcBef>
                <a:spcPct val="0"/>
              </a:spcBef>
            </a:pPr>
            <a:endParaRPr lang="en-US" altLang="en-US" sz="2400"/>
          </a:p>
          <a:p>
            <a:pPr algn="l">
              <a:spcBef>
                <a:spcPct val="0"/>
              </a:spcBef>
            </a:pPr>
            <a:r>
              <a:rPr lang="en-US" altLang="en-US" sz="2400">
                <a:sym typeface="Symbol" pitchFamily="18" charset="2"/>
                <a:hlinkClick r:id="rId6"/>
              </a:rPr>
              <a:t>http://www.animatedengines.com/otto.html</a:t>
            </a:r>
            <a:endParaRPr lang="en-US" altLang="en-US" sz="2400">
              <a:sym typeface="Symbol" pitchFamily="18" charset="2"/>
            </a:endParaRPr>
          </a:p>
          <a:p>
            <a:pPr algn="l">
              <a:spcBef>
                <a:spcPct val="0"/>
              </a:spcBef>
            </a:pPr>
            <a:r>
              <a:rPr lang="en-US" altLang="en-US" sz="2400">
                <a:sym typeface="Symbol" pitchFamily="18" charset="2"/>
                <a:hlinkClick r:id="rId7"/>
              </a:rPr>
              <a:t>http://chemcollective.org/activities/simulations/engine</a:t>
            </a:r>
            <a:endParaRPr lang="en-US" altLang="en-US" sz="2400">
              <a:sym typeface="Symbol" pitchFamily="18" charset="2"/>
            </a:endParaRPr>
          </a:p>
        </p:txBody>
      </p:sp>
      <p:sp>
        <p:nvSpPr>
          <p:cNvPr id="124931" name="Rectangle 3"/>
          <p:cNvSpPr>
            <a:spLocks noChangeArrowheads="1"/>
          </p:cNvSpPr>
          <p:nvPr/>
        </p:nvSpPr>
        <p:spPr bwMode="auto">
          <a:xfrm>
            <a:off x="685800" y="1401763"/>
            <a:ext cx="7772400" cy="468312"/>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eaLnBrk="1" hangingPunct="1">
              <a:spcBef>
                <a:spcPct val="0"/>
              </a:spcBef>
            </a:pPr>
            <a:r>
              <a:rPr lang="en-US" altLang="en-US" sz="2400" i="1">
                <a:solidFill>
                  <a:srgbClr val="333399"/>
                </a:solidFill>
              </a:rPr>
              <a:t>Sketching and interpreting state change graphs</a:t>
            </a:r>
          </a:p>
        </p:txBody>
      </p:sp>
      <p:pic>
        <p:nvPicPr>
          <p:cNvPr id="124932" name="Picture 4" descr="engineclr.gif (296678 bytes)"/>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649913" y="3375025"/>
            <a:ext cx="3551237" cy="3227388"/>
          </a:xfrm>
          <a:prstGeom prst="rect">
            <a:avLst/>
          </a:prstGeom>
          <a:noFill/>
          <a:extLst>
            <a:ext uri="{909E8E84-426E-40DD-AFC4-6F175D3DCCD1}">
              <a14:hiddenFill xmlns:a14="http://schemas.microsoft.com/office/drawing/2010/main">
                <a:solidFill>
                  <a:srgbClr val="FFFFFF"/>
                </a:solidFill>
              </a14:hiddenFill>
            </a:ext>
          </a:extLst>
        </p:spPr>
      </p:pic>
      <p:pic>
        <p:nvPicPr>
          <p:cNvPr id="124933" name="Picture 5"/>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6713" y="3746500"/>
            <a:ext cx="3208337" cy="2136775"/>
          </a:xfrm>
          <a:prstGeom prst="rect">
            <a:avLst/>
          </a:prstGeom>
          <a:noFill/>
          <a:extLst>
            <a:ext uri="{909E8E84-426E-40DD-AFC4-6F175D3DCCD1}">
              <a14:hiddenFill xmlns:a14="http://schemas.microsoft.com/office/drawing/2010/main">
                <a:solidFill>
                  <a:srgbClr val="FFFFFF"/>
                </a:solidFill>
              </a14:hiddenFill>
            </a:ext>
          </a:extLst>
        </p:spPr>
      </p:pic>
      <p:sp>
        <p:nvSpPr>
          <p:cNvPr id="124934" name="Line 6"/>
          <p:cNvSpPr>
            <a:spLocks noChangeShapeType="1"/>
          </p:cNvSpPr>
          <p:nvPr/>
        </p:nvSpPr>
        <p:spPr bwMode="auto">
          <a:xfrm>
            <a:off x="2176463" y="4216400"/>
            <a:ext cx="0" cy="2286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5" name="Line 7"/>
          <p:cNvSpPr>
            <a:spLocks noChangeShapeType="1"/>
          </p:cNvSpPr>
          <p:nvPr/>
        </p:nvSpPr>
        <p:spPr bwMode="auto">
          <a:xfrm>
            <a:off x="4259263" y="4206875"/>
            <a:ext cx="0" cy="2286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6" name="Line 8"/>
          <p:cNvSpPr>
            <a:spLocks noChangeShapeType="1"/>
          </p:cNvSpPr>
          <p:nvPr/>
        </p:nvSpPr>
        <p:spPr bwMode="auto">
          <a:xfrm>
            <a:off x="2852738" y="4578350"/>
            <a:ext cx="0" cy="228600"/>
          </a:xfrm>
          <a:prstGeom prst="line">
            <a:avLst/>
          </a:prstGeom>
          <a:noFill/>
          <a:ln w="38100">
            <a:solidFill>
              <a:schemeClr val="bg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7" name="Line 9"/>
          <p:cNvSpPr>
            <a:spLocks noChangeShapeType="1"/>
          </p:cNvSpPr>
          <p:nvPr/>
        </p:nvSpPr>
        <p:spPr bwMode="auto">
          <a:xfrm>
            <a:off x="3589338" y="4581525"/>
            <a:ext cx="0" cy="228600"/>
          </a:xfrm>
          <a:prstGeom prst="line">
            <a:avLst/>
          </a:prstGeom>
          <a:noFill/>
          <a:ln w="38100">
            <a:solidFill>
              <a:schemeClr val="bg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4930">
                                            <p:txEl>
                                              <p:pRg st="0" end="0"/>
                                            </p:txEl>
                                          </p:spTgt>
                                        </p:tgtEl>
                                        <p:attrNameLst>
                                          <p:attrName>style.visibility</p:attrName>
                                        </p:attrNameLst>
                                      </p:cBhvr>
                                      <p:to>
                                        <p:strVal val="visible"/>
                                      </p:to>
                                    </p:set>
                                    <p:anim calcmode="lin" valueType="num">
                                      <p:cBhvr additive="base">
                                        <p:cTn id="7" dur="500" fill="hold"/>
                                        <p:tgtEl>
                                          <p:spTgt spid="1249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9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4930">
                                            <p:txEl>
                                              <p:pRg st="1" end="1"/>
                                            </p:txEl>
                                          </p:spTgt>
                                        </p:tgtEl>
                                        <p:attrNameLst>
                                          <p:attrName>style.visibility</p:attrName>
                                        </p:attrNameLst>
                                      </p:cBhvr>
                                      <p:to>
                                        <p:strVal val="visible"/>
                                      </p:to>
                                    </p:set>
                                    <p:anim calcmode="lin" valueType="num">
                                      <p:cBhvr additive="base">
                                        <p:cTn id="13" dur="500" fill="hold"/>
                                        <p:tgtEl>
                                          <p:spTgt spid="1249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9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24932"/>
                                        </p:tgtEl>
                                        <p:attrNameLst>
                                          <p:attrName>style.visibility</p:attrName>
                                        </p:attrNameLst>
                                      </p:cBhvr>
                                      <p:to>
                                        <p:strVal val="visible"/>
                                      </p:to>
                                    </p:set>
                                    <p:animEffect transition="in" filter="fade">
                                      <p:cBhvr>
                                        <p:cTn id="17" dur="2000"/>
                                        <p:tgtEl>
                                          <p:spTgt spid="1249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4933"/>
                                        </p:tgtEl>
                                        <p:attrNameLst>
                                          <p:attrName>style.visibility</p:attrName>
                                        </p:attrNameLst>
                                      </p:cBhvr>
                                      <p:to>
                                        <p:strVal val="visible"/>
                                      </p:to>
                                    </p:set>
                                    <p:animEffect transition="in" filter="fade">
                                      <p:cBhvr>
                                        <p:cTn id="22" dur="2000"/>
                                        <p:tgtEl>
                                          <p:spTgt spid="12493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4934"/>
                                        </p:tgtEl>
                                        <p:attrNameLst>
                                          <p:attrName>style.visibility</p:attrName>
                                        </p:attrNameLst>
                                      </p:cBhvr>
                                      <p:to>
                                        <p:strVal val="visible"/>
                                      </p:to>
                                    </p:set>
                                    <p:animEffect transition="in" filter="wipe(up)">
                                      <p:cBhvr>
                                        <p:cTn id="27" dur="500"/>
                                        <p:tgtEl>
                                          <p:spTgt spid="124934"/>
                                        </p:tgtEl>
                                      </p:cBhvr>
                                    </p:animEffect>
                                  </p:childTnLst>
                                  <p:subTnLst>
                                    <p:audio>
                                      <p:cMediaNode>
                                        <p:cTn display="0" masterRel="sameClick">
                                          <p:stCondLst>
                                            <p:cond evt="begin" delay="0">
                                              <p:tn val="25"/>
                                            </p:cond>
                                          </p:stCondLst>
                                          <p:endCondLst>
                                            <p:cond evt="onStopAudio" delay="0">
                                              <p:tgtEl>
                                                <p:sldTgt/>
                                              </p:tgtEl>
                                            </p:cond>
                                          </p:endCondLst>
                                        </p:cTn>
                                        <p:tgtEl>
                                          <p:sndTgt r:embed="rId5" name="cashreg.wav"/>
                                        </p:tgtEl>
                                      </p:cMediaNode>
                                    </p:audio>
                                  </p:subTnLst>
                                </p:cTn>
                              </p:par>
                              <p:par>
                                <p:cTn id="28" presetID="22" presetClass="entr" presetSubtype="1" fill="hold" grpId="0" nodeType="withEffect">
                                  <p:stCondLst>
                                    <p:cond delay="0"/>
                                  </p:stCondLst>
                                  <p:childTnLst>
                                    <p:set>
                                      <p:cBhvr>
                                        <p:cTn id="29" dur="1" fill="hold">
                                          <p:stCondLst>
                                            <p:cond delay="0"/>
                                          </p:stCondLst>
                                        </p:cTn>
                                        <p:tgtEl>
                                          <p:spTgt spid="124935"/>
                                        </p:tgtEl>
                                        <p:attrNameLst>
                                          <p:attrName>style.visibility</p:attrName>
                                        </p:attrNameLst>
                                      </p:cBhvr>
                                      <p:to>
                                        <p:strVal val="visible"/>
                                      </p:to>
                                    </p:set>
                                    <p:animEffect transition="in" filter="wipe(up)">
                                      <p:cBhvr>
                                        <p:cTn id="30" dur="500"/>
                                        <p:tgtEl>
                                          <p:spTgt spid="124935"/>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4936"/>
                                        </p:tgtEl>
                                        <p:attrNameLst>
                                          <p:attrName>style.visibility</p:attrName>
                                        </p:attrNameLst>
                                      </p:cBhvr>
                                      <p:to>
                                        <p:strVal val="visible"/>
                                      </p:to>
                                    </p:set>
                                    <p:animEffect transition="in" filter="wipe(down)">
                                      <p:cBhvr>
                                        <p:cTn id="35" dur="500"/>
                                        <p:tgtEl>
                                          <p:spTgt spid="124936"/>
                                        </p:tgtEl>
                                      </p:cBhvr>
                                    </p:animEffect>
                                  </p:childTnLst>
                                  <p:subTnLst>
                                    <p:audio>
                                      <p:cMediaNode>
                                        <p:cTn display="0" masterRel="sameClick">
                                          <p:stCondLst>
                                            <p:cond evt="begin" delay="0">
                                              <p:tn val="33"/>
                                            </p:cond>
                                          </p:stCondLst>
                                          <p:endCondLst>
                                            <p:cond evt="onStopAudio" delay="0">
                                              <p:tgtEl>
                                                <p:sldTgt/>
                                              </p:tgtEl>
                                            </p:cond>
                                          </p:endCondLst>
                                        </p:cTn>
                                        <p:tgtEl>
                                          <p:sndTgt r:embed="rId5" name="cashreg.wav"/>
                                        </p:tgtEl>
                                      </p:cMediaNode>
                                    </p:audio>
                                  </p:subTnLst>
                                </p:cTn>
                              </p:par>
                              <p:par>
                                <p:cTn id="36" presetID="22" presetClass="entr" presetSubtype="4" fill="hold" grpId="0" nodeType="withEffect">
                                  <p:stCondLst>
                                    <p:cond delay="0"/>
                                  </p:stCondLst>
                                  <p:childTnLst>
                                    <p:set>
                                      <p:cBhvr>
                                        <p:cTn id="37" dur="1" fill="hold">
                                          <p:stCondLst>
                                            <p:cond delay="0"/>
                                          </p:stCondLst>
                                        </p:cTn>
                                        <p:tgtEl>
                                          <p:spTgt spid="124937"/>
                                        </p:tgtEl>
                                        <p:attrNameLst>
                                          <p:attrName>style.visibility</p:attrName>
                                        </p:attrNameLst>
                                      </p:cBhvr>
                                      <p:to>
                                        <p:strVal val="visible"/>
                                      </p:to>
                                    </p:set>
                                    <p:animEffect transition="in" filter="wipe(down)">
                                      <p:cBhvr>
                                        <p:cTn id="38" dur="500"/>
                                        <p:tgtEl>
                                          <p:spTgt spid="124937"/>
                                        </p:tgtEl>
                                      </p:cBhvr>
                                    </p:animEffect>
                                  </p:childTnLst>
                                  <p:subTnLst>
                                    <p:audio>
                                      <p:cMediaNode>
                                        <p:cTn display="0" masterRel="sameClick">
                                          <p:stCondLst>
                                            <p:cond evt="begin" delay="0">
                                              <p:tn val="36"/>
                                            </p:cond>
                                          </p:stCondLst>
                                          <p:endCondLst>
                                            <p:cond evt="onStopAudio" delay="0">
                                              <p:tgtEl>
                                                <p:sldTgt/>
                                              </p:tgtEl>
                                            </p:cond>
                                          </p:endCondLst>
                                        </p:cTn>
                                        <p:tgtEl>
                                          <p:sndTgt r:embed="rId5" name="cashreg.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24930">
                                            <p:txEl>
                                              <p:pRg st="8" end="8"/>
                                            </p:txEl>
                                          </p:spTgt>
                                        </p:tgtEl>
                                        <p:attrNameLst>
                                          <p:attrName>style.visibility</p:attrName>
                                        </p:attrNameLst>
                                      </p:cBhvr>
                                      <p:to>
                                        <p:strVal val="visible"/>
                                      </p:to>
                                    </p:set>
                                    <p:anim calcmode="lin" valueType="num">
                                      <p:cBhvr additive="base">
                                        <p:cTn id="43" dur="500" fill="hold"/>
                                        <p:tgtEl>
                                          <p:spTgt spid="124930">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493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24930">
                                            <p:txEl>
                                              <p:pRg st="9" end="9"/>
                                            </p:txEl>
                                          </p:spTgt>
                                        </p:tgtEl>
                                        <p:attrNameLst>
                                          <p:attrName>style.visibility</p:attrName>
                                        </p:attrNameLst>
                                      </p:cBhvr>
                                      <p:to>
                                        <p:strVal val="visible"/>
                                      </p:to>
                                    </p:set>
                                    <p:anim calcmode="lin" valueType="num">
                                      <p:cBhvr additive="base">
                                        <p:cTn id="49" dur="500" fill="hold"/>
                                        <p:tgtEl>
                                          <p:spTgt spid="124930">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4930">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animBg="1"/>
      <p:bldP spid="124935" grpId="0" animBg="1"/>
      <p:bldP spid="124936" grpId="0" animBg="1"/>
      <p:bldP spid="1249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9307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b="1"/>
              <a:t>Theory of knowledge: </a:t>
            </a:r>
            <a:endParaRPr lang="en-US" altLang="en-US"/>
          </a:p>
          <a:p>
            <a:r>
              <a:rPr lang="en-US" altLang="en-US"/>
              <a:t>• When does modelling of “ideal” situations become “good enough” to count as knowledge? </a:t>
            </a:r>
          </a:p>
          <a:p>
            <a:r>
              <a:rPr lang="en-US" altLang="en-US" b="1"/>
              <a:t>Utilization: </a:t>
            </a:r>
            <a:endParaRPr lang="en-US" altLang="en-US"/>
          </a:p>
          <a:p>
            <a:r>
              <a:rPr lang="en-US" altLang="en-US"/>
              <a:t>• Transport of gases in liquid form or at high pressures/densities is common practice across the globe. Behaviour of real gases under extreme conditions needs to be carefully considered in these situations. </a:t>
            </a:r>
          </a:p>
          <a:p>
            <a:r>
              <a:rPr lang="en-US" altLang="en-US"/>
              <a:t>• Consideration of thermodynamic processes is essential to many areas of chemistry (see </a:t>
            </a:r>
            <a:r>
              <a:rPr lang="en-US" altLang="en-US" i="1"/>
              <a:t>Chemistry </a:t>
            </a:r>
            <a:r>
              <a:rPr lang="en-US" altLang="en-US"/>
              <a:t>sub-topic </a:t>
            </a:r>
            <a:r>
              <a:rPr lang="en-US" altLang="en-US" i="1"/>
              <a:t>1.3</a:t>
            </a:r>
            <a:r>
              <a:rPr lang="en-US" altLang="en-US"/>
              <a:t>) </a:t>
            </a:r>
          </a:p>
          <a:p>
            <a:r>
              <a:rPr lang="en-US" altLang="en-US"/>
              <a:t>• Respiration processes (see </a:t>
            </a:r>
            <a:r>
              <a:rPr lang="en-US" altLang="en-US" i="1"/>
              <a:t>Biology </a:t>
            </a:r>
            <a:r>
              <a:rPr lang="en-US" altLang="en-US"/>
              <a:t>sub-topic </a:t>
            </a:r>
            <a:r>
              <a:rPr lang="en-US" altLang="en-US" i="1"/>
              <a:t>D.6</a:t>
            </a:r>
            <a:r>
              <a:rPr lang="en-US" altLang="en-US"/>
              <a:t>) </a:t>
            </a:r>
          </a:p>
        </p:txBody>
      </p:sp>
      <p:sp>
        <p:nvSpPr>
          <p:cNvPr id="5123" name="Rectangle 118"/>
          <p:cNvSpPr>
            <a:spLocks noGrp="1" noChangeArrowheads="1"/>
          </p:cNvSpPr>
          <p:nvPr>
            <p:ph type="ctrTitle"/>
          </p:nvPr>
        </p:nvSpPr>
        <p:spPr>
          <a:xfrm>
            <a:off x="685800" y="533400"/>
            <a:ext cx="7772400" cy="896938"/>
          </a:xfrm>
          <a:noFill/>
        </p:spPr>
        <p:txBody>
          <a:bodyPr/>
          <a:lstStyle/>
          <a:p>
            <a:pPr algn="l" eaLnBrk="1" hangingPunct="1"/>
            <a:r>
              <a:rPr lang="en-US" altLang="en-US" sz="2800" b="1"/>
              <a:t>Topic 3: Thermal physics</a:t>
            </a:r>
            <a:br>
              <a:rPr lang="en-US" altLang="en-US" sz="2800" b="1"/>
            </a:br>
            <a:r>
              <a:rPr lang="en-US" altLang="en-US" sz="2800">
                <a:solidFill>
                  <a:schemeClr val="tx1"/>
                </a:solidFill>
              </a:rPr>
              <a:t>3.2 – Modeling a gas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8" name="Rectangle 4"/>
          <p:cNvSpPr>
            <a:spLocks noChangeArrowheads="1"/>
          </p:cNvSpPr>
          <p:nvPr/>
        </p:nvSpPr>
        <p:spPr bwMode="auto">
          <a:xfrm>
            <a:off x="687388" y="2651125"/>
            <a:ext cx="7772400" cy="4206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ym typeface="Symbol" pitchFamily="18" charset="2"/>
              </a:rPr>
              <a:t>EXAMPLE</a:t>
            </a:r>
            <a:r>
              <a:rPr lang="en-US" altLang="en-US"/>
              <a:t>: A fixed quantity of a gas undergoes a cycle by changing between the following three states:</a:t>
            </a:r>
          </a:p>
          <a:p>
            <a:pPr eaLnBrk="1" hangingPunct="1">
              <a:lnSpc>
                <a:spcPct val="90000"/>
              </a:lnSpc>
              <a:spcBef>
                <a:spcPct val="15000"/>
              </a:spcBef>
            </a:pPr>
            <a:r>
              <a:rPr lang="en-US" altLang="en-US"/>
              <a:t>  State A: (</a:t>
            </a:r>
            <a:r>
              <a:rPr lang="en-US" altLang="en-US" i="1"/>
              <a:t>p</a:t>
            </a:r>
            <a:r>
              <a:rPr lang="en-US" altLang="en-US"/>
              <a:t> = 2 Pa, </a:t>
            </a:r>
            <a:r>
              <a:rPr lang="en-US" altLang="en-US" i="1"/>
              <a:t>V</a:t>
            </a:r>
            <a:r>
              <a:rPr lang="en-US" altLang="en-US"/>
              <a:t> = 10 m</a:t>
            </a:r>
            <a:r>
              <a:rPr lang="en-US" altLang="en-US" baseline="30000"/>
              <a:t>3</a:t>
            </a:r>
            <a:r>
              <a:rPr lang="en-US" altLang="en-US"/>
              <a:t>)</a:t>
            </a:r>
          </a:p>
          <a:p>
            <a:pPr eaLnBrk="1" hangingPunct="1">
              <a:lnSpc>
                <a:spcPct val="90000"/>
              </a:lnSpc>
              <a:spcBef>
                <a:spcPct val="15000"/>
              </a:spcBef>
            </a:pPr>
            <a:r>
              <a:rPr lang="en-US" altLang="en-US"/>
              <a:t>  State B: (</a:t>
            </a:r>
            <a:r>
              <a:rPr lang="en-US" altLang="en-US" i="1"/>
              <a:t>p</a:t>
            </a:r>
            <a:r>
              <a:rPr lang="en-US" altLang="en-US"/>
              <a:t> = 8 Pa, </a:t>
            </a:r>
            <a:r>
              <a:rPr lang="en-US" altLang="en-US" i="1"/>
              <a:t>V</a:t>
            </a:r>
            <a:r>
              <a:rPr lang="en-US" altLang="en-US"/>
              <a:t> = 10 m</a:t>
            </a:r>
            <a:r>
              <a:rPr lang="en-US" altLang="en-US" baseline="30000"/>
              <a:t>3</a:t>
            </a:r>
            <a:r>
              <a:rPr lang="en-US" altLang="en-US"/>
              <a:t>)</a:t>
            </a:r>
          </a:p>
          <a:p>
            <a:pPr eaLnBrk="1" hangingPunct="1">
              <a:lnSpc>
                <a:spcPct val="90000"/>
              </a:lnSpc>
              <a:spcBef>
                <a:spcPct val="15000"/>
              </a:spcBef>
            </a:pPr>
            <a:r>
              <a:rPr lang="en-US" altLang="en-US"/>
              <a:t>  State C: (</a:t>
            </a:r>
            <a:r>
              <a:rPr lang="en-US" altLang="en-US" i="1"/>
              <a:t>p</a:t>
            </a:r>
            <a:r>
              <a:rPr lang="en-US" altLang="en-US"/>
              <a:t> = 8 Pa, </a:t>
            </a:r>
            <a:r>
              <a:rPr lang="en-US" altLang="en-US" i="1"/>
              <a:t>V</a:t>
            </a:r>
            <a:r>
              <a:rPr lang="en-US" altLang="en-US"/>
              <a:t> = 25 m</a:t>
            </a:r>
            <a:r>
              <a:rPr lang="en-US" altLang="en-US" baseline="30000"/>
              <a:t>3</a:t>
            </a:r>
            <a:r>
              <a:rPr lang="en-US" altLang="en-US"/>
              <a:t>)</a:t>
            </a:r>
          </a:p>
          <a:p>
            <a:pPr eaLnBrk="1" hangingPunct="1">
              <a:lnSpc>
                <a:spcPct val="90000"/>
              </a:lnSpc>
              <a:spcBef>
                <a:spcPct val="20000"/>
              </a:spcBef>
            </a:pPr>
            <a:r>
              <a:rPr lang="en-US" altLang="en-US">
                <a:sym typeface="Symbol" pitchFamily="18" charset="2"/>
              </a:rPr>
              <a:t>Each process is a straight line, and                                      the cycle goes like this: ABCA.</a:t>
            </a:r>
          </a:p>
          <a:p>
            <a:pPr eaLnBrk="1" hangingPunct="1">
              <a:lnSpc>
                <a:spcPct val="90000"/>
              </a:lnSpc>
              <a:spcBef>
                <a:spcPct val="20000"/>
              </a:spcBef>
            </a:pPr>
            <a:r>
              <a:rPr lang="en-US" altLang="en-US">
                <a:sym typeface="Symbol" pitchFamily="18" charset="2"/>
              </a:rPr>
              <a:t>Sketch the complete cycle on a </a:t>
            </a:r>
            <a:r>
              <a:rPr lang="en-US" altLang="en-US" i="1">
                <a:sym typeface="Symbol" pitchFamily="18" charset="2"/>
              </a:rPr>
              <a:t>p-V</a:t>
            </a:r>
            <a:r>
              <a:rPr lang="en-US" altLang="en-US">
                <a:sym typeface="Symbol" pitchFamily="18" charset="2"/>
              </a:rPr>
              <a:t>                            diagram.</a:t>
            </a:r>
          </a:p>
          <a:p>
            <a:pPr eaLnBrk="1" hangingPunct="1">
              <a:lnSpc>
                <a:spcPct val="90000"/>
              </a:lnSpc>
              <a:spcBef>
                <a:spcPct val="20000"/>
              </a:spcBef>
            </a:pPr>
            <a:r>
              <a:rPr lang="en-US" altLang="en-US">
                <a:sym typeface="Symbol" pitchFamily="18" charset="2"/>
              </a:rPr>
              <a:t>SOLUTION:</a:t>
            </a:r>
          </a:p>
          <a:p>
            <a:pPr eaLnBrk="1" hangingPunct="1">
              <a:lnSpc>
                <a:spcPct val="90000"/>
              </a:lnSpc>
              <a:spcBef>
                <a:spcPct val="20000"/>
              </a:spcBef>
            </a:pPr>
            <a:r>
              <a:rPr lang="en-US" altLang="en-US">
                <a:sym typeface="Symbol" pitchFamily="18" charset="2"/>
              </a:rPr>
              <a:t>Scale your axes and plot your points…</a:t>
            </a:r>
          </a:p>
        </p:txBody>
      </p:sp>
      <p:sp>
        <p:nvSpPr>
          <p:cNvPr id="1204226" name="Rectangle 2"/>
          <p:cNvSpPr>
            <a:spLocks noChangeArrowheads="1"/>
          </p:cNvSpPr>
          <p:nvPr/>
        </p:nvSpPr>
        <p:spPr bwMode="auto">
          <a:xfrm>
            <a:off x="685800" y="1401763"/>
            <a:ext cx="7772400" cy="12668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rPr>
              <a:t>Sketching and interpreting state change graphs</a:t>
            </a:r>
            <a:endParaRPr lang="en-US" altLang="en-US">
              <a:solidFill>
                <a:srgbClr val="000000"/>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A </a:t>
            </a:r>
            <a:r>
              <a:rPr lang="en-US" altLang="en-US" b="1">
                <a:solidFill>
                  <a:srgbClr val="000000"/>
                </a:solidFill>
                <a:cs typeface="Times New Roman" pitchFamily="18" charset="0"/>
                <a:sym typeface="Symbol" pitchFamily="18" charset="2"/>
              </a:rPr>
              <a:t>thermodynamic cycle </a:t>
            </a:r>
            <a:r>
              <a:rPr lang="en-US" altLang="en-US">
                <a:solidFill>
                  <a:srgbClr val="000000"/>
                </a:solidFill>
                <a:cs typeface="Times New Roman" pitchFamily="18" charset="0"/>
                <a:sym typeface="Symbol" pitchFamily="18" charset="2"/>
              </a:rPr>
              <a:t>is a set of processes which ultimately return a gas to its original state.</a:t>
            </a:r>
          </a:p>
        </p:txBody>
      </p:sp>
      <p:grpSp>
        <p:nvGrpSpPr>
          <p:cNvPr id="2" name="Group 26"/>
          <p:cNvGrpSpPr>
            <a:grpSpLocks/>
          </p:cNvGrpSpPr>
          <p:nvPr/>
        </p:nvGrpSpPr>
        <p:grpSpPr bwMode="auto">
          <a:xfrm>
            <a:off x="6461125" y="3402013"/>
            <a:ext cx="311150" cy="2293937"/>
            <a:chOff x="3775" y="1283"/>
            <a:chExt cx="196" cy="810"/>
          </a:xfrm>
        </p:grpSpPr>
        <p:sp>
          <p:nvSpPr>
            <p:cNvPr id="38941" name="Line 27"/>
            <p:cNvSpPr>
              <a:spLocks noChangeShapeType="1"/>
            </p:cNvSpPr>
            <p:nvPr/>
          </p:nvSpPr>
          <p:spPr bwMode="auto">
            <a:xfrm flipV="1">
              <a:off x="3856" y="1489"/>
              <a:ext cx="0" cy="6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42" name="Text Box 28"/>
            <p:cNvSpPr txBox="1">
              <a:spLocks noChangeArrowheads="1"/>
            </p:cNvSpPr>
            <p:nvPr/>
          </p:nvSpPr>
          <p:spPr bwMode="auto">
            <a:xfrm>
              <a:off x="3775" y="1283"/>
              <a:ext cx="19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p</a:t>
              </a:r>
            </a:p>
          </p:txBody>
        </p:sp>
      </p:grpSp>
      <p:grpSp>
        <p:nvGrpSpPr>
          <p:cNvPr id="3" name="Group 29"/>
          <p:cNvGrpSpPr>
            <a:grpSpLocks/>
          </p:cNvGrpSpPr>
          <p:nvPr/>
        </p:nvGrpSpPr>
        <p:grpSpPr bwMode="auto">
          <a:xfrm>
            <a:off x="6599238" y="5500688"/>
            <a:ext cx="2544762" cy="366712"/>
            <a:chOff x="3856" y="1981"/>
            <a:chExt cx="1074" cy="231"/>
          </a:xfrm>
        </p:grpSpPr>
        <p:sp>
          <p:nvSpPr>
            <p:cNvPr id="38939" name="Line 30"/>
            <p:cNvSpPr>
              <a:spLocks noChangeShapeType="1"/>
            </p:cNvSpPr>
            <p:nvPr/>
          </p:nvSpPr>
          <p:spPr bwMode="auto">
            <a:xfrm>
              <a:off x="3856" y="2100"/>
              <a:ext cx="9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40" name="Text Box 31"/>
            <p:cNvSpPr txBox="1">
              <a:spLocks noChangeArrowheads="1"/>
            </p:cNvSpPr>
            <p:nvPr/>
          </p:nvSpPr>
          <p:spPr bwMode="auto">
            <a:xfrm>
              <a:off x="4788" y="1981"/>
              <a:ext cx="14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V</a:t>
              </a:r>
            </a:p>
          </p:txBody>
        </p:sp>
      </p:grpSp>
      <p:sp>
        <p:nvSpPr>
          <p:cNvPr id="1204256" name="Text Box 32"/>
          <p:cNvSpPr txBox="1">
            <a:spLocks noChangeArrowheads="1"/>
          </p:cNvSpPr>
          <p:nvPr/>
        </p:nvSpPr>
        <p:spPr bwMode="auto">
          <a:xfrm>
            <a:off x="6094413" y="51577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2</a:t>
            </a:r>
          </a:p>
        </p:txBody>
      </p:sp>
      <p:sp>
        <p:nvSpPr>
          <p:cNvPr id="1204257" name="Line 33"/>
          <p:cNvSpPr>
            <a:spLocks noChangeShapeType="1"/>
          </p:cNvSpPr>
          <p:nvPr/>
        </p:nvSpPr>
        <p:spPr bwMode="auto">
          <a:xfrm>
            <a:off x="6481763" y="5357813"/>
            <a:ext cx="188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258" name="Line 34"/>
          <p:cNvSpPr>
            <a:spLocks noChangeShapeType="1"/>
          </p:cNvSpPr>
          <p:nvPr/>
        </p:nvSpPr>
        <p:spPr bwMode="auto">
          <a:xfrm>
            <a:off x="6475413" y="4305300"/>
            <a:ext cx="188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259" name="Text Box 35"/>
          <p:cNvSpPr txBox="1">
            <a:spLocks noChangeArrowheads="1"/>
          </p:cNvSpPr>
          <p:nvPr/>
        </p:nvSpPr>
        <p:spPr bwMode="auto">
          <a:xfrm>
            <a:off x="6096000" y="41481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8</a:t>
            </a:r>
          </a:p>
        </p:txBody>
      </p:sp>
      <p:sp>
        <p:nvSpPr>
          <p:cNvPr id="1204260" name="Line 36"/>
          <p:cNvSpPr>
            <a:spLocks noChangeShapeType="1"/>
          </p:cNvSpPr>
          <p:nvPr/>
        </p:nvSpPr>
        <p:spPr bwMode="auto">
          <a:xfrm rot="-5400000">
            <a:off x="7147718" y="5691982"/>
            <a:ext cx="1889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261" name="Line 37"/>
          <p:cNvSpPr>
            <a:spLocks noChangeShapeType="1"/>
          </p:cNvSpPr>
          <p:nvPr/>
        </p:nvSpPr>
        <p:spPr bwMode="auto">
          <a:xfrm rot="-5400000">
            <a:off x="8085931" y="5698332"/>
            <a:ext cx="1889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262" name="Text Box 38"/>
          <p:cNvSpPr txBox="1">
            <a:spLocks noChangeArrowheads="1"/>
          </p:cNvSpPr>
          <p:nvPr/>
        </p:nvSpPr>
        <p:spPr bwMode="auto">
          <a:xfrm>
            <a:off x="7024688" y="573881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10</a:t>
            </a:r>
          </a:p>
        </p:txBody>
      </p:sp>
      <p:sp>
        <p:nvSpPr>
          <p:cNvPr id="1204263" name="Text Box 39"/>
          <p:cNvSpPr txBox="1">
            <a:spLocks noChangeArrowheads="1"/>
          </p:cNvSpPr>
          <p:nvPr/>
        </p:nvSpPr>
        <p:spPr bwMode="auto">
          <a:xfrm>
            <a:off x="7967663" y="573881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25</a:t>
            </a:r>
          </a:p>
        </p:txBody>
      </p:sp>
      <p:sp>
        <p:nvSpPr>
          <p:cNvPr id="1204264" name="Oval 40"/>
          <p:cNvSpPr>
            <a:spLocks noChangeArrowheads="1"/>
          </p:cNvSpPr>
          <p:nvPr/>
        </p:nvSpPr>
        <p:spPr bwMode="auto">
          <a:xfrm>
            <a:off x="7191375" y="5330825"/>
            <a:ext cx="88900" cy="88900"/>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04266" name="Text Box 42"/>
          <p:cNvSpPr txBox="1">
            <a:spLocks noChangeArrowheads="1"/>
          </p:cNvSpPr>
          <p:nvPr/>
        </p:nvSpPr>
        <p:spPr bwMode="auto">
          <a:xfrm>
            <a:off x="6821488" y="51816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A</a:t>
            </a:r>
          </a:p>
        </p:txBody>
      </p:sp>
      <p:sp>
        <p:nvSpPr>
          <p:cNvPr id="1204267" name="Oval 43"/>
          <p:cNvSpPr>
            <a:spLocks noChangeArrowheads="1"/>
          </p:cNvSpPr>
          <p:nvPr/>
        </p:nvSpPr>
        <p:spPr bwMode="auto">
          <a:xfrm>
            <a:off x="7186613" y="4244975"/>
            <a:ext cx="88900" cy="88900"/>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04268" name="Text Box 44"/>
          <p:cNvSpPr txBox="1">
            <a:spLocks noChangeArrowheads="1"/>
          </p:cNvSpPr>
          <p:nvPr/>
        </p:nvSpPr>
        <p:spPr bwMode="auto">
          <a:xfrm>
            <a:off x="6816725" y="409575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B</a:t>
            </a:r>
          </a:p>
        </p:txBody>
      </p:sp>
      <p:sp>
        <p:nvSpPr>
          <p:cNvPr id="1204269" name="Oval 45"/>
          <p:cNvSpPr>
            <a:spLocks noChangeArrowheads="1"/>
          </p:cNvSpPr>
          <p:nvPr/>
        </p:nvSpPr>
        <p:spPr bwMode="auto">
          <a:xfrm>
            <a:off x="8115300" y="4241800"/>
            <a:ext cx="88900" cy="88900"/>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04270" name="Text Box 46"/>
          <p:cNvSpPr txBox="1">
            <a:spLocks noChangeArrowheads="1"/>
          </p:cNvSpPr>
          <p:nvPr/>
        </p:nvSpPr>
        <p:spPr bwMode="auto">
          <a:xfrm>
            <a:off x="8250238" y="41036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C</a:t>
            </a:r>
          </a:p>
        </p:txBody>
      </p:sp>
      <p:sp>
        <p:nvSpPr>
          <p:cNvPr id="1204273" name="Line 49"/>
          <p:cNvSpPr>
            <a:spLocks noChangeShapeType="1"/>
          </p:cNvSpPr>
          <p:nvPr/>
        </p:nvSpPr>
        <p:spPr bwMode="auto">
          <a:xfrm flipV="1">
            <a:off x="7235825" y="4276725"/>
            <a:ext cx="0" cy="1055688"/>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04277" name="Line 53"/>
          <p:cNvSpPr>
            <a:spLocks noChangeShapeType="1"/>
          </p:cNvSpPr>
          <p:nvPr/>
        </p:nvSpPr>
        <p:spPr bwMode="auto">
          <a:xfrm flipV="1">
            <a:off x="7218363" y="4278313"/>
            <a:ext cx="942975" cy="6350"/>
          </a:xfrm>
          <a:prstGeom prst="line">
            <a:avLst/>
          </a:prstGeom>
          <a:noFill/>
          <a:ln w="57150">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04283" name="Line 59"/>
          <p:cNvSpPr>
            <a:spLocks noChangeShapeType="1"/>
          </p:cNvSpPr>
          <p:nvPr/>
        </p:nvSpPr>
        <p:spPr bwMode="auto">
          <a:xfrm flipH="1">
            <a:off x="7239000" y="4295775"/>
            <a:ext cx="927100" cy="107315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04286" name="Rectangle 62"/>
          <p:cNvSpPr>
            <a:spLocks noChangeArrowheads="1"/>
          </p:cNvSpPr>
          <p:nvPr/>
        </p:nvSpPr>
        <p:spPr bwMode="auto">
          <a:xfrm>
            <a:off x="3992563" y="5030788"/>
            <a:ext cx="520700" cy="284162"/>
          </a:xfrm>
          <a:prstGeom prst="rect">
            <a:avLst/>
          </a:prstGeom>
          <a:solidFill>
            <a:schemeClr val="hlink">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04287" name="Rectangle 63"/>
          <p:cNvSpPr>
            <a:spLocks noChangeArrowheads="1"/>
          </p:cNvSpPr>
          <p:nvPr/>
        </p:nvSpPr>
        <p:spPr bwMode="auto">
          <a:xfrm>
            <a:off x="4525963" y="5030788"/>
            <a:ext cx="534987" cy="284162"/>
          </a:xfrm>
          <a:prstGeom prst="rect">
            <a:avLst/>
          </a:prstGeom>
          <a:solidFill>
            <a:srgbClr val="FF00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04288" name="Rectangle 64"/>
          <p:cNvSpPr>
            <a:spLocks noChangeArrowheads="1"/>
          </p:cNvSpPr>
          <p:nvPr/>
        </p:nvSpPr>
        <p:spPr bwMode="auto">
          <a:xfrm>
            <a:off x="5068888" y="5035550"/>
            <a:ext cx="501650" cy="284163"/>
          </a:xfrm>
          <a:prstGeom prst="rect">
            <a:avLst/>
          </a:prstGeom>
          <a:solidFill>
            <a:srgbClr val="FFCC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04226">
                                            <p:txEl>
                                              <p:pRg st="1" end="1"/>
                                            </p:txEl>
                                          </p:spTgt>
                                        </p:tgtEl>
                                        <p:attrNameLst>
                                          <p:attrName>style.visibility</p:attrName>
                                        </p:attrNameLst>
                                      </p:cBhvr>
                                      <p:to>
                                        <p:strVal val="visible"/>
                                      </p:to>
                                    </p:set>
                                    <p:anim calcmode="lin" valueType="num">
                                      <p:cBhvr additive="base">
                                        <p:cTn id="7" dur="500" fill="hold"/>
                                        <p:tgtEl>
                                          <p:spTgt spid="12042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42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04228">
                                            <p:txEl>
                                              <p:pRg st="0" end="0"/>
                                            </p:txEl>
                                          </p:spTgt>
                                        </p:tgtEl>
                                        <p:attrNameLst>
                                          <p:attrName>style.visibility</p:attrName>
                                        </p:attrNameLst>
                                      </p:cBhvr>
                                      <p:to>
                                        <p:strVal val="visible"/>
                                      </p:to>
                                    </p:set>
                                    <p:anim calcmode="lin" valueType="num">
                                      <p:cBhvr additive="base">
                                        <p:cTn id="13" dur="500" fill="hold"/>
                                        <p:tgtEl>
                                          <p:spTgt spid="120422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42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04228">
                                            <p:txEl>
                                              <p:pRg st="1" end="1"/>
                                            </p:txEl>
                                          </p:spTgt>
                                        </p:tgtEl>
                                        <p:attrNameLst>
                                          <p:attrName>style.visibility</p:attrName>
                                        </p:attrNameLst>
                                      </p:cBhvr>
                                      <p:to>
                                        <p:strVal val="visible"/>
                                      </p:to>
                                    </p:set>
                                    <p:anim calcmode="lin" valueType="num">
                                      <p:cBhvr additive="base">
                                        <p:cTn id="19" dur="500" fill="hold"/>
                                        <p:tgtEl>
                                          <p:spTgt spid="120422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0422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04228">
                                            <p:txEl>
                                              <p:pRg st="2" end="2"/>
                                            </p:txEl>
                                          </p:spTgt>
                                        </p:tgtEl>
                                        <p:attrNameLst>
                                          <p:attrName>style.visibility</p:attrName>
                                        </p:attrNameLst>
                                      </p:cBhvr>
                                      <p:to>
                                        <p:strVal val="visible"/>
                                      </p:to>
                                    </p:set>
                                    <p:anim calcmode="lin" valueType="num">
                                      <p:cBhvr additive="base">
                                        <p:cTn id="25" dur="500" fill="hold"/>
                                        <p:tgtEl>
                                          <p:spTgt spid="120422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0422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04228">
                                            <p:txEl>
                                              <p:pRg st="3" end="3"/>
                                            </p:txEl>
                                          </p:spTgt>
                                        </p:tgtEl>
                                        <p:attrNameLst>
                                          <p:attrName>style.visibility</p:attrName>
                                        </p:attrNameLst>
                                      </p:cBhvr>
                                      <p:to>
                                        <p:strVal val="visible"/>
                                      </p:to>
                                    </p:set>
                                    <p:anim calcmode="lin" valueType="num">
                                      <p:cBhvr additive="base">
                                        <p:cTn id="31" dur="500" fill="hold"/>
                                        <p:tgtEl>
                                          <p:spTgt spid="120422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0422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204228">
                                            <p:txEl>
                                              <p:pRg st="4" end="4"/>
                                            </p:txEl>
                                          </p:spTgt>
                                        </p:tgtEl>
                                        <p:attrNameLst>
                                          <p:attrName>style.visibility</p:attrName>
                                        </p:attrNameLst>
                                      </p:cBhvr>
                                      <p:to>
                                        <p:strVal val="visible"/>
                                      </p:to>
                                    </p:set>
                                    <p:anim calcmode="lin" valueType="num">
                                      <p:cBhvr additive="base">
                                        <p:cTn id="37" dur="500" fill="hold"/>
                                        <p:tgtEl>
                                          <p:spTgt spid="120422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0422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204228">
                                            <p:txEl>
                                              <p:pRg st="5" end="5"/>
                                            </p:txEl>
                                          </p:spTgt>
                                        </p:tgtEl>
                                        <p:attrNameLst>
                                          <p:attrName>style.visibility</p:attrName>
                                        </p:attrNameLst>
                                      </p:cBhvr>
                                      <p:to>
                                        <p:strVal val="visible"/>
                                      </p:to>
                                    </p:set>
                                    <p:anim calcmode="lin" valueType="num">
                                      <p:cBhvr additive="base">
                                        <p:cTn id="43" dur="500" fill="hold"/>
                                        <p:tgtEl>
                                          <p:spTgt spid="1204228">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0422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204228">
                                            <p:txEl>
                                              <p:pRg st="6" end="6"/>
                                            </p:txEl>
                                          </p:spTgt>
                                        </p:tgtEl>
                                        <p:attrNameLst>
                                          <p:attrName>style.visibility</p:attrName>
                                        </p:attrNameLst>
                                      </p:cBhvr>
                                      <p:to>
                                        <p:strVal val="visible"/>
                                      </p:to>
                                    </p:set>
                                    <p:anim calcmode="lin" valueType="num">
                                      <p:cBhvr additive="base">
                                        <p:cTn id="49" dur="500" fill="hold"/>
                                        <p:tgtEl>
                                          <p:spTgt spid="1204228">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0422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204228">
                                            <p:txEl>
                                              <p:pRg st="7" end="7"/>
                                            </p:txEl>
                                          </p:spTgt>
                                        </p:tgtEl>
                                        <p:attrNameLst>
                                          <p:attrName>style.visibility</p:attrName>
                                        </p:attrNameLst>
                                      </p:cBhvr>
                                      <p:to>
                                        <p:strVal val="visible"/>
                                      </p:to>
                                    </p:set>
                                    <p:anim calcmode="lin" valueType="num">
                                      <p:cBhvr additive="base">
                                        <p:cTn id="55" dur="500" fill="hold"/>
                                        <p:tgtEl>
                                          <p:spTgt spid="1204228">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0422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500"/>
                                        <p:tgtEl>
                                          <p:spTgt spid="2"/>
                                        </p:tgtEl>
                                      </p:cBhvr>
                                    </p:animEffect>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par>
                                <p:cTn id="62" presetID="10" presetClass="entr" presetSubtype="0" fill="hold"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500"/>
                                        <p:tgtEl>
                                          <p:spTgt spid="3"/>
                                        </p:tgtEl>
                                      </p:cBhvr>
                                    </p:animEffect>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204257"/>
                                        </p:tgtEl>
                                        <p:attrNameLst>
                                          <p:attrName>style.visibility</p:attrName>
                                        </p:attrNameLst>
                                      </p:cBhvr>
                                      <p:to>
                                        <p:strVal val="visible"/>
                                      </p:to>
                                    </p:set>
                                    <p:animEffect transition="in" filter="fade">
                                      <p:cBhvr>
                                        <p:cTn id="69" dur="500"/>
                                        <p:tgtEl>
                                          <p:spTgt spid="1204257"/>
                                        </p:tgtEl>
                                      </p:cBhvr>
                                    </p:animEffect>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204256"/>
                                        </p:tgtEl>
                                        <p:attrNameLst>
                                          <p:attrName>style.visibility</p:attrName>
                                        </p:attrNameLst>
                                      </p:cBhvr>
                                      <p:to>
                                        <p:strVal val="visible"/>
                                      </p:to>
                                    </p:set>
                                    <p:animEffect transition="in" filter="fade">
                                      <p:cBhvr>
                                        <p:cTn id="74" dur="500"/>
                                        <p:tgtEl>
                                          <p:spTgt spid="1204256"/>
                                        </p:tgtEl>
                                      </p:cBhvr>
                                    </p:animEffect>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204258"/>
                                        </p:tgtEl>
                                        <p:attrNameLst>
                                          <p:attrName>style.visibility</p:attrName>
                                        </p:attrNameLst>
                                      </p:cBhvr>
                                      <p:to>
                                        <p:strVal val="visible"/>
                                      </p:to>
                                    </p:set>
                                    <p:animEffect transition="in" filter="fade">
                                      <p:cBhvr>
                                        <p:cTn id="79" dur="500"/>
                                        <p:tgtEl>
                                          <p:spTgt spid="1204258"/>
                                        </p:tgtEl>
                                      </p:cBhvr>
                                    </p:animEffect>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204259"/>
                                        </p:tgtEl>
                                        <p:attrNameLst>
                                          <p:attrName>style.visibility</p:attrName>
                                        </p:attrNameLst>
                                      </p:cBhvr>
                                      <p:to>
                                        <p:strVal val="visible"/>
                                      </p:to>
                                    </p:set>
                                    <p:animEffect transition="in" filter="fade">
                                      <p:cBhvr>
                                        <p:cTn id="84" dur="500"/>
                                        <p:tgtEl>
                                          <p:spTgt spid="1204259"/>
                                        </p:tgtEl>
                                      </p:cBhvr>
                                    </p:animEffect>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204260"/>
                                        </p:tgtEl>
                                        <p:attrNameLst>
                                          <p:attrName>style.visibility</p:attrName>
                                        </p:attrNameLst>
                                      </p:cBhvr>
                                      <p:to>
                                        <p:strVal val="visible"/>
                                      </p:to>
                                    </p:set>
                                    <p:animEffect transition="in" filter="fade">
                                      <p:cBhvr>
                                        <p:cTn id="89" dur="500"/>
                                        <p:tgtEl>
                                          <p:spTgt spid="1204260"/>
                                        </p:tgtEl>
                                      </p:cBhvr>
                                    </p:animEffect>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204262"/>
                                        </p:tgtEl>
                                        <p:attrNameLst>
                                          <p:attrName>style.visibility</p:attrName>
                                        </p:attrNameLst>
                                      </p:cBhvr>
                                      <p:to>
                                        <p:strVal val="visible"/>
                                      </p:to>
                                    </p:set>
                                    <p:animEffect transition="in" filter="fade">
                                      <p:cBhvr>
                                        <p:cTn id="94" dur="500"/>
                                        <p:tgtEl>
                                          <p:spTgt spid="1204262"/>
                                        </p:tgtEl>
                                      </p:cBhvr>
                                    </p:animEffect>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204261"/>
                                        </p:tgtEl>
                                        <p:attrNameLst>
                                          <p:attrName>style.visibility</p:attrName>
                                        </p:attrNameLst>
                                      </p:cBhvr>
                                      <p:to>
                                        <p:strVal val="visible"/>
                                      </p:to>
                                    </p:set>
                                    <p:animEffect transition="in" filter="fade">
                                      <p:cBhvr>
                                        <p:cTn id="99" dur="500"/>
                                        <p:tgtEl>
                                          <p:spTgt spid="1204261"/>
                                        </p:tgtEl>
                                      </p:cBhvr>
                                    </p:animEffect>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204263"/>
                                        </p:tgtEl>
                                        <p:attrNameLst>
                                          <p:attrName>style.visibility</p:attrName>
                                        </p:attrNameLst>
                                      </p:cBhvr>
                                      <p:to>
                                        <p:strVal val="visible"/>
                                      </p:to>
                                    </p:set>
                                    <p:animEffect transition="in" filter="fade">
                                      <p:cBhvr>
                                        <p:cTn id="104" dur="500"/>
                                        <p:tgtEl>
                                          <p:spTgt spid="1204263"/>
                                        </p:tgtEl>
                                      </p:cBhvr>
                                    </p:animEffect>
                                  </p:childTnLst>
                                  <p:subTnLst>
                                    <p:audio>
                                      <p:cMediaNode>
                                        <p:cTn display="0" masterRel="sameClick">
                                          <p:stCondLst>
                                            <p:cond evt="begin" delay="0">
                                              <p:tn val="102"/>
                                            </p:cond>
                                          </p:stCondLst>
                                          <p:endCondLst>
                                            <p:cond evt="onStopAudio" delay="0">
                                              <p:tgtEl>
                                                <p:sldTgt/>
                                              </p:tgtEl>
                                            </p:cond>
                                          </p:endCondLst>
                                        </p:cTn>
                                        <p:tgtEl>
                                          <p:sndTgt r:embed="rId4" name="arrow.wav"/>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1204264"/>
                                        </p:tgtEl>
                                        <p:attrNameLst>
                                          <p:attrName>style.visibility</p:attrName>
                                        </p:attrNameLst>
                                      </p:cBhvr>
                                      <p:to>
                                        <p:strVal val="visible"/>
                                      </p:to>
                                    </p:set>
                                    <p:animEffect transition="in" filter="fade">
                                      <p:cBhvr>
                                        <p:cTn id="109" dur="500"/>
                                        <p:tgtEl>
                                          <p:spTgt spid="1204264"/>
                                        </p:tgtEl>
                                      </p:cBhvr>
                                    </p:animEffect>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par>
                                <p:cTn id="110" presetID="10" presetClass="entr" presetSubtype="0" fill="hold" grpId="0" nodeType="withEffect">
                                  <p:stCondLst>
                                    <p:cond delay="0"/>
                                  </p:stCondLst>
                                  <p:childTnLst>
                                    <p:set>
                                      <p:cBhvr>
                                        <p:cTn id="111" dur="1" fill="hold">
                                          <p:stCondLst>
                                            <p:cond delay="0"/>
                                          </p:stCondLst>
                                        </p:cTn>
                                        <p:tgtEl>
                                          <p:spTgt spid="1204266"/>
                                        </p:tgtEl>
                                        <p:attrNameLst>
                                          <p:attrName>style.visibility</p:attrName>
                                        </p:attrNameLst>
                                      </p:cBhvr>
                                      <p:to>
                                        <p:strVal val="visible"/>
                                      </p:to>
                                    </p:set>
                                    <p:animEffect transition="in" filter="fade">
                                      <p:cBhvr>
                                        <p:cTn id="112" dur="500"/>
                                        <p:tgtEl>
                                          <p:spTgt spid="1204266"/>
                                        </p:tgtEl>
                                      </p:cBhvr>
                                    </p:animEffect>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204267"/>
                                        </p:tgtEl>
                                        <p:attrNameLst>
                                          <p:attrName>style.visibility</p:attrName>
                                        </p:attrNameLst>
                                      </p:cBhvr>
                                      <p:to>
                                        <p:strVal val="visible"/>
                                      </p:to>
                                    </p:set>
                                    <p:animEffect transition="in" filter="fade">
                                      <p:cBhvr>
                                        <p:cTn id="117" dur="500"/>
                                        <p:tgtEl>
                                          <p:spTgt spid="1204267"/>
                                        </p:tgtEl>
                                      </p:cBhvr>
                                    </p:animEffect>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par>
                                <p:cTn id="118" presetID="10" presetClass="entr" presetSubtype="0" fill="hold" grpId="0" nodeType="withEffect">
                                  <p:stCondLst>
                                    <p:cond delay="0"/>
                                  </p:stCondLst>
                                  <p:childTnLst>
                                    <p:set>
                                      <p:cBhvr>
                                        <p:cTn id="119" dur="1" fill="hold">
                                          <p:stCondLst>
                                            <p:cond delay="0"/>
                                          </p:stCondLst>
                                        </p:cTn>
                                        <p:tgtEl>
                                          <p:spTgt spid="1204268"/>
                                        </p:tgtEl>
                                        <p:attrNameLst>
                                          <p:attrName>style.visibility</p:attrName>
                                        </p:attrNameLst>
                                      </p:cBhvr>
                                      <p:to>
                                        <p:strVal val="visible"/>
                                      </p:to>
                                    </p:set>
                                    <p:animEffect transition="in" filter="fade">
                                      <p:cBhvr>
                                        <p:cTn id="120" dur="500"/>
                                        <p:tgtEl>
                                          <p:spTgt spid="1204268"/>
                                        </p:tgtEl>
                                      </p:cBhvr>
                                    </p:animEffect>
                                  </p:childTnLst>
                                  <p:subTnLst>
                                    <p:audio>
                                      <p:cMediaNode>
                                        <p:cTn display="0" masterRel="sameClick">
                                          <p:stCondLst>
                                            <p:cond evt="begin" delay="0">
                                              <p:tn val="118"/>
                                            </p:cond>
                                          </p:stCondLst>
                                          <p:endCondLst>
                                            <p:cond evt="onStopAudio" delay="0">
                                              <p:tgtEl>
                                                <p:sldTgt/>
                                              </p:tgtEl>
                                            </p:cond>
                                          </p:endCondLst>
                                        </p:cTn>
                                        <p:tgtEl>
                                          <p:sndTgt r:embed="rId4" name="arrow.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204269"/>
                                        </p:tgtEl>
                                        <p:attrNameLst>
                                          <p:attrName>style.visibility</p:attrName>
                                        </p:attrNameLst>
                                      </p:cBhvr>
                                      <p:to>
                                        <p:strVal val="visible"/>
                                      </p:to>
                                    </p:set>
                                    <p:animEffect transition="in" filter="fade">
                                      <p:cBhvr>
                                        <p:cTn id="125" dur="500"/>
                                        <p:tgtEl>
                                          <p:spTgt spid="1204269"/>
                                        </p:tgtEl>
                                      </p:cBhvr>
                                    </p:animEffect>
                                  </p:childTnLst>
                                  <p:subTnLst>
                                    <p:audio>
                                      <p:cMediaNode>
                                        <p:cTn display="0" masterRel="sameClick">
                                          <p:stCondLst>
                                            <p:cond evt="begin" delay="0">
                                              <p:tn val="123"/>
                                            </p:cond>
                                          </p:stCondLst>
                                          <p:endCondLst>
                                            <p:cond evt="onStopAudio" delay="0">
                                              <p:tgtEl>
                                                <p:sldTgt/>
                                              </p:tgtEl>
                                            </p:cond>
                                          </p:endCondLst>
                                        </p:cTn>
                                        <p:tgtEl>
                                          <p:sndTgt r:embed="rId4" name="arrow.wav"/>
                                        </p:tgtEl>
                                      </p:cMediaNode>
                                    </p:audio>
                                  </p:subTnLst>
                                </p:cTn>
                              </p:par>
                              <p:par>
                                <p:cTn id="126" presetID="10" presetClass="entr" presetSubtype="0" fill="hold" grpId="0" nodeType="withEffect">
                                  <p:stCondLst>
                                    <p:cond delay="0"/>
                                  </p:stCondLst>
                                  <p:childTnLst>
                                    <p:set>
                                      <p:cBhvr>
                                        <p:cTn id="127" dur="1" fill="hold">
                                          <p:stCondLst>
                                            <p:cond delay="0"/>
                                          </p:stCondLst>
                                        </p:cTn>
                                        <p:tgtEl>
                                          <p:spTgt spid="1204270"/>
                                        </p:tgtEl>
                                        <p:attrNameLst>
                                          <p:attrName>style.visibility</p:attrName>
                                        </p:attrNameLst>
                                      </p:cBhvr>
                                      <p:to>
                                        <p:strVal val="visible"/>
                                      </p:to>
                                    </p:set>
                                    <p:animEffect transition="in" filter="fade">
                                      <p:cBhvr>
                                        <p:cTn id="128" dur="500"/>
                                        <p:tgtEl>
                                          <p:spTgt spid="1204270"/>
                                        </p:tgtEl>
                                      </p:cBhvr>
                                    </p:animEffect>
                                  </p:childTnLst>
                                  <p:subTnLst>
                                    <p:audio>
                                      <p:cMediaNode>
                                        <p:cTn display="0" masterRel="sameClick">
                                          <p:stCondLst>
                                            <p:cond evt="begin" delay="0">
                                              <p:tn val="126"/>
                                            </p:cond>
                                          </p:stCondLst>
                                          <p:endCondLst>
                                            <p:cond evt="onStopAudio" delay="0">
                                              <p:tgtEl>
                                                <p:sldTgt/>
                                              </p:tgtEl>
                                            </p:cond>
                                          </p:endCondLst>
                                        </p:cTn>
                                        <p:tgtEl>
                                          <p:sndTgt r:embed="rId4" name="arrow.wav"/>
                                        </p:tgtEl>
                                      </p:cMediaNode>
                                    </p:audio>
                                  </p:subTnLst>
                                </p:cTn>
                              </p:par>
                            </p:childTnLst>
                          </p:cTn>
                        </p:par>
                      </p:childTnLst>
                    </p:cTn>
                  </p:par>
                  <p:par>
                    <p:cTn id="129" fill="hold" nodeType="clickPar">
                      <p:stCondLst>
                        <p:cond delay="indefinite"/>
                      </p:stCondLst>
                      <p:childTnLst>
                        <p:par>
                          <p:cTn id="130" fill="hold" nodeType="withGroup">
                            <p:stCondLst>
                              <p:cond delay="0"/>
                            </p:stCondLst>
                            <p:childTnLst>
                              <p:par>
                                <p:cTn id="131" presetID="22" presetClass="entr" presetSubtype="4" fill="hold" grpId="0" nodeType="clickEffect">
                                  <p:stCondLst>
                                    <p:cond delay="0"/>
                                  </p:stCondLst>
                                  <p:childTnLst>
                                    <p:set>
                                      <p:cBhvr>
                                        <p:cTn id="132" dur="1" fill="hold">
                                          <p:stCondLst>
                                            <p:cond delay="0"/>
                                          </p:stCondLst>
                                        </p:cTn>
                                        <p:tgtEl>
                                          <p:spTgt spid="1204273"/>
                                        </p:tgtEl>
                                        <p:attrNameLst>
                                          <p:attrName>style.visibility</p:attrName>
                                        </p:attrNameLst>
                                      </p:cBhvr>
                                      <p:to>
                                        <p:strVal val="visible"/>
                                      </p:to>
                                    </p:set>
                                    <p:animEffect transition="in" filter="wipe(down)">
                                      <p:cBhvr>
                                        <p:cTn id="133" dur="500"/>
                                        <p:tgtEl>
                                          <p:spTgt spid="1204273"/>
                                        </p:tgtEl>
                                      </p:cBhvr>
                                    </p:animEffect>
                                  </p:childTnLst>
                                  <p:subTnLst>
                                    <p:audio>
                                      <p:cMediaNode>
                                        <p:cTn display="0" masterRel="sameClick">
                                          <p:stCondLst>
                                            <p:cond evt="begin" delay="0">
                                              <p:tn val="131"/>
                                            </p:cond>
                                          </p:stCondLst>
                                          <p:endCondLst>
                                            <p:cond evt="onStopAudio" delay="0">
                                              <p:tgtEl>
                                                <p:sldTgt/>
                                              </p:tgtEl>
                                            </p:cond>
                                          </p:endCondLst>
                                        </p:cTn>
                                        <p:tgtEl>
                                          <p:sndTgt r:embed="rId5" name="voltage.wav"/>
                                        </p:tgtEl>
                                      </p:cMediaNode>
                                    </p:audio>
                                  </p:subTnLst>
                                </p:cTn>
                              </p:par>
                              <p:par>
                                <p:cTn id="134" presetID="22" presetClass="entr" presetSubtype="4" fill="hold" grpId="0" nodeType="withEffect">
                                  <p:stCondLst>
                                    <p:cond delay="0"/>
                                  </p:stCondLst>
                                  <p:childTnLst>
                                    <p:set>
                                      <p:cBhvr>
                                        <p:cTn id="135" dur="1" fill="hold">
                                          <p:stCondLst>
                                            <p:cond delay="0"/>
                                          </p:stCondLst>
                                        </p:cTn>
                                        <p:tgtEl>
                                          <p:spTgt spid="1204286"/>
                                        </p:tgtEl>
                                        <p:attrNameLst>
                                          <p:attrName>style.visibility</p:attrName>
                                        </p:attrNameLst>
                                      </p:cBhvr>
                                      <p:to>
                                        <p:strVal val="visible"/>
                                      </p:to>
                                    </p:set>
                                    <p:animEffect transition="in" filter="wipe(down)">
                                      <p:cBhvr>
                                        <p:cTn id="136" dur="500"/>
                                        <p:tgtEl>
                                          <p:spTgt spid="1204286"/>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1204277"/>
                                        </p:tgtEl>
                                        <p:attrNameLst>
                                          <p:attrName>style.visibility</p:attrName>
                                        </p:attrNameLst>
                                      </p:cBhvr>
                                      <p:to>
                                        <p:strVal val="visible"/>
                                      </p:to>
                                    </p:set>
                                    <p:animEffect transition="in" filter="wipe(left)">
                                      <p:cBhvr>
                                        <p:cTn id="141" dur="500"/>
                                        <p:tgtEl>
                                          <p:spTgt spid="1204277"/>
                                        </p:tgtEl>
                                      </p:cBhvr>
                                    </p:animEffect>
                                  </p:childTnLst>
                                  <p:subTnLst>
                                    <p:audio>
                                      <p:cMediaNode>
                                        <p:cTn display="0" masterRel="sameClick">
                                          <p:stCondLst>
                                            <p:cond evt="begin" delay="0">
                                              <p:tn val="139"/>
                                            </p:cond>
                                          </p:stCondLst>
                                          <p:endCondLst>
                                            <p:cond evt="onStopAudio" delay="0">
                                              <p:tgtEl>
                                                <p:sldTgt/>
                                              </p:tgtEl>
                                            </p:cond>
                                          </p:endCondLst>
                                        </p:cTn>
                                        <p:tgtEl>
                                          <p:sndTgt r:embed="rId5" name="voltage.wav"/>
                                        </p:tgtEl>
                                      </p:cMediaNode>
                                    </p:audio>
                                  </p:subTnLst>
                                </p:cTn>
                              </p:par>
                              <p:par>
                                <p:cTn id="142" presetID="22" presetClass="entr" presetSubtype="4" fill="hold" grpId="0" nodeType="withEffect">
                                  <p:stCondLst>
                                    <p:cond delay="0"/>
                                  </p:stCondLst>
                                  <p:childTnLst>
                                    <p:set>
                                      <p:cBhvr>
                                        <p:cTn id="143" dur="1" fill="hold">
                                          <p:stCondLst>
                                            <p:cond delay="0"/>
                                          </p:stCondLst>
                                        </p:cTn>
                                        <p:tgtEl>
                                          <p:spTgt spid="1204287"/>
                                        </p:tgtEl>
                                        <p:attrNameLst>
                                          <p:attrName>style.visibility</p:attrName>
                                        </p:attrNameLst>
                                      </p:cBhvr>
                                      <p:to>
                                        <p:strVal val="visible"/>
                                      </p:to>
                                    </p:set>
                                    <p:animEffect transition="in" filter="wipe(down)">
                                      <p:cBhvr>
                                        <p:cTn id="144" dur="500"/>
                                        <p:tgtEl>
                                          <p:spTgt spid="1204287"/>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2" presetClass="entr" presetSubtype="2" fill="hold" grpId="0" nodeType="clickEffect">
                                  <p:stCondLst>
                                    <p:cond delay="0"/>
                                  </p:stCondLst>
                                  <p:childTnLst>
                                    <p:set>
                                      <p:cBhvr>
                                        <p:cTn id="148" dur="1" fill="hold">
                                          <p:stCondLst>
                                            <p:cond delay="0"/>
                                          </p:stCondLst>
                                        </p:cTn>
                                        <p:tgtEl>
                                          <p:spTgt spid="1204283"/>
                                        </p:tgtEl>
                                        <p:attrNameLst>
                                          <p:attrName>style.visibility</p:attrName>
                                        </p:attrNameLst>
                                      </p:cBhvr>
                                      <p:to>
                                        <p:strVal val="visible"/>
                                      </p:to>
                                    </p:set>
                                    <p:animEffect transition="in" filter="wipe(right)">
                                      <p:cBhvr>
                                        <p:cTn id="149" dur="500"/>
                                        <p:tgtEl>
                                          <p:spTgt spid="1204283"/>
                                        </p:tgtEl>
                                      </p:cBhvr>
                                    </p:animEffect>
                                  </p:childTnLst>
                                  <p:subTnLst>
                                    <p:audio>
                                      <p:cMediaNode>
                                        <p:cTn display="0" masterRel="sameClick">
                                          <p:stCondLst>
                                            <p:cond evt="begin" delay="0">
                                              <p:tn val="147"/>
                                            </p:cond>
                                          </p:stCondLst>
                                          <p:endCondLst>
                                            <p:cond evt="onStopAudio" delay="0">
                                              <p:tgtEl>
                                                <p:sldTgt/>
                                              </p:tgtEl>
                                            </p:cond>
                                          </p:endCondLst>
                                        </p:cTn>
                                        <p:tgtEl>
                                          <p:sndTgt r:embed="rId5" name="voltage.wav"/>
                                        </p:tgtEl>
                                      </p:cMediaNode>
                                    </p:audio>
                                  </p:subTnLst>
                                </p:cTn>
                              </p:par>
                              <p:par>
                                <p:cTn id="150" presetID="22" presetClass="entr" presetSubtype="4" fill="hold" grpId="0" nodeType="withEffect">
                                  <p:stCondLst>
                                    <p:cond delay="0"/>
                                  </p:stCondLst>
                                  <p:childTnLst>
                                    <p:set>
                                      <p:cBhvr>
                                        <p:cTn id="151" dur="1" fill="hold">
                                          <p:stCondLst>
                                            <p:cond delay="0"/>
                                          </p:stCondLst>
                                        </p:cTn>
                                        <p:tgtEl>
                                          <p:spTgt spid="1204288"/>
                                        </p:tgtEl>
                                        <p:attrNameLst>
                                          <p:attrName>style.visibility</p:attrName>
                                        </p:attrNameLst>
                                      </p:cBhvr>
                                      <p:to>
                                        <p:strVal val="visible"/>
                                      </p:to>
                                    </p:set>
                                    <p:animEffect transition="in" filter="wipe(down)">
                                      <p:cBhvr>
                                        <p:cTn id="152" dur="500"/>
                                        <p:tgtEl>
                                          <p:spTgt spid="1204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4256" grpId="0"/>
      <p:bldP spid="1204257" grpId="0" animBg="1"/>
      <p:bldP spid="1204258" grpId="0" animBg="1"/>
      <p:bldP spid="1204259" grpId="0"/>
      <p:bldP spid="1204260" grpId="0" animBg="1"/>
      <p:bldP spid="1204261" grpId="0" animBg="1"/>
      <p:bldP spid="1204262" grpId="0"/>
      <p:bldP spid="1204263" grpId="0"/>
      <p:bldP spid="1204264" grpId="0" animBg="1"/>
      <p:bldP spid="1204266" grpId="0"/>
      <p:bldP spid="1204267" grpId="0" animBg="1"/>
      <p:bldP spid="1204268" grpId="0"/>
      <p:bldP spid="1204269" grpId="0" animBg="1"/>
      <p:bldP spid="1204270" grpId="0"/>
      <p:bldP spid="1204273" grpId="0" animBg="1"/>
      <p:bldP spid="1204277" grpId="0" animBg="1"/>
      <p:bldP spid="1204283" grpId="0" animBg="1"/>
      <p:bldP spid="1204286" grpId="0" animBg="1"/>
      <p:bldP spid="1204287" grpId="0" animBg="1"/>
      <p:bldP spid="120428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276" name="Rectangle 4"/>
          <p:cNvSpPr>
            <a:spLocks noChangeArrowheads="1"/>
          </p:cNvSpPr>
          <p:nvPr/>
        </p:nvSpPr>
        <p:spPr bwMode="auto">
          <a:xfrm>
            <a:off x="687388" y="1828800"/>
            <a:ext cx="7772400" cy="5029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ym typeface="Symbol" pitchFamily="18" charset="2"/>
              </a:rPr>
              <a:t>EXAMPLE</a:t>
            </a:r>
            <a:r>
              <a:rPr lang="en-US" altLang="en-US"/>
              <a:t>: A fixed quantity of a gas undergoes the cycle shown here (from the last example):</a:t>
            </a:r>
          </a:p>
          <a:p>
            <a:pPr eaLnBrk="1" hangingPunct="1"/>
            <a:r>
              <a:rPr lang="en-US" altLang="en-US"/>
              <a:t>(a) Find the work done during the process A</a:t>
            </a:r>
            <a:r>
              <a:rPr lang="en-US" altLang="en-US">
                <a:sym typeface="Symbol" pitchFamily="18" charset="2"/>
              </a:rPr>
              <a:t>B.</a:t>
            </a:r>
          </a:p>
          <a:p>
            <a:pPr eaLnBrk="1" hangingPunct="1"/>
            <a:r>
              <a:rPr lang="en-US" altLang="en-US"/>
              <a:t>(b) Find the work done during the process B</a:t>
            </a:r>
            <a:r>
              <a:rPr lang="en-US" altLang="en-US">
                <a:sym typeface="Symbol" pitchFamily="18" charset="2"/>
              </a:rPr>
              <a:t>C.</a:t>
            </a:r>
          </a:p>
          <a:p>
            <a:pPr eaLnBrk="1" hangingPunct="1">
              <a:lnSpc>
                <a:spcPct val="90000"/>
              </a:lnSpc>
              <a:spcBef>
                <a:spcPct val="20000"/>
              </a:spcBef>
            </a:pPr>
            <a:r>
              <a:rPr lang="en-US" altLang="en-US">
                <a:sym typeface="Symbol" pitchFamily="18" charset="2"/>
              </a:rPr>
              <a:t>SOLUTION: Use </a:t>
            </a:r>
            <a:r>
              <a:rPr lang="en-US" altLang="en-US" i="1">
                <a:sym typeface="Symbol" pitchFamily="18" charset="2"/>
              </a:rPr>
              <a:t>W</a:t>
            </a:r>
            <a:r>
              <a:rPr lang="en-US" altLang="en-US">
                <a:sym typeface="Symbol" pitchFamily="18" charset="2"/>
              </a:rPr>
              <a:t> = </a:t>
            </a:r>
            <a:r>
              <a:rPr lang="en-US" altLang="en-US" i="1">
                <a:sym typeface="Symbol" pitchFamily="18" charset="2"/>
              </a:rPr>
              <a:t>p</a:t>
            </a:r>
            <a:r>
              <a:rPr lang="en-US" altLang="en-US">
                <a:cs typeface="Courier New" pitchFamily="49" charset="0"/>
                <a:sym typeface="Symbol" pitchFamily="18" charset="2"/>
              </a:rPr>
              <a:t></a:t>
            </a:r>
            <a:r>
              <a:rPr lang="en-US" altLang="en-US" i="1">
                <a:cs typeface="Courier New" pitchFamily="49" charset="0"/>
                <a:sym typeface="Symbol" pitchFamily="18" charset="2"/>
              </a:rPr>
              <a:t>V</a:t>
            </a:r>
            <a:r>
              <a:rPr lang="en-US" altLang="en-US">
                <a:cs typeface="Courier New" pitchFamily="49" charset="0"/>
                <a:sym typeface="Symbol" pitchFamily="18" charset="2"/>
              </a:rPr>
              <a:t>.</a:t>
            </a:r>
          </a:p>
          <a:p>
            <a:pPr eaLnBrk="1" hangingPunct="1">
              <a:lnSpc>
                <a:spcPct val="90000"/>
              </a:lnSpc>
              <a:spcBef>
                <a:spcPct val="20000"/>
              </a:spcBef>
            </a:pPr>
            <a:r>
              <a:rPr lang="en-US" altLang="en-US">
                <a:sym typeface="Symbol" pitchFamily="18" charset="2"/>
              </a:rPr>
              <a:t>(a) From A to B: </a:t>
            </a:r>
          </a:p>
          <a:p>
            <a:pPr eaLnBrk="1" hangingPunct="1">
              <a:lnSpc>
                <a:spcPct val="90000"/>
              </a:lnSpc>
              <a:spcBef>
                <a:spcPct val="20000"/>
              </a:spcBef>
            </a:pPr>
            <a:r>
              <a:rPr lang="en-US" altLang="en-US">
                <a:sym typeface="Symbol" pitchFamily="18" charset="2"/>
              </a:rPr>
              <a:t>                 </a:t>
            </a:r>
            <a:r>
              <a:rPr lang="en-US" altLang="en-US" i="1">
                <a:cs typeface="Courier New" pitchFamily="49" charset="0"/>
                <a:sym typeface="Symbol" pitchFamily="18" charset="2"/>
              </a:rPr>
              <a:t>V</a:t>
            </a:r>
            <a:r>
              <a:rPr lang="en-US" altLang="en-US">
                <a:sym typeface="Symbol" pitchFamily="18" charset="2"/>
              </a:rPr>
              <a:t> = 0. Thus the </a:t>
            </a:r>
            <a:r>
              <a:rPr lang="en-US" altLang="en-US" i="1">
                <a:sym typeface="Symbol" pitchFamily="18" charset="2"/>
              </a:rPr>
              <a:t>W</a:t>
            </a:r>
            <a:r>
              <a:rPr lang="en-US" altLang="en-US">
                <a:sym typeface="Symbol" pitchFamily="18" charset="2"/>
              </a:rPr>
              <a:t> = 0.</a:t>
            </a:r>
          </a:p>
          <a:p>
            <a:pPr eaLnBrk="1" hangingPunct="1">
              <a:lnSpc>
                <a:spcPct val="90000"/>
              </a:lnSpc>
              <a:spcBef>
                <a:spcPct val="20000"/>
              </a:spcBef>
            </a:pPr>
            <a:r>
              <a:rPr lang="en-US" altLang="en-US">
                <a:sym typeface="Symbol" pitchFamily="18" charset="2"/>
              </a:rPr>
              <a:t>(b) From B to C: </a:t>
            </a:r>
          </a:p>
          <a:p>
            <a:pPr eaLnBrk="1" hangingPunct="1">
              <a:lnSpc>
                <a:spcPct val="90000"/>
              </a:lnSpc>
              <a:spcBef>
                <a:spcPct val="20000"/>
              </a:spcBef>
            </a:pPr>
            <a:r>
              <a:rPr lang="en-US" altLang="en-US">
                <a:sym typeface="Symbol" pitchFamily="18" charset="2"/>
              </a:rPr>
              <a:t>                 </a:t>
            </a:r>
            <a:r>
              <a:rPr lang="en-US" altLang="en-US" i="1">
                <a:cs typeface="Courier New" pitchFamily="49" charset="0"/>
                <a:sym typeface="Symbol" pitchFamily="18" charset="2"/>
              </a:rPr>
              <a:t>V</a:t>
            </a:r>
            <a:r>
              <a:rPr lang="en-US" altLang="en-US">
                <a:sym typeface="Symbol" pitchFamily="18" charset="2"/>
              </a:rPr>
              <a:t> = 25 – 10 = 15; </a:t>
            </a:r>
          </a:p>
          <a:p>
            <a:pPr eaLnBrk="1" hangingPunct="1">
              <a:lnSpc>
                <a:spcPct val="90000"/>
              </a:lnSpc>
              <a:spcBef>
                <a:spcPct val="20000"/>
              </a:spcBef>
            </a:pPr>
            <a:r>
              <a:rPr lang="en-US" altLang="en-US" i="1">
                <a:sym typeface="Symbol" pitchFamily="18" charset="2"/>
              </a:rPr>
              <a:t>                   p</a:t>
            </a:r>
            <a:r>
              <a:rPr lang="en-US" altLang="en-US">
                <a:sym typeface="Symbol" pitchFamily="18" charset="2"/>
              </a:rPr>
              <a:t> = 8. </a:t>
            </a:r>
          </a:p>
          <a:p>
            <a:pPr eaLnBrk="1" hangingPunct="1">
              <a:lnSpc>
                <a:spcPct val="90000"/>
              </a:lnSpc>
              <a:spcBef>
                <a:spcPct val="20000"/>
              </a:spcBef>
            </a:pPr>
            <a:r>
              <a:rPr lang="en-US" altLang="en-US">
                <a:sym typeface="Symbol" pitchFamily="18" charset="2"/>
              </a:rPr>
              <a:t>     Thus </a:t>
            </a:r>
            <a:r>
              <a:rPr lang="en-US" altLang="en-US" i="1">
                <a:sym typeface="Symbol" pitchFamily="18" charset="2"/>
              </a:rPr>
              <a:t>W</a:t>
            </a:r>
            <a:r>
              <a:rPr lang="en-US" altLang="en-US">
                <a:sym typeface="Symbol" pitchFamily="18" charset="2"/>
              </a:rPr>
              <a:t> = </a:t>
            </a:r>
            <a:r>
              <a:rPr lang="en-US" altLang="en-US" i="1">
                <a:sym typeface="Symbol" pitchFamily="18" charset="2"/>
              </a:rPr>
              <a:t>p</a:t>
            </a:r>
            <a:r>
              <a:rPr lang="en-US" altLang="en-US">
                <a:sym typeface="Symbol" pitchFamily="18" charset="2"/>
              </a:rPr>
              <a:t></a:t>
            </a:r>
            <a:r>
              <a:rPr lang="en-US" altLang="en-US" i="1">
                <a:cs typeface="Courier New" pitchFamily="49" charset="0"/>
                <a:sym typeface="Symbol" pitchFamily="18" charset="2"/>
              </a:rPr>
              <a:t>V</a:t>
            </a:r>
            <a:r>
              <a:rPr lang="en-US" altLang="en-US">
                <a:cs typeface="Courier New" pitchFamily="49" charset="0"/>
                <a:sym typeface="Symbol" pitchFamily="18" charset="2"/>
              </a:rPr>
              <a:t> = 8(15) = 120 J.</a:t>
            </a:r>
          </a:p>
        </p:txBody>
      </p:sp>
      <p:sp>
        <p:nvSpPr>
          <p:cNvPr id="1206274" name="Rectangle 2"/>
          <p:cNvSpPr>
            <a:spLocks noChangeArrowheads="1"/>
          </p:cNvSpPr>
          <p:nvPr/>
        </p:nvSpPr>
        <p:spPr bwMode="auto">
          <a:xfrm>
            <a:off x="685800" y="1401763"/>
            <a:ext cx="7772400" cy="4524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rPr>
              <a:t>Sketching and interpreting state change graphs</a:t>
            </a:r>
            <a:endParaRPr lang="en-US" altLang="en-US">
              <a:solidFill>
                <a:srgbClr val="000000"/>
              </a:solidFill>
              <a:cs typeface="Times New Roman" pitchFamily="18" charset="0"/>
            </a:endParaRPr>
          </a:p>
        </p:txBody>
      </p:sp>
      <p:grpSp>
        <p:nvGrpSpPr>
          <p:cNvPr id="39941" name="Group 31"/>
          <p:cNvGrpSpPr>
            <a:grpSpLocks/>
          </p:cNvGrpSpPr>
          <p:nvPr/>
        </p:nvGrpSpPr>
        <p:grpSpPr bwMode="auto">
          <a:xfrm>
            <a:off x="6094413" y="3414713"/>
            <a:ext cx="3049587" cy="2703512"/>
            <a:chOff x="3839" y="1959"/>
            <a:chExt cx="1921" cy="1703"/>
          </a:xfrm>
        </p:grpSpPr>
        <p:grpSp>
          <p:nvGrpSpPr>
            <p:cNvPr id="39942" name="Group 5"/>
            <p:cNvGrpSpPr>
              <a:grpSpLocks/>
            </p:cNvGrpSpPr>
            <p:nvPr/>
          </p:nvGrpSpPr>
          <p:grpSpPr bwMode="auto">
            <a:xfrm>
              <a:off x="4070" y="1959"/>
              <a:ext cx="196" cy="1445"/>
              <a:chOff x="3775" y="1283"/>
              <a:chExt cx="196" cy="810"/>
            </a:xfrm>
          </p:grpSpPr>
          <p:sp>
            <p:nvSpPr>
              <p:cNvPr id="39963" name="Line 6"/>
              <p:cNvSpPr>
                <a:spLocks noChangeShapeType="1"/>
              </p:cNvSpPr>
              <p:nvPr/>
            </p:nvSpPr>
            <p:spPr bwMode="auto">
              <a:xfrm flipV="1">
                <a:off x="3856" y="1489"/>
                <a:ext cx="0" cy="6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64" name="Text Box 7"/>
              <p:cNvSpPr txBox="1">
                <a:spLocks noChangeArrowheads="1"/>
              </p:cNvSpPr>
              <p:nvPr/>
            </p:nvSpPr>
            <p:spPr bwMode="auto">
              <a:xfrm>
                <a:off x="3775" y="1283"/>
                <a:ext cx="19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p</a:t>
                </a:r>
              </a:p>
            </p:txBody>
          </p:sp>
        </p:grpSp>
        <p:grpSp>
          <p:nvGrpSpPr>
            <p:cNvPr id="39943" name="Group 8"/>
            <p:cNvGrpSpPr>
              <a:grpSpLocks/>
            </p:cNvGrpSpPr>
            <p:nvPr/>
          </p:nvGrpSpPr>
          <p:grpSpPr bwMode="auto">
            <a:xfrm>
              <a:off x="4157" y="3281"/>
              <a:ext cx="1603" cy="231"/>
              <a:chOff x="3856" y="1981"/>
              <a:chExt cx="1074" cy="231"/>
            </a:xfrm>
          </p:grpSpPr>
          <p:sp>
            <p:nvSpPr>
              <p:cNvPr id="39961" name="Line 9"/>
              <p:cNvSpPr>
                <a:spLocks noChangeShapeType="1"/>
              </p:cNvSpPr>
              <p:nvPr/>
            </p:nvSpPr>
            <p:spPr bwMode="auto">
              <a:xfrm>
                <a:off x="3856" y="2100"/>
                <a:ext cx="9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62" name="Text Box 10"/>
              <p:cNvSpPr txBox="1">
                <a:spLocks noChangeArrowheads="1"/>
              </p:cNvSpPr>
              <p:nvPr/>
            </p:nvSpPr>
            <p:spPr bwMode="auto">
              <a:xfrm>
                <a:off x="4788" y="1981"/>
                <a:ext cx="14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V</a:t>
                </a:r>
              </a:p>
            </p:txBody>
          </p:sp>
        </p:grpSp>
        <p:sp>
          <p:nvSpPr>
            <p:cNvPr id="39944" name="Text Box 11"/>
            <p:cNvSpPr txBox="1">
              <a:spLocks noChangeArrowheads="1"/>
            </p:cNvSpPr>
            <p:nvPr/>
          </p:nvSpPr>
          <p:spPr bwMode="auto">
            <a:xfrm>
              <a:off x="3839" y="306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2</a:t>
              </a:r>
            </a:p>
          </p:txBody>
        </p:sp>
        <p:sp>
          <p:nvSpPr>
            <p:cNvPr id="39945" name="Line 12"/>
            <p:cNvSpPr>
              <a:spLocks noChangeShapeType="1"/>
            </p:cNvSpPr>
            <p:nvPr/>
          </p:nvSpPr>
          <p:spPr bwMode="auto">
            <a:xfrm>
              <a:off x="4083" y="3191"/>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6" name="Line 13"/>
            <p:cNvSpPr>
              <a:spLocks noChangeShapeType="1"/>
            </p:cNvSpPr>
            <p:nvPr/>
          </p:nvSpPr>
          <p:spPr bwMode="auto">
            <a:xfrm>
              <a:off x="4079" y="2528"/>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7" name="Text Box 14"/>
            <p:cNvSpPr txBox="1">
              <a:spLocks noChangeArrowheads="1"/>
            </p:cNvSpPr>
            <p:nvPr/>
          </p:nvSpPr>
          <p:spPr bwMode="auto">
            <a:xfrm>
              <a:off x="3840" y="242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8</a:t>
              </a:r>
            </a:p>
          </p:txBody>
        </p:sp>
        <p:sp>
          <p:nvSpPr>
            <p:cNvPr id="39948" name="Line 15"/>
            <p:cNvSpPr>
              <a:spLocks noChangeShapeType="1"/>
            </p:cNvSpPr>
            <p:nvPr/>
          </p:nvSpPr>
          <p:spPr bwMode="auto">
            <a:xfrm rot="-5400000">
              <a:off x="4502" y="3402"/>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9" name="Line 16"/>
            <p:cNvSpPr>
              <a:spLocks noChangeShapeType="1"/>
            </p:cNvSpPr>
            <p:nvPr/>
          </p:nvSpPr>
          <p:spPr bwMode="auto">
            <a:xfrm rot="-5400000">
              <a:off x="5093" y="3406"/>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0" name="Text Box 17"/>
            <p:cNvSpPr txBox="1">
              <a:spLocks noChangeArrowheads="1"/>
            </p:cNvSpPr>
            <p:nvPr/>
          </p:nvSpPr>
          <p:spPr bwMode="auto">
            <a:xfrm>
              <a:off x="4425" y="343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10</a:t>
              </a:r>
            </a:p>
          </p:txBody>
        </p:sp>
        <p:sp>
          <p:nvSpPr>
            <p:cNvPr id="39951" name="Text Box 18"/>
            <p:cNvSpPr txBox="1">
              <a:spLocks noChangeArrowheads="1"/>
            </p:cNvSpPr>
            <p:nvPr/>
          </p:nvSpPr>
          <p:spPr bwMode="auto">
            <a:xfrm>
              <a:off x="5019" y="343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25</a:t>
              </a:r>
            </a:p>
          </p:txBody>
        </p:sp>
        <p:sp>
          <p:nvSpPr>
            <p:cNvPr id="39952" name="Oval 19"/>
            <p:cNvSpPr>
              <a:spLocks noChangeArrowheads="1"/>
            </p:cNvSpPr>
            <p:nvPr/>
          </p:nvSpPr>
          <p:spPr bwMode="auto">
            <a:xfrm>
              <a:off x="4530" y="3174"/>
              <a:ext cx="56" cy="56"/>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39953" name="Text Box 20"/>
            <p:cNvSpPr txBox="1">
              <a:spLocks noChangeArrowheads="1"/>
            </p:cNvSpPr>
            <p:nvPr/>
          </p:nvSpPr>
          <p:spPr bwMode="auto">
            <a:xfrm>
              <a:off x="4297" y="3080"/>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A</a:t>
              </a:r>
            </a:p>
          </p:txBody>
        </p:sp>
        <p:sp>
          <p:nvSpPr>
            <p:cNvPr id="39954" name="Oval 21"/>
            <p:cNvSpPr>
              <a:spLocks noChangeArrowheads="1"/>
            </p:cNvSpPr>
            <p:nvPr/>
          </p:nvSpPr>
          <p:spPr bwMode="auto">
            <a:xfrm>
              <a:off x="4527" y="2490"/>
              <a:ext cx="56" cy="56"/>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39955" name="Text Box 22"/>
            <p:cNvSpPr txBox="1">
              <a:spLocks noChangeArrowheads="1"/>
            </p:cNvSpPr>
            <p:nvPr/>
          </p:nvSpPr>
          <p:spPr bwMode="auto">
            <a:xfrm>
              <a:off x="4294" y="2396"/>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B</a:t>
              </a:r>
            </a:p>
          </p:txBody>
        </p:sp>
        <p:sp>
          <p:nvSpPr>
            <p:cNvPr id="39956" name="Oval 23"/>
            <p:cNvSpPr>
              <a:spLocks noChangeArrowheads="1"/>
            </p:cNvSpPr>
            <p:nvPr/>
          </p:nvSpPr>
          <p:spPr bwMode="auto">
            <a:xfrm>
              <a:off x="5112" y="2488"/>
              <a:ext cx="56" cy="56"/>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39957" name="Text Box 24"/>
            <p:cNvSpPr txBox="1">
              <a:spLocks noChangeArrowheads="1"/>
            </p:cNvSpPr>
            <p:nvPr/>
          </p:nvSpPr>
          <p:spPr bwMode="auto">
            <a:xfrm>
              <a:off x="5197" y="2401"/>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C</a:t>
              </a:r>
            </a:p>
          </p:txBody>
        </p:sp>
        <p:sp>
          <p:nvSpPr>
            <p:cNvPr id="39958" name="Line 25"/>
            <p:cNvSpPr>
              <a:spLocks noChangeShapeType="1"/>
            </p:cNvSpPr>
            <p:nvPr/>
          </p:nvSpPr>
          <p:spPr bwMode="auto">
            <a:xfrm flipV="1">
              <a:off x="4558" y="2510"/>
              <a:ext cx="0" cy="665"/>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9" name="Line 26"/>
            <p:cNvSpPr>
              <a:spLocks noChangeShapeType="1"/>
            </p:cNvSpPr>
            <p:nvPr/>
          </p:nvSpPr>
          <p:spPr bwMode="auto">
            <a:xfrm flipV="1">
              <a:off x="4547" y="2511"/>
              <a:ext cx="594" cy="4"/>
            </a:xfrm>
            <a:prstGeom prst="line">
              <a:avLst/>
            </a:prstGeom>
            <a:noFill/>
            <a:ln w="57150">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60" name="Line 27"/>
            <p:cNvSpPr>
              <a:spLocks noChangeShapeType="1"/>
            </p:cNvSpPr>
            <p:nvPr/>
          </p:nvSpPr>
          <p:spPr bwMode="auto">
            <a:xfrm flipH="1">
              <a:off x="4560" y="2522"/>
              <a:ext cx="584" cy="676"/>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06276">
                                            <p:txEl>
                                              <p:pRg st="0" end="0"/>
                                            </p:txEl>
                                          </p:spTgt>
                                        </p:tgtEl>
                                        <p:attrNameLst>
                                          <p:attrName>style.visibility</p:attrName>
                                        </p:attrNameLst>
                                      </p:cBhvr>
                                      <p:to>
                                        <p:strVal val="visible"/>
                                      </p:to>
                                    </p:set>
                                    <p:anim calcmode="lin" valueType="num">
                                      <p:cBhvr additive="base">
                                        <p:cTn id="7" dur="500" fill="hold"/>
                                        <p:tgtEl>
                                          <p:spTgt spid="12062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62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06276">
                                            <p:txEl>
                                              <p:pRg st="1" end="1"/>
                                            </p:txEl>
                                          </p:spTgt>
                                        </p:tgtEl>
                                        <p:attrNameLst>
                                          <p:attrName>style.visibility</p:attrName>
                                        </p:attrNameLst>
                                      </p:cBhvr>
                                      <p:to>
                                        <p:strVal val="visible"/>
                                      </p:to>
                                    </p:set>
                                    <p:anim calcmode="lin" valueType="num">
                                      <p:cBhvr additive="base">
                                        <p:cTn id="13" dur="500" fill="hold"/>
                                        <p:tgtEl>
                                          <p:spTgt spid="12062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62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06276">
                                            <p:txEl>
                                              <p:pRg st="2" end="2"/>
                                            </p:txEl>
                                          </p:spTgt>
                                        </p:tgtEl>
                                        <p:attrNameLst>
                                          <p:attrName>style.visibility</p:attrName>
                                        </p:attrNameLst>
                                      </p:cBhvr>
                                      <p:to>
                                        <p:strVal val="visible"/>
                                      </p:to>
                                    </p:set>
                                    <p:anim calcmode="lin" valueType="num">
                                      <p:cBhvr additive="base">
                                        <p:cTn id="19" dur="500" fill="hold"/>
                                        <p:tgtEl>
                                          <p:spTgt spid="12062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0627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06276">
                                            <p:txEl>
                                              <p:pRg st="3" end="3"/>
                                            </p:txEl>
                                          </p:spTgt>
                                        </p:tgtEl>
                                        <p:attrNameLst>
                                          <p:attrName>style.visibility</p:attrName>
                                        </p:attrNameLst>
                                      </p:cBhvr>
                                      <p:to>
                                        <p:strVal val="visible"/>
                                      </p:to>
                                    </p:set>
                                    <p:anim calcmode="lin" valueType="num">
                                      <p:cBhvr additive="base">
                                        <p:cTn id="25" dur="500" fill="hold"/>
                                        <p:tgtEl>
                                          <p:spTgt spid="12062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0627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06276">
                                            <p:txEl>
                                              <p:pRg st="4" end="4"/>
                                            </p:txEl>
                                          </p:spTgt>
                                        </p:tgtEl>
                                        <p:attrNameLst>
                                          <p:attrName>style.visibility</p:attrName>
                                        </p:attrNameLst>
                                      </p:cBhvr>
                                      <p:to>
                                        <p:strVal val="visible"/>
                                      </p:to>
                                    </p:set>
                                    <p:anim calcmode="lin" valueType="num">
                                      <p:cBhvr additive="base">
                                        <p:cTn id="31" dur="500" fill="hold"/>
                                        <p:tgtEl>
                                          <p:spTgt spid="120627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0627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206276">
                                            <p:txEl>
                                              <p:pRg st="5" end="5"/>
                                            </p:txEl>
                                          </p:spTgt>
                                        </p:tgtEl>
                                        <p:attrNameLst>
                                          <p:attrName>style.visibility</p:attrName>
                                        </p:attrNameLst>
                                      </p:cBhvr>
                                      <p:to>
                                        <p:strVal val="visible"/>
                                      </p:to>
                                    </p:set>
                                    <p:anim calcmode="lin" valueType="num">
                                      <p:cBhvr additive="base">
                                        <p:cTn id="37" dur="500" fill="hold"/>
                                        <p:tgtEl>
                                          <p:spTgt spid="120627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0627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206276">
                                            <p:txEl>
                                              <p:pRg st="6" end="6"/>
                                            </p:txEl>
                                          </p:spTgt>
                                        </p:tgtEl>
                                        <p:attrNameLst>
                                          <p:attrName>style.visibility</p:attrName>
                                        </p:attrNameLst>
                                      </p:cBhvr>
                                      <p:to>
                                        <p:strVal val="visible"/>
                                      </p:to>
                                    </p:set>
                                    <p:anim calcmode="lin" valueType="num">
                                      <p:cBhvr additive="base">
                                        <p:cTn id="43" dur="500" fill="hold"/>
                                        <p:tgtEl>
                                          <p:spTgt spid="120627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0627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206276">
                                            <p:txEl>
                                              <p:pRg st="7" end="7"/>
                                            </p:txEl>
                                          </p:spTgt>
                                        </p:tgtEl>
                                        <p:attrNameLst>
                                          <p:attrName>style.visibility</p:attrName>
                                        </p:attrNameLst>
                                      </p:cBhvr>
                                      <p:to>
                                        <p:strVal val="visible"/>
                                      </p:to>
                                    </p:set>
                                    <p:anim calcmode="lin" valueType="num">
                                      <p:cBhvr additive="base">
                                        <p:cTn id="49" dur="500" fill="hold"/>
                                        <p:tgtEl>
                                          <p:spTgt spid="120627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0627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206276">
                                            <p:txEl>
                                              <p:pRg st="8" end="8"/>
                                            </p:txEl>
                                          </p:spTgt>
                                        </p:tgtEl>
                                        <p:attrNameLst>
                                          <p:attrName>style.visibility</p:attrName>
                                        </p:attrNameLst>
                                      </p:cBhvr>
                                      <p:to>
                                        <p:strVal val="visible"/>
                                      </p:to>
                                    </p:set>
                                    <p:anim calcmode="lin" valueType="num">
                                      <p:cBhvr additive="base">
                                        <p:cTn id="55" dur="500" fill="hold"/>
                                        <p:tgtEl>
                                          <p:spTgt spid="120627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0627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206276">
                                            <p:txEl>
                                              <p:pRg st="9" end="9"/>
                                            </p:txEl>
                                          </p:spTgt>
                                        </p:tgtEl>
                                        <p:attrNameLst>
                                          <p:attrName>style.visibility</p:attrName>
                                        </p:attrNameLst>
                                      </p:cBhvr>
                                      <p:to>
                                        <p:strVal val="visible"/>
                                      </p:to>
                                    </p:set>
                                    <p:anim calcmode="lin" valueType="num">
                                      <p:cBhvr additive="base">
                                        <p:cTn id="61" dur="500" fill="hold"/>
                                        <p:tgtEl>
                                          <p:spTgt spid="120627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0627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06276" name="Rectangle 4"/>
              <p:cNvSpPr>
                <a:spLocks noChangeArrowheads="1"/>
              </p:cNvSpPr>
              <p:nvPr/>
            </p:nvSpPr>
            <p:spPr bwMode="auto">
              <a:xfrm>
                <a:off x="687388" y="1828800"/>
                <a:ext cx="7772400" cy="5029200"/>
              </a:xfrm>
              <a:prstGeom prst="rect">
                <a:avLst/>
              </a:prstGeom>
              <a:solidFill>
                <a:srgbClr val="FFFFCC"/>
              </a:solidFill>
              <a:ln>
                <a:noFill/>
              </a:ln>
              <a:extLst>
                <a:ext uri="{91240B29-F687-4F45-9708-019B960494DF}">
                  <a14:hiddenLine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smtClean="0">
                    <a:sym typeface="Symbol" pitchFamily="18" charset="2"/>
                  </a:rPr>
                  <a:t>EXAMPLE</a:t>
                </a:r>
                <a:r>
                  <a:rPr lang="en-US" altLang="en-US" dirty="0"/>
                  <a:t>: A fixed quantity of a gas undergoes the cycle shown here (from the last example):</a:t>
                </a:r>
              </a:p>
              <a:p>
                <a:pPr eaLnBrk="1" hangingPunct="1"/>
                <a:r>
                  <a:rPr lang="en-US" altLang="en-US" dirty="0"/>
                  <a:t>(c) Find the work done during the process C</a:t>
                </a:r>
                <a:r>
                  <a:rPr lang="en-US" altLang="en-US" dirty="0">
                    <a:sym typeface="Symbol" pitchFamily="18" charset="2"/>
                  </a:rPr>
                  <a:t>A.</a:t>
                </a:r>
              </a:p>
              <a:p>
                <a:pPr eaLnBrk="1" hangingPunct="1"/>
                <a:r>
                  <a:rPr lang="en-US" altLang="en-US" dirty="0">
                    <a:sym typeface="Symbol" pitchFamily="18" charset="2"/>
                  </a:rPr>
                  <a:t>SOLUTION: </a:t>
                </a:r>
              </a:p>
              <a:p>
                <a:pPr eaLnBrk="1" hangingPunct="1"/>
                <a:r>
                  <a:rPr lang="en-US" altLang="en-US" dirty="0">
                    <a:sym typeface="Symbol" pitchFamily="18" charset="2"/>
                  </a:rPr>
                  <a:t>Observe that ∆</a:t>
                </a:r>
                <a:r>
                  <a:rPr lang="en-US" altLang="en-US" i="1" dirty="0">
                    <a:sym typeface="Symbol" pitchFamily="18" charset="2"/>
                  </a:rPr>
                  <a:t>V</a:t>
                </a:r>
                <a:r>
                  <a:rPr lang="en-US" altLang="en-US" dirty="0">
                    <a:sym typeface="Symbol" pitchFamily="18" charset="2"/>
                  </a:rPr>
                  <a:t> is </a:t>
                </a:r>
                <a:r>
                  <a:rPr lang="en-US" altLang="en-US" u="sng" dirty="0">
                    <a:sym typeface="Symbol" pitchFamily="18" charset="2"/>
                  </a:rPr>
                  <a:t>negative</a:t>
                </a:r>
                <a:r>
                  <a:rPr lang="en-US" altLang="en-US" dirty="0">
                    <a:sym typeface="Symbol" pitchFamily="18" charset="2"/>
                  </a:rPr>
                  <a:t> when                               going from C (</a:t>
                </a:r>
                <a:r>
                  <a:rPr lang="en-US" altLang="en-US" i="1" dirty="0">
                    <a:sym typeface="Symbol" pitchFamily="18" charset="2"/>
                  </a:rPr>
                  <a:t>V</a:t>
                </a:r>
                <a:r>
                  <a:rPr lang="en-US" altLang="en-US" dirty="0">
                    <a:sym typeface="Symbol" pitchFamily="18" charset="2"/>
                  </a:rPr>
                  <a:t> = 25) to A (</a:t>
                </a:r>
                <a:r>
                  <a:rPr lang="en-US" altLang="en-US" i="1" dirty="0">
                    <a:sym typeface="Symbol" pitchFamily="18" charset="2"/>
                  </a:rPr>
                  <a:t>V</a:t>
                </a:r>
                <a:r>
                  <a:rPr lang="en-US" altLang="en-US" dirty="0">
                    <a:sym typeface="Symbol" pitchFamily="18" charset="2"/>
                  </a:rPr>
                  <a:t> = 10).</a:t>
                </a:r>
              </a:p>
              <a:p>
                <a:pPr eaLnBrk="1" hangingPunct="1"/>
                <a:r>
                  <a:rPr lang="en-US" altLang="en-US" dirty="0">
                    <a:sym typeface="Symbol" pitchFamily="18" charset="2"/>
                  </a:rPr>
                  <a:t>Observe that </a:t>
                </a:r>
                <a:r>
                  <a:rPr lang="en-US" altLang="en-US" i="1" dirty="0">
                    <a:sym typeface="Symbol" pitchFamily="18" charset="2"/>
                  </a:rPr>
                  <a:t>p</a:t>
                </a:r>
                <a:r>
                  <a:rPr lang="en-US" altLang="en-US" dirty="0">
                    <a:sym typeface="Symbol" pitchFamily="18" charset="2"/>
                  </a:rPr>
                  <a:t> is NOT constant                                       so </a:t>
                </a:r>
                <a:r>
                  <a:rPr lang="en-US" altLang="en-US" i="1" dirty="0">
                    <a:sym typeface="Symbol" pitchFamily="18" charset="2"/>
                  </a:rPr>
                  <a:t>W</a:t>
                </a:r>
                <a:r>
                  <a:rPr lang="en-US" altLang="en-US" dirty="0">
                    <a:sym typeface="Symbol" pitchFamily="18" charset="2"/>
                  </a:rPr>
                  <a:t>  </a:t>
                </a:r>
                <a:r>
                  <a:rPr lang="en-US" altLang="en-US" i="1" dirty="0" err="1">
                    <a:sym typeface="Symbol" pitchFamily="18" charset="2"/>
                  </a:rPr>
                  <a:t>p</a:t>
                </a:r>
                <a:r>
                  <a:rPr lang="en-US" altLang="en-US" dirty="0" err="1">
                    <a:sym typeface="Symbol" pitchFamily="18" charset="2"/>
                  </a:rPr>
                  <a:t>∆</a:t>
                </a:r>
                <a:r>
                  <a:rPr lang="en-US" altLang="en-US" i="1" dirty="0" err="1">
                    <a:sym typeface="Symbol" pitchFamily="18" charset="2"/>
                  </a:rPr>
                  <a:t>V</a:t>
                </a:r>
                <a:r>
                  <a:rPr lang="en-US" altLang="en-US" dirty="0">
                    <a:sym typeface="Symbol" pitchFamily="18" charset="2"/>
                  </a:rPr>
                  <a:t>.</a:t>
                </a:r>
              </a:p>
              <a:p>
                <a:pPr eaLnBrk="1" hangingPunct="1"/>
                <a:r>
                  <a:rPr lang="en-US" altLang="en-US" dirty="0">
                    <a:sym typeface="Symbol" pitchFamily="18" charset="2"/>
                  </a:rPr>
                  <a:t></a:t>
                </a:r>
                <a:r>
                  <a:rPr lang="en-US" altLang="en-US" i="1" dirty="0">
                    <a:solidFill>
                      <a:schemeClr val="hlink"/>
                    </a:solidFill>
                    <a:sym typeface="Symbol" pitchFamily="18" charset="2"/>
                  </a:rPr>
                  <a:t>W</a:t>
                </a:r>
                <a:r>
                  <a:rPr lang="en-US" altLang="en-US" dirty="0">
                    <a:solidFill>
                      <a:schemeClr val="hlink"/>
                    </a:solidFill>
                    <a:sym typeface="Symbol" pitchFamily="18" charset="2"/>
                  </a:rPr>
                  <a:t> = </a:t>
                </a:r>
                <a14:m>
                  <m:oMath xmlns:m="http://schemas.openxmlformats.org/officeDocument/2006/math">
                    <m:r>
                      <a:rPr lang="en-US" altLang="en-US" i="1" dirty="0" smtClean="0">
                        <a:solidFill>
                          <a:schemeClr val="hlink"/>
                        </a:solidFill>
                        <a:latin typeface="Cambria Math" panose="02040503050406030204" pitchFamily="18" charset="0"/>
                        <a:sym typeface="Symbol" pitchFamily="18" charset="2"/>
                      </a:rPr>
                      <m:t>𝐴𝑟𝑒𝑎</m:t>
                    </m:r>
                    <m:r>
                      <a:rPr lang="en-US" altLang="en-US" i="1" dirty="0">
                        <a:latin typeface="Cambria Math" panose="02040503050406030204" pitchFamily="18" charset="0"/>
                        <a:sym typeface="Symbol" pitchFamily="18" charset="2"/>
                      </a:rPr>
                      <m:t> </m:t>
                    </m:r>
                    <m:r>
                      <a:rPr lang="en-US" altLang="en-US" i="1" dirty="0">
                        <a:latin typeface="Cambria Math" panose="02040503050406030204" pitchFamily="18" charset="0"/>
                        <a:sym typeface="Symbol" pitchFamily="18" charset="2"/>
                      </a:rPr>
                      <m:t>𝑢𝑛𝑑𝑒𝑟</m:t>
                    </m:r>
                    <m:r>
                      <a:rPr lang="en-US" altLang="en-US" i="1" dirty="0">
                        <a:latin typeface="Cambria Math" panose="02040503050406030204" pitchFamily="18" charset="0"/>
                        <a:sym typeface="Symbol" pitchFamily="18" charset="2"/>
                      </a:rPr>
                      <m:t> </m:t>
                    </m:r>
                    <m:r>
                      <a:rPr lang="en-US" altLang="en-US" i="1" dirty="0">
                        <a:latin typeface="Cambria Math" panose="02040503050406030204" pitchFamily="18" charset="0"/>
                        <a:sym typeface="Symbol" pitchFamily="18" charset="2"/>
                      </a:rPr>
                      <m:t>𝑡h𝑒</m:t>
                    </m:r>
                    <m:r>
                      <a:rPr lang="en-US" altLang="en-US" i="1" dirty="0">
                        <a:latin typeface="Cambria Math" panose="02040503050406030204" pitchFamily="18" charset="0"/>
                        <a:sym typeface="Symbol" pitchFamily="18" charset="2"/>
                      </a:rPr>
                      <m:t> </m:t>
                    </m:r>
                    <m:r>
                      <a:rPr lang="en-US" altLang="en-US" i="1" dirty="0">
                        <a:latin typeface="Cambria Math" panose="02040503050406030204" pitchFamily="18" charset="0"/>
                        <a:sym typeface="Symbol" pitchFamily="18" charset="2"/>
                      </a:rPr>
                      <m:t>𝑝</m:t>
                    </m:r>
                    <m:r>
                      <a:rPr lang="en-US" altLang="en-US" i="1" dirty="0">
                        <a:latin typeface="Cambria Math" panose="02040503050406030204" pitchFamily="18" charset="0"/>
                        <a:sym typeface="Symbol" pitchFamily="18" charset="2"/>
                      </a:rPr>
                      <m:t>−</m:t>
                    </m:r>
                    <m:r>
                      <a:rPr lang="en-US" altLang="en-US" i="1" dirty="0">
                        <a:latin typeface="Cambria Math" panose="02040503050406030204" pitchFamily="18" charset="0"/>
                        <a:sym typeface="Symbol" pitchFamily="18" charset="2"/>
                      </a:rPr>
                      <m:t>𝑉</m:t>
                    </m:r>
                    <m:r>
                      <a:rPr lang="en-US" altLang="en-US" i="1" dirty="0">
                        <a:latin typeface="Cambria Math" panose="02040503050406030204" pitchFamily="18" charset="0"/>
                        <a:sym typeface="Symbol" pitchFamily="18" charset="2"/>
                      </a:rPr>
                      <m:t> </m:t>
                    </m:r>
                    <m:r>
                      <a:rPr lang="en-US" altLang="en-US" i="1" dirty="0">
                        <a:latin typeface="Cambria Math" panose="02040503050406030204" pitchFamily="18" charset="0"/>
                        <a:sym typeface="Symbol" pitchFamily="18" charset="2"/>
                      </a:rPr>
                      <m:t>𝑑𝑖𝑎𝑔𝑟𝑎𝑚</m:t>
                    </m:r>
                  </m:oMath>
                </a14:m>
                <a:r>
                  <a:rPr lang="en-US" altLang="en-US" dirty="0">
                    <a:sym typeface="Symbol" pitchFamily="18" charset="2"/>
                  </a:rPr>
                  <a:t>.</a:t>
                </a:r>
              </a:p>
              <a:p>
                <a:pPr eaLnBrk="1" hangingPunct="1"/>
                <a:r>
                  <a:rPr lang="en-US" altLang="en-US" dirty="0">
                    <a:sym typeface="Symbol" pitchFamily="18" charset="2"/>
                  </a:rPr>
                  <a:t>      = </a:t>
                </a:r>
                <a14:m>
                  <m:oMath xmlns:m="http://schemas.openxmlformats.org/officeDocument/2006/math">
                    <m:r>
                      <a:rPr lang="en-US" altLang="en-US" i="1" dirty="0" smtClean="0">
                        <a:latin typeface="Cambria Math" panose="02040503050406030204" pitchFamily="18" charset="0"/>
                        <a:sym typeface="Symbol" pitchFamily="18" charset="2"/>
                      </a:rPr>
                      <m:t>−</m:t>
                    </m:r>
                    <m:d>
                      <m:dPr>
                        <m:begChr m:val="["/>
                        <m:endChr m:val="]"/>
                        <m:ctrlPr>
                          <a:rPr lang="en-US" altLang="en-US" i="1" dirty="0" smtClean="0">
                            <a:solidFill>
                              <a:srgbClr val="006600"/>
                            </a:solidFill>
                            <a:latin typeface="Cambria Math" panose="02040503050406030204" pitchFamily="18" charset="0"/>
                            <a:sym typeface="Symbol" pitchFamily="18" charset="2"/>
                          </a:rPr>
                        </m:ctrlPr>
                      </m:dPr>
                      <m:e>
                        <m:d>
                          <m:dPr>
                            <m:ctrlPr>
                              <a:rPr lang="en-US" altLang="en-US" i="1" dirty="0">
                                <a:solidFill>
                                  <a:srgbClr val="006600"/>
                                </a:solidFill>
                                <a:latin typeface="Cambria Math" panose="02040503050406030204" pitchFamily="18" charset="0"/>
                                <a:sym typeface="Symbol" pitchFamily="18" charset="2"/>
                              </a:rPr>
                            </m:ctrlPr>
                          </m:dPr>
                          <m:e>
                            <m:r>
                              <a:rPr lang="en-US" altLang="en-US" i="1" dirty="0">
                                <a:solidFill>
                                  <a:srgbClr val="006600"/>
                                </a:solidFill>
                                <a:latin typeface="Cambria Math" panose="02040503050406030204" pitchFamily="18" charset="0"/>
                                <a:sym typeface="Symbol" pitchFamily="18" charset="2"/>
                              </a:rPr>
                              <m:t>2</m:t>
                            </m:r>
                          </m:e>
                        </m:d>
                        <m:d>
                          <m:dPr>
                            <m:ctrlPr>
                              <a:rPr lang="en-US" altLang="en-US" i="1" dirty="0">
                                <a:solidFill>
                                  <a:srgbClr val="006600"/>
                                </a:solidFill>
                                <a:latin typeface="Cambria Math" panose="02040503050406030204" pitchFamily="18" charset="0"/>
                                <a:sym typeface="Symbol" pitchFamily="18" charset="2"/>
                              </a:rPr>
                            </m:ctrlPr>
                          </m:dPr>
                          <m:e>
                            <m:r>
                              <a:rPr lang="en-US" altLang="en-US" i="1" dirty="0">
                                <a:solidFill>
                                  <a:srgbClr val="006600"/>
                                </a:solidFill>
                                <a:latin typeface="Cambria Math" panose="02040503050406030204" pitchFamily="18" charset="0"/>
                                <a:sym typeface="Symbol" pitchFamily="18" charset="2"/>
                              </a:rPr>
                              <m:t>15</m:t>
                            </m:r>
                          </m:e>
                        </m:d>
                        <m:r>
                          <a:rPr lang="en-US" altLang="en-US" i="1" dirty="0">
                            <a:latin typeface="Cambria Math" panose="02040503050406030204" pitchFamily="18" charset="0"/>
                            <a:sym typeface="Symbol" pitchFamily="18" charset="2"/>
                          </a:rPr>
                          <m:t>+</m:t>
                        </m:r>
                        <m:d>
                          <m:dPr>
                            <m:ctrlPr>
                              <a:rPr lang="en-US" altLang="en-US" i="1" dirty="0">
                                <a:solidFill>
                                  <a:srgbClr val="CC0066"/>
                                </a:solidFill>
                                <a:latin typeface="Cambria Math" panose="02040503050406030204" pitchFamily="18" charset="0"/>
                                <a:sym typeface="Symbol" pitchFamily="18" charset="2"/>
                              </a:rPr>
                            </m:ctrlPr>
                          </m:dPr>
                          <m:e>
                            <m:f>
                              <m:fPr>
                                <m:ctrlPr>
                                  <a:rPr lang="en-US" altLang="en-US" i="1" dirty="0">
                                    <a:solidFill>
                                      <a:srgbClr val="CC0066"/>
                                    </a:solidFill>
                                    <a:latin typeface="Cambria Math" panose="02040503050406030204" pitchFamily="18" charset="0"/>
                                    <a:sym typeface="Symbol" pitchFamily="18" charset="2"/>
                                  </a:rPr>
                                </m:ctrlPr>
                              </m:fPr>
                              <m:num>
                                <m:r>
                                  <a:rPr lang="en-US" altLang="en-US" i="1" dirty="0">
                                    <a:solidFill>
                                      <a:srgbClr val="CC0066"/>
                                    </a:solidFill>
                                    <a:latin typeface="Cambria Math" panose="02040503050406030204" pitchFamily="18" charset="0"/>
                                    <a:sym typeface="Symbol" pitchFamily="18" charset="2"/>
                                  </a:rPr>
                                  <m:t>1</m:t>
                                </m:r>
                              </m:num>
                              <m:den>
                                <m:r>
                                  <a:rPr lang="en-US" altLang="en-US" i="1" dirty="0">
                                    <a:solidFill>
                                      <a:srgbClr val="CC0066"/>
                                    </a:solidFill>
                                    <a:latin typeface="Cambria Math" panose="02040503050406030204" pitchFamily="18" charset="0"/>
                                    <a:sym typeface="Symbol" pitchFamily="18" charset="2"/>
                                  </a:rPr>
                                  <m:t>2</m:t>
                                </m:r>
                              </m:den>
                            </m:f>
                          </m:e>
                        </m:d>
                        <m:d>
                          <m:dPr>
                            <m:ctrlPr>
                              <a:rPr lang="en-US" altLang="en-US" i="1" dirty="0">
                                <a:solidFill>
                                  <a:srgbClr val="CC0066"/>
                                </a:solidFill>
                                <a:latin typeface="Cambria Math" panose="02040503050406030204" pitchFamily="18" charset="0"/>
                                <a:sym typeface="Symbol" pitchFamily="18" charset="2"/>
                              </a:rPr>
                            </m:ctrlPr>
                          </m:dPr>
                          <m:e>
                            <m:r>
                              <a:rPr lang="en-US" altLang="en-US" i="1" dirty="0">
                                <a:solidFill>
                                  <a:srgbClr val="CC0066"/>
                                </a:solidFill>
                                <a:latin typeface="Cambria Math" panose="02040503050406030204" pitchFamily="18" charset="0"/>
                                <a:sym typeface="Symbol" pitchFamily="18" charset="2"/>
                              </a:rPr>
                              <m:t>6</m:t>
                            </m:r>
                          </m:e>
                        </m:d>
                        <m:d>
                          <m:dPr>
                            <m:ctrlPr>
                              <a:rPr lang="en-US" altLang="en-US" i="1" dirty="0">
                                <a:solidFill>
                                  <a:srgbClr val="CC0066"/>
                                </a:solidFill>
                                <a:latin typeface="Cambria Math" panose="02040503050406030204" pitchFamily="18" charset="0"/>
                                <a:sym typeface="Symbol" pitchFamily="18" charset="2"/>
                              </a:rPr>
                            </m:ctrlPr>
                          </m:dPr>
                          <m:e>
                            <m:r>
                              <a:rPr lang="en-US" altLang="en-US" i="1" dirty="0">
                                <a:solidFill>
                                  <a:srgbClr val="CC0066"/>
                                </a:solidFill>
                                <a:latin typeface="Cambria Math" panose="02040503050406030204" pitchFamily="18" charset="0"/>
                                <a:sym typeface="Symbol" pitchFamily="18" charset="2"/>
                              </a:rPr>
                              <m:t>15</m:t>
                            </m:r>
                          </m:e>
                        </m:d>
                      </m:e>
                    </m:d>
                    <m:r>
                      <a:rPr lang="en-US" altLang="en-US" i="1" dirty="0">
                        <a:latin typeface="Cambria Math" panose="02040503050406030204" pitchFamily="18" charset="0"/>
                        <a:sym typeface="Symbol" pitchFamily="18" charset="2"/>
                      </a:rPr>
                      <m:t> </m:t>
                    </m:r>
                  </m:oMath>
                </a14:m>
                <a:endParaRPr lang="en-US" altLang="en-US" dirty="0">
                  <a:sym typeface="Symbol" pitchFamily="18" charset="2"/>
                </a:endParaRPr>
              </a:p>
              <a:p>
                <a:pPr eaLnBrk="1" hangingPunct="1"/>
                <a:r>
                  <a:rPr lang="en-US" altLang="en-US" dirty="0">
                    <a:sym typeface="Symbol" pitchFamily="18" charset="2"/>
                  </a:rPr>
                  <a:t>      = - 75 J.</a:t>
                </a:r>
              </a:p>
            </p:txBody>
          </p:sp>
        </mc:Choice>
        <mc:Fallback xmlns="">
          <p:sp>
            <p:nvSpPr>
              <p:cNvPr id="1206276" name="Rectangle 4"/>
              <p:cNvSpPr>
                <a:spLocks noRot="1" noChangeAspect="1" noMove="1" noResize="1" noEditPoints="1" noAdjustHandles="1" noChangeArrowheads="1" noChangeShapeType="1" noTextEdit="1"/>
              </p:cNvSpPr>
              <p:nvPr/>
            </p:nvSpPr>
            <p:spPr bwMode="auto">
              <a:xfrm>
                <a:off x="687388" y="1828800"/>
                <a:ext cx="7772400" cy="5029200"/>
              </a:xfrm>
              <a:prstGeom prst="rect">
                <a:avLst/>
              </a:prstGeom>
              <a:blipFill>
                <a:blip r:embed="rId6"/>
                <a:stretch>
                  <a:fillRect l="-1255" t="-848" r="-235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06274" name="Rectangle 2"/>
          <p:cNvSpPr>
            <a:spLocks noChangeArrowheads="1"/>
          </p:cNvSpPr>
          <p:nvPr/>
        </p:nvSpPr>
        <p:spPr bwMode="auto">
          <a:xfrm>
            <a:off x="685800" y="1401763"/>
            <a:ext cx="7772400" cy="4524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rPr>
              <a:t>Sketching and interpreting state change graphs</a:t>
            </a:r>
            <a:endParaRPr lang="en-US" altLang="en-US">
              <a:solidFill>
                <a:srgbClr val="000000"/>
              </a:solidFill>
              <a:cs typeface="Times New Roman" pitchFamily="18" charset="0"/>
            </a:endParaRPr>
          </a:p>
        </p:txBody>
      </p:sp>
      <p:grpSp>
        <p:nvGrpSpPr>
          <p:cNvPr id="126980" name="Group 31"/>
          <p:cNvGrpSpPr>
            <a:grpSpLocks/>
          </p:cNvGrpSpPr>
          <p:nvPr/>
        </p:nvGrpSpPr>
        <p:grpSpPr bwMode="auto">
          <a:xfrm>
            <a:off x="6094413" y="3414713"/>
            <a:ext cx="3049587" cy="2703512"/>
            <a:chOff x="3839" y="1959"/>
            <a:chExt cx="1921" cy="1703"/>
          </a:xfrm>
        </p:grpSpPr>
        <p:grpSp>
          <p:nvGrpSpPr>
            <p:cNvPr id="126981" name="Group 5"/>
            <p:cNvGrpSpPr>
              <a:grpSpLocks/>
            </p:cNvGrpSpPr>
            <p:nvPr/>
          </p:nvGrpSpPr>
          <p:grpSpPr bwMode="auto">
            <a:xfrm>
              <a:off x="4070" y="1959"/>
              <a:ext cx="196" cy="1445"/>
              <a:chOff x="3775" y="1283"/>
              <a:chExt cx="196" cy="810"/>
            </a:xfrm>
          </p:grpSpPr>
          <p:sp>
            <p:nvSpPr>
              <p:cNvPr id="126982" name="Line 6"/>
              <p:cNvSpPr>
                <a:spLocks noChangeShapeType="1"/>
              </p:cNvSpPr>
              <p:nvPr/>
            </p:nvSpPr>
            <p:spPr bwMode="auto">
              <a:xfrm flipV="1">
                <a:off x="3856" y="1489"/>
                <a:ext cx="0" cy="6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6983" name="Text Box 7"/>
              <p:cNvSpPr txBox="1">
                <a:spLocks noChangeArrowheads="1"/>
              </p:cNvSpPr>
              <p:nvPr/>
            </p:nvSpPr>
            <p:spPr bwMode="auto">
              <a:xfrm>
                <a:off x="3775" y="1283"/>
                <a:ext cx="19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p</a:t>
                </a:r>
              </a:p>
            </p:txBody>
          </p:sp>
        </p:grpSp>
        <p:grpSp>
          <p:nvGrpSpPr>
            <p:cNvPr id="126984" name="Group 8"/>
            <p:cNvGrpSpPr>
              <a:grpSpLocks/>
            </p:cNvGrpSpPr>
            <p:nvPr/>
          </p:nvGrpSpPr>
          <p:grpSpPr bwMode="auto">
            <a:xfrm>
              <a:off x="4157" y="3281"/>
              <a:ext cx="1603" cy="231"/>
              <a:chOff x="3856" y="1981"/>
              <a:chExt cx="1074" cy="231"/>
            </a:xfrm>
          </p:grpSpPr>
          <p:sp>
            <p:nvSpPr>
              <p:cNvPr id="126985" name="Line 9"/>
              <p:cNvSpPr>
                <a:spLocks noChangeShapeType="1"/>
              </p:cNvSpPr>
              <p:nvPr/>
            </p:nvSpPr>
            <p:spPr bwMode="auto">
              <a:xfrm>
                <a:off x="3856" y="2100"/>
                <a:ext cx="9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6986" name="Text Box 10"/>
              <p:cNvSpPr txBox="1">
                <a:spLocks noChangeArrowheads="1"/>
              </p:cNvSpPr>
              <p:nvPr/>
            </p:nvSpPr>
            <p:spPr bwMode="auto">
              <a:xfrm>
                <a:off x="4788" y="1981"/>
                <a:ext cx="14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V</a:t>
                </a:r>
              </a:p>
            </p:txBody>
          </p:sp>
        </p:grpSp>
        <p:sp>
          <p:nvSpPr>
            <p:cNvPr id="126987" name="Text Box 11"/>
            <p:cNvSpPr txBox="1">
              <a:spLocks noChangeArrowheads="1"/>
            </p:cNvSpPr>
            <p:nvPr/>
          </p:nvSpPr>
          <p:spPr bwMode="auto">
            <a:xfrm>
              <a:off x="3839" y="306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2</a:t>
              </a:r>
            </a:p>
          </p:txBody>
        </p:sp>
        <p:sp>
          <p:nvSpPr>
            <p:cNvPr id="126988" name="Line 12"/>
            <p:cNvSpPr>
              <a:spLocks noChangeShapeType="1"/>
            </p:cNvSpPr>
            <p:nvPr/>
          </p:nvSpPr>
          <p:spPr bwMode="auto">
            <a:xfrm>
              <a:off x="4083" y="3191"/>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989" name="Line 13"/>
            <p:cNvSpPr>
              <a:spLocks noChangeShapeType="1"/>
            </p:cNvSpPr>
            <p:nvPr/>
          </p:nvSpPr>
          <p:spPr bwMode="auto">
            <a:xfrm>
              <a:off x="4079" y="2528"/>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990" name="Text Box 14"/>
            <p:cNvSpPr txBox="1">
              <a:spLocks noChangeArrowheads="1"/>
            </p:cNvSpPr>
            <p:nvPr/>
          </p:nvSpPr>
          <p:spPr bwMode="auto">
            <a:xfrm>
              <a:off x="3840" y="242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8</a:t>
              </a:r>
            </a:p>
          </p:txBody>
        </p:sp>
        <p:sp>
          <p:nvSpPr>
            <p:cNvPr id="126991" name="Line 15"/>
            <p:cNvSpPr>
              <a:spLocks noChangeShapeType="1"/>
            </p:cNvSpPr>
            <p:nvPr/>
          </p:nvSpPr>
          <p:spPr bwMode="auto">
            <a:xfrm rot="-5400000">
              <a:off x="4502" y="3402"/>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992" name="Line 16"/>
            <p:cNvSpPr>
              <a:spLocks noChangeShapeType="1"/>
            </p:cNvSpPr>
            <p:nvPr/>
          </p:nvSpPr>
          <p:spPr bwMode="auto">
            <a:xfrm rot="-5400000">
              <a:off x="5093" y="3406"/>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993" name="Text Box 17"/>
            <p:cNvSpPr txBox="1">
              <a:spLocks noChangeArrowheads="1"/>
            </p:cNvSpPr>
            <p:nvPr/>
          </p:nvSpPr>
          <p:spPr bwMode="auto">
            <a:xfrm>
              <a:off x="4425" y="343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10</a:t>
              </a:r>
            </a:p>
          </p:txBody>
        </p:sp>
        <p:sp>
          <p:nvSpPr>
            <p:cNvPr id="126994" name="Text Box 18"/>
            <p:cNvSpPr txBox="1">
              <a:spLocks noChangeArrowheads="1"/>
            </p:cNvSpPr>
            <p:nvPr/>
          </p:nvSpPr>
          <p:spPr bwMode="auto">
            <a:xfrm>
              <a:off x="5019" y="343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25</a:t>
              </a:r>
            </a:p>
          </p:txBody>
        </p:sp>
        <p:sp>
          <p:nvSpPr>
            <p:cNvPr id="126995" name="Oval 19"/>
            <p:cNvSpPr>
              <a:spLocks noChangeArrowheads="1"/>
            </p:cNvSpPr>
            <p:nvPr/>
          </p:nvSpPr>
          <p:spPr bwMode="auto">
            <a:xfrm>
              <a:off x="4530" y="3174"/>
              <a:ext cx="56" cy="56"/>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6996" name="Text Box 20"/>
            <p:cNvSpPr txBox="1">
              <a:spLocks noChangeArrowheads="1"/>
            </p:cNvSpPr>
            <p:nvPr/>
          </p:nvSpPr>
          <p:spPr bwMode="auto">
            <a:xfrm>
              <a:off x="4297" y="3080"/>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A</a:t>
              </a:r>
            </a:p>
          </p:txBody>
        </p:sp>
        <p:sp>
          <p:nvSpPr>
            <p:cNvPr id="126997" name="Oval 21"/>
            <p:cNvSpPr>
              <a:spLocks noChangeArrowheads="1"/>
            </p:cNvSpPr>
            <p:nvPr/>
          </p:nvSpPr>
          <p:spPr bwMode="auto">
            <a:xfrm>
              <a:off x="4527" y="2490"/>
              <a:ext cx="56" cy="56"/>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6998" name="Text Box 22"/>
            <p:cNvSpPr txBox="1">
              <a:spLocks noChangeArrowheads="1"/>
            </p:cNvSpPr>
            <p:nvPr/>
          </p:nvSpPr>
          <p:spPr bwMode="auto">
            <a:xfrm>
              <a:off x="4294" y="2396"/>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B</a:t>
              </a:r>
            </a:p>
          </p:txBody>
        </p:sp>
        <p:sp>
          <p:nvSpPr>
            <p:cNvPr id="126999" name="Oval 23"/>
            <p:cNvSpPr>
              <a:spLocks noChangeArrowheads="1"/>
            </p:cNvSpPr>
            <p:nvPr/>
          </p:nvSpPr>
          <p:spPr bwMode="auto">
            <a:xfrm>
              <a:off x="5112" y="2488"/>
              <a:ext cx="56" cy="56"/>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7000" name="Text Box 24"/>
            <p:cNvSpPr txBox="1">
              <a:spLocks noChangeArrowheads="1"/>
            </p:cNvSpPr>
            <p:nvPr/>
          </p:nvSpPr>
          <p:spPr bwMode="auto">
            <a:xfrm>
              <a:off x="5197" y="2401"/>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C</a:t>
              </a:r>
            </a:p>
          </p:txBody>
        </p:sp>
        <p:sp>
          <p:nvSpPr>
            <p:cNvPr id="127001" name="Line 25"/>
            <p:cNvSpPr>
              <a:spLocks noChangeShapeType="1"/>
            </p:cNvSpPr>
            <p:nvPr/>
          </p:nvSpPr>
          <p:spPr bwMode="auto">
            <a:xfrm flipV="1">
              <a:off x="4558" y="2510"/>
              <a:ext cx="0" cy="665"/>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7002" name="Line 26"/>
            <p:cNvSpPr>
              <a:spLocks noChangeShapeType="1"/>
            </p:cNvSpPr>
            <p:nvPr/>
          </p:nvSpPr>
          <p:spPr bwMode="auto">
            <a:xfrm flipV="1">
              <a:off x="4547" y="2511"/>
              <a:ext cx="594" cy="4"/>
            </a:xfrm>
            <a:prstGeom prst="line">
              <a:avLst/>
            </a:prstGeom>
            <a:noFill/>
            <a:ln w="57150">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7003" name="Line 27"/>
            <p:cNvSpPr>
              <a:spLocks noChangeShapeType="1"/>
            </p:cNvSpPr>
            <p:nvPr/>
          </p:nvSpPr>
          <p:spPr bwMode="auto">
            <a:xfrm flipH="1">
              <a:off x="4560" y="2522"/>
              <a:ext cx="584" cy="676"/>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
        <p:nvSpPr>
          <p:cNvPr id="1208349" name="Freeform 29"/>
          <p:cNvSpPr>
            <a:spLocks/>
          </p:cNvSpPr>
          <p:nvPr/>
        </p:nvSpPr>
        <p:spPr bwMode="auto">
          <a:xfrm>
            <a:off x="7232650" y="4283075"/>
            <a:ext cx="941388" cy="1425575"/>
          </a:xfrm>
          <a:custGeom>
            <a:avLst/>
            <a:gdLst>
              <a:gd name="T0" fmla="*/ 593 w 593"/>
              <a:gd name="T1" fmla="*/ 898 h 898"/>
              <a:gd name="T2" fmla="*/ 593 w 593"/>
              <a:gd name="T3" fmla="*/ 0 h 898"/>
              <a:gd name="T4" fmla="*/ 0 w 593"/>
              <a:gd name="T5" fmla="*/ 703 h 898"/>
              <a:gd name="T6" fmla="*/ 0 w 593"/>
              <a:gd name="T7" fmla="*/ 898 h 898"/>
              <a:gd name="T8" fmla="*/ 593 w 593"/>
              <a:gd name="T9" fmla="*/ 898 h 898"/>
              <a:gd name="T10" fmla="*/ 0 60000 65536"/>
              <a:gd name="T11" fmla="*/ 0 60000 65536"/>
              <a:gd name="T12" fmla="*/ 0 60000 65536"/>
              <a:gd name="T13" fmla="*/ 0 60000 65536"/>
              <a:gd name="T14" fmla="*/ 0 60000 65536"/>
              <a:gd name="T15" fmla="*/ 0 w 593"/>
              <a:gd name="T16" fmla="*/ 0 h 898"/>
              <a:gd name="T17" fmla="*/ 593 w 593"/>
              <a:gd name="T18" fmla="*/ 898 h 898"/>
            </a:gdLst>
            <a:ahLst/>
            <a:cxnLst>
              <a:cxn ang="T10">
                <a:pos x="T0" y="T1"/>
              </a:cxn>
              <a:cxn ang="T11">
                <a:pos x="T2" y="T3"/>
              </a:cxn>
              <a:cxn ang="T12">
                <a:pos x="T4" y="T5"/>
              </a:cxn>
              <a:cxn ang="T13">
                <a:pos x="T6" y="T7"/>
              </a:cxn>
              <a:cxn ang="T14">
                <a:pos x="T8" y="T9"/>
              </a:cxn>
            </a:cxnLst>
            <a:rect l="T15" t="T16" r="T17" b="T18"/>
            <a:pathLst>
              <a:path w="593" h="898">
                <a:moveTo>
                  <a:pt x="593" y="898"/>
                </a:moveTo>
                <a:lnTo>
                  <a:pt x="593" y="0"/>
                </a:lnTo>
                <a:lnTo>
                  <a:pt x="0" y="703"/>
                </a:lnTo>
                <a:lnTo>
                  <a:pt x="0" y="898"/>
                </a:lnTo>
                <a:lnTo>
                  <a:pt x="593" y="898"/>
                </a:lnTo>
                <a:close/>
              </a:path>
            </a:pathLst>
          </a:custGeom>
          <a:solidFill>
            <a:schemeClr val="accent1"/>
          </a:solidFill>
          <a:ln w="9525" cap="flat">
            <a:solidFill>
              <a:schemeClr val="tx1"/>
            </a:solidFill>
            <a:prstDash val="dash"/>
            <a:round/>
            <a:headEnd/>
            <a:tailEnd/>
          </a:ln>
        </p:spPr>
        <p:txBody>
          <a:bodyPr/>
          <a:lstStyle/>
          <a:p>
            <a:endParaRPr lang="en-US"/>
          </a:p>
        </p:txBody>
      </p:sp>
      <p:sp>
        <p:nvSpPr>
          <p:cNvPr id="1208352" name="Freeform 32"/>
          <p:cNvSpPr>
            <a:spLocks/>
          </p:cNvSpPr>
          <p:nvPr/>
        </p:nvSpPr>
        <p:spPr bwMode="auto">
          <a:xfrm>
            <a:off x="7231063" y="4308475"/>
            <a:ext cx="938212" cy="1082675"/>
          </a:xfrm>
          <a:custGeom>
            <a:avLst/>
            <a:gdLst>
              <a:gd name="T0" fmla="*/ 591 w 591"/>
              <a:gd name="T1" fmla="*/ 682 h 682"/>
              <a:gd name="T2" fmla="*/ 591 w 591"/>
              <a:gd name="T3" fmla="*/ 0 h 682"/>
              <a:gd name="T4" fmla="*/ 0 w 591"/>
              <a:gd name="T5" fmla="*/ 682 h 682"/>
              <a:gd name="T6" fmla="*/ 591 w 591"/>
              <a:gd name="T7" fmla="*/ 682 h 682"/>
              <a:gd name="T8" fmla="*/ 0 60000 65536"/>
              <a:gd name="T9" fmla="*/ 0 60000 65536"/>
              <a:gd name="T10" fmla="*/ 0 60000 65536"/>
              <a:gd name="T11" fmla="*/ 0 60000 65536"/>
              <a:gd name="T12" fmla="*/ 0 w 591"/>
              <a:gd name="T13" fmla="*/ 0 h 682"/>
              <a:gd name="T14" fmla="*/ 591 w 591"/>
              <a:gd name="T15" fmla="*/ 682 h 682"/>
            </a:gdLst>
            <a:ahLst/>
            <a:cxnLst>
              <a:cxn ang="T8">
                <a:pos x="T0" y="T1"/>
              </a:cxn>
              <a:cxn ang="T9">
                <a:pos x="T2" y="T3"/>
              </a:cxn>
              <a:cxn ang="T10">
                <a:pos x="T4" y="T5"/>
              </a:cxn>
              <a:cxn ang="T11">
                <a:pos x="T6" y="T7"/>
              </a:cxn>
            </a:cxnLst>
            <a:rect l="T12" t="T13" r="T14" b="T15"/>
            <a:pathLst>
              <a:path w="591" h="682">
                <a:moveTo>
                  <a:pt x="591" y="682"/>
                </a:moveTo>
                <a:lnTo>
                  <a:pt x="591" y="0"/>
                </a:lnTo>
                <a:lnTo>
                  <a:pt x="0" y="682"/>
                </a:lnTo>
                <a:lnTo>
                  <a:pt x="591" y="682"/>
                </a:lnTo>
                <a:close/>
              </a:path>
            </a:pathLst>
          </a:custGeom>
          <a:solidFill>
            <a:srgbClr val="FF0000">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350" name="Line 30"/>
          <p:cNvSpPr>
            <a:spLocks noChangeShapeType="1"/>
          </p:cNvSpPr>
          <p:nvPr/>
        </p:nvSpPr>
        <p:spPr bwMode="auto">
          <a:xfrm>
            <a:off x="7207250" y="5402263"/>
            <a:ext cx="95885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08351" name="Rectangle 31"/>
          <p:cNvSpPr>
            <a:spLocks noChangeArrowheads="1"/>
          </p:cNvSpPr>
          <p:nvPr/>
        </p:nvSpPr>
        <p:spPr bwMode="auto">
          <a:xfrm>
            <a:off x="7231063" y="5391150"/>
            <a:ext cx="938212" cy="312738"/>
          </a:xfrm>
          <a:prstGeom prst="rect">
            <a:avLst/>
          </a:prstGeom>
          <a:solidFill>
            <a:srgbClr val="FFCC00">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08349"/>
                                        </p:tgtEl>
                                        <p:attrNameLst>
                                          <p:attrName>style.visibility</p:attrName>
                                        </p:attrNameLst>
                                      </p:cBhvr>
                                      <p:to>
                                        <p:strVal val="visible"/>
                                      </p:to>
                                    </p:set>
                                    <p:animEffect transition="in" filter="wipe(right)">
                                      <p:cBhvr>
                                        <p:cTn id="7" dur="2000"/>
                                        <p:tgtEl>
                                          <p:spTgt spid="1208349"/>
                                        </p:tgtEl>
                                      </p:cBhvr>
                                    </p:animEffect>
                                  </p:childTnLst>
                                  <p:subTnLst>
                                    <p:audio>
                                      <p:cMediaNode>
                                        <p:cTn display="0" masterRel="sameClick">
                                          <p:stCondLst>
                                            <p:cond evt="begin" delay="0">
                                              <p:tn val="5"/>
                                            </p:cond>
                                          </p:stCondLst>
                                          <p:endCondLst>
                                            <p:cond evt="onStopAudio" delay="0">
                                              <p:tgtEl>
                                                <p:sldTgt/>
                                              </p:tgtEl>
                                            </p:cond>
                                          </p:endCondLst>
                                        </p:cTn>
                                        <p:tgtEl>
                                          <p:sndTgt r:embed="rId4" name="drumroll.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208350"/>
                                        </p:tgtEl>
                                        <p:attrNameLst>
                                          <p:attrName>style.visibility</p:attrName>
                                        </p:attrNameLst>
                                      </p:cBhvr>
                                      <p:to>
                                        <p:strVal val="visible"/>
                                      </p:to>
                                    </p:set>
                                    <p:animEffect transition="in" filter="wipe(right)">
                                      <p:cBhvr>
                                        <p:cTn id="12" dur="500"/>
                                        <p:tgtEl>
                                          <p:spTgt spid="1208350"/>
                                        </p:tgtEl>
                                      </p:cBhvr>
                                    </p:animEffect>
                                  </p:childTnLst>
                                  <p:subTnLst>
                                    <p:audio>
                                      <p:cMediaNode>
                                        <p:cTn display="0" masterRel="sameClick">
                                          <p:stCondLst>
                                            <p:cond evt="begin" delay="0">
                                              <p:tn val="10"/>
                                            </p:cond>
                                          </p:stCondLst>
                                          <p:endCondLst>
                                            <p:cond evt="onStopAudio" delay="0">
                                              <p:tgtEl>
                                                <p:sldTgt/>
                                              </p:tgtEl>
                                            </p:cond>
                                          </p:endCondLst>
                                        </p:cTn>
                                        <p:tgtEl>
                                          <p:sndTgt r:embed="rId5" name="cashreg.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208351"/>
                                        </p:tgtEl>
                                        <p:attrNameLst>
                                          <p:attrName>style.visibility</p:attrName>
                                        </p:attrNameLst>
                                      </p:cBhvr>
                                      <p:to>
                                        <p:strVal val="visible"/>
                                      </p:to>
                                    </p:set>
                                    <p:animEffect transition="in" filter="wipe(right)">
                                      <p:cBhvr>
                                        <p:cTn id="17" dur="2000"/>
                                        <p:tgtEl>
                                          <p:spTgt spid="1208351"/>
                                        </p:tgtEl>
                                      </p:cBhvr>
                                    </p:animEffect>
                                  </p:childTnLst>
                                  <p:subTnLst>
                                    <p:audio>
                                      <p:cMediaNode>
                                        <p:cTn display="0" masterRel="sameClick">
                                          <p:stCondLst>
                                            <p:cond evt="begin" delay="0">
                                              <p:tn val="15"/>
                                            </p:cond>
                                          </p:stCondLst>
                                          <p:endCondLst>
                                            <p:cond evt="onStopAudio" delay="0">
                                              <p:tgtEl>
                                                <p:sldTgt/>
                                              </p:tgtEl>
                                            </p:cond>
                                          </p:endCondLst>
                                        </p:cTn>
                                        <p:tgtEl>
                                          <p:sndTgt r:embed="rId4" name="drumroll.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208352"/>
                                        </p:tgtEl>
                                        <p:attrNameLst>
                                          <p:attrName>style.visibility</p:attrName>
                                        </p:attrNameLst>
                                      </p:cBhvr>
                                      <p:to>
                                        <p:strVal val="visible"/>
                                      </p:to>
                                    </p:set>
                                    <p:animEffect transition="in" filter="wipe(right)">
                                      <p:cBhvr>
                                        <p:cTn id="22" dur="2000"/>
                                        <p:tgtEl>
                                          <p:spTgt spid="1208352"/>
                                        </p:tgtEl>
                                      </p:cBhvr>
                                    </p:animEffect>
                                  </p:childTnLst>
                                  <p:subTnLst>
                                    <p:audio>
                                      <p:cMediaNode>
                                        <p:cTn display="0" masterRel="sameClick">
                                          <p:stCondLst>
                                            <p:cond evt="begin" delay="0">
                                              <p:tn val="20"/>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9" grpId="0" animBg="1"/>
      <p:bldP spid="1208352" grpId="0" animBg="1"/>
      <p:bldP spid="1208350" grpId="0" animBg="1"/>
      <p:bldP spid="120835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401" name="Rectangle 33"/>
          <p:cNvSpPr>
            <a:spLocks noChangeArrowheads="1"/>
          </p:cNvSpPr>
          <p:nvPr/>
        </p:nvSpPr>
        <p:spPr bwMode="auto">
          <a:xfrm>
            <a:off x="684213" y="6072188"/>
            <a:ext cx="7762875" cy="77946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t>FYI   </a:t>
            </a:r>
            <a:r>
              <a:rPr lang="en-US" altLang="en-US" b="1">
                <a:sym typeface="Symbol" pitchFamily="18" charset="2"/>
              </a:rPr>
              <a:t></a:t>
            </a:r>
            <a:r>
              <a:rPr lang="en-US" altLang="en-US">
                <a:sym typeface="Symbol" pitchFamily="18" charset="2"/>
              </a:rPr>
              <a:t>Because </a:t>
            </a:r>
            <a:r>
              <a:rPr lang="en-US" altLang="en-US" i="1">
                <a:cs typeface="Courier New" pitchFamily="49" charset="0"/>
                <a:sym typeface="Symbol" pitchFamily="18" charset="2"/>
              </a:rPr>
              <a:t>W</a:t>
            </a:r>
            <a:r>
              <a:rPr lang="en-US" altLang="en-US" baseline="-25000">
                <a:cs typeface="Courier New" pitchFamily="49" charset="0"/>
                <a:sym typeface="Symbol" pitchFamily="18" charset="2"/>
              </a:rPr>
              <a:t>cycle</a:t>
            </a:r>
            <a:r>
              <a:rPr lang="en-US" altLang="en-US">
                <a:sym typeface="Symbol" pitchFamily="18" charset="2"/>
              </a:rPr>
              <a:t> is positive, work is done </a:t>
            </a:r>
            <a:r>
              <a:rPr lang="en-US" altLang="en-US" u="sng">
                <a:sym typeface="Symbol" pitchFamily="18" charset="2"/>
              </a:rPr>
              <a:t>on</a:t>
            </a:r>
            <a:r>
              <a:rPr lang="en-US" altLang="en-US">
                <a:sym typeface="Symbol" pitchFamily="18" charset="2"/>
              </a:rPr>
              <a:t> the external environment during each cycle.</a:t>
            </a:r>
          </a:p>
        </p:txBody>
      </p:sp>
      <p:sp>
        <p:nvSpPr>
          <p:cNvPr id="1206276" name="Rectangle 4"/>
          <p:cNvSpPr>
            <a:spLocks noChangeArrowheads="1"/>
          </p:cNvSpPr>
          <p:nvPr/>
        </p:nvSpPr>
        <p:spPr bwMode="auto">
          <a:xfrm>
            <a:off x="687388" y="1828800"/>
            <a:ext cx="7772400" cy="42306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a:sym typeface="Symbol" pitchFamily="18" charset="2"/>
              </a:rPr>
              <a:t>EXAMPLE</a:t>
            </a:r>
            <a:r>
              <a:rPr lang="en-US" altLang="en-US" dirty="0"/>
              <a:t>: A fixed quantity of a gas undergoes the cycle shown here (from the last example):</a:t>
            </a:r>
          </a:p>
          <a:p>
            <a:pPr eaLnBrk="1" hangingPunct="1"/>
            <a:r>
              <a:rPr lang="en-US" altLang="en-US" dirty="0"/>
              <a:t>(d) Find the work done during the cycle </a:t>
            </a:r>
            <a:r>
              <a:rPr lang="en-US" altLang="en-US" dirty="0">
                <a:sym typeface="Symbol" pitchFamily="18" charset="2"/>
              </a:rPr>
              <a:t>ABCA.</a:t>
            </a:r>
          </a:p>
          <a:p>
            <a:pPr eaLnBrk="1" hangingPunct="1">
              <a:lnSpc>
                <a:spcPct val="90000"/>
              </a:lnSpc>
              <a:spcBef>
                <a:spcPct val="20000"/>
              </a:spcBef>
            </a:pPr>
            <a:r>
              <a:rPr lang="en-US" altLang="en-US" dirty="0">
                <a:sym typeface="Symbol" pitchFamily="18" charset="2"/>
              </a:rPr>
              <a:t>SOLUTION: </a:t>
            </a:r>
          </a:p>
          <a:p>
            <a:pPr eaLnBrk="1" hangingPunct="1">
              <a:lnSpc>
                <a:spcPct val="90000"/>
              </a:lnSpc>
              <a:spcBef>
                <a:spcPct val="20000"/>
              </a:spcBef>
            </a:pPr>
            <a:r>
              <a:rPr lang="en-US" altLang="en-US" dirty="0">
                <a:sym typeface="Symbol" pitchFamily="18" charset="2"/>
              </a:rPr>
              <a:t>(d) Just total up the work done                                            in each process.</a:t>
            </a:r>
            <a:endParaRPr lang="en-US" altLang="en-US" dirty="0">
              <a:cs typeface="Courier New" pitchFamily="49" charset="0"/>
              <a:sym typeface="Symbol" pitchFamily="18" charset="2"/>
            </a:endParaRPr>
          </a:p>
          <a:p>
            <a:pPr eaLnBrk="1" hangingPunct="1">
              <a:lnSpc>
                <a:spcPct val="90000"/>
              </a:lnSpc>
              <a:spcBef>
                <a:spcPct val="20000"/>
              </a:spcBef>
            </a:pPr>
            <a:r>
              <a:rPr lang="en-US" altLang="en-US" dirty="0">
                <a:cs typeface="Courier New" pitchFamily="49" charset="0"/>
                <a:sym typeface="Symbol" pitchFamily="18" charset="2"/>
              </a:rPr>
              <a:t></a:t>
            </a:r>
            <a:r>
              <a:rPr lang="en-US" altLang="en-US" i="1" dirty="0">
                <a:cs typeface="Courier New" pitchFamily="49" charset="0"/>
                <a:sym typeface="Symbol" pitchFamily="18" charset="2"/>
              </a:rPr>
              <a:t>W</a:t>
            </a:r>
            <a:r>
              <a:rPr lang="en-US" altLang="en-US" baseline="-25000" dirty="0">
                <a:cs typeface="Courier New" pitchFamily="49" charset="0"/>
                <a:sym typeface="Symbol" pitchFamily="18" charset="2"/>
              </a:rPr>
              <a:t>AB</a:t>
            </a:r>
            <a:r>
              <a:rPr lang="en-US" altLang="en-US" baseline="30000" dirty="0">
                <a:cs typeface="Courier New" pitchFamily="49" charset="0"/>
                <a:sym typeface="Symbol" pitchFamily="18" charset="2"/>
              </a:rPr>
              <a:t> </a:t>
            </a:r>
            <a:r>
              <a:rPr lang="en-US" altLang="en-US" dirty="0">
                <a:cs typeface="Courier New" pitchFamily="49" charset="0"/>
                <a:sym typeface="Symbol" pitchFamily="18" charset="2"/>
              </a:rPr>
              <a:t>= 0 J.</a:t>
            </a:r>
          </a:p>
          <a:p>
            <a:pPr eaLnBrk="1" hangingPunct="1">
              <a:lnSpc>
                <a:spcPct val="90000"/>
              </a:lnSpc>
              <a:spcBef>
                <a:spcPct val="20000"/>
              </a:spcBef>
            </a:pPr>
            <a:r>
              <a:rPr lang="en-US" altLang="en-US" dirty="0">
                <a:cs typeface="Courier New" pitchFamily="49" charset="0"/>
                <a:sym typeface="Symbol" pitchFamily="18" charset="2"/>
              </a:rPr>
              <a:t></a:t>
            </a:r>
            <a:r>
              <a:rPr lang="en-US" altLang="en-US" i="1" dirty="0">
                <a:cs typeface="Courier New" pitchFamily="49" charset="0"/>
                <a:sym typeface="Symbol" pitchFamily="18" charset="2"/>
              </a:rPr>
              <a:t>W</a:t>
            </a:r>
            <a:r>
              <a:rPr lang="en-US" altLang="en-US" baseline="-25000" dirty="0">
                <a:cs typeface="Courier New" pitchFamily="49" charset="0"/>
                <a:sym typeface="Symbol" pitchFamily="18" charset="2"/>
              </a:rPr>
              <a:t>BC</a:t>
            </a:r>
            <a:r>
              <a:rPr lang="en-US" altLang="en-US" baseline="30000" dirty="0">
                <a:cs typeface="Courier New" pitchFamily="49" charset="0"/>
                <a:sym typeface="Symbol" pitchFamily="18" charset="2"/>
              </a:rPr>
              <a:t> </a:t>
            </a:r>
            <a:r>
              <a:rPr lang="en-US" altLang="en-US" dirty="0">
                <a:cs typeface="Courier New" pitchFamily="49" charset="0"/>
                <a:sym typeface="Symbol" pitchFamily="18" charset="2"/>
              </a:rPr>
              <a:t>= </a:t>
            </a:r>
            <a:r>
              <a:rPr lang="en-US" altLang="en-US" dirty="0" smtClean="0">
                <a:cs typeface="Courier New" pitchFamily="49" charset="0"/>
                <a:sym typeface="Symbol" pitchFamily="18" charset="2"/>
              </a:rPr>
              <a:t>+120 </a:t>
            </a:r>
            <a:r>
              <a:rPr lang="en-US" altLang="en-US" dirty="0">
                <a:cs typeface="Courier New" pitchFamily="49" charset="0"/>
                <a:sym typeface="Symbol" pitchFamily="18" charset="2"/>
              </a:rPr>
              <a:t>J.</a:t>
            </a:r>
          </a:p>
          <a:p>
            <a:pPr eaLnBrk="1" hangingPunct="1">
              <a:lnSpc>
                <a:spcPct val="90000"/>
              </a:lnSpc>
              <a:spcBef>
                <a:spcPct val="20000"/>
              </a:spcBef>
            </a:pPr>
            <a:r>
              <a:rPr lang="en-US" altLang="en-US" dirty="0">
                <a:cs typeface="Courier New" pitchFamily="49" charset="0"/>
                <a:sym typeface="Symbol" pitchFamily="18" charset="2"/>
              </a:rPr>
              <a:t></a:t>
            </a:r>
            <a:r>
              <a:rPr lang="en-US" altLang="en-US" i="1" dirty="0">
                <a:cs typeface="Courier New" pitchFamily="49" charset="0"/>
                <a:sym typeface="Symbol" pitchFamily="18" charset="2"/>
              </a:rPr>
              <a:t>W</a:t>
            </a:r>
            <a:r>
              <a:rPr lang="en-US" altLang="en-US" baseline="-25000" dirty="0">
                <a:cs typeface="Courier New" pitchFamily="49" charset="0"/>
                <a:sym typeface="Symbol" pitchFamily="18" charset="2"/>
              </a:rPr>
              <a:t>CA</a:t>
            </a:r>
            <a:r>
              <a:rPr lang="en-US" altLang="en-US" baseline="30000" dirty="0">
                <a:cs typeface="Courier New" pitchFamily="49" charset="0"/>
                <a:sym typeface="Symbol" pitchFamily="18" charset="2"/>
              </a:rPr>
              <a:t> </a:t>
            </a:r>
            <a:r>
              <a:rPr lang="en-US" altLang="en-US" dirty="0">
                <a:cs typeface="Courier New" pitchFamily="49" charset="0"/>
                <a:sym typeface="Symbol" pitchFamily="18" charset="2"/>
              </a:rPr>
              <a:t>= -75 J.</a:t>
            </a:r>
          </a:p>
          <a:p>
            <a:pPr eaLnBrk="1" hangingPunct="1">
              <a:lnSpc>
                <a:spcPct val="90000"/>
              </a:lnSpc>
              <a:spcBef>
                <a:spcPct val="20000"/>
              </a:spcBef>
            </a:pPr>
            <a:r>
              <a:rPr lang="en-US" altLang="en-US" dirty="0">
                <a:cs typeface="Courier New" pitchFamily="49" charset="0"/>
                <a:sym typeface="Symbol" pitchFamily="18" charset="2"/>
              </a:rPr>
              <a:t></a:t>
            </a:r>
            <a:r>
              <a:rPr lang="en-US" altLang="en-US" i="1" dirty="0" err="1">
                <a:cs typeface="Courier New" pitchFamily="49" charset="0"/>
                <a:sym typeface="Symbol" pitchFamily="18" charset="2"/>
              </a:rPr>
              <a:t>W</a:t>
            </a:r>
            <a:r>
              <a:rPr lang="en-US" altLang="en-US" baseline="-25000" dirty="0" err="1">
                <a:cs typeface="Courier New" pitchFamily="49" charset="0"/>
                <a:sym typeface="Symbol" pitchFamily="18" charset="2"/>
              </a:rPr>
              <a:t>cycle</a:t>
            </a:r>
            <a:r>
              <a:rPr lang="en-US" altLang="en-US" baseline="30000" dirty="0">
                <a:cs typeface="Courier New" pitchFamily="49" charset="0"/>
                <a:sym typeface="Symbol" pitchFamily="18" charset="2"/>
              </a:rPr>
              <a:t> </a:t>
            </a:r>
            <a:r>
              <a:rPr lang="en-US" altLang="en-US" dirty="0">
                <a:cs typeface="Courier New" pitchFamily="49" charset="0"/>
                <a:sym typeface="Symbol" pitchFamily="18" charset="2"/>
              </a:rPr>
              <a:t>= 0 + 120 – 75 = </a:t>
            </a:r>
            <a:r>
              <a:rPr lang="en-US" altLang="en-US" dirty="0" smtClean="0">
                <a:cs typeface="Courier New" pitchFamily="49" charset="0"/>
                <a:sym typeface="Symbol" pitchFamily="18" charset="2"/>
              </a:rPr>
              <a:t>+45 </a:t>
            </a:r>
            <a:r>
              <a:rPr lang="en-US" altLang="en-US" dirty="0">
                <a:cs typeface="Courier New" pitchFamily="49" charset="0"/>
                <a:sym typeface="Symbol" pitchFamily="18" charset="2"/>
              </a:rPr>
              <a:t>J.</a:t>
            </a:r>
          </a:p>
        </p:txBody>
      </p:sp>
      <p:sp>
        <p:nvSpPr>
          <p:cNvPr id="1206274" name="Rectangle 2"/>
          <p:cNvSpPr>
            <a:spLocks noChangeArrowheads="1"/>
          </p:cNvSpPr>
          <p:nvPr/>
        </p:nvSpPr>
        <p:spPr bwMode="auto">
          <a:xfrm>
            <a:off x="685800" y="1401763"/>
            <a:ext cx="7772400" cy="4524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rPr>
              <a:t>Sketching and interpreting state change graphs</a:t>
            </a:r>
            <a:endParaRPr lang="en-US" altLang="en-US">
              <a:solidFill>
                <a:srgbClr val="000000"/>
              </a:solidFill>
              <a:cs typeface="Times New Roman" pitchFamily="18" charset="0"/>
            </a:endParaRPr>
          </a:p>
        </p:txBody>
      </p:sp>
      <p:grpSp>
        <p:nvGrpSpPr>
          <p:cNvPr id="129028" name="Group 31"/>
          <p:cNvGrpSpPr>
            <a:grpSpLocks/>
          </p:cNvGrpSpPr>
          <p:nvPr/>
        </p:nvGrpSpPr>
        <p:grpSpPr bwMode="auto">
          <a:xfrm>
            <a:off x="6094413" y="3414713"/>
            <a:ext cx="3049587" cy="2703512"/>
            <a:chOff x="3839" y="1959"/>
            <a:chExt cx="1921" cy="1703"/>
          </a:xfrm>
        </p:grpSpPr>
        <p:grpSp>
          <p:nvGrpSpPr>
            <p:cNvPr id="129029" name="Group 5"/>
            <p:cNvGrpSpPr>
              <a:grpSpLocks/>
            </p:cNvGrpSpPr>
            <p:nvPr/>
          </p:nvGrpSpPr>
          <p:grpSpPr bwMode="auto">
            <a:xfrm>
              <a:off x="4070" y="1959"/>
              <a:ext cx="196" cy="1445"/>
              <a:chOff x="3775" y="1283"/>
              <a:chExt cx="196" cy="810"/>
            </a:xfrm>
          </p:grpSpPr>
          <p:sp>
            <p:nvSpPr>
              <p:cNvPr id="129030" name="Line 6"/>
              <p:cNvSpPr>
                <a:spLocks noChangeShapeType="1"/>
              </p:cNvSpPr>
              <p:nvPr/>
            </p:nvSpPr>
            <p:spPr bwMode="auto">
              <a:xfrm flipV="1">
                <a:off x="3856" y="1489"/>
                <a:ext cx="0" cy="6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9031" name="Text Box 7"/>
              <p:cNvSpPr txBox="1">
                <a:spLocks noChangeArrowheads="1"/>
              </p:cNvSpPr>
              <p:nvPr/>
            </p:nvSpPr>
            <p:spPr bwMode="auto">
              <a:xfrm>
                <a:off x="3775" y="1283"/>
                <a:ext cx="19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p</a:t>
                </a:r>
              </a:p>
            </p:txBody>
          </p:sp>
        </p:grpSp>
        <p:grpSp>
          <p:nvGrpSpPr>
            <p:cNvPr id="129032" name="Group 8"/>
            <p:cNvGrpSpPr>
              <a:grpSpLocks/>
            </p:cNvGrpSpPr>
            <p:nvPr/>
          </p:nvGrpSpPr>
          <p:grpSpPr bwMode="auto">
            <a:xfrm>
              <a:off x="4157" y="3281"/>
              <a:ext cx="1603" cy="231"/>
              <a:chOff x="3856" y="1981"/>
              <a:chExt cx="1074" cy="231"/>
            </a:xfrm>
          </p:grpSpPr>
          <p:sp>
            <p:nvSpPr>
              <p:cNvPr id="129033" name="Line 9"/>
              <p:cNvSpPr>
                <a:spLocks noChangeShapeType="1"/>
              </p:cNvSpPr>
              <p:nvPr/>
            </p:nvSpPr>
            <p:spPr bwMode="auto">
              <a:xfrm>
                <a:off x="3856" y="2100"/>
                <a:ext cx="9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9034" name="Text Box 10"/>
              <p:cNvSpPr txBox="1">
                <a:spLocks noChangeArrowheads="1"/>
              </p:cNvSpPr>
              <p:nvPr/>
            </p:nvSpPr>
            <p:spPr bwMode="auto">
              <a:xfrm>
                <a:off x="4788" y="1981"/>
                <a:ext cx="14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V</a:t>
                </a:r>
              </a:p>
            </p:txBody>
          </p:sp>
        </p:grpSp>
        <p:sp>
          <p:nvSpPr>
            <p:cNvPr id="129035" name="Text Box 11"/>
            <p:cNvSpPr txBox="1">
              <a:spLocks noChangeArrowheads="1"/>
            </p:cNvSpPr>
            <p:nvPr/>
          </p:nvSpPr>
          <p:spPr bwMode="auto">
            <a:xfrm>
              <a:off x="3839" y="306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2</a:t>
              </a:r>
            </a:p>
          </p:txBody>
        </p:sp>
        <p:sp>
          <p:nvSpPr>
            <p:cNvPr id="129036" name="Line 12"/>
            <p:cNvSpPr>
              <a:spLocks noChangeShapeType="1"/>
            </p:cNvSpPr>
            <p:nvPr/>
          </p:nvSpPr>
          <p:spPr bwMode="auto">
            <a:xfrm>
              <a:off x="4083" y="3191"/>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37" name="Line 13"/>
            <p:cNvSpPr>
              <a:spLocks noChangeShapeType="1"/>
            </p:cNvSpPr>
            <p:nvPr/>
          </p:nvSpPr>
          <p:spPr bwMode="auto">
            <a:xfrm>
              <a:off x="4079" y="2528"/>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38" name="Text Box 14"/>
            <p:cNvSpPr txBox="1">
              <a:spLocks noChangeArrowheads="1"/>
            </p:cNvSpPr>
            <p:nvPr/>
          </p:nvSpPr>
          <p:spPr bwMode="auto">
            <a:xfrm>
              <a:off x="3840" y="242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8</a:t>
              </a:r>
            </a:p>
          </p:txBody>
        </p:sp>
        <p:sp>
          <p:nvSpPr>
            <p:cNvPr id="129039" name="Line 15"/>
            <p:cNvSpPr>
              <a:spLocks noChangeShapeType="1"/>
            </p:cNvSpPr>
            <p:nvPr/>
          </p:nvSpPr>
          <p:spPr bwMode="auto">
            <a:xfrm rot="-5400000">
              <a:off x="4502" y="3402"/>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40" name="Line 16"/>
            <p:cNvSpPr>
              <a:spLocks noChangeShapeType="1"/>
            </p:cNvSpPr>
            <p:nvPr/>
          </p:nvSpPr>
          <p:spPr bwMode="auto">
            <a:xfrm rot="-5400000">
              <a:off x="5093" y="3406"/>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41" name="Text Box 17"/>
            <p:cNvSpPr txBox="1">
              <a:spLocks noChangeArrowheads="1"/>
            </p:cNvSpPr>
            <p:nvPr/>
          </p:nvSpPr>
          <p:spPr bwMode="auto">
            <a:xfrm>
              <a:off x="4425" y="343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10</a:t>
              </a:r>
            </a:p>
          </p:txBody>
        </p:sp>
        <p:sp>
          <p:nvSpPr>
            <p:cNvPr id="129042" name="Text Box 18"/>
            <p:cNvSpPr txBox="1">
              <a:spLocks noChangeArrowheads="1"/>
            </p:cNvSpPr>
            <p:nvPr/>
          </p:nvSpPr>
          <p:spPr bwMode="auto">
            <a:xfrm>
              <a:off x="5019" y="343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25</a:t>
              </a:r>
            </a:p>
          </p:txBody>
        </p:sp>
        <p:sp>
          <p:nvSpPr>
            <p:cNvPr id="129043" name="Oval 19"/>
            <p:cNvSpPr>
              <a:spLocks noChangeArrowheads="1"/>
            </p:cNvSpPr>
            <p:nvPr/>
          </p:nvSpPr>
          <p:spPr bwMode="auto">
            <a:xfrm>
              <a:off x="4530" y="3174"/>
              <a:ext cx="56" cy="56"/>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9044" name="Text Box 20"/>
            <p:cNvSpPr txBox="1">
              <a:spLocks noChangeArrowheads="1"/>
            </p:cNvSpPr>
            <p:nvPr/>
          </p:nvSpPr>
          <p:spPr bwMode="auto">
            <a:xfrm>
              <a:off x="4297" y="3080"/>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A</a:t>
              </a:r>
            </a:p>
          </p:txBody>
        </p:sp>
        <p:sp>
          <p:nvSpPr>
            <p:cNvPr id="129045" name="Oval 21"/>
            <p:cNvSpPr>
              <a:spLocks noChangeArrowheads="1"/>
            </p:cNvSpPr>
            <p:nvPr/>
          </p:nvSpPr>
          <p:spPr bwMode="auto">
            <a:xfrm>
              <a:off x="4527" y="2490"/>
              <a:ext cx="56" cy="56"/>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9046" name="Text Box 22"/>
            <p:cNvSpPr txBox="1">
              <a:spLocks noChangeArrowheads="1"/>
            </p:cNvSpPr>
            <p:nvPr/>
          </p:nvSpPr>
          <p:spPr bwMode="auto">
            <a:xfrm>
              <a:off x="4294" y="2396"/>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B</a:t>
              </a:r>
            </a:p>
          </p:txBody>
        </p:sp>
        <p:sp>
          <p:nvSpPr>
            <p:cNvPr id="129047" name="Oval 23"/>
            <p:cNvSpPr>
              <a:spLocks noChangeArrowheads="1"/>
            </p:cNvSpPr>
            <p:nvPr/>
          </p:nvSpPr>
          <p:spPr bwMode="auto">
            <a:xfrm>
              <a:off x="5112" y="2488"/>
              <a:ext cx="56" cy="56"/>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9048" name="Text Box 24"/>
            <p:cNvSpPr txBox="1">
              <a:spLocks noChangeArrowheads="1"/>
            </p:cNvSpPr>
            <p:nvPr/>
          </p:nvSpPr>
          <p:spPr bwMode="auto">
            <a:xfrm>
              <a:off x="5197" y="2401"/>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C</a:t>
              </a:r>
            </a:p>
          </p:txBody>
        </p:sp>
        <p:sp>
          <p:nvSpPr>
            <p:cNvPr id="129049" name="Line 25"/>
            <p:cNvSpPr>
              <a:spLocks noChangeShapeType="1"/>
            </p:cNvSpPr>
            <p:nvPr/>
          </p:nvSpPr>
          <p:spPr bwMode="auto">
            <a:xfrm flipV="1">
              <a:off x="4558" y="2510"/>
              <a:ext cx="0" cy="665"/>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9050" name="Line 26"/>
            <p:cNvSpPr>
              <a:spLocks noChangeShapeType="1"/>
            </p:cNvSpPr>
            <p:nvPr/>
          </p:nvSpPr>
          <p:spPr bwMode="auto">
            <a:xfrm flipV="1">
              <a:off x="4547" y="2511"/>
              <a:ext cx="594" cy="4"/>
            </a:xfrm>
            <a:prstGeom prst="line">
              <a:avLst/>
            </a:prstGeom>
            <a:noFill/>
            <a:ln w="57150">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9051" name="Line 27"/>
            <p:cNvSpPr>
              <a:spLocks noChangeShapeType="1"/>
            </p:cNvSpPr>
            <p:nvPr/>
          </p:nvSpPr>
          <p:spPr bwMode="auto">
            <a:xfrm flipH="1">
              <a:off x="4560" y="2522"/>
              <a:ext cx="584" cy="676"/>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06276">
                                            <p:txEl>
                                              <p:pRg st="1" end="1"/>
                                            </p:txEl>
                                          </p:spTgt>
                                        </p:tgtEl>
                                        <p:attrNameLst>
                                          <p:attrName>style.visibility</p:attrName>
                                        </p:attrNameLst>
                                      </p:cBhvr>
                                      <p:to>
                                        <p:strVal val="visible"/>
                                      </p:to>
                                    </p:set>
                                    <p:anim calcmode="lin" valueType="num">
                                      <p:cBhvr additive="base">
                                        <p:cTn id="7" dur="500" fill="hold"/>
                                        <p:tgtEl>
                                          <p:spTgt spid="120627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62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06276">
                                            <p:txEl>
                                              <p:pRg st="2" end="2"/>
                                            </p:txEl>
                                          </p:spTgt>
                                        </p:tgtEl>
                                        <p:attrNameLst>
                                          <p:attrName>style.visibility</p:attrName>
                                        </p:attrNameLst>
                                      </p:cBhvr>
                                      <p:to>
                                        <p:strVal val="visible"/>
                                      </p:to>
                                    </p:set>
                                    <p:anim calcmode="lin" valueType="num">
                                      <p:cBhvr additive="base">
                                        <p:cTn id="13" dur="500" fill="hold"/>
                                        <p:tgtEl>
                                          <p:spTgt spid="120627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627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06276">
                                            <p:txEl>
                                              <p:pRg st="3" end="3"/>
                                            </p:txEl>
                                          </p:spTgt>
                                        </p:tgtEl>
                                        <p:attrNameLst>
                                          <p:attrName>style.visibility</p:attrName>
                                        </p:attrNameLst>
                                      </p:cBhvr>
                                      <p:to>
                                        <p:strVal val="visible"/>
                                      </p:to>
                                    </p:set>
                                    <p:anim calcmode="lin" valueType="num">
                                      <p:cBhvr additive="base">
                                        <p:cTn id="19" dur="500" fill="hold"/>
                                        <p:tgtEl>
                                          <p:spTgt spid="120627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0627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06276">
                                            <p:txEl>
                                              <p:pRg st="4" end="4"/>
                                            </p:txEl>
                                          </p:spTgt>
                                        </p:tgtEl>
                                        <p:attrNameLst>
                                          <p:attrName>style.visibility</p:attrName>
                                        </p:attrNameLst>
                                      </p:cBhvr>
                                      <p:to>
                                        <p:strVal val="visible"/>
                                      </p:to>
                                    </p:set>
                                    <p:anim calcmode="lin" valueType="num">
                                      <p:cBhvr additive="base">
                                        <p:cTn id="25" dur="500" fill="hold"/>
                                        <p:tgtEl>
                                          <p:spTgt spid="120627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0627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06276">
                                            <p:txEl>
                                              <p:pRg st="5" end="5"/>
                                            </p:txEl>
                                          </p:spTgt>
                                        </p:tgtEl>
                                        <p:attrNameLst>
                                          <p:attrName>style.visibility</p:attrName>
                                        </p:attrNameLst>
                                      </p:cBhvr>
                                      <p:to>
                                        <p:strVal val="visible"/>
                                      </p:to>
                                    </p:set>
                                    <p:anim calcmode="lin" valueType="num">
                                      <p:cBhvr additive="base">
                                        <p:cTn id="31" dur="500" fill="hold"/>
                                        <p:tgtEl>
                                          <p:spTgt spid="120627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0627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206276">
                                            <p:txEl>
                                              <p:pRg st="6" end="6"/>
                                            </p:txEl>
                                          </p:spTgt>
                                        </p:tgtEl>
                                        <p:attrNameLst>
                                          <p:attrName>style.visibility</p:attrName>
                                        </p:attrNameLst>
                                      </p:cBhvr>
                                      <p:to>
                                        <p:strVal val="visible"/>
                                      </p:to>
                                    </p:set>
                                    <p:anim calcmode="lin" valueType="num">
                                      <p:cBhvr additive="base">
                                        <p:cTn id="37" dur="500" fill="hold"/>
                                        <p:tgtEl>
                                          <p:spTgt spid="120627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0627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206276">
                                            <p:txEl>
                                              <p:pRg st="7" end="7"/>
                                            </p:txEl>
                                          </p:spTgt>
                                        </p:tgtEl>
                                        <p:attrNameLst>
                                          <p:attrName>style.visibility</p:attrName>
                                        </p:attrNameLst>
                                      </p:cBhvr>
                                      <p:to>
                                        <p:strVal val="visible"/>
                                      </p:to>
                                    </p:set>
                                    <p:anim calcmode="lin" valueType="num">
                                      <p:cBhvr additive="base">
                                        <p:cTn id="43" dur="500" fill="hold"/>
                                        <p:tgtEl>
                                          <p:spTgt spid="120627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0627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210401">
                                            <p:txEl>
                                              <p:pRg st="0" end="0"/>
                                            </p:txEl>
                                          </p:spTgt>
                                        </p:tgtEl>
                                        <p:attrNameLst>
                                          <p:attrName>style.visibility</p:attrName>
                                        </p:attrNameLst>
                                      </p:cBhvr>
                                      <p:to>
                                        <p:strVal val="visible"/>
                                      </p:to>
                                    </p:set>
                                    <p:anim calcmode="lin" valueType="num">
                                      <p:cBhvr additive="base">
                                        <p:cTn id="49" dur="500" fill="hold"/>
                                        <p:tgtEl>
                                          <p:spTgt spid="121040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1040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401" name="Rectangle 33"/>
          <p:cNvSpPr>
            <a:spLocks noChangeArrowheads="1"/>
          </p:cNvSpPr>
          <p:nvPr/>
        </p:nvSpPr>
        <p:spPr bwMode="auto">
          <a:xfrm>
            <a:off x="684213" y="6072188"/>
            <a:ext cx="7762875" cy="77946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t>FYI   </a:t>
            </a:r>
            <a:r>
              <a:rPr lang="en-US" altLang="en-US" b="1">
                <a:sym typeface="Symbol" pitchFamily="18" charset="2"/>
              </a:rPr>
              <a:t></a:t>
            </a:r>
            <a:r>
              <a:rPr lang="en-US" altLang="en-US">
                <a:sym typeface="Symbol" pitchFamily="18" charset="2"/>
              </a:rPr>
              <a:t>Reversing the cycle reverses the sign of the work.</a:t>
            </a:r>
          </a:p>
        </p:txBody>
      </p:sp>
      <mc:AlternateContent xmlns:mc="http://schemas.openxmlformats.org/markup-compatibility/2006" xmlns:a14="http://schemas.microsoft.com/office/drawing/2010/main">
        <mc:Choice Requires="a14">
          <p:sp>
            <p:nvSpPr>
              <p:cNvPr id="1206276" name="Rectangle 4"/>
              <p:cNvSpPr>
                <a:spLocks noChangeArrowheads="1"/>
              </p:cNvSpPr>
              <p:nvPr/>
            </p:nvSpPr>
            <p:spPr bwMode="auto">
              <a:xfrm>
                <a:off x="687388" y="1828800"/>
                <a:ext cx="7772400" cy="4295775"/>
              </a:xfrm>
              <a:prstGeom prst="rect">
                <a:avLst/>
              </a:prstGeom>
              <a:solidFill>
                <a:srgbClr val="CCFFCC"/>
              </a:solidFill>
              <a:ln>
                <a:noFill/>
              </a:ln>
              <a:extLst>
                <a:ext uri="{91240B29-F687-4F45-9708-019B960494DF}">
                  <a14:hiddenLine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smtClean="0"/>
                  <a:t>PRACTICE: </a:t>
                </a:r>
              </a:p>
              <a:p>
                <a:pPr eaLnBrk="1" hangingPunct="1"/>
                <a:r>
                  <a:rPr lang="en-US" altLang="en-US" dirty="0"/>
                  <a:t>Find the total work done if the previous cycle is reversed.</a:t>
                </a:r>
              </a:p>
              <a:p>
                <a:pPr eaLnBrk="1" hangingPunct="1"/>
                <a:r>
                  <a:rPr lang="en-US" altLang="en-US" dirty="0"/>
                  <a:t>SOLUTION: </a:t>
                </a:r>
              </a:p>
              <a:p>
                <a:pPr eaLnBrk="1" hangingPunct="1"/>
                <a:r>
                  <a:rPr lang="en-US" altLang="en-US" dirty="0">
                    <a:sym typeface="Symbol" pitchFamily="18" charset="2"/>
                  </a:rPr>
                  <a:t></a:t>
                </a:r>
                <a:r>
                  <a:rPr lang="en-US" altLang="en-US" dirty="0"/>
                  <a:t>We want the cycle </a:t>
                </a:r>
                <a:r>
                  <a:rPr lang="en-US" altLang="en-US" dirty="0">
                    <a:sym typeface="Symbol" pitchFamily="18" charset="2"/>
                  </a:rPr>
                  <a:t>ACBA.</a:t>
                </a:r>
                <a:endParaRPr lang="en-US" altLang="en-US" dirty="0"/>
              </a:p>
              <a:p>
                <a:pPr eaLnBrk="1" hangingPunct="1">
                  <a:lnSpc>
                    <a:spcPct val="90000"/>
                  </a:lnSpc>
                  <a:spcBef>
                    <a:spcPct val="20000"/>
                  </a:spcBef>
                </a:pPr>
                <a:r>
                  <a:rPr lang="en-US" altLang="en-US" dirty="0">
                    <a:cs typeface="Courier New" pitchFamily="49" charset="0"/>
                    <a:sym typeface="Symbol" pitchFamily="18" charset="2"/>
                  </a:rPr>
                  <a:t></a:t>
                </a:r>
                <a:r>
                  <a:rPr lang="en-US" altLang="en-US" i="1" dirty="0">
                    <a:cs typeface="Courier New" pitchFamily="49" charset="0"/>
                    <a:sym typeface="Symbol" pitchFamily="18" charset="2"/>
                  </a:rPr>
                  <a:t>W</a:t>
                </a:r>
                <a:r>
                  <a:rPr lang="en-US" altLang="en-US" baseline="-25000" dirty="0">
                    <a:cs typeface="Courier New" pitchFamily="49" charset="0"/>
                    <a:sym typeface="Symbol" pitchFamily="18" charset="2"/>
                  </a:rPr>
                  <a:t>AC</a:t>
                </a:r>
                <a:r>
                  <a:rPr lang="en-US" altLang="en-US" baseline="30000" dirty="0">
                    <a:cs typeface="Courier New" pitchFamily="49" charset="0"/>
                    <a:sym typeface="Symbol" pitchFamily="18" charset="2"/>
                  </a:rPr>
                  <a:t> </a:t>
                </a:r>
                <a:r>
                  <a:rPr lang="en-US" altLang="en-US" dirty="0">
                    <a:cs typeface="Courier New" pitchFamily="49" charset="0"/>
                    <a:sym typeface="Symbol" pitchFamily="18" charset="2"/>
                  </a:rPr>
                  <a:t>= </a:t>
                </a:r>
                <a:r>
                  <a:rPr lang="en-US" altLang="en-US" i="1" dirty="0">
                    <a:cs typeface="Courier New" pitchFamily="49" charset="0"/>
                    <a:sym typeface="Symbol" pitchFamily="18" charset="2"/>
                  </a:rPr>
                  <a:t>Area</a:t>
                </a:r>
              </a:p>
              <a:p>
                <a:pPr eaLnBrk="1" hangingPunct="1">
                  <a:lnSpc>
                    <a:spcPct val="90000"/>
                  </a:lnSpc>
                  <a:spcBef>
                    <a:spcPct val="20000"/>
                  </a:spcBef>
                </a:pPr>
                <a:r>
                  <a:rPr lang="en-US" altLang="en-US" dirty="0">
                    <a:cs typeface="Courier New" pitchFamily="49" charset="0"/>
                    <a:sym typeface="Symbol" pitchFamily="18" charset="2"/>
                  </a:rPr>
                  <a:t>    </a:t>
                </a:r>
                <a:r>
                  <a:rPr lang="en-US" altLang="en-US" baseline="-25000" dirty="0">
                    <a:cs typeface="Courier New" pitchFamily="49" charset="0"/>
                    <a:sym typeface="Symbol" pitchFamily="18" charset="2"/>
                  </a:rPr>
                  <a:t> </a:t>
                </a:r>
                <a:r>
                  <a:rPr lang="en-US" altLang="en-US" dirty="0">
                    <a:cs typeface="Courier New" pitchFamily="49" charset="0"/>
                    <a:sym typeface="Symbol" pitchFamily="18" charset="2"/>
                  </a:rPr>
                  <a:t>=</a:t>
                </a:r>
                <a:r>
                  <a:rPr lang="en-US" altLang="en-US" i="1" dirty="0">
                    <a:cs typeface="Courier New" pitchFamily="49" charset="0"/>
                    <a:sym typeface="Symbol" pitchFamily="18" charset="2"/>
                  </a:rPr>
                  <a:t> </a:t>
                </a:r>
                <a14:m>
                  <m:oMath xmlns:m="http://schemas.openxmlformats.org/officeDocument/2006/math">
                    <m:d>
                      <m:dPr>
                        <m:begChr m:val="["/>
                        <m:endChr m:val="]"/>
                        <m:ctrlPr>
                          <a:rPr lang="en-US" altLang="en-US" i="1" dirty="0" smtClean="0">
                            <a:solidFill>
                              <a:srgbClr val="FF6600"/>
                            </a:solidFill>
                            <a:latin typeface="Cambria Math" panose="02040503050406030204" pitchFamily="18" charset="0"/>
                            <a:sym typeface="Symbol" pitchFamily="18" charset="2"/>
                          </a:rPr>
                        </m:ctrlPr>
                      </m:dPr>
                      <m:e>
                        <m:d>
                          <m:dPr>
                            <m:ctrlPr>
                              <a:rPr lang="en-US" altLang="en-US" i="1" dirty="0">
                                <a:solidFill>
                                  <a:srgbClr val="FF6600"/>
                                </a:solidFill>
                                <a:latin typeface="Cambria Math" panose="02040503050406030204" pitchFamily="18" charset="0"/>
                                <a:sym typeface="Symbol" pitchFamily="18" charset="2"/>
                              </a:rPr>
                            </m:ctrlPr>
                          </m:dPr>
                          <m:e>
                            <m:r>
                              <a:rPr lang="en-US" altLang="en-US" i="1" dirty="0">
                                <a:solidFill>
                                  <a:srgbClr val="FF6600"/>
                                </a:solidFill>
                                <a:latin typeface="Cambria Math" panose="02040503050406030204" pitchFamily="18" charset="0"/>
                                <a:sym typeface="Symbol" pitchFamily="18" charset="2"/>
                              </a:rPr>
                              <m:t>2</m:t>
                            </m:r>
                          </m:e>
                        </m:d>
                        <m:d>
                          <m:dPr>
                            <m:ctrlPr>
                              <a:rPr lang="en-US" altLang="en-US" i="1" dirty="0">
                                <a:solidFill>
                                  <a:srgbClr val="FF6600"/>
                                </a:solidFill>
                                <a:latin typeface="Cambria Math" panose="02040503050406030204" pitchFamily="18" charset="0"/>
                                <a:sym typeface="Symbol" pitchFamily="18" charset="2"/>
                              </a:rPr>
                            </m:ctrlPr>
                          </m:dPr>
                          <m:e>
                            <m:r>
                              <a:rPr lang="en-US" altLang="en-US" i="1" dirty="0">
                                <a:solidFill>
                                  <a:srgbClr val="FF6600"/>
                                </a:solidFill>
                                <a:latin typeface="Cambria Math" panose="02040503050406030204" pitchFamily="18" charset="0"/>
                                <a:sym typeface="Symbol" pitchFamily="18" charset="2"/>
                              </a:rPr>
                              <m:t>15</m:t>
                            </m:r>
                          </m:e>
                        </m:d>
                        <m:r>
                          <a:rPr lang="en-US" altLang="en-US" i="1" dirty="0">
                            <a:latin typeface="Cambria Math" panose="02040503050406030204" pitchFamily="18" charset="0"/>
                            <a:sym typeface="Symbol" pitchFamily="18" charset="2"/>
                          </a:rPr>
                          <m:t>+</m:t>
                        </m:r>
                        <m:d>
                          <m:dPr>
                            <m:ctrlPr>
                              <a:rPr lang="en-US" altLang="en-US" i="1" dirty="0">
                                <a:solidFill>
                                  <a:srgbClr val="CC0066"/>
                                </a:solidFill>
                                <a:latin typeface="Cambria Math" panose="02040503050406030204" pitchFamily="18" charset="0"/>
                                <a:sym typeface="Symbol" pitchFamily="18" charset="2"/>
                              </a:rPr>
                            </m:ctrlPr>
                          </m:dPr>
                          <m:e>
                            <m:f>
                              <m:fPr>
                                <m:ctrlPr>
                                  <a:rPr lang="en-US" altLang="en-US" i="1" dirty="0">
                                    <a:solidFill>
                                      <a:srgbClr val="CC0066"/>
                                    </a:solidFill>
                                    <a:latin typeface="Cambria Math" panose="02040503050406030204" pitchFamily="18" charset="0"/>
                                    <a:sym typeface="Symbol" pitchFamily="18" charset="2"/>
                                  </a:rPr>
                                </m:ctrlPr>
                              </m:fPr>
                              <m:num>
                                <m:r>
                                  <a:rPr lang="en-US" altLang="en-US" i="1" dirty="0">
                                    <a:solidFill>
                                      <a:srgbClr val="CC0066"/>
                                    </a:solidFill>
                                    <a:latin typeface="Cambria Math" panose="02040503050406030204" pitchFamily="18" charset="0"/>
                                    <a:sym typeface="Symbol" pitchFamily="18" charset="2"/>
                                  </a:rPr>
                                  <m:t>1</m:t>
                                </m:r>
                              </m:num>
                              <m:den>
                                <m:r>
                                  <a:rPr lang="en-US" altLang="en-US" i="1" dirty="0">
                                    <a:solidFill>
                                      <a:srgbClr val="CC0066"/>
                                    </a:solidFill>
                                    <a:latin typeface="Cambria Math" panose="02040503050406030204" pitchFamily="18" charset="0"/>
                                    <a:sym typeface="Symbol" pitchFamily="18" charset="2"/>
                                  </a:rPr>
                                  <m:t>2</m:t>
                                </m:r>
                              </m:den>
                            </m:f>
                          </m:e>
                        </m:d>
                        <m:d>
                          <m:dPr>
                            <m:ctrlPr>
                              <a:rPr lang="en-US" altLang="en-US" i="1" dirty="0">
                                <a:solidFill>
                                  <a:srgbClr val="CC0066"/>
                                </a:solidFill>
                                <a:latin typeface="Cambria Math" panose="02040503050406030204" pitchFamily="18" charset="0"/>
                                <a:sym typeface="Symbol" pitchFamily="18" charset="2"/>
                              </a:rPr>
                            </m:ctrlPr>
                          </m:dPr>
                          <m:e>
                            <m:r>
                              <a:rPr lang="en-US" altLang="en-US" i="1" dirty="0">
                                <a:solidFill>
                                  <a:srgbClr val="CC0066"/>
                                </a:solidFill>
                                <a:latin typeface="Cambria Math" panose="02040503050406030204" pitchFamily="18" charset="0"/>
                                <a:sym typeface="Symbol" pitchFamily="18" charset="2"/>
                              </a:rPr>
                              <m:t>6</m:t>
                            </m:r>
                          </m:e>
                        </m:d>
                        <m:d>
                          <m:dPr>
                            <m:ctrlPr>
                              <a:rPr lang="en-US" altLang="en-US" i="1" dirty="0">
                                <a:solidFill>
                                  <a:srgbClr val="CC0066"/>
                                </a:solidFill>
                                <a:latin typeface="Cambria Math" panose="02040503050406030204" pitchFamily="18" charset="0"/>
                                <a:sym typeface="Symbol" pitchFamily="18" charset="2"/>
                              </a:rPr>
                            </m:ctrlPr>
                          </m:dPr>
                          <m:e>
                            <m:r>
                              <a:rPr lang="en-US" altLang="en-US" i="1" dirty="0">
                                <a:solidFill>
                                  <a:srgbClr val="CC0066"/>
                                </a:solidFill>
                                <a:latin typeface="Cambria Math" panose="02040503050406030204" pitchFamily="18" charset="0"/>
                                <a:sym typeface="Symbol" pitchFamily="18" charset="2"/>
                              </a:rPr>
                              <m:t>15</m:t>
                            </m:r>
                          </m:e>
                        </m:d>
                      </m:e>
                    </m:d>
                    <m:r>
                      <a:rPr lang="en-US" altLang="en-US" i="1" dirty="0">
                        <a:latin typeface="Cambria Math" panose="02040503050406030204" pitchFamily="18" charset="0"/>
                        <a:sym typeface="Symbol" pitchFamily="18" charset="2"/>
                      </a:rPr>
                      <m:t>=</m:t>
                    </m:r>
                    <m:r>
                      <a:rPr lang="en-US" altLang="en-US" b="0" i="1" dirty="0" smtClean="0">
                        <a:latin typeface="Cambria Math" panose="02040503050406030204" pitchFamily="18" charset="0"/>
                        <a:sym typeface="Symbol" pitchFamily="18" charset="2"/>
                      </a:rPr>
                      <m:t>+</m:t>
                    </m:r>
                    <m:r>
                      <a:rPr lang="en-US" altLang="en-US" i="1" dirty="0">
                        <a:latin typeface="Cambria Math" panose="02040503050406030204" pitchFamily="18" charset="0"/>
                        <a:sym typeface="Symbol" pitchFamily="18" charset="2"/>
                      </a:rPr>
                      <m:t>75 </m:t>
                    </m:r>
                  </m:oMath>
                </a14:m>
                <a:r>
                  <a:rPr lang="en-US" altLang="en-US" dirty="0">
                    <a:sym typeface="Symbol" pitchFamily="18" charset="2"/>
                  </a:rPr>
                  <a:t>J.</a:t>
                </a:r>
                <a:endParaRPr lang="en-US" altLang="en-US" dirty="0">
                  <a:cs typeface="Courier New" pitchFamily="49" charset="0"/>
                  <a:sym typeface="Symbol" pitchFamily="18" charset="2"/>
                </a:endParaRPr>
              </a:p>
              <a:p>
                <a:pPr eaLnBrk="1" hangingPunct="1">
                  <a:lnSpc>
                    <a:spcPct val="90000"/>
                  </a:lnSpc>
                  <a:spcBef>
                    <a:spcPct val="20000"/>
                  </a:spcBef>
                </a:pPr>
                <a:r>
                  <a:rPr lang="en-US" altLang="en-US" dirty="0">
                    <a:cs typeface="Courier New" pitchFamily="49" charset="0"/>
                    <a:sym typeface="Symbol" pitchFamily="18" charset="2"/>
                  </a:rPr>
                  <a:t></a:t>
                </a:r>
                <a:r>
                  <a:rPr lang="en-US" altLang="en-US" i="1" dirty="0">
                    <a:cs typeface="Courier New" pitchFamily="49" charset="0"/>
                    <a:sym typeface="Symbol" pitchFamily="18" charset="2"/>
                  </a:rPr>
                  <a:t>W</a:t>
                </a:r>
                <a:r>
                  <a:rPr lang="en-US" altLang="en-US" baseline="-25000" dirty="0">
                    <a:cs typeface="Courier New" pitchFamily="49" charset="0"/>
                    <a:sym typeface="Symbol" pitchFamily="18" charset="2"/>
                  </a:rPr>
                  <a:t>CB</a:t>
                </a:r>
                <a:r>
                  <a:rPr lang="en-US" altLang="en-US" baseline="30000" dirty="0">
                    <a:cs typeface="Courier New" pitchFamily="49" charset="0"/>
                    <a:sym typeface="Symbol" pitchFamily="18" charset="2"/>
                  </a:rPr>
                  <a:t> </a:t>
                </a:r>
                <a:r>
                  <a:rPr lang="en-US" altLang="en-US" dirty="0">
                    <a:cs typeface="Courier New" pitchFamily="49" charset="0"/>
                    <a:sym typeface="Symbol" pitchFamily="18" charset="2"/>
                  </a:rPr>
                  <a:t>= </a:t>
                </a:r>
                <a14:m>
                  <m:oMath xmlns:m="http://schemas.openxmlformats.org/officeDocument/2006/math">
                    <m:r>
                      <a:rPr lang="en-US" altLang="en-US" i="1" dirty="0" smtClean="0">
                        <a:latin typeface="Cambria Math" panose="02040503050406030204" pitchFamily="18" charset="0"/>
                        <a:cs typeface="Courier New" pitchFamily="49" charset="0"/>
                        <a:sym typeface="Symbol" pitchFamily="18" charset="2"/>
                      </a:rPr>
                      <m:t>𝑃</m:t>
                    </m:r>
                    <m:r>
                      <a:rPr lang="en-US" altLang="en-US" i="1" dirty="0">
                        <a:latin typeface="Cambria Math" panose="02040503050406030204" pitchFamily="18" charset="0"/>
                        <a:sym typeface="Symbol" pitchFamily="18" charset="2"/>
                      </a:rPr>
                      <m:t>∆</m:t>
                    </m:r>
                    <m:r>
                      <a:rPr lang="en-US" altLang="en-US" i="1" dirty="0">
                        <a:latin typeface="Cambria Math" panose="02040503050406030204" pitchFamily="18" charset="0"/>
                        <a:sym typeface="Symbol" pitchFamily="18" charset="2"/>
                      </a:rPr>
                      <m:t>𝑉</m:t>
                    </m:r>
                    <m:r>
                      <a:rPr lang="en-US" altLang="en-US" i="1" dirty="0">
                        <a:latin typeface="Cambria Math" panose="02040503050406030204" pitchFamily="18" charset="0"/>
                        <a:sym typeface="Symbol" pitchFamily="18" charset="2"/>
                      </a:rPr>
                      <m:t>=8</m:t>
                    </m:r>
                    <m:d>
                      <m:dPr>
                        <m:ctrlPr>
                          <a:rPr lang="en-US" altLang="en-US" i="1" dirty="0">
                            <a:latin typeface="Cambria Math" panose="02040503050406030204" pitchFamily="18" charset="0"/>
                            <a:sym typeface="Symbol" pitchFamily="18" charset="2"/>
                          </a:rPr>
                        </m:ctrlPr>
                      </m:dPr>
                      <m:e>
                        <m:r>
                          <a:rPr lang="en-US" altLang="en-US" i="1" dirty="0">
                            <a:latin typeface="Cambria Math" panose="02040503050406030204" pitchFamily="18" charset="0"/>
                            <a:sym typeface="Symbol" pitchFamily="18" charset="2"/>
                          </a:rPr>
                          <m:t>10–25</m:t>
                        </m:r>
                      </m:e>
                    </m:d>
                    <m:r>
                      <a:rPr lang="en-US" altLang="en-US" i="1" dirty="0">
                        <a:latin typeface="Cambria Math" panose="02040503050406030204" pitchFamily="18" charset="0"/>
                        <a:sym typeface="Symbol" pitchFamily="18" charset="2"/>
                      </a:rPr>
                      <m:t>=</m:t>
                    </m:r>
                    <m:r>
                      <a:rPr lang="en-US" altLang="en-US" b="0" i="1" dirty="0" smtClean="0">
                        <a:latin typeface="Cambria Math" panose="02040503050406030204" pitchFamily="18" charset="0"/>
                        <a:sym typeface="Symbol" pitchFamily="18" charset="2"/>
                      </a:rPr>
                      <m:t>−</m:t>
                    </m:r>
                    <m:r>
                      <a:rPr lang="en-US" altLang="en-US" i="1" dirty="0">
                        <a:latin typeface="Cambria Math" panose="02040503050406030204" pitchFamily="18" charset="0"/>
                        <a:cs typeface="Courier New" pitchFamily="49" charset="0"/>
                        <a:sym typeface="Symbol" pitchFamily="18" charset="2"/>
                      </a:rPr>
                      <m:t>120 </m:t>
                    </m:r>
                  </m:oMath>
                </a14:m>
                <a:r>
                  <a:rPr lang="en-US" altLang="en-US" dirty="0">
                    <a:cs typeface="Courier New" pitchFamily="49" charset="0"/>
                    <a:sym typeface="Symbol" pitchFamily="18" charset="2"/>
                  </a:rPr>
                  <a:t>J.</a:t>
                </a:r>
              </a:p>
              <a:p>
                <a:pPr eaLnBrk="1" hangingPunct="1">
                  <a:lnSpc>
                    <a:spcPct val="90000"/>
                  </a:lnSpc>
                  <a:spcBef>
                    <a:spcPct val="20000"/>
                  </a:spcBef>
                </a:pPr>
                <a:r>
                  <a:rPr lang="en-US" altLang="en-US" dirty="0">
                    <a:cs typeface="Courier New" pitchFamily="49" charset="0"/>
                    <a:sym typeface="Symbol" pitchFamily="18" charset="2"/>
                  </a:rPr>
                  <a:t></a:t>
                </a:r>
                <a:r>
                  <a:rPr lang="en-US" altLang="en-US" i="1" dirty="0">
                    <a:cs typeface="Courier New" pitchFamily="49" charset="0"/>
                    <a:sym typeface="Symbol" pitchFamily="18" charset="2"/>
                  </a:rPr>
                  <a:t>W</a:t>
                </a:r>
                <a:r>
                  <a:rPr lang="en-US" altLang="en-US" baseline="-25000" dirty="0">
                    <a:cs typeface="Courier New" pitchFamily="49" charset="0"/>
                    <a:sym typeface="Symbol" pitchFamily="18" charset="2"/>
                  </a:rPr>
                  <a:t>BA</a:t>
                </a:r>
                <a:r>
                  <a:rPr lang="en-US" altLang="en-US" baseline="30000" dirty="0">
                    <a:cs typeface="Courier New" pitchFamily="49" charset="0"/>
                    <a:sym typeface="Symbol" pitchFamily="18" charset="2"/>
                  </a:rPr>
                  <a:t> </a:t>
                </a:r>
                <a:r>
                  <a:rPr lang="en-US" altLang="en-US" dirty="0">
                    <a:cs typeface="Courier New" pitchFamily="49" charset="0"/>
                    <a:sym typeface="Symbol" pitchFamily="18" charset="2"/>
                  </a:rPr>
                  <a:t>= </a:t>
                </a:r>
                <a14:m>
                  <m:oMath xmlns:m="http://schemas.openxmlformats.org/officeDocument/2006/math">
                    <m:r>
                      <a:rPr lang="en-US" altLang="en-US" i="1" dirty="0" smtClean="0">
                        <a:latin typeface="Cambria Math" panose="02040503050406030204" pitchFamily="18" charset="0"/>
                        <a:cs typeface="Courier New" pitchFamily="49" charset="0"/>
                        <a:sym typeface="Symbol" pitchFamily="18" charset="2"/>
                      </a:rPr>
                      <m:t>0</m:t>
                    </m:r>
                  </m:oMath>
                </a14:m>
                <a:r>
                  <a:rPr lang="en-US" altLang="en-US" dirty="0">
                    <a:cs typeface="Courier New" pitchFamily="49" charset="0"/>
                    <a:sym typeface="Symbol" pitchFamily="18" charset="2"/>
                  </a:rPr>
                  <a:t> J (since </a:t>
                </a:r>
                <a14:m>
                  <m:oMath xmlns:m="http://schemas.openxmlformats.org/officeDocument/2006/math">
                    <m:r>
                      <a:rPr lang="en-US" altLang="en-US" i="1" dirty="0" smtClean="0">
                        <a:latin typeface="Cambria Math" panose="02040503050406030204" pitchFamily="18" charset="0"/>
                        <a:sym typeface="Symbol" pitchFamily="18" charset="2"/>
                      </a:rPr>
                      <m:t>∆</m:t>
                    </m:r>
                    <m:r>
                      <a:rPr lang="en-US" altLang="en-US" i="1" dirty="0" smtClean="0">
                        <a:latin typeface="Cambria Math" panose="02040503050406030204" pitchFamily="18" charset="0"/>
                        <a:sym typeface="Symbol" pitchFamily="18" charset="2"/>
                      </a:rPr>
                      <m:t>𝑉</m:t>
                    </m:r>
                    <m:r>
                      <a:rPr lang="en-US" altLang="en-US" i="1" dirty="0" smtClean="0">
                        <a:latin typeface="Cambria Math" panose="02040503050406030204" pitchFamily="18" charset="0"/>
                        <a:sym typeface="Symbol" pitchFamily="18" charset="2"/>
                      </a:rPr>
                      <m:t>=0</m:t>
                    </m:r>
                  </m:oMath>
                </a14:m>
                <a:r>
                  <a:rPr lang="en-US" altLang="en-US" dirty="0">
                    <a:sym typeface="Symbol" pitchFamily="18" charset="2"/>
                  </a:rPr>
                  <a:t>)</a:t>
                </a:r>
                <a:r>
                  <a:rPr lang="en-US" altLang="en-US" dirty="0">
                    <a:cs typeface="Courier New" pitchFamily="49" charset="0"/>
                    <a:sym typeface="Symbol" pitchFamily="18" charset="2"/>
                  </a:rPr>
                  <a:t>.</a:t>
                </a:r>
              </a:p>
              <a:p>
                <a:pPr eaLnBrk="1" hangingPunct="1">
                  <a:lnSpc>
                    <a:spcPct val="90000"/>
                  </a:lnSpc>
                  <a:spcBef>
                    <a:spcPct val="20000"/>
                  </a:spcBef>
                </a:pPr>
                <a:r>
                  <a:rPr lang="en-US" altLang="en-US" dirty="0">
                    <a:cs typeface="Courier New" pitchFamily="49" charset="0"/>
                    <a:sym typeface="Symbol" pitchFamily="18" charset="2"/>
                  </a:rPr>
                  <a:t></a:t>
                </a:r>
                <a:r>
                  <a:rPr lang="en-US" altLang="en-US" i="1" dirty="0" err="1">
                    <a:cs typeface="Courier New" pitchFamily="49" charset="0"/>
                    <a:sym typeface="Symbol" pitchFamily="18" charset="2"/>
                  </a:rPr>
                  <a:t>W</a:t>
                </a:r>
                <a:r>
                  <a:rPr lang="en-US" altLang="en-US" baseline="-25000" dirty="0" err="1">
                    <a:cs typeface="Courier New" pitchFamily="49" charset="0"/>
                    <a:sym typeface="Symbol" pitchFamily="18" charset="2"/>
                  </a:rPr>
                  <a:t>cycle</a:t>
                </a:r>
                <a:r>
                  <a:rPr lang="en-US" altLang="en-US" baseline="30000" dirty="0">
                    <a:cs typeface="Courier New" pitchFamily="49" charset="0"/>
                    <a:sym typeface="Symbol" pitchFamily="18" charset="2"/>
                  </a:rPr>
                  <a:t> </a:t>
                </a:r>
                <a:r>
                  <a:rPr lang="en-US" altLang="en-US" dirty="0">
                    <a:cs typeface="Courier New" pitchFamily="49" charset="0"/>
                    <a:sym typeface="Symbol" pitchFamily="18" charset="2"/>
                  </a:rPr>
                  <a:t>= </a:t>
                </a:r>
                <a14:m>
                  <m:oMath xmlns:m="http://schemas.openxmlformats.org/officeDocument/2006/math">
                    <m:r>
                      <a:rPr lang="en-US" altLang="en-US" i="1" dirty="0" smtClean="0">
                        <a:latin typeface="Cambria Math" panose="02040503050406030204" pitchFamily="18" charset="0"/>
                        <a:cs typeface="Courier New" pitchFamily="49" charset="0"/>
                        <a:sym typeface="Symbol" pitchFamily="18" charset="2"/>
                      </a:rPr>
                      <m:t>75−120+0=</m:t>
                    </m:r>
                    <m:r>
                      <a:rPr lang="en-US" altLang="en-US" b="0" i="1" dirty="0" smtClean="0">
                        <a:latin typeface="Cambria Math" panose="02040503050406030204" pitchFamily="18" charset="0"/>
                        <a:cs typeface="Courier New" pitchFamily="49" charset="0"/>
                        <a:sym typeface="Symbol" pitchFamily="18" charset="2"/>
                      </a:rPr>
                      <m:t>−</m:t>
                    </m:r>
                    <m:r>
                      <a:rPr lang="en-US" altLang="en-US" i="1" dirty="0">
                        <a:latin typeface="Cambria Math" panose="02040503050406030204" pitchFamily="18" charset="0"/>
                        <a:cs typeface="Courier New" pitchFamily="49" charset="0"/>
                        <a:sym typeface="Symbol" pitchFamily="18" charset="2"/>
                      </a:rPr>
                      <m:t>45 </m:t>
                    </m:r>
                  </m:oMath>
                </a14:m>
                <a:r>
                  <a:rPr lang="en-US" altLang="en-US" dirty="0">
                    <a:cs typeface="Courier New" pitchFamily="49" charset="0"/>
                    <a:sym typeface="Symbol" pitchFamily="18" charset="2"/>
                  </a:rPr>
                  <a:t>J.</a:t>
                </a:r>
              </a:p>
            </p:txBody>
          </p:sp>
        </mc:Choice>
        <mc:Fallback xmlns="">
          <p:sp>
            <p:nvSpPr>
              <p:cNvPr id="1206276" name="Rectangle 4"/>
              <p:cNvSpPr>
                <a:spLocks noRot="1" noChangeAspect="1" noMove="1" noResize="1" noEditPoints="1" noAdjustHandles="1" noChangeArrowheads="1" noChangeShapeType="1" noTextEdit="1"/>
              </p:cNvSpPr>
              <p:nvPr/>
            </p:nvSpPr>
            <p:spPr bwMode="auto">
              <a:xfrm>
                <a:off x="687388" y="1828800"/>
                <a:ext cx="7772400" cy="4295775"/>
              </a:xfrm>
              <a:prstGeom prst="rect">
                <a:avLst/>
              </a:prstGeom>
              <a:blipFill>
                <a:blip r:embed="rId7"/>
                <a:stretch>
                  <a:fillRect l="-1255" t="-99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06274" name="Rectangle 2"/>
          <p:cNvSpPr>
            <a:spLocks noChangeArrowheads="1"/>
          </p:cNvSpPr>
          <p:nvPr/>
        </p:nvSpPr>
        <p:spPr bwMode="auto">
          <a:xfrm>
            <a:off x="685800" y="1401763"/>
            <a:ext cx="7772400" cy="4524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rPr>
              <a:t>Sketching and interpreting state change graphs</a:t>
            </a:r>
            <a:endParaRPr lang="en-US" altLang="en-US">
              <a:solidFill>
                <a:srgbClr val="000000"/>
              </a:solidFill>
              <a:cs typeface="Times New Roman" pitchFamily="18" charset="0"/>
            </a:endParaRPr>
          </a:p>
        </p:txBody>
      </p:sp>
      <p:grpSp>
        <p:nvGrpSpPr>
          <p:cNvPr id="131077" name="Group 31"/>
          <p:cNvGrpSpPr>
            <a:grpSpLocks/>
          </p:cNvGrpSpPr>
          <p:nvPr/>
        </p:nvGrpSpPr>
        <p:grpSpPr bwMode="auto">
          <a:xfrm>
            <a:off x="6094413" y="3414713"/>
            <a:ext cx="3049587" cy="2703512"/>
            <a:chOff x="3839" y="1959"/>
            <a:chExt cx="1921" cy="1703"/>
          </a:xfrm>
        </p:grpSpPr>
        <p:grpSp>
          <p:nvGrpSpPr>
            <p:cNvPr id="131078" name="Group 5"/>
            <p:cNvGrpSpPr>
              <a:grpSpLocks/>
            </p:cNvGrpSpPr>
            <p:nvPr/>
          </p:nvGrpSpPr>
          <p:grpSpPr bwMode="auto">
            <a:xfrm>
              <a:off x="4070" y="1959"/>
              <a:ext cx="196" cy="1445"/>
              <a:chOff x="3775" y="1283"/>
              <a:chExt cx="196" cy="810"/>
            </a:xfrm>
          </p:grpSpPr>
          <p:sp>
            <p:nvSpPr>
              <p:cNvPr id="131079" name="Line 6"/>
              <p:cNvSpPr>
                <a:spLocks noChangeShapeType="1"/>
              </p:cNvSpPr>
              <p:nvPr/>
            </p:nvSpPr>
            <p:spPr bwMode="auto">
              <a:xfrm flipV="1">
                <a:off x="3856" y="1489"/>
                <a:ext cx="0" cy="6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1080" name="Text Box 7"/>
              <p:cNvSpPr txBox="1">
                <a:spLocks noChangeArrowheads="1"/>
              </p:cNvSpPr>
              <p:nvPr/>
            </p:nvSpPr>
            <p:spPr bwMode="auto">
              <a:xfrm>
                <a:off x="3775" y="1283"/>
                <a:ext cx="19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p</a:t>
                </a:r>
              </a:p>
            </p:txBody>
          </p:sp>
        </p:grpSp>
        <p:grpSp>
          <p:nvGrpSpPr>
            <p:cNvPr id="131081" name="Group 8"/>
            <p:cNvGrpSpPr>
              <a:grpSpLocks/>
            </p:cNvGrpSpPr>
            <p:nvPr/>
          </p:nvGrpSpPr>
          <p:grpSpPr bwMode="auto">
            <a:xfrm>
              <a:off x="4157" y="3281"/>
              <a:ext cx="1603" cy="231"/>
              <a:chOff x="3856" y="1981"/>
              <a:chExt cx="1074" cy="231"/>
            </a:xfrm>
          </p:grpSpPr>
          <p:sp>
            <p:nvSpPr>
              <p:cNvPr id="131082" name="Line 9"/>
              <p:cNvSpPr>
                <a:spLocks noChangeShapeType="1"/>
              </p:cNvSpPr>
              <p:nvPr/>
            </p:nvSpPr>
            <p:spPr bwMode="auto">
              <a:xfrm>
                <a:off x="3856" y="2100"/>
                <a:ext cx="9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1083" name="Text Box 10"/>
              <p:cNvSpPr txBox="1">
                <a:spLocks noChangeArrowheads="1"/>
              </p:cNvSpPr>
              <p:nvPr/>
            </p:nvSpPr>
            <p:spPr bwMode="auto">
              <a:xfrm>
                <a:off x="4788" y="1981"/>
                <a:ext cx="14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V</a:t>
                </a:r>
              </a:p>
            </p:txBody>
          </p:sp>
        </p:grpSp>
        <p:sp>
          <p:nvSpPr>
            <p:cNvPr id="131084" name="Text Box 11"/>
            <p:cNvSpPr txBox="1">
              <a:spLocks noChangeArrowheads="1"/>
            </p:cNvSpPr>
            <p:nvPr/>
          </p:nvSpPr>
          <p:spPr bwMode="auto">
            <a:xfrm>
              <a:off x="3839" y="306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2</a:t>
              </a:r>
            </a:p>
          </p:txBody>
        </p:sp>
        <p:sp>
          <p:nvSpPr>
            <p:cNvPr id="131085" name="Line 12"/>
            <p:cNvSpPr>
              <a:spLocks noChangeShapeType="1"/>
            </p:cNvSpPr>
            <p:nvPr/>
          </p:nvSpPr>
          <p:spPr bwMode="auto">
            <a:xfrm>
              <a:off x="4083" y="3191"/>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086" name="Line 13"/>
            <p:cNvSpPr>
              <a:spLocks noChangeShapeType="1"/>
            </p:cNvSpPr>
            <p:nvPr/>
          </p:nvSpPr>
          <p:spPr bwMode="auto">
            <a:xfrm>
              <a:off x="4079" y="2528"/>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087" name="Text Box 14"/>
            <p:cNvSpPr txBox="1">
              <a:spLocks noChangeArrowheads="1"/>
            </p:cNvSpPr>
            <p:nvPr/>
          </p:nvSpPr>
          <p:spPr bwMode="auto">
            <a:xfrm>
              <a:off x="3840" y="242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8</a:t>
              </a:r>
            </a:p>
          </p:txBody>
        </p:sp>
        <p:sp>
          <p:nvSpPr>
            <p:cNvPr id="131088" name="Line 15"/>
            <p:cNvSpPr>
              <a:spLocks noChangeShapeType="1"/>
            </p:cNvSpPr>
            <p:nvPr/>
          </p:nvSpPr>
          <p:spPr bwMode="auto">
            <a:xfrm rot="-5400000">
              <a:off x="4502" y="3402"/>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089" name="Line 16"/>
            <p:cNvSpPr>
              <a:spLocks noChangeShapeType="1"/>
            </p:cNvSpPr>
            <p:nvPr/>
          </p:nvSpPr>
          <p:spPr bwMode="auto">
            <a:xfrm rot="-5400000">
              <a:off x="5093" y="3406"/>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090" name="Text Box 17"/>
            <p:cNvSpPr txBox="1">
              <a:spLocks noChangeArrowheads="1"/>
            </p:cNvSpPr>
            <p:nvPr/>
          </p:nvSpPr>
          <p:spPr bwMode="auto">
            <a:xfrm>
              <a:off x="4425" y="343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10</a:t>
              </a:r>
            </a:p>
          </p:txBody>
        </p:sp>
        <p:sp>
          <p:nvSpPr>
            <p:cNvPr id="131091" name="Text Box 18"/>
            <p:cNvSpPr txBox="1">
              <a:spLocks noChangeArrowheads="1"/>
            </p:cNvSpPr>
            <p:nvPr/>
          </p:nvSpPr>
          <p:spPr bwMode="auto">
            <a:xfrm>
              <a:off x="5019" y="343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25</a:t>
              </a:r>
            </a:p>
          </p:txBody>
        </p:sp>
        <p:sp>
          <p:nvSpPr>
            <p:cNvPr id="131092" name="Oval 19"/>
            <p:cNvSpPr>
              <a:spLocks noChangeArrowheads="1"/>
            </p:cNvSpPr>
            <p:nvPr/>
          </p:nvSpPr>
          <p:spPr bwMode="auto">
            <a:xfrm>
              <a:off x="4530" y="3174"/>
              <a:ext cx="56" cy="56"/>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31093" name="Text Box 20"/>
            <p:cNvSpPr txBox="1">
              <a:spLocks noChangeArrowheads="1"/>
            </p:cNvSpPr>
            <p:nvPr/>
          </p:nvSpPr>
          <p:spPr bwMode="auto">
            <a:xfrm>
              <a:off x="4297" y="3080"/>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A</a:t>
              </a:r>
            </a:p>
          </p:txBody>
        </p:sp>
        <p:sp>
          <p:nvSpPr>
            <p:cNvPr id="131094" name="Oval 21"/>
            <p:cNvSpPr>
              <a:spLocks noChangeArrowheads="1"/>
            </p:cNvSpPr>
            <p:nvPr/>
          </p:nvSpPr>
          <p:spPr bwMode="auto">
            <a:xfrm>
              <a:off x="4527" y="2490"/>
              <a:ext cx="56" cy="56"/>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31095" name="Text Box 22"/>
            <p:cNvSpPr txBox="1">
              <a:spLocks noChangeArrowheads="1"/>
            </p:cNvSpPr>
            <p:nvPr/>
          </p:nvSpPr>
          <p:spPr bwMode="auto">
            <a:xfrm>
              <a:off x="4294" y="2396"/>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B</a:t>
              </a:r>
            </a:p>
          </p:txBody>
        </p:sp>
        <p:sp>
          <p:nvSpPr>
            <p:cNvPr id="131096" name="Oval 23"/>
            <p:cNvSpPr>
              <a:spLocks noChangeArrowheads="1"/>
            </p:cNvSpPr>
            <p:nvPr/>
          </p:nvSpPr>
          <p:spPr bwMode="auto">
            <a:xfrm>
              <a:off x="5112" y="2488"/>
              <a:ext cx="56" cy="56"/>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31097" name="Text Box 24"/>
            <p:cNvSpPr txBox="1">
              <a:spLocks noChangeArrowheads="1"/>
            </p:cNvSpPr>
            <p:nvPr/>
          </p:nvSpPr>
          <p:spPr bwMode="auto">
            <a:xfrm>
              <a:off x="5197" y="2401"/>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C</a:t>
              </a:r>
            </a:p>
          </p:txBody>
        </p:sp>
        <p:sp>
          <p:nvSpPr>
            <p:cNvPr id="131098" name="Line 25"/>
            <p:cNvSpPr>
              <a:spLocks noChangeShapeType="1"/>
            </p:cNvSpPr>
            <p:nvPr/>
          </p:nvSpPr>
          <p:spPr bwMode="auto">
            <a:xfrm flipV="1">
              <a:off x="4558" y="2510"/>
              <a:ext cx="0" cy="665"/>
            </a:xfrm>
            <a:prstGeom prst="line">
              <a:avLst/>
            </a:prstGeom>
            <a:noFill/>
            <a:ln w="57150">
              <a:solidFill>
                <a:schemeClr val="hlink"/>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31099" name="Line 26"/>
            <p:cNvSpPr>
              <a:spLocks noChangeShapeType="1"/>
            </p:cNvSpPr>
            <p:nvPr/>
          </p:nvSpPr>
          <p:spPr bwMode="auto">
            <a:xfrm flipV="1">
              <a:off x="4547" y="2511"/>
              <a:ext cx="594" cy="4"/>
            </a:xfrm>
            <a:prstGeom prst="line">
              <a:avLst/>
            </a:prstGeom>
            <a:noFill/>
            <a:ln w="57150">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31100" name="Line 27"/>
            <p:cNvSpPr>
              <a:spLocks noChangeShapeType="1"/>
            </p:cNvSpPr>
            <p:nvPr/>
          </p:nvSpPr>
          <p:spPr bwMode="auto">
            <a:xfrm flipH="1">
              <a:off x="4560" y="2522"/>
              <a:ext cx="584" cy="676"/>
            </a:xfrm>
            <a:prstGeom prst="line">
              <a:avLst/>
            </a:prstGeom>
            <a:noFill/>
            <a:ln w="57150">
              <a:solidFill>
                <a:srgbClr val="FF99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
        <p:nvSpPr>
          <p:cNvPr id="1214495" name="Freeform 31"/>
          <p:cNvSpPr>
            <a:spLocks/>
          </p:cNvSpPr>
          <p:nvPr/>
        </p:nvSpPr>
        <p:spPr bwMode="auto">
          <a:xfrm>
            <a:off x="7232650" y="4273550"/>
            <a:ext cx="941388" cy="1425575"/>
          </a:xfrm>
          <a:custGeom>
            <a:avLst/>
            <a:gdLst>
              <a:gd name="T0" fmla="*/ 593 w 593"/>
              <a:gd name="T1" fmla="*/ 898 h 898"/>
              <a:gd name="T2" fmla="*/ 593 w 593"/>
              <a:gd name="T3" fmla="*/ 0 h 898"/>
              <a:gd name="T4" fmla="*/ 0 w 593"/>
              <a:gd name="T5" fmla="*/ 703 h 898"/>
              <a:gd name="T6" fmla="*/ 0 w 593"/>
              <a:gd name="T7" fmla="*/ 898 h 898"/>
              <a:gd name="T8" fmla="*/ 593 w 593"/>
              <a:gd name="T9" fmla="*/ 898 h 898"/>
              <a:gd name="T10" fmla="*/ 0 60000 65536"/>
              <a:gd name="T11" fmla="*/ 0 60000 65536"/>
              <a:gd name="T12" fmla="*/ 0 60000 65536"/>
              <a:gd name="T13" fmla="*/ 0 60000 65536"/>
              <a:gd name="T14" fmla="*/ 0 60000 65536"/>
              <a:gd name="T15" fmla="*/ 0 w 593"/>
              <a:gd name="T16" fmla="*/ 0 h 898"/>
              <a:gd name="T17" fmla="*/ 593 w 593"/>
              <a:gd name="T18" fmla="*/ 898 h 898"/>
            </a:gdLst>
            <a:ahLst/>
            <a:cxnLst>
              <a:cxn ang="T10">
                <a:pos x="T0" y="T1"/>
              </a:cxn>
              <a:cxn ang="T11">
                <a:pos x="T2" y="T3"/>
              </a:cxn>
              <a:cxn ang="T12">
                <a:pos x="T4" y="T5"/>
              </a:cxn>
              <a:cxn ang="T13">
                <a:pos x="T6" y="T7"/>
              </a:cxn>
              <a:cxn ang="T14">
                <a:pos x="T8" y="T9"/>
              </a:cxn>
            </a:cxnLst>
            <a:rect l="T15" t="T16" r="T17" b="T18"/>
            <a:pathLst>
              <a:path w="593" h="898">
                <a:moveTo>
                  <a:pt x="593" y="898"/>
                </a:moveTo>
                <a:lnTo>
                  <a:pt x="593" y="0"/>
                </a:lnTo>
                <a:lnTo>
                  <a:pt x="0" y="703"/>
                </a:lnTo>
                <a:lnTo>
                  <a:pt x="0" y="898"/>
                </a:lnTo>
                <a:lnTo>
                  <a:pt x="593" y="898"/>
                </a:lnTo>
                <a:close/>
              </a:path>
            </a:pathLst>
          </a:custGeom>
          <a:solidFill>
            <a:schemeClr val="accent1"/>
          </a:solidFill>
          <a:ln w="9525" cap="flat">
            <a:solidFill>
              <a:schemeClr val="tx1"/>
            </a:solidFill>
            <a:prstDash val="dash"/>
            <a:round/>
            <a:headEnd/>
            <a:tailEnd/>
          </a:ln>
        </p:spPr>
        <p:txBody>
          <a:bodyPr/>
          <a:lstStyle/>
          <a:p>
            <a:endParaRPr lang="en-US"/>
          </a:p>
        </p:txBody>
      </p:sp>
      <p:sp>
        <p:nvSpPr>
          <p:cNvPr id="1214496" name="Freeform 32"/>
          <p:cNvSpPr>
            <a:spLocks/>
          </p:cNvSpPr>
          <p:nvPr/>
        </p:nvSpPr>
        <p:spPr bwMode="auto">
          <a:xfrm>
            <a:off x="7231063" y="4314825"/>
            <a:ext cx="938212" cy="1082675"/>
          </a:xfrm>
          <a:custGeom>
            <a:avLst/>
            <a:gdLst>
              <a:gd name="T0" fmla="*/ 591 w 591"/>
              <a:gd name="T1" fmla="*/ 682 h 682"/>
              <a:gd name="T2" fmla="*/ 591 w 591"/>
              <a:gd name="T3" fmla="*/ 0 h 682"/>
              <a:gd name="T4" fmla="*/ 0 w 591"/>
              <a:gd name="T5" fmla="*/ 682 h 682"/>
              <a:gd name="T6" fmla="*/ 591 w 591"/>
              <a:gd name="T7" fmla="*/ 682 h 682"/>
              <a:gd name="T8" fmla="*/ 0 60000 65536"/>
              <a:gd name="T9" fmla="*/ 0 60000 65536"/>
              <a:gd name="T10" fmla="*/ 0 60000 65536"/>
              <a:gd name="T11" fmla="*/ 0 60000 65536"/>
              <a:gd name="T12" fmla="*/ 0 w 591"/>
              <a:gd name="T13" fmla="*/ 0 h 682"/>
              <a:gd name="T14" fmla="*/ 591 w 591"/>
              <a:gd name="T15" fmla="*/ 682 h 682"/>
            </a:gdLst>
            <a:ahLst/>
            <a:cxnLst>
              <a:cxn ang="T8">
                <a:pos x="T0" y="T1"/>
              </a:cxn>
              <a:cxn ang="T9">
                <a:pos x="T2" y="T3"/>
              </a:cxn>
              <a:cxn ang="T10">
                <a:pos x="T4" y="T5"/>
              </a:cxn>
              <a:cxn ang="T11">
                <a:pos x="T6" y="T7"/>
              </a:cxn>
            </a:cxnLst>
            <a:rect l="T12" t="T13" r="T14" b="T15"/>
            <a:pathLst>
              <a:path w="591" h="682">
                <a:moveTo>
                  <a:pt x="591" y="682"/>
                </a:moveTo>
                <a:lnTo>
                  <a:pt x="591" y="0"/>
                </a:lnTo>
                <a:lnTo>
                  <a:pt x="0" y="682"/>
                </a:lnTo>
                <a:lnTo>
                  <a:pt x="591" y="682"/>
                </a:lnTo>
                <a:close/>
              </a:path>
            </a:pathLst>
          </a:custGeom>
          <a:solidFill>
            <a:srgbClr val="FF0000">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4497" name="Line 33"/>
          <p:cNvSpPr>
            <a:spLocks noChangeShapeType="1"/>
          </p:cNvSpPr>
          <p:nvPr/>
        </p:nvSpPr>
        <p:spPr bwMode="auto">
          <a:xfrm>
            <a:off x="7207250" y="5384800"/>
            <a:ext cx="95885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14498" name="Rectangle 34"/>
          <p:cNvSpPr>
            <a:spLocks noChangeArrowheads="1"/>
          </p:cNvSpPr>
          <p:nvPr/>
        </p:nvSpPr>
        <p:spPr bwMode="auto">
          <a:xfrm>
            <a:off x="7231063" y="5397500"/>
            <a:ext cx="938212" cy="312738"/>
          </a:xfrm>
          <a:prstGeom prst="rect">
            <a:avLst/>
          </a:prstGeom>
          <a:solidFill>
            <a:srgbClr val="FFCC00">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06276">
                                            <p:txEl>
                                              <p:pRg st="0" end="0"/>
                                            </p:txEl>
                                          </p:spTgt>
                                        </p:tgtEl>
                                        <p:attrNameLst>
                                          <p:attrName>style.visibility</p:attrName>
                                        </p:attrNameLst>
                                      </p:cBhvr>
                                      <p:to>
                                        <p:strVal val="visible"/>
                                      </p:to>
                                    </p:set>
                                    <p:anim calcmode="lin" valueType="num">
                                      <p:cBhvr additive="base">
                                        <p:cTn id="7" dur="500" fill="hold"/>
                                        <p:tgtEl>
                                          <p:spTgt spid="12062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62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06276">
                                            <p:txEl>
                                              <p:pRg st="1" end="1"/>
                                            </p:txEl>
                                          </p:spTgt>
                                        </p:tgtEl>
                                        <p:attrNameLst>
                                          <p:attrName>style.visibility</p:attrName>
                                        </p:attrNameLst>
                                      </p:cBhvr>
                                      <p:to>
                                        <p:strVal val="visible"/>
                                      </p:to>
                                    </p:set>
                                    <p:anim calcmode="lin" valueType="num">
                                      <p:cBhvr additive="base">
                                        <p:cTn id="13" dur="500" fill="hold"/>
                                        <p:tgtEl>
                                          <p:spTgt spid="12062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62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06276">
                                            <p:txEl>
                                              <p:pRg st="2" end="2"/>
                                            </p:txEl>
                                          </p:spTgt>
                                        </p:tgtEl>
                                        <p:attrNameLst>
                                          <p:attrName>style.visibility</p:attrName>
                                        </p:attrNameLst>
                                      </p:cBhvr>
                                      <p:to>
                                        <p:strVal val="visible"/>
                                      </p:to>
                                    </p:set>
                                    <p:anim calcmode="lin" valueType="num">
                                      <p:cBhvr additive="base">
                                        <p:cTn id="19" dur="500" fill="hold"/>
                                        <p:tgtEl>
                                          <p:spTgt spid="12062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0627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06276">
                                            <p:txEl>
                                              <p:pRg st="3" end="3"/>
                                            </p:txEl>
                                          </p:spTgt>
                                        </p:tgtEl>
                                        <p:attrNameLst>
                                          <p:attrName>style.visibility</p:attrName>
                                        </p:attrNameLst>
                                      </p:cBhvr>
                                      <p:to>
                                        <p:strVal val="visible"/>
                                      </p:to>
                                    </p:set>
                                    <p:anim calcmode="lin" valueType="num">
                                      <p:cBhvr additive="base">
                                        <p:cTn id="25" dur="500" fill="hold"/>
                                        <p:tgtEl>
                                          <p:spTgt spid="12062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0627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06276">
                                            <p:txEl>
                                              <p:pRg st="4" end="4"/>
                                            </p:txEl>
                                          </p:spTgt>
                                        </p:tgtEl>
                                        <p:attrNameLst>
                                          <p:attrName>style.visibility</p:attrName>
                                        </p:attrNameLst>
                                      </p:cBhvr>
                                      <p:to>
                                        <p:strVal val="visible"/>
                                      </p:to>
                                    </p:set>
                                    <p:anim calcmode="lin" valueType="num">
                                      <p:cBhvr additive="base">
                                        <p:cTn id="31" dur="500" fill="hold"/>
                                        <p:tgtEl>
                                          <p:spTgt spid="120627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0627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06276">
                                            <p:txEl>
                                              <p:pRg st="5" end="5"/>
                                            </p:txEl>
                                          </p:spTgt>
                                        </p:tgtEl>
                                        <p:attrNameLst>
                                          <p:attrName>style.visibility</p:attrName>
                                        </p:attrNameLst>
                                      </p:cBhvr>
                                      <p:to>
                                        <p:strVal val="visible"/>
                                      </p:to>
                                    </p:set>
                                    <p:anim calcmode="lin" valueType="num">
                                      <p:cBhvr additive="base">
                                        <p:cTn id="37" dur="500" fill="hold"/>
                                        <p:tgtEl>
                                          <p:spTgt spid="120627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0627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06276">
                                            <p:txEl>
                                              <p:pRg st="6" end="6"/>
                                            </p:txEl>
                                          </p:spTgt>
                                        </p:tgtEl>
                                        <p:attrNameLst>
                                          <p:attrName>style.visibility</p:attrName>
                                        </p:attrNameLst>
                                      </p:cBhvr>
                                      <p:to>
                                        <p:strVal val="visible"/>
                                      </p:to>
                                    </p:set>
                                    <p:anim calcmode="lin" valueType="num">
                                      <p:cBhvr additive="base">
                                        <p:cTn id="43" dur="500" fill="hold"/>
                                        <p:tgtEl>
                                          <p:spTgt spid="120627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0627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06276">
                                            <p:txEl>
                                              <p:pRg st="7" end="7"/>
                                            </p:txEl>
                                          </p:spTgt>
                                        </p:tgtEl>
                                        <p:attrNameLst>
                                          <p:attrName>style.visibility</p:attrName>
                                        </p:attrNameLst>
                                      </p:cBhvr>
                                      <p:to>
                                        <p:strVal val="visible"/>
                                      </p:to>
                                    </p:set>
                                    <p:anim calcmode="lin" valueType="num">
                                      <p:cBhvr additive="base">
                                        <p:cTn id="49" dur="500" fill="hold"/>
                                        <p:tgtEl>
                                          <p:spTgt spid="120627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0627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06276">
                                            <p:txEl>
                                              <p:pRg st="8" end="8"/>
                                            </p:txEl>
                                          </p:spTgt>
                                        </p:tgtEl>
                                        <p:attrNameLst>
                                          <p:attrName>style.visibility</p:attrName>
                                        </p:attrNameLst>
                                      </p:cBhvr>
                                      <p:to>
                                        <p:strVal val="visible"/>
                                      </p:to>
                                    </p:set>
                                    <p:anim calcmode="lin" valueType="num">
                                      <p:cBhvr additive="base">
                                        <p:cTn id="55" dur="500" fill="hold"/>
                                        <p:tgtEl>
                                          <p:spTgt spid="120627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0627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214495"/>
                                        </p:tgtEl>
                                        <p:attrNameLst>
                                          <p:attrName>style.visibility</p:attrName>
                                        </p:attrNameLst>
                                      </p:cBhvr>
                                      <p:to>
                                        <p:strVal val="visible"/>
                                      </p:to>
                                    </p:set>
                                    <p:animEffect transition="in" filter="wipe(left)">
                                      <p:cBhvr>
                                        <p:cTn id="61" dur="2000"/>
                                        <p:tgtEl>
                                          <p:spTgt spid="1214495"/>
                                        </p:tgtEl>
                                      </p:cBhvr>
                                    </p:animEffect>
                                  </p:childTnLst>
                                  <p:subTnLst>
                                    <p:audio>
                                      <p:cMediaNode>
                                        <p:cTn display="0" masterRel="sameClick">
                                          <p:stCondLst>
                                            <p:cond evt="begin" delay="0">
                                              <p:tn val="59"/>
                                            </p:cond>
                                          </p:stCondLst>
                                          <p:endCondLst>
                                            <p:cond evt="onStopAudio" delay="0">
                                              <p:tgtEl>
                                                <p:sldTgt/>
                                              </p:tgtEl>
                                            </p:cond>
                                          </p:endCondLst>
                                        </p:cTn>
                                        <p:tgtEl>
                                          <p:sndTgt r:embed="rId5" name="drumroll.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14497"/>
                                        </p:tgtEl>
                                        <p:attrNameLst>
                                          <p:attrName>style.visibility</p:attrName>
                                        </p:attrNameLst>
                                      </p:cBhvr>
                                      <p:to>
                                        <p:strVal val="visible"/>
                                      </p:to>
                                    </p:set>
                                    <p:animEffect transition="in" filter="wipe(left)">
                                      <p:cBhvr>
                                        <p:cTn id="66" dur="500"/>
                                        <p:tgtEl>
                                          <p:spTgt spid="1214497"/>
                                        </p:tgtEl>
                                      </p:cBhvr>
                                    </p:animEffect>
                                  </p:childTnLst>
                                  <p:subTnLst>
                                    <p:audio>
                                      <p:cMediaNode>
                                        <p:cTn display="0" masterRel="sameClick">
                                          <p:stCondLst>
                                            <p:cond evt="begin" delay="0">
                                              <p:tn val="64"/>
                                            </p:cond>
                                          </p:stCondLst>
                                          <p:endCondLst>
                                            <p:cond evt="onStopAudio" delay="0">
                                              <p:tgtEl>
                                                <p:sldTgt/>
                                              </p:tgtEl>
                                            </p:cond>
                                          </p:endCondLst>
                                        </p:cTn>
                                        <p:tgtEl>
                                          <p:sndTgt r:embed="rId6" name="cashreg.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214498"/>
                                        </p:tgtEl>
                                        <p:attrNameLst>
                                          <p:attrName>style.visibility</p:attrName>
                                        </p:attrNameLst>
                                      </p:cBhvr>
                                      <p:to>
                                        <p:strVal val="visible"/>
                                      </p:to>
                                    </p:set>
                                    <p:animEffect transition="in" filter="wipe(left)">
                                      <p:cBhvr>
                                        <p:cTn id="71" dur="2000"/>
                                        <p:tgtEl>
                                          <p:spTgt spid="1214498"/>
                                        </p:tgtEl>
                                      </p:cBhvr>
                                    </p:animEffect>
                                  </p:childTnLst>
                                  <p:subTnLst>
                                    <p:audio>
                                      <p:cMediaNode>
                                        <p:cTn display="0" masterRel="sameClick">
                                          <p:stCondLst>
                                            <p:cond evt="begin" delay="0">
                                              <p:tn val="69"/>
                                            </p:cond>
                                          </p:stCondLst>
                                          <p:endCondLst>
                                            <p:cond evt="onStopAudio" delay="0">
                                              <p:tgtEl>
                                                <p:sldTgt/>
                                              </p:tgtEl>
                                            </p:cond>
                                          </p:endCondLst>
                                        </p:cTn>
                                        <p:tgtEl>
                                          <p:sndTgt r:embed="rId5" name="drumroll.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214496"/>
                                        </p:tgtEl>
                                        <p:attrNameLst>
                                          <p:attrName>style.visibility</p:attrName>
                                        </p:attrNameLst>
                                      </p:cBhvr>
                                      <p:to>
                                        <p:strVal val="visible"/>
                                      </p:to>
                                    </p:set>
                                    <p:animEffect transition="in" filter="wipe(left)">
                                      <p:cBhvr>
                                        <p:cTn id="76" dur="2000"/>
                                        <p:tgtEl>
                                          <p:spTgt spid="1214496"/>
                                        </p:tgtEl>
                                      </p:cBhvr>
                                    </p:animEffect>
                                  </p:childTnLst>
                                  <p:subTnLst>
                                    <p:audio>
                                      <p:cMediaNode>
                                        <p:cTn display="0" masterRel="sameClick">
                                          <p:stCondLst>
                                            <p:cond evt="begin" delay="0">
                                              <p:tn val="74"/>
                                            </p:cond>
                                          </p:stCondLst>
                                          <p:endCondLst>
                                            <p:cond evt="onStopAudio" delay="0">
                                              <p:tgtEl>
                                                <p:sldTgt/>
                                              </p:tgtEl>
                                            </p:cond>
                                          </p:endCondLst>
                                        </p:cTn>
                                        <p:tgtEl>
                                          <p:sndTgt r:embed="rId5" name="drumroll.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1210401">
                                            <p:txEl>
                                              <p:pRg st="0" end="0"/>
                                            </p:txEl>
                                          </p:spTgt>
                                        </p:tgtEl>
                                        <p:attrNameLst>
                                          <p:attrName>style.visibility</p:attrName>
                                        </p:attrNameLst>
                                      </p:cBhvr>
                                      <p:to>
                                        <p:strVal val="visible"/>
                                      </p:to>
                                    </p:set>
                                    <p:anim calcmode="lin" valueType="num">
                                      <p:cBhvr additive="base">
                                        <p:cTn id="81" dur="500" fill="hold"/>
                                        <p:tgtEl>
                                          <p:spTgt spid="1210401">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21040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4495" grpId="0" animBg="1"/>
      <p:bldP spid="1214496" grpId="0" animBg="1"/>
      <p:bldP spid="1214497" grpId="0" animBg="1"/>
      <p:bldP spid="121449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ChangeArrowheads="1"/>
          </p:cNvSpPr>
          <p:nvPr/>
        </p:nvSpPr>
        <p:spPr bwMode="auto">
          <a:xfrm>
            <a:off x="685800" y="1846263"/>
            <a:ext cx="7772400" cy="501173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pic>
        <p:nvPicPr>
          <p:cNvPr id="1187849" name="Picture 9"/>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0" y="1892300"/>
            <a:ext cx="7710488"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50" name="Text Box 10"/>
          <p:cNvSpPr txBox="1">
            <a:spLocks noChangeArrowheads="1"/>
          </p:cNvSpPr>
          <p:nvPr/>
        </p:nvSpPr>
        <p:spPr bwMode="auto">
          <a:xfrm>
            <a:off x="811213" y="4660900"/>
            <a:ext cx="75041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a:t>
            </a:r>
            <a:r>
              <a:rPr lang="en-US" altLang="en-US">
                <a:solidFill>
                  <a:schemeClr val="hlink"/>
                </a:solidFill>
              </a:rPr>
              <a:t>Fixed mass and constant volume means </a:t>
            </a:r>
            <a:r>
              <a:rPr lang="en-US" altLang="en-US" i="1">
                <a:solidFill>
                  <a:schemeClr val="hlink"/>
                </a:solidFill>
              </a:rPr>
              <a:t>n</a:t>
            </a:r>
            <a:r>
              <a:rPr lang="en-US" altLang="en-US">
                <a:solidFill>
                  <a:schemeClr val="hlink"/>
                </a:solidFill>
              </a:rPr>
              <a:t> and </a:t>
            </a:r>
            <a:r>
              <a:rPr lang="en-US" altLang="en-US" i="1">
                <a:solidFill>
                  <a:schemeClr val="hlink"/>
                </a:solidFill>
              </a:rPr>
              <a:t>V</a:t>
            </a:r>
            <a:r>
              <a:rPr lang="en-US" altLang="en-US">
                <a:solidFill>
                  <a:schemeClr val="hlink"/>
                </a:solidFill>
              </a:rPr>
              <a:t> are constant. Thus</a:t>
            </a:r>
            <a:endParaRPr lang="en-US" altLang="en-US">
              <a:solidFill>
                <a:schemeClr val="hlink"/>
              </a:solidFill>
              <a:sym typeface="Symbol" pitchFamily="18" charset="2"/>
            </a:endParaRPr>
          </a:p>
        </p:txBody>
      </p:sp>
      <mc:AlternateContent xmlns:mc="http://schemas.openxmlformats.org/markup-compatibility/2006" xmlns:a14="http://schemas.microsoft.com/office/drawing/2010/main">
        <mc:Choice Requires="a14">
          <p:sp>
            <p:nvSpPr>
              <p:cNvPr id="1187851" name="Text Box 11"/>
              <p:cNvSpPr txBox="1">
                <a:spLocks noChangeArrowheads="1"/>
              </p:cNvSpPr>
              <p:nvPr/>
            </p:nvSpPr>
            <p:spPr bwMode="auto">
              <a:xfrm>
                <a:off x="817563" y="5449888"/>
                <a:ext cx="192087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a:solidFill>
                      <a:schemeClr val="hlink"/>
                    </a:solidFill>
                    <a:sym typeface="Symbol" pitchFamily="18" charset="2"/>
                  </a:rPr>
                  <a:t></a:t>
                </a:r>
                <a14:m>
                  <m:oMath xmlns:m="http://schemas.openxmlformats.org/officeDocument/2006/math">
                    <m:r>
                      <a:rPr lang="en-US" altLang="en-US" i="1" dirty="0" smtClean="0">
                        <a:solidFill>
                          <a:schemeClr val="hlink"/>
                        </a:solidFill>
                        <a:latin typeface="Cambria Math" panose="02040503050406030204" pitchFamily="18" charset="0"/>
                      </a:rPr>
                      <m:t>𝑝𝑉</m:t>
                    </m:r>
                    <m:r>
                      <a:rPr lang="en-US" altLang="en-US" i="1" dirty="0">
                        <a:solidFill>
                          <a:schemeClr val="hlink"/>
                        </a:solidFill>
                        <a:latin typeface="Cambria Math" panose="02040503050406030204" pitchFamily="18" charset="0"/>
                      </a:rPr>
                      <m:t>=</m:t>
                    </m:r>
                    <m:r>
                      <a:rPr lang="en-US" altLang="en-US" i="1" dirty="0" err="1">
                        <a:solidFill>
                          <a:schemeClr val="hlink"/>
                        </a:solidFill>
                        <a:latin typeface="Cambria Math" panose="02040503050406030204" pitchFamily="18" charset="0"/>
                      </a:rPr>
                      <m:t>𝑛𝑅𝑇</m:t>
                    </m:r>
                  </m:oMath>
                </a14:m>
                <a:endParaRPr lang="en-US" altLang="en-US" i="1" dirty="0">
                  <a:solidFill>
                    <a:schemeClr val="hlink"/>
                  </a:solidFill>
                  <a:sym typeface="Symbol" pitchFamily="18" charset="2"/>
                </a:endParaRPr>
              </a:p>
            </p:txBody>
          </p:sp>
        </mc:Choice>
        <mc:Fallback xmlns="">
          <p:sp>
            <p:nvSpPr>
              <p:cNvPr id="1187851" name="Text Box 11"/>
              <p:cNvSpPr txBox="1">
                <a:spLocks noRot="1" noChangeAspect="1" noMove="1" noResize="1" noEditPoints="1" noAdjustHandles="1" noChangeArrowheads="1" noChangeShapeType="1" noTextEdit="1"/>
              </p:cNvSpPr>
              <p:nvPr/>
            </p:nvSpPr>
            <p:spPr bwMode="auto">
              <a:xfrm>
                <a:off x="817563" y="5449888"/>
                <a:ext cx="1920875" cy="457200"/>
              </a:xfrm>
              <a:prstGeom prst="rect">
                <a:avLst/>
              </a:prstGeom>
              <a:blipFill>
                <a:blip r:embed="rId8"/>
                <a:stretch>
                  <a:fillRect l="-4762" t="-10667" b="-30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7852" name="Text Box 12"/>
              <p:cNvSpPr txBox="1">
                <a:spLocks noChangeArrowheads="1"/>
              </p:cNvSpPr>
              <p:nvPr/>
            </p:nvSpPr>
            <p:spPr bwMode="auto">
              <a:xfrm>
                <a:off x="2214563" y="5451475"/>
                <a:ext cx="2557462" cy="5529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dirty="0" smtClean="0">
                    <a:solidFill>
                      <a:schemeClr val="hlink"/>
                    </a:solidFill>
                    <a:sym typeface="Symbol" pitchFamily="18" charset="2"/>
                  </a:rPr>
                  <a:t> </a:t>
                </a:r>
                <a14:m>
                  <m:oMath xmlns:m="http://schemas.openxmlformats.org/officeDocument/2006/math">
                    <m:r>
                      <a:rPr lang="en-US" altLang="en-US" sz="2000" i="1" dirty="0" smtClean="0">
                        <a:solidFill>
                          <a:schemeClr val="hlink"/>
                        </a:solidFill>
                        <a:latin typeface="Cambria Math" panose="02040503050406030204" pitchFamily="18" charset="0"/>
                      </a:rPr>
                      <m:t>𝑝</m:t>
                    </m:r>
                    <m:r>
                      <a:rPr lang="en-US" altLang="en-US" sz="2000" i="1" dirty="0" smtClean="0">
                        <a:solidFill>
                          <a:schemeClr val="hlink"/>
                        </a:solidFill>
                        <a:latin typeface="Cambria Math" panose="02040503050406030204" pitchFamily="18" charset="0"/>
                      </a:rPr>
                      <m:t>=</m:t>
                    </m:r>
                    <m:d>
                      <m:dPr>
                        <m:ctrlPr>
                          <a:rPr lang="en-US" altLang="en-US" sz="2000" i="1" dirty="0" smtClean="0">
                            <a:solidFill>
                              <a:schemeClr val="hlink"/>
                            </a:solidFill>
                            <a:latin typeface="Cambria Math" panose="02040503050406030204" pitchFamily="18" charset="0"/>
                          </a:rPr>
                        </m:ctrlPr>
                      </m:dPr>
                      <m:e>
                        <m:f>
                          <m:fPr>
                            <m:ctrlPr>
                              <a:rPr lang="en-US" altLang="en-US" sz="2000" i="1" dirty="0">
                                <a:solidFill>
                                  <a:schemeClr val="hlink"/>
                                </a:solidFill>
                                <a:latin typeface="Cambria Math" panose="02040503050406030204" pitchFamily="18" charset="0"/>
                              </a:rPr>
                            </m:ctrlPr>
                          </m:fPr>
                          <m:num>
                            <m:r>
                              <a:rPr lang="en-US" altLang="en-US" sz="2000" i="1" dirty="0" err="1">
                                <a:solidFill>
                                  <a:schemeClr val="hlink"/>
                                </a:solidFill>
                                <a:latin typeface="Cambria Math" panose="02040503050406030204" pitchFamily="18" charset="0"/>
                              </a:rPr>
                              <m:t>𝑛𝑅</m:t>
                            </m:r>
                          </m:num>
                          <m:den>
                            <m:r>
                              <a:rPr lang="en-US" altLang="en-US" sz="2000" i="1" dirty="0">
                                <a:solidFill>
                                  <a:schemeClr val="hlink"/>
                                </a:solidFill>
                                <a:latin typeface="Cambria Math" panose="02040503050406030204" pitchFamily="18" charset="0"/>
                              </a:rPr>
                              <m:t>𝑉</m:t>
                            </m:r>
                          </m:den>
                        </m:f>
                      </m:e>
                    </m:d>
                    <m:r>
                      <a:rPr lang="en-US" altLang="en-US" sz="2000" i="1" dirty="0">
                        <a:solidFill>
                          <a:schemeClr val="hlink"/>
                        </a:solidFill>
                        <a:latin typeface="Cambria Math" panose="02040503050406030204" pitchFamily="18" charset="0"/>
                      </a:rPr>
                      <m:t>𝑇</m:t>
                    </m:r>
                  </m:oMath>
                </a14:m>
                <a:endParaRPr lang="en-US" altLang="en-US" i="1" dirty="0">
                  <a:solidFill>
                    <a:schemeClr val="hlink"/>
                  </a:solidFill>
                </a:endParaRPr>
              </a:p>
            </p:txBody>
          </p:sp>
        </mc:Choice>
        <mc:Fallback xmlns="">
          <p:sp>
            <p:nvSpPr>
              <p:cNvPr id="1187852" name="Text Box 12"/>
              <p:cNvSpPr txBox="1">
                <a:spLocks noRot="1" noChangeAspect="1" noMove="1" noResize="1" noEditPoints="1" noAdjustHandles="1" noChangeArrowheads="1" noChangeShapeType="1" noTextEdit="1"/>
              </p:cNvSpPr>
              <p:nvPr/>
            </p:nvSpPr>
            <p:spPr bwMode="auto">
              <a:xfrm>
                <a:off x="2214563" y="5451475"/>
                <a:ext cx="2557462" cy="552972"/>
              </a:xfrm>
              <a:prstGeom prst="rect">
                <a:avLst/>
              </a:prstGeom>
              <a:blipFill>
                <a:blip r:embed="rId9"/>
                <a:stretch>
                  <a:fillRect l="-3571" t="-5495" b="-109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7853" name="Text Box 13"/>
              <p:cNvSpPr txBox="1">
                <a:spLocks noChangeArrowheads="1"/>
              </p:cNvSpPr>
              <p:nvPr/>
            </p:nvSpPr>
            <p:spPr bwMode="auto">
              <a:xfrm>
                <a:off x="3848997" y="5467088"/>
                <a:ext cx="4548877"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dirty="0">
                    <a:solidFill>
                      <a:schemeClr val="hlink"/>
                    </a:solidFill>
                    <a:sym typeface="Symbol" pitchFamily="18" charset="2"/>
                  </a:rPr>
                  <a:t> </a:t>
                </a:r>
                <a14:m>
                  <m:oMath xmlns:m="http://schemas.openxmlformats.org/officeDocument/2006/math">
                    <m:r>
                      <a:rPr lang="en-US" altLang="en-US" i="1" dirty="0" smtClean="0">
                        <a:solidFill>
                          <a:schemeClr val="hlink"/>
                        </a:solidFill>
                        <a:latin typeface="Cambria Math" panose="02040503050406030204" pitchFamily="18" charset="0"/>
                      </a:rPr>
                      <m:t>𝑝</m:t>
                    </m:r>
                    <m:r>
                      <a:rPr lang="en-US" altLang="en-US" i="1" dirty="0" smtClean="0">
                        <a:solidFill>
                          <a:schemeClr val="hlink"/>
                        </a:solidFill>
                        <a:latin typeface="Cambria Math" panose="02040503050406030204" pitchFamily="18" charset="0"/>
                      </a:rPr>
                      <m:t>=(</m:t>
                    </m:r>
                    <m:r>
                      <a:rPr lang="en-US" altLang="en-US" i="1" dirty="0" smtClean="0">
                        <a:solidFill>
                          <a:schemeClr val="hlink"/>
                        </a:solidFill>
                        <a:latin typeface="Cambria Math" panose="02040503050406030204" pitchFamily="18" charset="0"/>
                      </a:rPr>
                      <m:t>𝐶𝑂𝑁𝑆𝑇</m:t>
                    </m:r>
                    <m:r>
                      <a:rPr lang="en-US" altLang="en-US" i="1" dirty="0" smtClean="0">
                        <a:solidFill>
                          <a:schemeClr val="hlink"/>
                        </a:solidFill>
                        <a:latin typeface="Cambria Math" panose="02040503050406030204" pitchFamily="18" charset="0"/>
                      </a:rPr>
                      <m:t>)</m:t>
                    </m:r>
                    <m:r>
                      <a:rPr lang="en-US" altLang="en-US" i="1" dirty="0" smtClean="0">
                        <a:solidFill>
                          <a:schemeClr val="hlink"/>
                        </a:solidFill>
                        <a:latin typeface="Cambria Math" panose="02040503050406030204" pitchFamily="18" charset="0"/>
                      </a:rPr>
                      <m:t>𝑇</m:t>
                    </m:r>
                  </m:oMath>
                </a14:m>
                <a:r>
                  <a:rPr lang="en-US" altLang="en-US" i="1" dirty="0">
                    <a:solidFill>
                      <a:schemeClr val="hlink"/>
                    </a:solidFill>
                  </a:rPr>
                  <a:t>. </a:t>
                </a:r>
                <a:r>
                  <a:rPr lang="en-US" altLang="en-US" i="1" dirty="0" smtClean="0">
                    <a:solidFill>
                      <a:schemeClr val="hlink"/>
                    </a:solidFill>
                  </a:rPr>
                  <a:t>(**LINEAR**)</a:t>
                </a:r>
                <a:endParaRPr lang="en-US" altLang="en-US" i="1" dirty="0">
                  <a:solidFill>
                    <a:schemeClr val="hlink"/>
                  </a:solidFill>
                </a:endParaRPr>
              </a:p>
            </p:txBody>
          </p:sp>
        </mc:Choice>
        <mc:Fallback xmlns="">
          <p:sp>
            <p:nvSpPr>
              <p:cNvPr id="1187853" name="Text Box 13"/>
              <p:cNvSpPr txBox="1">
                <a:spLocks noRot="1" noChangeAspect="1" noMove="1" noResize="1" noEditPoints="1" noAdjustHandles="1" noChangeArrowheads="1" noChangeShapeType="1" noTextEdit="1"/>
              </p:cNvSpPr>
              <p:nvPr/>
            </p:nvSpPr>
            <p:spPr bwMode="auto">
              <a:xfrm>
                <a:off x="3848997" y="5467088"/>
                <a:ext cx="4548877" cy="461665"/>
              </a:xfrm>
              <a:prstGeom prst="rect">
                <a:avLst/>
              </a:prstGeom>
              <a:blipFill>
                <a:blip r:embed="rId10"/>
                <a:stretch>
                  <a:fillRect l="-2008" t="-10526" r="-535" b="-302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187854" name="Line 14"/>
          <p:cNvSpPr>
            <a:spLocks noChangeShapeType="1"/>
          </p:cNvSpPr>
          <p:nvPr/>
        </p:nvSpPr>
        <p:spPr bwMode="auto">
          <a:xfrm>
            <a:off x="6483350" y="2932113"/>
            <a:ext cx="1479550" cy="147955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7855" name="Text Box 15"/>
          <p:cNvSpPr txBox="1">
            <a:spLocks noChangeArrowheads="1"/>
          </p:cNvSpPr>
          <p:nvPr/>
        </p:nvSpPr>
        <p:spPr bwMode="auto">
          <a:xfrm>
            <a:off x="833438" y="5897563"/>
            <a:ext cx="7564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Since the </a:t>
            </a:r>
            <a:r>
              <a:rPr lang="en-US" altLang="en-US" i="1">
                <a:solidFill>
                  <a:schemeClr val="hlink"/>
                </a:solidFill>
                <a:sym typeface="Symbol" pitchFamily="18" charset="2"/>
              </a:rPr>
              <a:t>t</a:t>
            </a:r>
            <a:r>
              <a:rPr lang="en-US" altLang="en-US">
                <a:solidFill>
                  <a:schemeClr val="hlink"/>
                </a:solidFill>
                <a:sym typeface="Symbol" pitchFamily="18" charset="2"/>
              </a:rPr>
              <a:t> axis is in </a:t>
            </a:r>
            <a:r>
              <a:rPr lang="en-US" altLang="en-US">
                <a:solidFill>
                  <a:schemeClr val="hlink"/>
                </a:solidFill>
                <a:cs typeface="Courier New" pitchFamily="49" charset="0"/>
                <a:sym typeface="Symbol" pitchFamily="18" charset="2"/>
              </a:rPr>
              <a:t>ºC, but </a:t>
            </a:r>
            <a:r>
              <a:rPr lang="en-US" altLang="en-US" i="1">
                <a:solidFill>
                  <a:schemeClr val="hlink"/>
                </a:solidFill>
                <a:cs typeface="Courier New" pitchFamily="49" charset="0"/>
                <a:sym typeface="Symbol" pitchFamily="18" charset="2"/>
              </a:rPr>
              <a:t>T</a:t>
            </a:r>
            <a:r>
              <a:rPr lang="en-US" altLang="en-US">
                <a:solidFill>
                  <a:schemeClr val="hlink"/>
                </a:solidFill>
                <a:cs typeface="Courier New" pitchFamily="49" charset="0"/>
                <a:sym typeface="Symbol" pitchFamily="18" charset="2"/>
              </a:rPr>
              <a:t> is in Kelvin, the horizontal intercept must be NEGATIVE…</a:t>
            </a:r>
            <a:endParaRPr lang="en-US" altLang="en-US">
              <a:solidFill>
                <a:schemeClr val="hlink"/>
              </a:solidFill>
              <a:cs typeface="Courier New" pitchFamily="49" charset="0"/>
            </a:endParaRPr>
          </a:p>
        </p:txBody>
      </p:sp>
      <p:sp>
        <p:nvSpPr>
          <p:cNvPr id="1187856" name="Line 16"/>
          <p:cNvSpPr>
            <a:spLocks noChangeShapeType="1"/>
          </p:cNvSpPr>
          <p:nvPr/>
        </p:nvSpPr>
        <p:spPr bwMode="auto">
          <a:xfrm>
            <a:off x="2816225" y="2994025"/>
            <a:ext cx="1479550" cy="147955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7857" name="Line 17"/>
          <p:cNvSpPr>
            <a:spLocks noChangeShapeType="1"/>
          </p:cNvSpPr>
          <p:nvPr/>
        </p:nvSpPr>
        <p:spPr bwMode="auto">
          <a:xfrm>
            <a:off x="4670425" y="2959100"/>
            <a:ext cx="1479550" cy="147955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7859" name="Oval 19"/>
          <p:cNvSpPr>
            <a:spLocks noChangeArrowheads="1"/>
          </p:cNvSpPr>
          <p:nvPr/>
        </p:nvSpPr>
        <p:spPr bwMode="auto">
          <a:xfrm>
            <a:off x="1527175" y="2798763"/>
            <a:ext cx="301625" cy="3016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87860" name="Rectangle 20"/>
          <p:cNvSpPr>
            <a:spLocks noChangeArrowheads="1"/>
          </p:cNvSpPr>
          <p:nvPr/>
        </p:nvSpPr>
        <p:spPr bwMode="auto">
          <a:xfrm>
            <a:off x="977900" y="1889125"/>
            <a:ext cx="1216025" cy="277813"/>
          </a:xfrm>
          <a:prstGeom prst="rect">
            <a:avLst/>
          </a:prstGeom>
          <a:solidFill>
            <a:srgbClr val="FF6600">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87861" name="Rectangle 21"/>
          <p:cNvSpPr>
            <a:spLocks noChangeArrowheads="1"/>
          </p:cNvSpPr>
          <p:nvPr/>
        </p:nvSpPr>
        <p:spPr bwMode="auto">
          <a:xfrm>
            <a:off x="4951413" y="1890713"/>
            <a:ext cx="1733550" cy="277812"/>
          </a:xfrm>
          <a:prstGeom prst="rect">
            <a:avLst/>
          </a:prstGeom>
          <a:solidFill>
            <a:srgbClr val="FF6600">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
        <p:nvSpPr>
          <p:cNvPr id="49171" name="Rectangle 2"/>
          <p:cNvSpPr>
            <a:spLocks noChangeArrowheads="1"/>
          </p:cNvSpPr>
          <p:nvPr/>
        </p:nvSpPr>
        <p:spPr bwMode="auto">
          <a:xfrm>
            <a:off x="685800" y="1401763"/>
            <a:ext cx="7772400" cy="4651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rPr>
              <a:t>Sketching and interpreting state change graphs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87849"/>
                                        </p:tgtEl>
                                        <p:attrNameLst>
                                          <p:attrName>style.visibility</p:attrName>
                                        </p:attrNameLst>
                                      </p:cBhvr>
                                      <p:to>
                                        <p:strVal val="visible"/>
                                      </p:to>
                                    </p:set>
                                    <p:anim calcmode="lin" valueType="num">
                                      <p:cBhvr additive="base">
                                        <p:cTn id="7" dur="500" fill="hold"/>
                                        <p:tgtEl>
                                          <p:spTgt spid="1187849"/>
                                        </p:tgtEl>
                                        <p:attrNameLst>
                                          <p:attrName>ppt_x</p:attrName>
                                        </p:attrNameLst>
                                      </p:cBhvr>
                                      <p:tavLst>
                                        <p:tav tm="0">
                                          <p:val>
                                            <p:strVal val="#ppt_x"/>
                                          </p:val>
                                        </p:tav>
                                        <p:tav tm="100000">
                                          <p:val>
                                            <p:strVal val="#ppt_x"/>
                                          </p:val>
                                        </p:tav>
                                      </p:tavLst>
                                    </p:anim>
                                    <p:anim calcmode="lin" valueType="num">
                                      <p:cBhvr additive="base">
                                        <p:cTn id="8" dur="500" fill="hold"/>
                                        <p:tgtEl>
                                          <p:spTgt spid="11878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87860"/>
                                        </p:tgtEl>
                                        <p:attrNameLst>
                                          <p:attrName>style.visibility</p:attrName>
                                        </p:attrNameLst>
                                      </p:cBhvr>
                                      <p:to>
                                        <p:strVal val="visible"/>
                                      </p:to>
                                    </p:set>
                                    <p:animEffect transition="in" filter="diamond(in)">
                                      <p:cBhvr>
                                        <p:cTn id="13" dur="1000"/>
                                        <p:tgtEl>
                                          <p:spTgt spid="1187860"/>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187861"/>
                                        </p:tgtEl>
                                        <p:attrNameLst>
                                          <p:attrName>style.visibility</p:attrName>
                                        </p:attrNameLst>
                                      </p:cBhvr>
                                      <p:to>
                                        <p:strVal val="visible"/>
                                      </p:to>
                                    </p:set>
                                    <p:animEffect transition="in" filter="diamond(in)">
                                      <p:cBhvr>
                                        <p:cTn id="18" dur="1000"/>
                                        <p:tgtEl>
                                          <p:spTgt spid="1187861"/>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iterate type="lt">
                                    <p:tmPct val="10000"/>
                                  </p:iterate>
                                  <p:childTnLst>
                                    <p:set>
                                      <p:cBhvr>
                                        <p:cTn id="22" dur="1" fill="hold">
                                          <p:stCondLst>
                                            <p:cond delay="0"/>
                                          </p:stCondLst>
                                        </p:cTn>
                                        <p:tgtEl>
                                          <p:spTgt spid="1187850">
                                            <p:txEl>
                                              <p:pRg st="0" end="0"/>
                                            </p:txEl>
                                          </p:spTgt>
                                        </p:tgtEl>
                                        <p:attrNameLst>
                                          <p:attrName>style.visibility</p:attrName>
                                        </p:attrNameLst>
                                      </p:cBhvr>
                                      <p:to>
                                        <p:strVal val="visible"/>
                                      </p:to>
                                    </p:set>
                                    <p:anim calcmode="lin" valueType="num">
                                      <p:cBhvr additive="base">
                                        <p:cTn id="23" dur="500" fill="hold"/>
                                        <p:tgtEl>
                                          <p:spTgt spid="1187850">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18785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typ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iterate type="lt">
                                    <p:tmPct val="10000"/>
                                  </p:iterate>
                                  <p:childTnLst>
                                    <p:set>
                                      <p:cBhvr>
                                        <p:cTn id="28" dur="1" fill="hold">
                                          <p:stCondLst>
                                            <p:cond delay="0"/>
                                          </p:stCondLst>
                                        </p:cTn>
                                        <p:tgtEl>
                                          <p:spTgt spid="1187851">
                                            <p:txEl>
                                              <p:pRg st="0" end="0"/>
                                            </p:txEl>
                                          </p:spTgt>
                                        </p:tgtEl>
                                        <p:attrNameLst>
                                          <p:attrName>style.visibility</p:attrName>
                                        </p:attrNameLst>
                                      </p:cBhvr>
                                      <p:to>
                                        <p:strVal val="visible"/>
                                      </p:to>
                                    </p:set>
                                    <p:anim calcmode="lin" valueType="num">
                                      <p:cBhvr additive="base">
                                        <p:cTn id="29" dur="500" fill="hold"/>
                                        <p:tgtEl>
                                          <p:spTgt spid="1187851">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1878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nodeType="clickEffect">
                                  <p:stCondLst>
                                    <p:cond delay="0"/>
                                  </p:stCondLst>
                                  <p:iterate type="lt">
                                    <p:tmPct val="10000"/>
                                  </p:iterate>
                                  <p:childTnLst>
                                    <p:set>
                                      <p:cBhvr>
                                        <p:cTn id="34" dur="1" fill="hold">
                                          <p:stCondLst>
                                            <p:cond delay="0"/>
                                          </p:stCondLst>
                                        </p:cTn>
                                        <p:tgtEl>
                                          <p:spTgt spid="1187852">
                                            <p:txEl>
                                              <p:pRg st="0" end="0"/>
                                            </p:txEl>
                                          </p:spTgt>
                                        </p:tgtEl>
                                        <p:attrNameLst>
                                          <p:attrName>style.visibility</p:attrName>
                                        </p:attrNameLst>
                                      </p:cBhvr>
                                      <p:to>
                                        <p:strVal val="visible"/>
                                      </p:to>
                                    </p:set>
                                    <p:anim calcmode="lin" valueType="num">
                                      <p:cBhvr additive="base">
                                        <p:cTn id="35" dur="500" fill="hold"/>
                                        <p:tgtEl>
                                          <p:spTgt spid="1187852">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1878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5" name="type.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nodeType="clickEffect">
                                  <p:stCondLst>
                                    <p:cond delay="0"/>
                                  </p:stCondLst>
                                  <p:iterate type="lt">
                                    <p:tmPct val="10000"/>
                                  </p:iterate>
                                  <p:childTnLst>
                                    <p:set>
                                      <p:cBhvr>
                                        <p:cTn id="40" dur="1" fill="hold">
                                          <p:stCondLst>
                                            <p:cond delay="0"/>
                                          </p:stCondLst>
                                        </p:cTn>
                                        <p:tgtEl>
                                          <p:spTgt spid="1187853">
                                            <p:txEl>
                                              <p:pRg st="0" end="0"/>
                                            </p:txEl>
                                          </p:spTgt>
                                        </p:tgtEl>
                                        <p:attrNameLst>
                                          <p:attrName>style.visibility</p:attrName>
                                        </p:attrNameLst>
                                      </p:cBhvr>
                                      <p:to>
                                        <p:strVal val="visible"/>
                                      </p:to>
                                    </p:set>
                                    <p:anim calcmode="lin" valueType="num">
                                      <p:cBhvr additive="base">
                                        <p:cTn id="41" dur="500" fill="hold"/>
                                        <p:tgtEl>
                                          <p:spTgt spid="1187853">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18785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5" name="type.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87854"/>
                                        </p:tgtEl>
                                        <p:attrNameLst>
                                          <p:attrName>style.visibility</p:attrName>
                                        </p:attrNameLst>
                                      </p:cBhvr>
                                      <p:to>
                                        <p:strVal val="visible"/>
                                      </p:to>
                                    </p:set>
                                    <p:animEffect transition="in" filter="wipe(down)">
                                      <p:cBhvr>
                                        <p:cTn id="47" dur="500"/>
                                        <p:tgtEl>
                                          <p:spTgt spid="1187854"/>
                                        </p:tgtEl>
                                      </p:cBhvr>
                                    </p:animEffect>
                                  </p:childTnLst>
                                  <p:subTnLst>
                                    <p:audio>
                                      <p:cMediaNode>
                                        <p:cTn display="0" masterRel="sameClick">
                                          <p:stCondLst>
                                            <p:cond evt="begin" delay="0">
                                              <p:tn val="45"/>
                                            </p:cond>
                                          </p:stCondLst>
                                          <p:endCondLst>
                                            <p:cond evt="onStopAudio" delay="0">
                                              <p:tgtEl>
                                                <p:sldTgt/>
                                              </p:tgtEl>
                                            </p:cond>
                                          </p:endCondLst>
                                        </p:cTn>
                                        <p:tgtEl>
                                          <p:sndTgt r:embed="rId6" name="cashreg.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2" fill="hold" nodeType="clickEffect">
                                  <p:stCondLst>
                                    <p:cond delay="0"/>
                                  </p:stCondLst>
                                  <p:iterate type="lt">
                                    <p:tmPct val="10000"/>
                                  </p:iterate>
                                  <p:childTnLst>
                                    <p:set>
                                      <p:cBhvr>
                                        <p:cTn id="51" dur="1" fill="hold">
                                          <p:stCondLst>
                                            <p:cond delay="0"/>
                                          </p:stCondLst>
                                        </p:cTn>
                                        <p:tgtEl>
                                          <p:spTgt spid="1187855">
                                            <p:txEl>
                                              <p:pRg st="0" end="0"/>
                                            </p:txEl>
                                          </p:spTgt>
                                        </p:tgtEl>
                                        <p:attrNameLst>
                                          <p:attrName>style.visibility</p:attrName>
                                        </p:attrNameLst>
                                      </p:cBhvr>
                                      <p:to>
                                        <p:strVal val="visible"/>
                                      </p:to>
                                    </p:set>
                                    <p:anim calcmode="lin" valueType="num">
                                      <p:cBhvr additive="base">
                                        <p:cTn id="52" dur="500" fill="hold"/>
                                        <p:tgtEl>
                                          <p:spTgt spid="1187855">
                                            <p:txEl>
                                              <p:pRg st="0" end="0"/>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11878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5" name="type.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187856"/>
                                        </p:tgtEl>
                                        <p:attrNameLst>
                                          <p:attrName>style.visibility</p:attrName>
                                        </p:attrNameLst>
                                      </p:cBhvr>
                                      <p:to>
                                        <p:strVal val="visible"/>
                                      </p:to>
                                    </p:set>
                                    <p:animEffect transition="in" filter="wipe(down)">
                                      <p:cBhvr>
                                        <p:cTn id="58" dur="500"/>
                                        <p:tgtEl>
                                          <p:spTgt spid="1187856"/>
                                        </p:tgtEl>
                                      </p:cBhvr>
                                    </p:animEffect>
                                  </p:childTnLst>
                                  <p:subTnLst>
                                    <p:audio>
                                      <p:cMediaNode>
                                        <p:cTn display="0" masterRel="sameClick">
                                          <p:stCondLst>
                                            <p:cond evt="begin" delay="0">
                                              <p:tn val="56"/>
                                            </p:cond>
                                          </p:stCondLst>
                                          <p:endCondLst>
                                            <p:cond evt="onStopAudio" delay="0">
                                              <p:tgtEl>
                                                <p:sldTgt/>
                                              </p:tgtEl>
                                            </p:cond>
                                          </p:endCondLst>
                                        </p:cTn>
                                        <p:tgtEl>
                                          <p:sndTgt r:embed="rId6" name="cashreg.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187857"/>
                                        </p:tgtEl>
                                        <p:attrNameLst>
                                          <p:attrName>style.visibility</p:attrName>
                                        </p:attrNameLst>
                                      </p:cBhvr>
                                      <p:to>
                                        <p:strVal val="visible"/>
                                      </p:to>
                                    </p:set>
                                    <p:animEffect transition="in" filter="wipe(down)">
                                      <p:cBhvr>
                                        <p:cTn id="63" dur="500"/>
                                        <p:tgtEl>
                                          <p:spTgt spid="1187857"/>
                                        </p:tgtEl>
                                      </p:cBhvr>
                                    </p:animEffect>
                                  </p:childTnLst>
                                  <p:subTnLst>
                                    <p:audio>
                                      <p:cMediaNode>
                                        <p:cTn display="0" masterRel="sameClick">
                                          <p:stCondLst>
                                            <p:cond evt="begin" delay="0">
                                              <p:tn val="61"/>
                                            </p:cond>
                                          </p:stCondLst>
                                          <p:endCondLst>
                                            <p:cond evt="onStopAudio" delay="0">
                                              <p:tgtEl>
                                                <p:sldTgt/>
                                              </p:tgtEl>
                                            </p:cond>
                                          </p:endCondLst>
                                        </p:cTn>
                                        <p:tgtEl>
                                          <p:sndTgt r:embed="rId6" name="cashreg.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1187859"/>
                                        </p:tgtEl>
                                        <p:attrNameLst>
                                          <p:attrName>style.visibility</p:attrName>
                                        </p:attrNameLst>
                                      </p:cBhvr>
                                      <p:to>
                                        <p:strVal val="visible"/>
                                      </p:to>
                                    </p:set>
                                    <p:anim calcmode="lin" valueType="num">
                                      <p:cBhvr>
                                        <p:cTn id="68" dur="500" fill="hold"/>
                                        <p:tgtEl>
                                          <p:spTgt spid="1187859"/>
                                        </p:tgtEl>
                                        <p:attrNameLst>
                                          <p:attrName>ppt_w</p:attrName>
                                        </p:attrNameLst>
                                      </p:cBhvr>
                                      <p:tavLst>
                                        <p:tav tm="0">
                                          <p:val>
                                            <p:fltVal val="0"/>
                                          </p:val>
                                        </p:tav>
                                        <p:tav tm="100000">
                                          <p:val>
                                            <p:strVal val="#ppt_w"/>
                                          </p:val>
                                        </p:tav>
                                      </p:tavLst>
                                    </p:anim>
                                    <p:anim calcmode="lin" valueType="num">
                                      <p:cBhvr>
                                        <p:cTn id="69" dur="500" fill="hold"/>
                                        <p:tgtEl>
                                          <p:spTgt spid="1187859"/>
                                        </p:tgtEl>
                                        <p:attrNameLst>
                                          <p:attrName>ppt_h</p:attrName>
                                        </p:attrNameLst>
                                      </p:cBhvr>
                                      <p:tavLst>
                                        <p:tav tm="0">
                                          <p:val>
                                            <p:fltVal val="0"/>
                                          </p:val>
                                        </p:tav>
                                        <p:tav tm="100000">
                                          <p:val>
                                            <p:strVal val="#ppt_h"/>
                                          </p:val>
                                        </p:tav>
                                      </p:tavLst>
                                    </p:anim>
                                    <p:animEffect transition="in" filter="fade">
                                      <p:cBhvr>
                                        <p:cTn id="70" dur="500"/>
                                        <p:tgtEl>
                                          <p:spTgt spid="1187859"/>
                                        </p:tgtEl>
                                      </p:cBhvr>
                                    </p:animEffect>
                                  </p:childTnLst>
                                  <p:subTnLst>
                                    <p:audio>
                                      <p:cMediaNode>
                                        <p:cTn display="0" masterRel="sameClick">
                                          <p:stCondLst>
                                            <p:cond evt="begin" delay="0">
                                              <p:tn val="66"/>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54" grpId="0" animBg="1"/>
      <p:bldP spid="1187856" grpId="0" animBg="1"/>
      <p:bldP spid="1187857" grpId="0" animBg="1"/>
      <p:bldP spid="1187859" grpId="0" animBg="1"/>
      <p:bldP spid="1187860" grpId="0" animBg="1"/>
      <p:bldP spid="118786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ChangeArrowheads="1"/>
          </p:cNvSpPr>
          <p:nvPr/>
        </p:nvSpPr>
        <p:spPr bwMode="auto">
          <a:xfrm>
            <a:off x="685800" y="1835150"/>
            <a:ext cx="7772400" cy="502285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pic>
        <p:nvPicPr>
          <p:cNvPr id="1196057" name="Picture 2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738" y="1931988"/>
            <a:ext cx="7762875" cy="437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196058" name="Text Box 26"/>
              <p:cNvSpPr txBox="1">
                <a:spLocks noChangeArrowheads="1"/>
              </p:cNvSpPr>
              <p:nvPr/>
            </p:nvSpPr>
            <p:spPr bwMode="auto">
              <a:xfrm>
                <a:off x="747713" y="2562225"/>
                <a:ext cx="1979612" cy="12003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a:solidFill>
                      <a:schemeClr val="hlink"/>
                    </a:solidFill>
                    <a:sym typeface="Symbol" pitchFamily="18" charset="2"/>
                  </a:rPr>
                  <a:t></a:t>
                </a:r>
                <a14:m>
                  <m:oMath xmlns:m="http://schemas.openxmlformats.org/officeDocument/2006/math">
                    <m:r>
                      <a:rPr lang="en-US" altLang="en-US" i="1" dirty="0" smtClean="0">
                        <a:solidFill>
                          <a:schemeClr val="hlink"/>
                        </a:solidFill>
                        <a:latin typeface="Cambria Math" panose="02040503050406030204" pitchFamily="18" charset="0"/>
                        <a:sym typeface="Symbol" pitchFamily="18" charset="2"/>
                      </a:rPr>
                      <m:t>𝑝</m:t>
                    </m:r>
                    <m:r>
                      <a:rPr lang="en-US" altLang="en-US" i="1" dirty="0" smtClean="0">
                        <a:solidFill>
                          <a:schemeClr val="hlink"/>
                        </a:solidFill>
                        <a:latin typeface="Cambria Math" panose="02040503050406030204" pitchFamily="18" charset="0"/>
                        <a:sym typeface="Symbol" pitchFamily="18" charset="2"/>
                      </a:rPr>
                      <m:t>=0 </m:t>
                    </m:r>
                  </m:oMath>
                </a14:m>
                <a:r>
                  <a:rPr lang="en-US" altLang="en-US" dirty="0">
                    <a:solidFill>
                      <a:schemeClr val="hlink"/>
                    </a:solidFill>
                    <a:sym typeface="Symbol" pitchFamily="18" charset="2"/>
                  </a:rPr>
                  <a:t>at absolute zero.</a:t>
                </a:r>
                <a:endParaRPr lang="en-US" altLang="en-US" i="1" dirty="0">
                  <a:solidFill>
                    <a:schemeClr val="hlink"/>
                  </a:solidFill>
                  <a:sym typeface="Symbol" pitchFamily="18" charset="2"/>
                </a:endParaRPr>
              </a:p>
            </p:txBody>
          </p:sp>
        </mc:Choice>
        <mc:Fallback xmlns="">
          <p:sp>
            <p:nvSpPr>
              <p:cNvPr id="1196058" name="Text Box 26"/>
              <p:cNvSpPr txBox="1">
                <a:spLocks noRot="1" noChangeAspect="1" noMove="1" noResize="1" noEditPoints="1" noAdjustHandles="1" noChangeArrowheads="1" noChangeShapeType="1" noTextEdit="1"/>
              </p:cNvSpPr>
              <p:nvPr/>
            </p:nvSpPr>
            <p:spPr bwMode="auto">
              <a:xfrm>
                <a:off x="747713" y="2562225"/>
                <a:ext cx="1979612" cy="1200329"/>
              </a:xfrm>
              <a:prstGeom prst="rect">
                <a:avLst/>
              </a:prstGeom>
              <a:blipFill>
                <a:blip r:embed="rId8"/>
                <a:stretch>
                  <a:fillRect l="-4938" t="-4061" b="-1116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196059" name="Line 27"/>
          <p:cNvSpPr>
            <a:spLocks noChangeShapeType="1"/>
          </p:cNvSpPr>
          <p:nvPr/>
        </p:nvSpPr>
        <p:spPr bwMode="auto">
          <a:xfrm>
            <a:off x="1579563" y="4808538"/>
            <a:ext cx="3703637" cy="33178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6060" name="Line 28"/>
          <p:cNvSpPr>
            <a:spLocks noChangeShapeType="1"/>
          </p:cNvSpPr>
          <p:nvPr/>
        </p:nvSpPr>
        <p:spPr bwMode="auto">
          <a:xfrm>
            <a:off x="1571625" y="5919788"/>
            <a:ext cx="3703638" cy="33178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6061" name="Rectangle 29"/>
          <p:cNvSpPr>
            <a:spLocks noChangeArrowheads="1"/>
          </p:cNvSpPr>
          <p:nvPr/>
        </p:nvSpPr>
        <p:spPr bwMode="auto">
          <a:xfrm>
            <a:off x="4767263" y="1900238"/>
            <a:ext cx="2225675" cy="277812"/>
          </a:xfrm>
          <a:prstGeom prst="rect">
            <a:avLst/>
          </a:prstGeom>
          <a:solidFill>
            <a:srgbClr val="FF6600">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mc:AlternateContent xmlns:mc="http://schemas.openxmlformats.org/markup-compatibility/2006" xmlns:a14="http://schemas.microsoft.com/office/drawing/2010/main">
        <mc:Choice Requires="a14">
          <p:sp>
            <p:nvSpPr>
              <p:cNvPr id="1196062" name="Text Box 30"/>
              <p:cNvSpPr txBox="1">
                <a:spLocks noChangeArrowheads="1"/>
              </p:cNvSpPr>
              <p:nvPr/>
            </p:nvSpPr>
            <p:spPr bwMode="auto">
              <a:xfrm>
                <a:off x="5464175" y="2538413"/>
                <a:ext cx="28575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a:solidFill>
                      <a:schemeClr val="hlink"/>
                    </a:solidFill>
                    <a:sym typeface="Symbol" pitchFamily="18" charset="2"/>
                  </a:rPr>
                  <a:t>From</a:t>
                </a:r>
                <a:r>
                  <a:rPr lang="en-US" altLang="en-US" i="1" dirty="0">
                    <a:solidFill>
                      <a:schemeClr val="hlink"/>
                    </a:solidFill>
                    <a:sym typeface="Symbol" pitchFamily="18" charset="2"/>
                  </a:rPr>
                  <a:t> </a:t>
                </a:r>
                <a14:m>
                  <m:oMath xmlns:m="http://schemas.openxmlformats.org/officeDocument/2006/math">
                    <m:r>
                      <a:rPr lang="en-US" altLang="en-US" i="1" dirty="0" smtClean="0">
                        <a:solidFill>
                          <a:schemeClr val="hlink"/>
                        </a:solidFill>
                        <a:latin typeface="Cambria Math" panose="02040503050406030204" pitchFamily="18" charset="0"/>
                        <a:sym typeface="Symbol" pitchFamily="18" charset="2"/>
                      </a:rPr>
                      <m:t>𝑝𝑉</m:t>
                    </m:r>
                    <m:r>
                      <a:rPr lang="en-US" altLang="en-US" i="1" dirty="0">
                        <a:solidFill>
                          <a:schemeClr val="hlink"/>
                        </a:solidFill>
                        <a:latin typeface="Cambria Math" panose="02040503050406030204" pitchFamily="18" charset="0"/>
                        <a:sym typeface="Symbol" pitchFamily="18" charset="2"/>
                      </a:rPr>
                      <m:t>=</m:t>
                    </m:r>
                    <m:r>
                      <a:rPr lang="en-US" altLang="en-US" i="1" dirty="0" err="1">
                        <a:solidFill>
                          <a:schemeClr val="hlink"/>
                        </a:solidFill>
                        <a:latin typeface="Cambria Math" panose="02040503050406030204" pitchFamily="18" charset="0"/>
                        <a:sym typeface="Symbol" pitchFamily="18" charset="2"/>
                      </a:rPr>
                      <m:t>𝑛𝑅𝑇</m:t>
                    </m:r>
                  </m:oMath>
                </a14:m>
                <a:r>
                  <a:rPr lang="en-US" altLang="en-US" dirty="0">
                    <a:solidFill>
                      <a:schemeClr val="hlink"/>
                    </a:solidFill>
                    <a:sym typeface="Symbol" pitchFamily="18" charset="2"/>
                  </a:rPr>
                  <a:t>:</a:t>
                </a:r>
              </a:p>
            </p:txBody>
          </p:sp>
        </mc:Choice>
        <mc:Fallback xmlns="">
          <p:sp>
            <p:nvSpPr>
              <p:cNvPr id="1196062" name="Text Box 30"/>
              <p:cNvSpPr txBox="1">
                <a:spLocks noRot="1" noChangeAspect="1" noMove="1" noResize="1" noEditPoints="1" noAdjustHandles="1" noChangeArrowheads="1" noChangeShapeType="1" noTextEdit="1"/>
              </p:cNvSpPr>
              <p:nvPr/>
            </p:nvSpPr>
            <p:spPr bwMode="auto">
              <a:xfrm>
                <a:off x="5464175" y="2538413"/>
                <a:ext cx="2857500" cy="457200"/>
              </a:xfrm>
              <a:prstGeom prst="rect">
                <a:avLst/>
              </a:prstGeom>
              <a:blipFill>
                <a:blip r:embed="rId9"/>
                <a:stretch>
                  <a:fillRect l="-3198" t="-10667" b="-3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6063" name="Text Box 31"/>
              <p:cNvSpPr txBox="1">
                <a:spLocks noChangeArrowheads="1"/>
              </p:cNvSpPr>
              <p:nvPr/>
            </p:nvSpPr>
            <p:spPr bwMode="auto">
              <a:xfrm>
                <a:off x="5468938" y="2913063"/>
                <a:ext cx="3230562" cy="6450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smtClean="0">
                    <a:solidFill>
                      <a:schemeClr val="hlink"/>
                    </a:solidFill>
                    <a:sym typeface="Symbol" pitchFamily="18" charset="2"/>
                  </a:rPr>
                  <a:t></a:t>
                </a:r>
                <a14:m>
                  <m:oMath xmlns:m="http://schemas.openxmlformats.org/officeDocument/2006/math">
                    <m:r>
                      <a:rPr lang="en-US" altLang="en-US" i="1" dirty="0" smtClean="0">
                        <a:solidFill>
                          <a:schemeClr val="hlink"/>
                        </a:solidFill>
                        <a:latin typeface="Cambria Math" panose="02040503050406030204" pitchFamily="18" charset="0"/>
                        <a:sym typeface="Symbol" pitchFamily="18" charset="2"/>
                      </a:rPr>
                      <m:t>𝑝</m:t>
                    </m:r>
                    <m:r>
                      <a:rPr lang="en-US" altLang="en-US" i="1" dirty="0" smtClean="0">
                        <a:solidFill>
                          <a:schemeClr val="hlink"/>
                        </a:solidFill>
                        <a:latin typeface="Cambria Math" panose="02040503050406030204" pitchFamily="18" charset="0"/>
                        <a:sym typeface="Symbol" pitchFamily="18" charset="2"/>
                      </a:rPr>
                      <m:t>=</m:t>
                    </m:r>
                    <m:d>
                      <m:dPr>
                        <m:ctrlPr>
                          <a:rPr lang="en-US" altLang="en-US" i="1" dirty="0" smtClean="0">
                            <a:solidFill>
                              <a:schemeClr val="hlink"/>
                            </a:solidFill>
                            <a:latin typeface="Cambria Math" panose="02040503050406030204" pitchFamily="18" charset="0"/>
                            <a:sym typeface="Symbol" pitchFamily="18" charset="2"/>
                          </a:rPr>
                        </m:ctrlPr>
                      </m:dPr>
                      <m:e>
                        <m:f>
                          <m:fPr>
                            <m:ctrlPr>
                              <a:rPr lang="en-US" altLang="en-US" i="1" dirty="0" smtClean="0">
                                <a:solidFill>
                                  <a:schemeClr val="hlink"/>
                                </a:solidFill>
                                <a:latin typeface="Cambria Math" panose="02040503050406030204" pitchFamily="18" charset="0"/>
                                <a:sym typeface="Symbol" pitchFamily="18" charset="2"/>
                              </a:rPr>
                            </m:ctrlPr>
                          </m:fPr>
                          <m:num>
                            <m:r>
                              <a:rPr lang="en-US" altLang="en-US" i="1" dirty="0" smtClean="0">
                                <a:solidFill>
                                  <a:srgbClr val="FF00FF"/>
                                </a:solidFill>
                                <a:latin typeface="Cambria Math" panose="02040503050406030204" pitchFamily="18" charset="0"/>
                                <a:sym typeface="Symbol" pitchFamily="18" charset="2"/>
                              </a:rPr>
                              <m:t>1</m:t>
                            </m:r>
                            <m:r>
                              <a:rPr lang="en-US" altLang="en-US" i="1" dirty="0" smtClean="0">
                                <a:solidFill>
                                  <a:schemeClr val="hlink"/>
                                </a:solidFill>
                                <a:latin typeface="Cambria Math" panose="02040503050406030204" pitchFamily="18" charset="0"/>
                                <a:sym typeface="Symbol" pitchFamily="18" charset="2"/>
                              </a:rPr>
                              <m:t>𝑅</m:t>
                            </m:r>
                          </m:num>
                          <m:den>
                            <m:r>
                              <a:rPr lang="en-US" altLang="en-US" i="1" dirty="0" smtClean="0">
                                <a:solidFill>
                                  <a:schemeClr val="hlink"/>
                                </a:solidFill>
                                <a:latin typeface="Cambria Math" panose="02040503050406030204" pitchFamily="18" charset="0"/>
                                <a:sym typeface="Symbol" pitchFamily="18" charset="2"/>
                              </a:rPr>
                              <m:t>𝑉</m:t>
                            </m:r>
                          </m:den>
                        </m:f>
                      </m:e>
                    </m:d>
                    <m:r>
                      <a:rPr lang="en-US" altLang="en-US" i="1" dirty="0">
                        <a:solidFill>
                          <a:schemeClr val="hlink"/>
                        </a:solidFill>
                        <a:latin typeface="Cambria Math" panose="02040503050406030204" pitchFamily="18" charset="0"/>
                        <a:sym typeface="Symbol" pitchFamily="18" charset="2"/>
                      </a:rPr>
                      <m:t>𝑇</m:t>
                    </m:r>
                  </m:oMath>
                </a14:m>
                <a:r>
                  <a:rPr lang="en-US" altLang="en-US" dirty="0">
                    <a:solidFill>
                      <a:schemeClr val="hlink"/>
                    </a:solidFill>
                    <a:sym typeface="Symbol" pitchFamily="18" charset="2"/>
                  </a:rPr>
                  <a:t>:</a:t>
                </a:r>
              </a:p>
            </p:txBody>
          </p:sp>
        </mc:Choice>
        <mc:Fallback xmlns="">
          <p:sp>
            <p:nvSpPr>
              <p:cNvPr id="1196063" name="Text Box 31"/>
              <p:cNvSpPr txBox="1">
                <a:spLocks noRot="1" noChangeAspect="1" noMove="1" noResize="1" noEditPoints="1" noAdjustHandles="1" noChangeArrowheads="1" noChangeShapeType="1" noTextEdit="1"/>
              </p:cNvSpPr>
              <p:nvPr/>
            </p:nvSpPr>
            <p:spPr bwMode="auto">
              <a:xfrm>
                <a:off x="5468938" y="2913063"/>
                <a:ext cx="3230562" cy="645048"/>
              </a:xfrm>
              <a:prstGeom prst="rect">
                <a:avLst/>
              </a:prstGeom>
              <a:blipFill>
                <a:blip r:embed="rId10"/>
                <a:stretch>
                  <a:fillRect l="-2830" b="-660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196064" name="Rectangle 32"/>
          <p:cNvSpPr>
            <a:spLocks noChangeArrowheads="1"/>
          </p:cNvSpPr>
          <p:nvPr/>
        </p:nvSpPr>
        <p:spPr bwMode="auto">
          <a:xfrm>
            <a:off x="1171575" y="2178050"/>
            <a:ext cx="927100" cy="290513"/>
          </a:xfrm>
          <a:prstGeom prst="rect">
            <a:avLst/>
          </a:prstGeom>
          <a:solidFill>
            <a:srgbClr val="FF00FF">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96065" name="Rectangle 33"/>
          <p:cNvSpPr>
            <a:spLocks noChangeArrowheads="1"/>
          </p:cNvSpPr>
          <p:nvPr/>
        </p:nvSpPr>
        <p:spPr bwMode="auto">
          <a:xfrm>
            <a:off x="6407106" y="3000375"/>
            <a:ext cx="327923" cy="52970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96066" name="Oval 34"/>
          <p:cNvSpPr>
            <a:spLocks noChangeArrowheads="1"/>
          </p:cNvSpPr>
          <p:nvPr/>
        </p:nvSpPr>
        <p:spPr bwMode="auto">
          <a:xfrm>
            <a:off x="1082675" y="5199063"/>
            <a:ext cx="301625" cy="3016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96067" name="Rectangle 35"/>
          <p:cNvSpPr>
            <a:spLocks noChangeArrowheads="1"/>
          </p:cNvSpPr>
          <p:nvPr/>
        </p:nvSpPr>
        <p:spPr bwMode="auto">
          <a:xfrm>
            <a:off x="6294438" y="5221288"/>
            <a:ext cx="528637" cy="2762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96068" name="Oval 36"/>
          <p:cNvSpPr>
            <a:spLocks noChangeArrowheads="1"/>
          </p:cNvSpPr>
          <p:nvPr/>
        </p:nvSpPr>
        <p:spPr bwMode="auto">
          <a:xfrm>
            <a:off x="3101975" y="3741738"/>
            <a:ext cx="88900" cy="88900"/>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
        <p:nvSpPr>
          <p:cNvPr id="53267" name="Rectangle 2"/>
          <p:cNvSpPr>
            <a:spLocks noChangeArrowheads="1"/>
          </p:cNvSpPr>
          <p:nvPr/>
        </p:nvSpPr>
        <p:spPr bwMode="auto">
          <a:xfrm>
            <a:off x="685800" y="1401763"/>
            <a:ext cx="7772400" cy="4651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rPr>
              <a:t>Sketching and interpreting state change graphs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96057"/>
                                        </p:tgtEl>
                                        <p:attrNameLst>
                                          <p:attrName>style.visibility</p:attrName>
                                        </p:attrNameLst>
                                      </p:cBhvr>
                                      <p:to>
                                        <p:strVal val="visible"/>
                                      </p:to>
                                    </p:set>
                                    <p:anim calcmode="lin" valueType="num">
                                      <p:cBhvr additive="base">
                                        <p:cTn id="7" dur="500" fill="hold"/>
                                        <p:tgtEl>
                                          <p:spTgt spid="1196057"/>
                                        </p:tgtEl>
                                        <p:attrNameLst>
                                          <p:attrName>ppt_x</p:attrName>
                                        </p:attrNameLst>
                                      </p:cBhvr>
                                      <p:tavLst>
                                        <p:tav tm="0">
                                          <p:val>
                                            <p:strVal val="#ppt_x"/>
                                          </p:val>
                                        </p:tav>
                                        <p:tav tm="100000">
                                          <p:val>
                                            <p:strVal val="#ppt_x"/>
                                          </p:val>
                                        </p:tav>
                                      </p:tavLst>
                                    </p:anim>
                                    <p:anim calcmode="lin" valueType="num">
                                      <p:cBhvr additive="base">
                                        <p:cTn id="8" dur="500" fill="hold"/>
                                        <p:tgtEl>
                                          <p:spTgt spid="119605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96061"/>
                                        </p:tgtEl>
                                        <p:attrNameLst>
                                          <p:attrName>style.visibility</p:attrName>
                                        </p:attrNameLst>
                                      </p:cBhvr>
                                      <p:to>
                                        <p:strVal val="visible"/>
                                      </p:to>
                                    </p:set>
                                    <p:animEffect transition="in" filter="diamond(in)">
                                      <p:cBhvr>
                                        <p:cTn id="13" dur="1000"/>
                                        <p:tgtEl>
                                          <p:spTgt spid="1196061"/>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iterate type="lt">
                                    <p:tmPct val="10000"/>
                                  </p:iterate>
                                  <p:childTnLst>
                                    <p:set>
                                      <p:cBhvr>
                                        <p:cTn id="17" dur="1" fill="hold">
                                          <p:stCondLst>
                                            <p:cond delay="0"/>
                                          </p:stCondLst>
                                        </p:cTn>
                                        <p:tgtEl>
                                          <p:spTgt spid="1196058">
                                            <p:txEl>
                                              <p:pRg st="0" end="0"/>
                                            </p:txEl>
                                          </p:spTgt>
                                        </p:tgtEl>
                                        <p:attrNameLst>
                                          <p:attrName>style.visibility</p:attrName>
                                        </p:attrNameLst>
                                      </p:cBhvr>
                                      <p:to>
                                        <p:strVal val="visible"/>
                                      </p:to>
                                    </p:set>
                                    <p:anim calcmode="lin" valueType="num">
                                      <p:cBhvr additive="base">
                                        <p:cTn id="18" dur="500" fill="hold"/>
                                        <p:tgtEl>
                                          <p:spTgt spid="1196058">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1960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type.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196068"/>
                                        </p:tgtEl>
                                        <p:attrNameLst>
                                          <p:attrName>style.visibility</p:attrName>
                                        </p:attrNameLst>
                                      </p:cBhvr>
                                      <p:to>
                                        <p:strVal val="visible"/>
                                      </p:to>
                                    </p:set>
                                    <p:anim calcmode="lin" valueType="num">
                                      <p:cBhvr>
                                        <p:cTn id="24" dur="500" fill="hold"/>
                                        <p:tgtEl>
                                          <p:spTgt spid="1196068"/>
                                        </p:tgtEl>
                                        <p:attrNameLst>
                                          <p:attrName>ppt_w</p:attrName>
                                        </p:attrNameLst>
                                      </p:cBhvr>
                                      <p:tavLst>
                                        <p:tav tm="0">
                                          <p:val>
                                            <p:fltVal val="0"/>
                                          </p:val>
                                        </p:tav>
                                        <p:tav tm="100000">
                                          <p:val>
                                            <p:strVal val="#ppt_w"/>
                                          </p:val>
                                        </p:tav>
                                      </p:tavLst>
                                    </p:anim>
                                    <p:anim calcmode="lin" valueType="num">
                                      <p:cBhvr>
                                        <p:cTn id="25" dur="500" fill="hold"/>
                                        <p:tgtEl>
                                          <p:spTgt spid="1196068"/>
                                        </p:tgtEl>
                                        <p:attrNameLst>
                                          <p:attrName>ppt_h</p:attrName>
                                        </p:attrNameLst>
                                      </p:cBhvr>
                                      <p:tavLst>
                                        <p:tav tm="0">
                                          <p:val>
                                            <p:fltVal val="0"/>
                                          </p:val>
                                        </p:tav>
                                        <p:tav tm="100000">
                                          <p:val>
                                            <p:strVal val="#ppt_h"/>
                                          </p:val>
                                        </p:tav>
                                      </p:tavLst>
                                    </p:anim>
                                    <p:animEffect transition="in" filter="fade">
                                      <p:cBhvr>
                                        <p:cTn id="26" dur="500"/>
                                        <p:tgtEl>
                                          <p:spTgt spid="1196068"/>
                                        </p:tgtEl>
                                      </p:cBhvr>
                                    </p:animEffect>
                                  </p:childTnLst>
                                  <p:subTnLst>
                                    <p:audio>
                                      <p:cMediaNode>
                                        <p:cTn display="0" masterRel="sameClick">
                                          <p:stCondLst>
                                            <p:cond evt="begin" delay="0">
                                              <p:tn val="22"/>
                                            </p:cond>
                                          </p:stCondLst>
                                          <p:endCondLst>
                                            <p:cond evt="onStopAudio" delay="0">
                                              <p:tgtEl>
                                                <p:sldTgt/>
                                              </p:tgtEl>
                                            </p:cond>
                                          </p:endCondLst>
                                        </p:cTn>
                                        <p:tgtEl>
                                          <p:sndTgt r:embed="rId6" name="cashreg.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96059"/>
                                        </p:tgtEl>
                                        <p:attrNameLst>
                                          <p:attrName>style.visibility</p:attrName>
                                        </p:attrNameLst>
                                      </p:cBhvr>
                                      <p:to>
                                        <p:strVal val="visible"/>
                                      </p:to>
                                    </p:set>
                                    <p:animEffect transition="in" filter="wipe(down)">
                                      <p:cBhvr>
                                        <p:cTn id="31" dur="500"/>
                                        <p:tgtEl>
                                          <p:spTgt spid="1196059"/>
                                        </p:tgtEl>
                                      </p:cBhvr>
                                    </p:animEffect>
                                  </p:childTnLst>
                                  <p:subTnLst>
                                    <p:audio>
                                      <p:cMediaNode>
                                        <p:cTn display="0" masterRel="sameClick">
                                          <p:stCondLst>
                                            <p:cond evt="begin" delay="0">
                                              <p:tn val="29"/>
                                            </p:cond>
                                          </p:stCondLst>
                                          <p:endCondLst>
                                            <p:cond evt="onStopAudio" delay="0">
                                              <p:tgtEl>
                                                <p:sldTgt/>
                                              </p:tgtEl>
                                            </p:cond>
                                          </p:endCondLst>
                                        </p:cTn>
                                        <p:tgtEl>
                                          <p:sndTgt r:embed="rId6" name="cashreg.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96060"/>
                                        </p:tgtEl>
                                        <p:attrNameLst>
                                          <p:attrName>style.visibility</p:attrName>
                                        </p:attrNameLst>
                                      </p:cBhvr>
                                      <p:to>
                                        <p:strVal val="visible"/>
                                      </p:to>
                                    </p:set>
                                    <p:animEffect transition="in" filter="wipe(down)">
                                      <p:cBhvr>
                                        <p:cTn id="36" dur="500"/>
                                        <p:tgtEl>
                                          <p:spTgt spid="1196060"/>
                                        </p:tgtEl>
                                      </p:cBhvr>
                                    </p:animEffect>
                                  </p:childTnLst>
                                  <p:subTnLst>
                                    <p:audio>
                                      <p:cMediaNode>
                                        <p:cTn display="0" masterRel="sameClick">
                                          <p:stCondLst>
                                            <p:cond evt="begin" delay="0">
                                              <p:tn val="34"/>
                                            </p:cond>
                                          </p:stCondLst>
                                          <p:endCondLst>
                                            <p:cond evt="onStopAudio" delay="0">
                                              <p:tgtEl>
                                                <p:sldTgt/>
                                              </p:tgtEl>
                                            </p:cond>
                                          </p:endCondLst>
                                        </p:cTn>
                                        <p:tgtEl>
                                          <p:sndTgt r:embed="rId6" name="cashreg.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nodeType="clickEffect">
                                  <p:stCondLst>
                                    <p:cond delay="0"/>
                                  </p:stCondLst>
                                  <p:iterate type="lt">
                                    <p:tmPct val="10000"/>
                                  </p:iterate>
                                  <p:childTnLst>
                                    <p:set>
                                      <p:cBhvr>
                                        <p:cTn id="40" dur="1" fill="hold">
                                          <p:stCondLst>
                                            <p:cond delay="0"/>
                                          </p:stCondLst>
                                        </p:cTn>
                                        <p:tgtEl>
                                          <p:spTgt spid="1196062">
                                            <p:txEl>
                                              <p:pRg st="0" end="0"/>
                                            </p:txEl>
                                          </p:spTgt>
                                        </p:tgtEl>
                                        <p:attrNameLst>
                                          <p:attrName>style.visibility</p:attrName>
                                        </p:attrNameLst>
                                      </p:cBhvr>
                                      <p:to>
                                        <p:strVal val="visible"/>
                                      </p:to>
                                    </p:set>
                                    <p:anim calcmode="lin" valueType="num">
                                      <p:cBhvr additive="base">
                                        <p:cTn id="41" dur="500" fill="hold"/>
                                        <p:tgtEl>
                                          <p:spTgt spid="1196062">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19606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5" name="type.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nodeType="clickEffect">
                                  <p:stCondLst>
                                    <p:cond delay="0"/>
                                  </p:stCondLst>
                                  <p:iterate type="lt">
                                    <p:tmPct val="10000"/>
                                  </p:iterate>
                                  <p:childTnLst>
                                    <p:set>
                                      <p:cBhvr>
                                        <p:cTn id="46" dur="1" fill="hold">
                                          <p:stCondLst>
                                            <p:cond delay="0"/>
                                          </p:stCondLst>
                                        </p:cTn>
                                        <p:tgtEl>
                                          <p:spTgt spid="1196063">
                                            <p:txEl>
                                              <p:pRg st="0" end="0"/>
                                            </p:txEl>
                                          </p:spTgt>
                                        </p:tgtEl>
                                        <p:attrNameLst>
                                          <p:attrName>style.visibility</p:attrName>
                                        </p:attrNameLst>
                                      </p:cBhvr>
                                      <p:to>
                                        <p:strVal val="visible"/>
                                      </p:to>
                                    </p:set>
                                    <p:anim calcmode="lin" valueType="num">
                                      <p:cBhvr additive="base">
                                        <p:cTn id="47" dur="500" fill="hold"/>
                                        <p:tgtEl>
                                          <p:spTgt spid="1196063">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1960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5" name="type.wav"/>
                                        </p:tgtEl>
                                      </p:cMediaNode>
                                    </p:audio>
                                  </p:subTnLst>
                                </p:cTn>
                              </p:par>
                              <p:par>
                                <p:cTn id="49" presetID="8" presetClass="entr" presetSubtype="16" fill="hold" grpId="0" nodeType="withEffect">
                                  <p:stCondLst>
                                    <p:cond delay="0"/>
                                  </p:stCondLst>
                                  <p:childTnLst>
                                    <p:set>
                                      <p:cBhvr>
                                        <p:cTn id="50" dur="1" fill="hold">
                                          <p:stCondLst>
                                            <p:cond delay="0"/>
                                          </p:stCondLst>
                                        </p:cTn>
                                        <p:tgtEl>
                                          <p:spTgt spid="1196064"/>
                                        </p:tgtEl>
                                        <p:attrNameLst>
                                          <p:attrName>style.visibility</p:attrName>
                                        </p:attrNameLst>
                                      </p:cBhvr>
                                      <p:to>
                                        <p:strVal val="visible"/>
                                      </p:to>
                                    </p:set>
                                    <p:animEffect transition="in" filter="diamond(in)">
                                      <p:cBhvr>
                                        <p:cTn id="51" dur="1000"/>
                                        <p:tgtEl>
                                          <p:spTgt spid="1196064"/>
                                        </p:tgtEl>
                                      </p:cBhvr>
                                    </p:animEffect>
                                  </p:childTnLst>
                                  <p:subTnLst>
                                    <p:audio>
                                      <p:cMediaNode>
                                        <p:cTn display="0" masterRel="sameClick">
                                          <p:stCondLst>
                                            <p:cond evt="begin" delay="0">
                                              <p:tn val="49"/>
                                            </p:cond>
                                          </p:stCondLst>
                                          <p:endCondLst>
                                            <p:cond evt="onStopAudio" delay="0">
                                              <p:tgtEl>
                                                <p:sldTgt/>
                                              </p:tgtEl>
                                            </p:cond>
                                          </p:endCondLst>
                                        </p:cTn>
                                        <p:tgtEl>
                                          <p:sndTgt r:embed="rId3"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196065"/>
                                        </p:tgtEl>
                                        <p:attrNameLst>
                                          <p:attrName>style.visibility</p:attrName>
                                        </p:attrNameLst>
                                      </p:cBhvr>
                                      <p:to>
                                        <p:strVal val="visible"/>
                                      </p:to>
                                    </p:set>
                                    <p:anim calcmode="lin" valueType="num">
                                      <p:cBhvr>
                                        <p:cTn id="56" dur="500" fill="hold"/>
                                        <p:tgtEl>
                                          <p:spTgt spid="1196065"/>
                                        </p:tgtEl>
                                        <p:attrNameLst>
                                          <p:attrName>ppt_w</p:attrName>
                                        </p:attrNameLst>
                                      </p:cBhvr>
                                      <p:tavLst>
                                        <p:tav tm="0">
                                          <p:val>
                                            <p:fltVal val="0"/>
                                          </p:val>
                                        </p:tav>
                                        <p:tav tm="100000">
                                          <p:val>
                                            <p:strVal val="#ppt_w"/>
                                          </p:val>
                                        </p:tav>
                                      </p:tavLst>
                                    </p:anim>
                                    <p:anim calcmode="lin" valueType="num">
                                      <p:cBhvr>
                                        <p:cTn id="57" dur="500" fill="hold"/>
                                        <p:tgtEl>
                                          <p:spTgt spid="1196065"/>
                                        </p:tgtEl>
                                        <p:attrNameLst>
                                          <p:attrName>ppt_h</p:attrName>
                                        </p:attrNameLst>
                                      </p:cBhvr>
                                      <p:tavLst>
                                        <p:tav tm="0">
                                          <p:val>
                                            <p:fltVal val="0"/>
                                          </p:val>
                                        </p:tav>
                                        <p:tav tm="100000">
                                          <p:val>
                                            <p:strVal val="#ppt_h"/>
                                          </p:val>
                                        </p:tav>
                                      </p:tavLst>
                                    </p:anim>
                                    <p:animEffect transition="in" filter="fade">
                                      <p:cBhvr>
                                        <p:cTn id="58" dur="500"/>
                                        <p:tgtEl>
                                          <p:spTgt spid="1196065"/>
                                        </p:tgtEl>
                                      </p:cBhvr>
                                    </p:animEffect>
                                  </p:childTnLst>
                                  <p:subTnLst>
                                    <p:audio>
                                      <p:cMediaNode>
                                        <p:cTn display="0" masterRel="sameClick">
                                          <p:stCondLst>
                                            <p:cond evt="begin" delay="0">
                                              <p:tn val="54"/>
                                            </p:cond>
                                          </p:stCondLst>
                                          <p:endCondLst>
                                            <p:cond evt="onStopAudio" delay="0">
                                              <p:tgtEl>
                                                <p:sldTgt/>
                                              </p:tgtEl>
                                            </p:cond>
                                          </p:endCondLst>
                                        </p:cTn>
                                        <p:tgtEl>
                                          <p:sndTgt r:embed="rId6" name="cashreg.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196067"/>
                                        </p:tgtEl>
                                        <p:attrNameLst>
                                          <p:attrName>style.visibility</p:attrName>
                                        </p:attrNameLst>
                                      </p:cBhvr>
                                      <p:to>
                                        <p:strVal val="visible"/>
                                      </p:to>
                                    </p:set>
                                    <p:anim calcmode="lin" valueType="num">
                                      <p:cBhvr>
                                        <p:cTn id="63" dur="500" fill="hold"/>
                                        <p:tgtEl>
                                          <p:spTgt spid="1196067"/>
                                        </p:tgtEl>
                                        <p:attrNameLst>
                                          <p:attrName>ppt_w</p:attrName>
                                        </p:attrNameLst>
                                      </p:cBhvr>
                                      <p:tavLst>
                                        <p:tav tm="0">
                                          <p:val>
                                            <p:fltVal val="0"/>
                                          </p:val>
                                        </p:tav>
                                        <p:tav tm="100000">
                                          <p:val>
                                            <p:strVal val="#ppt_w"/>
                                          </p:val>
                                        </p:tav>
                                      </p:tavLst>
                                    </p:anim>
                                    <p:anim calcmode="lin" valueType="num">
                                      <p:cBhvr>
                                        <p:cTn id="64" dur="500" fill="hold"/>
                                        <p:tgtEl>
                                          <p:spTgt spid="1196067"/>
                                        </p:tgtEl>
                                        <p:attrNameLst>
                                          <p:attrName>ppt_h</p:attrName>
                                        </p:attrNameLst>
                                      </p:cBhvr>
                                      <p:tavLst>
                                        <p:tav tm="0">
                                          <p:val>
                                            <p:fltVal val="0"/>
                                          </p:val>
                                        </p:tav>
                                        <p:tav tm="100000">
                                          <p:val>
                                            <p:strVal val="#ppt_h"/>
                                          </p:val>
                                        </p:tav>
                                      </p:tavLst>
                                    </p:anim>
                                    <p:animEffect transition="in" filter="fade">
                                      <p:cBhvr>
                                        <p:cTn id="65" dur="500"/>
                                        <p:tgtEl>
                                          <p:spTgt spid="1196067"/>
                                        </p:tgtEl>
                                      </p:cBhvr>
                                    </p:animEffect>
                                  </p:childTnLst>
                                  <p:subTnLst>
                                    <p:audio>
                                      <p:cMediaNode>
                                        <p:cTn display="0" masterRel="sameClick">
                                          <p:stCondLst>
                                            <p:cond evt="begin" delay="0">
                                              <p:tn val="61"/>
                                            </p:cond>
                                          </p:stCondLst>
                                          <p:endCondLst>
                                            <p:cond evt="onStopAudio" delay="0">
                                              <p:tgtEl>
                                                <p:sldTgt/>
                                              </p:tgtEl>
                                            </p:cond>
                                          </p:endCondLst>
                                        </p:cTn>
                                        <p:tgtEl>
                                          <p:sndTgt r:embed="rId6" name="cashreg.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1196066"/>
                                        </p:tgtEl>
                                        <p:attrNameLst>
                                          <p:attrName>style.visibility</p:attrName>
                                        </p:attrNameLst>
                                      </p:cBhvr>
                                      <p:to>
                                        <p:strVal val="visible"/>
                                      </p:to>
                                    </p:set>
                                    <p:anim calcmode="lin" valueType="num">
                                      <p:cBhvr>
                                        <p:cTn id="70" dur="500" fill="hold"/>
                                        <p:tgtEl>
                                          <p:spTgt spid="1196066"/>
                                        </p:tgtEl>
                                        <p:attrNameLst>
                                          <p:attrName>ppt_w</p:attrName>
                                        </p:attrNameLst>
                                      </p:cBhvr>
                                      <p:tavLst>
                                        <p:tav tm="0">
                                          <p:val>
                                            <p:fltVal val="0"/>
                                          </p:val>
                                        </p:tav>
                                        <p:tav tm="100000">
                                          <p:val>
                                            <p:strVal val="#ppt_w"/>
                                          </p:val>
                                        </p:tav>
                                      </p:tavLst>
                                    </p:anim>
                                    <p:anim calcmode="lin" valueType="num">
                                      <p:cBhvr>
                                        <p:cTn id="71" dur="500" fill="hold"/>
                                        <p:tgtEl>
                                          <p:spTgt spid="1196066"/>
                                        </p:tgtEl>
                                        <p:attrNameLst>
                                          <p:attrName>ppt_h</p:attrName>
                                        </p:attrNameLst>
                                      </p:cBhvr>
                                      <p:tavLst>
                                        <p:tav tm="0">
                                          <p:val>
                                            <p:fltVal val="0"/>
                                          </p:val>
                                        </p:tav>
                                        <p:tav tm="100000">
                                          <p:val>
                                            <p:strVal val="#ppt_h"/>
                                          </p:val>
                                        </p:tav>
                                      </p:tavLst>
                                    </p:anim>
                                    <p:animEffect transition="in" filter="fade">
                                      <p:cBhvr>
                                        <p:cTn id="72" dur="500"/>
                                        <p:tgtEl>
                                          <p:spTgt spid="1196066"/>
                                        </p:tgtEl>
                                      </p:cBhvr>
                                    </p:animEffect>
                                  </p:childTnLst>
                                  <p:subTnLst>
                                    <p:audio>
                                      <p:cMediaNode>
                                        <p:cTn display="0" masterRel="sameClick">
                                          <p:stCondLst>
                                            <p:cond evt="begin" delay="0">
                                              <p:tn val="68"/>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6059" grpId="0" animBg="1"/>
      <p:bldP spid="1196060" grpId="0" animBg="1"/>
      <p:bldP spid="1196061" grpId="0" animBg="1"/>
      <p:bldP spid="1196064" grpId="0" animBg="1"/>
      <p:bldP spid="1196065" grpId="0" animBg="1"/>
      <p:bldP spid="1196066" grpId="0" animBg="1"/>
      <p:bldP spid="1196067" grpId="0" animBg="1"/>
      <p:bldP spid="119606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ChangeArrowheads="1"/>
          </p:cNvSpPr>
          <p:nvPr/>
        </p:nvSpPr>
        <p:spPr bwMode="auto">
          <a:xfrm>
            <a:off x="685800" y="1549400"/>
            <a:ext cx="7772400" cy="4948238"/>
          </a:xfrm>
          <a:prstGeom prst="rect">
            <a:avLst/>
          </a:prstGeom>
          <a:solidFill>
            <a:srgbClr val="EAEAEA"/>
          </a:solidFill>
          <a:ln>
            <a:noFill/>
          </a:ln>
          <a:effectLs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dirty="0">
                <a:solidFill>
                  <a:srgbClr val="333399"/>
                </a:solidFill>
              </a:rPr>
              <a:t>Average kinetic/internal energy of an ideal gas</a:t>
            </a:r>
            <a:endParaRPr lang="en-US" altLang="en-US" dirty="0">
              <a:solidFill>
                <a:srgbClr val="000000"/>
              </a:solidFill>
              <a:cs typeface="Times New Roman" pitchFamily="18" charset="0"/>
              <a:sym typeface="Symbol" pitchFamily="18" charset="2"/>
            </a:endParaRPr>
          </a:p>
          <a:p>
            <a:pPr eaLnBrk="1" hangingPunct="1">
              <a:spcBef>
                <a:spcPct val="20000"/>
              </a:spcBef>
            </a:pPr>
            <a:r>
              <a:rPr lang="en-US" altLang="en-US" dirty="0">
                <a:solidFill>
                  <a:srgbClr val="000000"/>
                </a:solidFill>
                <a:cs typeface="Times New Roman" pitchFamily="18" charset="0"/>
                <a:sym typeface="Symbol" pitchFamily="18" charset="2"/>
              </a:rPr>
              <a:t>Since ideal gases have no intermolecular forces, their internal energy is stored completely                                  as kinetic energy.</a:t>
            </a:r>
          </a:p>
          <a:p>
            <a:pPr eaLnBrk="1" hangingPunct="1">
              <a:spcBef>
                <a:spcPct val="20000"/>
              </a:spcBef>
            </a:pPr>
            <a:r>
              <a:rPr lang="en-US" altLang="en-US" dirty="0">
                <a:solidFill>
                  <a:srgbClr val="000000"/>
                </a:solidFill>
                <a:cs typeface="Times New Roman" pitchFamily="18" charset="0"/>
                <a:sym typeface="Symbol" pitchFamily="18" charset="2"/>
              </a:rPr>
              <a:t>The individual molecules making up an                         ideal gas all travel at different speeds:</a:t>
            </a:r>
          </a:p>
          <a:p>
            <a:pPr eaLnBrk="1" hangingPunct="1">
              <a:spcBef>
                <a:spcPct val="20000"/>
              </a:spcBef>
            </a:pPr>
            <a:r>
              <a:rPr lang="en-US" altLang="en-US" dirty="0">
                <a:solidFill>
                  <a:srgbClr val="000000"/>
                </a:solidFill>
                <a:sym typeface="Symbol" pitchFamily="18" charset="2"/>
              </a:rPr>
              <a:t>Without proof, the </a:t>
            </a:r>
            <a:r>
              <a:rPr lang="en-US" altLang="en-US" b="1" dirty="0">
                <a:solidFill>
                  <a:srgbClr val="000000"/>
                </a:solidFill>
                <a:sym typeface="Symbol" pitchFamily="18" charset="2"/>
              </a:rPr>
              <a:t>average kinetic                              energy </a:t>
            </a:r>
            <a:r>
              <a:rPr lang="en-US" altLang="en-US" i="1" dirty="0">
                <a:solidFill>
                  <a:srgbClr val="000000"/>
                </a:solidFill>
                <a:sym typeface="Symbol" pitchFamily="18" charset="2"/>
              </a:rPr>
              <a:t>E</a:t>
            </a:r>
            <a:r>
              <a:rPr lang="en-US" altLang="en-US" baseline="-25000" dirty="0">
                <a:solidFill>
                  <a:srgbClr val="000000"/>
                </a:solidFill>
                <a:sym typeface="Symbol" pitchFamily="18" charset="2"/>
              </a:rPr>
              <a:t>K </a:t>
            </a:r>
            <a:r>
              <a:rPr lang="en-US" altLang="en-US" dirty="0">
                <a:solidFill>
                  <a:srgbClr val="000000"/>
                </a:solidFill>
                <a:sym typeface="Symbol" pitchFamily="18" charset="2"/>
              </a:rPr>
              <a:t>of each ideal gas molecule                                has the following forms:</a:t>
            </a:r>
          </a:p>
          <a:p>
            <a:pPr eaLnBrk="1" hangingPunct="1">
              <a:spcBef>
                <a:spcPct val="20000"/>
              </a:spcBef>
            </a:pPr>
            <a:endParaRPr lang="en-US" altLang="en-US" dirty="0">
              <a:solidFill>
                <a:srgbClr val="000000"/>
              </a:solidFill>
              <a:sym typeface="Symbol" pitchFamily="18" charset="2"/>
            </a:endParaRPr>
          </a:p>
          <a:p>
            <a:pPr eaLnBrk="1" hangingPunct="1">
              <a:spcBef>
                <a:spcPct val="20000"/>
              </a:spcBef>
            </a:pPr>
            <a:endParaRPr lang="en-US" altLang="en-US" dirty="0">
              <a:solidFill>
                <a:srgbClr val="000000"/>
              </a:solidFill>
              <a:sym typeface="Symbol" pitchFamily="18" charset="2"/>
            </a:endParaRPr>
          </a:p>
          <a:p>
            <a:pPr eaLnBrk="1" hangingPunct="1">
              <a:spcBef>
                <a:spcPct val="20000"/>
              </a:spcBef>
            </a:pPr>
            <a:r>
              <a:rPr lang="en-US" altLang="en-US" dirty="0">
                <a:solidFill>
                  <a:srgbClr val="000000"/>
                </a:solidFill>
                <a:sym typeface="Symbol" pitchFamily="18" charset="2"/>
              </a:rPr>
              <a:t></a:t>
            </a:r>
            <a:r>
              <a:rPr lang="en-US" altLang="en-US" i="1" dirty="0">
                <a:solidFill>
                  <a:srgbClr val="000000"/>
                </a:solidFill>
                <a:sym typeface="Symbol" pitchFamily="18" charset="2"/>
              </a:rPr>
              <a:t>k</a:t>
            </a:r>
            <a:r>
              <a:rPr lang="en-US" altLang="en-US" baseline="-25000" dirty="0">
                <a:solidFill>
                  <a:srgbClr val="000000"/>
                </a:solidFill>
                <a:sym typeface="Symbol" pitchFamily="18" charset="2"/>
              </a:rPr>
              <a:t>B</a:t>
            </a:r>
            <a:r>
              <a:rPr lang="en-US" altLang="en-US" dirty="0">
                <a:solidFill>
                  <a:srgbClr val="000000"/>
                </a:solidFill>
                <a:sym typeface="Symbol" pitchFamily="18" charset="2"/>
              </a:rPr>
              <a:t> is called the </a:t>
            </a:r>
            <a:r>
              <a:rPr lang="en-US" altLang="en-US" b="1" dirty="0">
                <a:solidFill>
                  <a:srgbClr val="000000"/>
                </a:solidFill>
                <a:sym typeface="Symbol" pitchFamily="18" charset="2"/>
              </a:rPr>
              <a:t>Boltzmann constant</a:t>
            </a:r>
            <a:r>
              <a:rPr lang="en-US" altLang="en-US" dirty="0">
                <a:solidFill>
                  <a:srgbClr val="000000"/>
                </a:solidFill>
                <a:sym typeface="Symbol" pitchFamily="18" charset="2"/>
              </a:rPr>
              <a:t>.</a:t>
            </a:r>
          </a:p>
        </p:txBody>
      </p:sp>
      <p:sp>
        <p:nvSpPr>
          <p:cNvPr id="24" name="Rectangle 5"/>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2800" b="1" kern="0" dirty="0"/>
              <a:t>Topic 3: Thermal physics</a:t>
            </a:r>
            <a:br>
              <a:rPr lang="en-US" altLang="en-US" sz="2800" b="1" kern="0" dirty="0"/>
            </a:br>
            <a:r>
              <a:rPr lang="en-US" altLang="en-US" sz="2800" kern="0" dirty="0">
                <a:solidFill>
                  <a:schemeClr val="tx1"/>
                </a:solidFill>
              </a:rPr>
              <a:t>3.2 – Modeling a gas</a:t>
            </a:r>
            <a:endParaRPr lang="en-US" altLang="en-US" sz="2800" kern="0" dirty="0">
              <a:solidFill>
                <a:schemeClr val="tx1"/>
              </a:solidFill>
              <a:latin typeface="Courier New" pitchFamily="49" charset="0"/>
            </a:endParaRPr>
          </a:p>
        </p:txBody>
      </p:sp>
      <p:sp>
        <p:nvSpPr>
          <p:cNvPr id="628742" name="Rectangle 6"/>
          <p:cNvSpPr>
            <a:spLocks noChangeArrowheads="1"/>
          </p:cNvSpPr>
          <p:nvPr/>
        </p:nvSpPr>
        <p:spPr bwMode="auto">
          <a:xfrm>
            <a:off x="6457950" y="2654300"/>
            <a:ext cx="1936750" cy="193675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628743" name="Oval 7"/>
          <p:cNvSpPr>
            <a:spLocks noChangeArrowheads="1"/>
          </p:cNvSpPr>
          <p:nvPr/>
        </p:nvSpPr>
        <p:spPr bwMode="auto">
          <a:xfrm>
            <a:off x="6469063" y="4325938"/>
            <a:ext cx="254000" cy="25400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grpSp>
        <p:nvGrpSpPr>
          <p:cNvPr id="3" name="Group 18"/>
          <p:cNvGrpSpPr>
            <a:grpSpLocks/>
          </p:cNvGrpSpPr>
          <p:nvPr/>
        </p:nvGrpSpPr>
        <p:grpSpPr bwMode="auto">
          <a:xfrm rot="1598944">
            <a:off x="8008938" y="2630488"/>
            <a:ext cx="287337" cy="1739900"/>
            <a:chOff x="4615" y="1398"/>
            <a:chExt cx="422" cy="2557"/>
          </a:xfrm>
        </p:grpSpPr>
        <p:sp>
          <p:nvSpPr>
            <p:cNvPr id="147463" name="Oval 19"/>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47464" name="Rectangle 20"/>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47465" name="Oval 21"/>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628758" name="Line 22"/>
          <p:cNvSpPr>
            <a:spLocks noChangeShapeType="1"/>
          </p:cNvSpPr>
          <p:nvPr/>
        </p:nvSpPr>
        <p:spPr bwMode="auto">
          <a:xfrm flipV="1">
            <a:off x="7850188" y="3136900"/>
            <a:ext cx="481012" cy="9620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741" name="Oval 5"/>
          <p:cNvSpPr>
            <a:spLocks noChangeArrowheads="1"/>
          </p:cNvSpPr>
          <p:nvPr/>
        </p:nvSpPr>
        <p:spPr bwMode="auto">
          <a:xfrm>
            <a:off x="8137525" y="4298950"/>
            <a:ext cx="254000" cy="25400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628745" name="Oval 9"/>
          <p:cNvSpPr>
            <a:spLocks noChangeArrowheads="1"/>
          </p:cNvSpPr>
          <p:nvPr/>
        </p:nvSpPr>
        <p:spPr bwMode="auto">
          <a:xfrm>
            <a:off x="6475413" y="2670175"/>
            <a:ext cx="254000" cy="25400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grpSp>
        <p:nvGrpSpPr>
          <p:cNvPr id="147469" name="Group 13"/>
          <p:cNvGrpSpPr>
            <a:grpSpLocks/>
          </p:cNvGrpSpPr>
          <p:nvPr/>
        </p:nvGrpSpPr>
        <p:grpSpPr bwMode="auto">
          <a:xfrm>
            <a:off x="828675" y="5162402"/>
            <a:ext cx="7464425" cy="990898"/>
            <a:chOff x="522" y="3011"/>
            <a:chExt cx="4702" cy="580"/>
          </a:xfrm>
        </p:grpSpPr>
        <mc:AlternateContent xmlns:mc="http://schemas.openxmlformats.org/markup-compatibility/2006" xmlns:a14="http://schemas.microsoft.com/office/drawing/2010/main">
          <mc:Choice Requires="a14">
            <p:sp>
              <p:nvSpPr>
                <p:cNvPr id="11" name="Rectangle 8"/>
                <p:cNvSpPr>
                  <a:spLocks noChangeArrowheads="1"/>
                </p:cNvSpPr>
                <p:nvPr/>
              </p:nvSpPr>
              <p:spPr bwMode="auto">
                <a:xfrm>
                  <a:off x="554" y="3015"/>
                  <a:ext cx="2670" cy="270"/>
                </a:xfrm>
                <a:prstGeom prst="rect">
                  <a:avLst/>
                </a:prstGeom>
                <a:noFill/>
                <a:ln>
                  <a:noFill/>
                </a:ln>
                <a:effectLs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90000"/>
                    </a:lnSpc>
                    <a:spcBef>
                      <a:spcPct val="20000"/>
                    </a:spcBef>
                  </a:pPr>
                  <a14:m>
                    <m:oMathPara xmlns:m="http://schemas.openxmlformats.org/officeDocument/2006/math">
                      <m:oMathParaPr>
                        <m:jc m:val="left"/>
                      </m:oMathParaPr>
                      <m:oMath xmlns:m="http://schemas.openxmlformats.org/officeDocument/2006/math">
                        <m:r>
                          <a:rPr lang="en-US" altLang="en-US" sz="1800" i="1" dirty="0" smtClean="0">
                            <a:latin typeface="Cambria Math" panose="02040503050406030204" pitchFamily="18" charset="0"/>
                          </a:rPr>
                          <m:t>𝐸</m:t>
                        </m:r>
                        <m:r>
                          <a:rPr lang="en-US" altLang="en-US" sz="1800" i="1" baseline="-25000" dirty="0">
                            <a:latin typeface="Cambria Math" panose="02040503050406030204" pitchFamily="18" charset="0"/>
                          </a:rPr>
                          <m:t>𝐾</m:t>
                        </m:r>
                        <m:r>
                          <a:rPr lang="en-US" altLang="en-US" sz="1800" i="1" dirty="0">
                            <a:latin typeface="Cambria Math" panose="02040503050406030204" pitchFamily="18" charset="0"/>
                          </a:rPr>
                          <m:t>=</m:t>
                        </m:r>
                        <m:d>
                          <m:dPr>
                            <m:ctrlPr>
                              <a:rPr lang="en-US" altLang="en-US" sz="1800" i="1" dirty="0">
                                <a:latin typeface="Cambria Math" panose="02040503050406030204" pitchFamily="18" charset="0"/>
                              </a:rPr>
                            </m:ctrlPr>
                          </m:dPr>
                          <m:e>
                            <m:f>
                              <m:fPr>
                                <m:ctrlPr>
                                  <a:rPr lang="en-US" altLang="en-US" sz="1800" i="1" dirty="0">
                                    <a:latin typeface="Cambria Math" panose="02040503050406030204" pitchFamily="18" charset="0"/>
                                  </a:rPr>
                                </m:ctrlPr>
                              </m:fPr>
                              <m:num>
                                <m:r>
                                  <a:rPr lang="en-US" altLang="en-US" sz="1800" i="1" dirty="0">
                                    <a:latin typeface="Cambria Math" panose="02040503050406030204" pitchFamily="18" charset="0"/>
                                  </a:rPr>
                                  <m:t>3</m:t>
                                </m:r>
                              </m:num>
                              <m:den>
                                <m:r>
                                  <a:rPr lang="en-US" altLang="en-US" sz="1800" i="1" dirty="0">
                                    <a:latin typeface="Cambria Math" panose="02040503050406030204" pitchFamily="18" charset="0"/>
                                  </a:rPr>
                                  <m:t>2</m:t>
                                </m:r>
                              </m:den>
                            </m:f>
                          </m:e>
                        </m:d>
                        <m:r>
                          <a:rPr lang="en-US" altLang="en-US" sz="1800" i="1" dirty="0" err="1">
                            <a:latin typeface="Cambria Math" panose="02040503050406030204" pitchFamily="18" charset="0"/>
                          </a:rPr>
                          <m:t>𝑘</m:t>
                        </m:r>
                        <m:r>
                          <a:rPr lang="en-US" altLang="en-US" sz="1800" i="1" baseline="-25000" dirty="0" err="1">
                            <a:latin typeface="Cambria Math" panose="02040503050406030204" pitchFamily="18" charset="0"/>
                          </a:rPr>
                          <m:t>𝐵</m:t>
                        </m:r>
                        <m:r>
                          <a:rPr lang="en-US" altLang="en-US" sz="1800" i="1" dirty="0" err="1">
                            <a:latin typeface="Cambria Math" panose="02040503050406030204" pitchFamily="18" charset="0"/>
                          </a:rPr>
                          <m:t>𝑇</m:t>
                        </m:r>
                        <m:r>
                          <a:rPr lang="en-US" altLang="en-US" sz="1800" i="1" dirty="0">
                            <a:latin typeface="Cambria Math" panose="02040503050406030204" pitchFamily="18" charset="0"/>
                          </a:rPr>
                          <m:t>=</m:t>
                        </m:r>
                        <m:f>
                          <m:fPr>
                            <m:ctrlPr>
                              <a:rPr lang="en-US" altLang="en-US" sz="1800" i="1" dirty="0">
                                <a:latin typeface="Cambria Math" panose="02040503050406030204" pitchFamily="18" charset="0"/>
                              </a:rPr>
                            </m:ctrlPr>
                          </m:fPr>
                          <m:num>
                            <m:r>
                              <a:rPr lang="en-US" altLang="en-US" sz="1800" i="1" dirty="0">
                                <a:latin typeface="Cambria Math" panose="02040503050406030204" pitchFamily="18" charset="0"/>
                              </a:rPr>
                              <m:t>3</m:t>
                            </m:r>
                            <m:r>
                              <a:rPr lang="en-US" altLang="en-US" sz="1800" i="1" dirty="0">
                                <a:latin typeface="Cambria Math" panose="02040503050406030204" pitchFamily="18" charset="0"/>
                              </a:rPr>
                              <m:t>𝑅𝑇</m:t>
                            </m:r>
                          </m:num>
                          <m:den>
                            <m:r>
                              <a:rPr lang="en-US" altLang="en-US" sz="1800" i="1" dirty="0">
                                <a:latin typeface="Cambria Math" panose="02040503050406030204" pitchFamily="18" charset="0"/>
                              </a:rPr>
                              <m:t>2</m:t>
                            </m:r>
                            <m:sSub>
                              <m:sSubPr>
                                <m:ctrlPr>
                                  <a:rPr lang="en-US" altLang="en-US" sz="1800" i="1" dirty="0" smtClean="0">
                                    <a:latin typeface="Cambria Math" panose="02040503050406030204" pitchFamily="18" charset="0"/>
                                  </a:rPr>
                                </m:ctrlPr>
                              </m:sSubPr>
                              <m:e>
                                <m:r>
                                  <a:rPr lang="en-US" altLang="en-US" sz="1800" b="0" i="1" dirty="0" smtClean="0">
                                    <a:latin typeface="Cambria Math" panose="02040503050406030204" pitchFamily="18" charset="0"/>
                                  </a:rPr>
                                  <m:t>𝑁</m:t>
                                </m:r>
                              </m:e>
                              <m:sub>
                                <m:r>
                                  <a:rPr lang="en-US" altLang="en-US" sz="1800" b="0" i="1" dirty="0" smtClean="0">
                                    <a:latin typeface="Cambria Math" panose="02040503050406030204" pitchFamily="18" charset="0"/>
                                  </a:rPr>
                                  <m:t>𝐴</m:t>
                                </m:r>
                              </m:sub>
                            </m:sSub>
                          </m:den>
                        </m:f>
                      </m:oMath>
                    </m:oMathPara>
                  </a14:m>
                  <a:endParaRPr lang="en-US" altLang="en-US" i="1" dirty="0"/>
                </a:p>
              </p:txBody>
            </p:sp>
          </mc:Choice>
          <mc:Fallback xmlns="">
            <p:sp>
              <p:nvSpPr>
                <p:cNvPr id="11" name="Rectangle 8"/>
                <p:cNvSpPr>
                  <a:spLocks noRot="1" noChangeAspect="1" noMove="1" noResize="1" noEditPoints="1" noAdjustHandles="1" noChangeArrowheads="1" noChangeShapeType="1" noTextEdit="1"/>
                </p:cNvSpPr>
                <p:nvPr/>
              </p:nvSpPr>
              <p:spPr bwMode="auto">
                <a:xfrm>
                  <a:off x="554" y="3015"/>
                  <a:ext cx="2670" cy="270"/>
                </a:xfrm>
                <a:prstGeom prst="rect">
                  <a:avLst/>
                </a:prstGeom>
                <a:blipFill>
                  <a:blip r:embed="rId5"/>
                  <a:stretch>
                    <a:fillRect b="-34211"/>
                  </a:stretch>
                </a:blipFill>
                <a:ln>
                  <a:noFill/>
                </a:ln>
                <a:effectLst/>
                <a:extLst/>
              </p:spPr>
              <p:txBody>
                <a:bodyPr/>
                <a:lstStyle/>
                <a:p>
                  <a:r>
                    <a:rPr lang="en-US">
                      <a:noFill/>
                    </a:rPr>
                    <a:t> </a:t>
                  </a:r>
                </a:p>
              </p:txBody>
            </p:sp>
          </mc:Fallback>
        </mc:AlternateContent>
        <p:sp>
          <p:nvSpPr>
            <p:cNvPr id="147471" name="Text Box 9"/>
            <p:cNvSpPr txBox="1">
              <a:spLocks noChangeArrowheads="1"/>
            </p:cNvSpPr>
            <p:nvPr/>
          </p:nvSpPr>
          <p:spPr bwMode="auto">
            <a:xfrm>
              <a:off x="3171" y="3011"/>
              <a:ext cx="2053" cy="5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a:solidFill>
                    <a:schemeClr val="bg1"/>
                  </a:solidFill>
                </a:rPr>
                <a:t>Average kinetic energy of ideal gas</a:t>
              </a:r>
            </a:p>
          </p:txBody>
        </p:sp>
        <p:sp>
          <p:nvSpPr>
            <p:cNvPr id="147472" name="Rectangle 10"/>
            <p:cNvSpPr>
              <a:spLocks noChangeArrowheads="1"/>
            </p:cNvSpPr>
            <p:nvPr/>
          </p:nvSpPr>
          <p:spPr bwMode="auto">
            <a:xfrm>
              <a:off x="522" y="3013"/>
              <a:ext cx="4701" cy="51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 name="Rectangle 8"/>
            <p:cNvSpPr>
              <a:spLocks noChangeArrowheads="1"/>
            </p:cNvSpPr>
            <p:nvPr/>
          </p:nvSpPr>
          <p:spPr bwMode="auto">
            <a:xfrm>
              <a:off x="1493" y="3321"/>
              <a:ext cx="1731" cy="270"/>
            </a:xfrm>
            <a:prstGeom prst="rect">
              <a:avLst/>
            </a:prstGeom>
            <a:noFill/>
            <a:ln>
              <a:noFill/>
            </a:ln>
            <a:effectLs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90000"/>
                </a:lnSpc>
                <a:spcBef>
                  <a:spcPct val="20000"/>
                </a:spcBef>
              </a:pPr>
              <a:r>
                <a:rPr lang="en-US" altLang="en-US" sz="1600" i="1" dirty="0">
                  <a:solidFill>
                    <a:srgbClr val="009999"/>
                  </a:solidFill>
                </a:rPr>
                <a:t>Where k</a:t>
              </a:r>
              <a:r>
                <a:rPr lang="en-US" altLang="en-US" sz="1600" baseline="-25000" dirty="0">
                  <a:solidFill>
                    <a:srgbClr val="009999"/>
                  </a:solidFill>
                </a:rPr>
                <a:t>B</a:t>
              </a:r>
              <a:r>
                <a:rPr lang="en-US" altLang="en-US" sz="1600" dirty="0">
                  <a:solidFill>
                    <a:srgbClr val="009999"/>
                  </a:solidFill>
                </a:rPr>
                <a:t> = 1.38</a:t>
              </a:r>
              <a:r>
                <a:rPr lang="en-US" altLang="en-US" sz="1600" dirty="0">
                  <a:solidFill>
                    <a:srgbClr val="009999"/>
                  </a:solidFill>
                  <a:sym typeface="Symbol" pitchFamily="18" charset="2"/>
                </a:rPr>
                <a:t>10</a:t>
              </a:r>
              <a:r>
                <a:rPr lang="en-US" altLang="en-US" sz="1600" baseline="30000" dirty="0">
                  <a:solidFill>
                    <a:srgbClr val="009999"/>
                  </a:solidFill>
                  <a:sym typeface="Symbol" pitchFamily="18" charset="2"/>
                </a:rPr>
                <a:t>-23</a:t>
              </a:r>
              <a:r>
                <a:rPr lang="en-US" altLang="en-US" sz="1600" dirty="0">
                  <a:solidFill>
                    <a:srgbClr val="009999"/>
                  </a:solidFill>
                  <a:sym typeface="Symbol" pitchFamily="18" charset="2"/>
                </a:rPr>
                <a:t> J K</a:t>
              </a:r>
              <a:r>
                <a:rPr lang="en-US" altLang="en-US" sz="1600" baseline="30000" dirty="0">
                  <a:solidFill>
                    <a:srgbClr val="009999"/>
                  </a:solidFill>
                  <a:sym typeface="Symbol" pitchFamily="18" charset="2"/>
                </a:rPr>
                <a:t>-1</a:t>
              </a:r>
              <a:r>
                <a:rPr lang="en-US" altLang="en-US" dirty="0">
                  <a:solidFill>
                    <a:srgbClr val="009999"/>
                  </a:solidFill>
                  <a:sym typeface="Symbol" pitchFamily="18" charset="2"/>
                </a:rPr>
                <a:t>.</a:t>
              </a:r>
              <a:endParaRPr lang="en-US" altLang="en-US" i="1" dirty="0">
                <a:solidFill>
                  <a:srgbClr val="009999"/>
                </a:solidFill>
                <a:sym typeface="Symbol" pitchFamily="18" charset="2"/>
              </a:endParaRPr>
            </a:p>
          </p:txBody>
        </p:sp>
        <p:sp>
          <p:nvSpPr>
            <p:cNvPr id="147474" name="Line 18"/>
            <p:cNvSpPr>
              <a:spLocks noChangeShapeType="1"/>
            </p:cNvSpPr>
            <p:nvPr/>
          </p:nvSpPr>
          <p:spPr bwMode="auto">
            <a:xfrm>
              <a:off x="632" y="3121"/>
              <a:ext cx="10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7475" name="Line 19"/>
          <p:cNvSpPr>
            <a:spLocks noChangeShapeType="1"/>
          </p:cNvSpPr>
          <p:nvPr/>
        </p:nvSpPr>
        <p:spPr bwMode="auto">
          <a:xfrm>
            <a:off x="1901825" y="4403725"/>
            <a:ext cx="168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32834">
                                            <p:txEl>
                                              <p:pRg st="0" end="0"/>
                                            </p:txEl>
                                          </p:spTgt>
                                        </p:tgtEl>
                                        <p:attrNameLst>
                                          <p:attrName>style.visibility</p:attrName>
                                        </p:attrNameLst>
                                      </p:cBhvr>
                                      <p:to>
                                        <p:strVal val="visible"/>
                                      </p:to>
                                    </p:set>
                                    <p:anim calcmode="lin" valueType="num">
                                      <p:cBhvr additive="base">
                                        <p:cTn id="7" dur="500" fill="hold"/>
                                        <p:tgtEl>
                                          <p:spTgt spid="6328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28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32834">
                                            <p:txEl>
                                              <p:pRg st="1" end="1"/>
                                            </p:txEl>
                                          </p:spTgt>
                                        </p:tgtEl>
                                        <p:attrNameLst>
                                          <p:attrName>style.visibility</p:attrName>
                                        </p:attrNameLst>
                                      </p:cBhvr>
                                      <p:to>
                                        <p:strVal val="visible"/>
                                      </p:to>
                                    </p:set>
                                    <p:anim calcmode="lin" valueType="num">
                                      <p:cBhvr additive="base">
                                        <p:cTn id="13" dur="500" fill="hold"/>
                                        <p:tgtEl>
                                          <p:spTgt spid="6328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28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32834">
                                            <p:txEl>
                                              <p:pRg st="2" end="2"/>
                                            </p:txEl>
                                          </p:spTgt>
                                        </p:tgtEl>
                                        <p:attrNameLst>
                                          <p:attrName>style.visibility</p:attrName>
                                        </p:attrNameLst>
                                      </p:cBhvr>
                                      <p:to>
                                        <p:strVal val="visible"/>
                                      </p:to>
                                    </p:set>
                                    <p:anim calcmode="lin" valueType="num">
                                      <p:cBhvr additive="base">
                                        <p:cTn id="19" dur="500" fill="hold"/>
                                        <p:tgtEl>
                                          <p:spTgt spid="63283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28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28743"/>
                                        </p:tgtEl>
                                        <p:attrNameLst>
                                          <p:attrName>style.visibility</p:attrName>
                                        </p:attrNameLst>
                                      </p:cBhvr>
                                      <p:to>
                                        <p:strVal val="visible"/>
                                      </p:to>
                                    </p:set>
                                    <p:animEffect transition="in" filter="fade">
                                      <p:cBhvr>
                                        <p:cTn id="25" dur="500"/>
                                        <p:tgtEl>
                                          <p:spTgt spid="62874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8742"/>
                                        </p:tgtEl>
                                        <p:attrNameLst>
                                          <p:attrName>style.visibility</p:attrName>
                                        </p:attrNameLst>
                                      </p:cBhvr>
                                      <p:to>
                                        <p:strVal val="visible"/>
                                      </p:to>
                                    </p:set>
                                    <p:animEffect transition="in" filter="fade">
                                      <p:cBhvr>
                                        <p:cTn id="28" dur="500"/>
                                        <p:tgtEl>
                                          <p:spTgt spid="628742"/>
                                        </p:tgtEl>
                                      </p:cBhvr>
                                    </p:animEffec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2000"/>
                                        <p:tgtEl>
                                          <p:spTgt spid="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28758"/>
                                        </p:tgtEl>
                                        <p:attrNameLst>
                                          <p:attrName>style.visibility</p:attrName>
                                        </p:attrNameLst>
                                      </p:cBhvr>
                                      <p:to>
                                        <p:strVal val="visible"/>
                                      </p:to>
                                    </p:set>
                                    <p:animEffect transition="in" filter="wipe(down)">
                                      <p:cBhvr>
                                        <p:cTn id="34" dur="2000"/>
                                        <p:tgtEl>
                                          <p:spTgt spid="628758"/>
                                        </p:tgtEl>
                                      </p:cBhvr>
                                    </p:animEffect>
                                  </p:childTnLst>
                                </p:cTn>
                              </p:par>
                              <p:par>
                                <p:cTn id="35" presetID="0" presetClass="path" presetSubtype="0" repeatCount="indefinite" fill="hold" grpId="1" nodeType="withEffect">
                                  <p:stCondLst>
                                    <p:cond delay="0"/>
                                  </p:stCondLst>
                                  <p:childTnLst>
                                    <p:animMotion origin="layout" path="M -0.0007 0.00093 L 0.18472 -0.12014 L 0.05052 -0.25162 L -0.00469 -0.1956 L 0.18211 -0.06574 L 0.08472 0.00787 L -0.00209 -0.06227 L 0.13871 -0.25 L 0.18611 -0.1956 L 0.0493 0.00278 L -0.00469 -0.10787 L 0.07031 -0.24653 L 0.18211 -0.1412 L -0.0007 0.00093 Z " pathEditMode="relative" ptsTypes="AAAAAAAAAAAAAA">
                                      <p:cBhvr>
                                        <p:cTn id="36" dur="2000" fill="hold"/>
                                        <p:tgtEl>
                                          <p:spTgt spid="628743"/>
                                        </p:tgtEl>
                                        <p:attrNameLst>
                                          <p:attrName>ppt_x</p:attrName>
                                          <p:attrName>ppt_y</p:attrName>
                                        </p:attrNameLst>
                                      </p:cBhvr>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28741"/>
                                        </p:tgtEl>
                                        <p:attrNameLst>
                                          <p:attrName>style.visibility</p:attrName>
                                        </p:attrNameLst>
                                      </p:cBhvr>
                                      <p:to>
                                        <p:strVal val="visible"/>
                                      </p:to>
                                    </p:set>
                                    <p:animEffect transition="in" filter="fade">
                                      <p:cBhvr>
                                        <p:cTn id="41" dur="500"/>
                                        <p:tgtEl>
                                          <p:spTgt spid="628741"/>
                                        </p:tgtEl>
                                      </p:cBhvr>
                                    </p:animEffect>
                                  </p:childTnLst>
                                </p:cTn>
                              </p:par>
                              <p:par>
                                <p:cTn id="42" presetID="0" presetClass="path" presetSubtype="0" repeatCount="indefinite" fill="hold" grpId="1" nodeType="withEffect">
                                  <p:stCondLst>
                                    <p:cond delay="0"/>
                                  </p:stCondLst>
                                  <p:childTnLst>
                                    <p:animMotion origin="layout" path="M 3.88889E-6 -1.48148E-6 L -0.19046 -0.12106 L -0.05261 -0.25254 L 0.00416 -0.19653 L -0.18785 -0.06667 L -0.08785 0.00695 L 0.00139 -0.06319 L -0.14323 -0.25092 L -0.19184 -0.19653 L -0.05139 0.00185 L 0.00416 -0.10879 L -0.07292 -0.24745 L -0.18785 -0.14213 L 3.88889E-6 -1.48148E-6 Z " pathEditMode="relative" rAng="0" ptsTypes="AAAAAAAAAAAAAA">
                                      <p:cBhvr>
                                        <p:cTn id="43" dur="5000" fill="hold"/>
                                        <p:tgtEl>
                                          <p:spTgt spid="628741"/>
                                        </p:tgtEl>
                                        <p:attrNameLst>
                                          <p:attrName>ppt_x</p:attrName>
                                          <p:attrName>ppt_y</p:attrName>
                                        </p:attrNameLst>
                                      </p:cBhvr>
                                      <p:rCtr x="-9392" y="-12292"/>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28745"/>
                                        </p:tgtEl>
                                        <p:attrNameLst>
                                          <p:attrName>style.visibility</p:attrName>
                                        </p:attrNameLst>
                                      </p:cBhvr>
                                      <p:to>
                                        <p:strVal val="visible"/>
                                      </p:to>
                                    </p:set>
                                    <p:animEffect transition="in" filter="fade">
                                      <p:cBhvr>
                                        <p:cTn id="48" dur="500"/>
                                        <p:tgtEl>
                                          <p:spTgt spid="628745"/>
                                        </p:tgtEl>
                                      </p:cBhvr>
                                    </p:animEffect>
                                  </p:childTnLst>
                                </p:cTn>
                              </p:par>
                              <p:par>
                                <p:cTn id="49" presetID="0" presetClass="path" presetSubtype="0" repeatCount="indefinite" fill="hold" grpId="1" nodeType="withEffect">
                                  <p:stCondLst>
                                    <p:cond delay="0"/>
                                  </p:stCondLst>
                                  <p:childTnLst>
                                    <p:animMotion origin="layout" path="M 8.33333E-7 -4.07407E-6 L 0.0908 0.24723 L 0.18941 0.06829 L 0.1474 -0.00509 L 0.05 0.24375 L -0.00504 0.11389 L 0.0474 -0.00185 L 0.18819 0.18588 L 0.1474 0.24908 L -0.00139 0.06667 L 0.0816 -0.00509 L 0.18559 0.09468 L 0.1066 0.24375 L 8.33333E-7 -4.07407E-6 Z " pathEditMode="relative" rAng="5400000" ptsTypes="AAAAAAAAAAAAAA">
                                      <p:cBhvr>
                                        <p:cTn id="50" dur="500" fill="hold"/>
                                        <p:tgtEl>
                                          <p:spTgt spid="628745"/>
                                        </p:tgtEl>
                                        <p:attrNameLst>
                                          <p:attrName>ppt_x</p:attrName>
                                          <p:attrName>ppt_y</p:attrName>
                                        </p:attrNameLst>
                                      </p:cBhvr>
                                      <p:rCtr x="9219" y="12199"/>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632834">
                                            <p:txEl>
                                              <p:pRg st="3" end="3"/>
                                            </p:txEl>
                                          </p:spTgt>
                                        </p:tgtEl>
                                        <p:attrNameLst>
                                          <p:attrName>style.visibility</p:attrName>
                                        </p:attrNameLst>
                                      </p:cBhvr>
                                      <p:to>
                                        <p:strVal val="visible"/>
                                      </p:to>
                                    </p:set>
                                    <p:anim calcmode="lin" valueType="num">
                                      <p:cBhvr additive="base">
                                        <p:cTn id="55" dur="500" fill="hold"/>
                                        <p:tgtEl>
                                          <p:spTgt spid="63283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328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par>
                                <p:cTn id="57" presetID="2" presetClass="entr" presetSubtype="4" fill="hold" grpId="0" nodeType="withEffect">
                                  <p:stCondLst>
                                    <p:cond delay="0"/>
                                  </p:stCondLst>
                                  <p:childTnLst>
                                    <p:set>
                                      <p:cBhvr>
                                        <p:cTn id="58" dur="1" fill="hold">
                                          <p:stCondLst>
                                            <p:cond delay="0"/>
                                          </p:stCondLst>
                                        </p:cTn>
                                        <p:tgtEl>
                                          <p:spTgt spid="147475"/>
                                        </p:tgtEl>
                                        <p:attrNameLst>
                                          <p:attrName>style.visibility</p:attrName>
                                        </p:attrNameLst>
                                      </p:cBhvr>
                                      <p:to>
                                        <p:strVal val="visible"/>
                                      </p:to>
                                    </p:set>
                                    <p:anim calcmode="lin" valueType="num">
                                      <p:cBhvr additive="base">
                                        <p:cTn id="59" dur="500" fill="hold"/>
                                        <p:tgtEl>
                                          <p:spTgt spid="147475"/>
                                        </p:tgtEl>
                                        <p:attrNameLst>
                                          <p:attrName>ppt_x</p:attrName>
                                        </p:attrNameLst>
                                      </p:cBhvr>
                                      <p:tavLst>
                                        <p:tav tm="0">
                                          <p:val>
                                            <p:strVal val="#ppt_x"/>
                                          </p:val>
                                        </p:tav>
                                        <p:tav tm="100000">
                                          <p:val>
                                            <p:strVal val="#ppt_x"/>
                                          </p:val>
                                        </p:tav>
                                      </p:tavLst>
                                    </p:anim>
                                    <p:anim calcmode="lin" valueType="num">
                                      <p:cBhvr additive="base">
                                        <p:cTn id="60" dur="500" fill="hold"/>
                                        <p:tgtEl>
                                          <p:spTgt spid="147475"/>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nodeType="clickEffect">
                                  <p:stCondLst>
                                    <p:cond delay="0"/>
                                  </p:stCondLst>
                                  <p:childTnLst>
                                    <p:set>
                                      <p:cBhvr>
                                        <p:cTn id="64" dur="1" fill="hold">
                                          <p:stCondLst>
                                            <p:cond delay="0"/>
                                          </p:stCondLst>
                                        </p:cTn>
                                        <p:tgtEl>
                                          <p:spTgt spid="147469"/>
                                        </p:tgtEl>
                                        <p:attrNameLst>
                                          <p:attrName>style.visibility</p:attrName>
                                        </p:attrNameLst>
                                      </p:cBhvr>
                                      <p:to>
                                        <p:strVal val="visible"/>
                                      </p:to>
                                    </p:set>
                                    <p:anim calcmode="lin" valueType="num">
                                      <p:cBhvr>
                                        <p:cTn id="65" dur="500" fill="hold"/>
                                        <p:tgtEl>
                                          <p:spTgt spid="147469"/>
                                        </p:tgtEl>
                                        <p:attrNameLst>
                                          <p:attrName>ppt_w</p:attrName>
                                        </p:attrNameLst>
                                      </p:cBhvr>
                                      <p:tavLst>
                                        <p:tav tm="0">
                                          <p:val>
                                            <p:fltVal val="0"/>
                                          </p:val>
                                        </p:tav>
                                        <p:tav tm="100000">
                                          <p:val>
                                            <p:strVal val="#ppt_w"/>
                                          </p:val>
                                        </p:tav>
                                      </p:tavLst>
                                    </p:anim>
                                    <p:anim calcmode="lin" valueType="num">
                                      <p:cBhvr>
                                        <p:cTn id="66" dur="500" fill="hold"/>
                                        <p:tgtEl>
                                          <p:spTgt spid="147469"/>
                                        </p:tgtEl>
                                        <p:attrNameLst>
                                          <p:attrName>ppt_h</p:attrName>
                                        </p:attrNameLst>
                                      </p:cBhvr>
                                      <p:tavLst>
                                        <p:tav tm="0">
                                          <p:val>
                                            <p:fltVal val="0"/>
                                          </p:val>
                                        </p:tav>
                                        <p:tav tm="100000">
                                          <p:val>
                                            <p:strVal val="#ppt_h"/>
                                          </p:val>
                                        </p:tav>
                                      </p:tavLst>
                                    </p:anim>
                                    <p:animEffect transition="in" filter="fade">
                                      <p:cBhvr>
                                        <p:cTn id="67" dur="500"/>
                                        <p:tgtEl>
                                          <p:spTgt spid="147469"/>
                                        </p:tgtEl>
                                      </p:cBhvr>
                                    </p:animEffect>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632834">
                                            <p:txEl>
                                              <p:pRg st="6" end="6"/>
                                            </p:txEl>
                                          </p:spTgt>
                                        </p:tgtEl>
                                        <p:attrNameLst>
                                          <p:attrName>style.visibility</p:attrName>
                                        </p:attrNameLst>
                                      </p:cBhvr>
                                      <p:to>
                                        <p:strVal val="visible"/>
                                      </p:to>
                                    </p:set>
                                    <p:anim calcmode="lin" valueType="num">
                                      <p:cBhvr additive="base">
                                        <p:cTn id="72" dur="500" fill="hold"/>
                                        <p:tgtEl>
                                          <p:spTgt spid="632834">
                                            <p:txEl>
                                              <p:pRg st="6" end="6"/>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63283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42" grpId="0" animBg="1"/>
      <p:bldP spid="628743" grpId="0" animBg="1"/>
      <p:bldP spid="628743" grpId="1" animBg="1"/>
      <p:bldP spid="628758" grpId="0" animBg="1"/>
      <p:bldP spid="628741" grpId="0" animBg="1"/>
      <p:bldP spid="628741" grpId="1" animBg="1"/>
      <p:bldP spid="628745" grpId="0" animBg="1"/>
      <p:bldP spid="628745" grpId="1" animBg="1"/>
      <p:bldP spid="14747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69362" name="Rectangle 18"/>
              <p:cNvSpPr>
                <a:spLocks noChangeArrowheads="1"/>
              </p:cNvSpPr>
              <p:nvPr/>
            </p:nvSpPr>
            <p:spPr bwMode="auto">
              <a:xfrm>
                <a:off x="674688" y="2921000"/>
                <a:ext cx="7781925" cy="3937000"/>
              </a:xfrm>
              <a:prstGeom prst="rect">
                <a:avLst/>
              </a:prstGeom>
              <a:solidFill>
                <a:srgbClr val="FFFFCC"/>
              </a:solidFill>
              <a:ln w="9525">
                <a:noFill/>
                <a:miter lim="800000"/>
                <a:headEnd/>
                <a:tailEnd/>
              </a:ln>
              <a:effec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dirty="0" smtClean="0">
                    <a:sym typeface="Symbol" pitchFamily="18" charset="2"/>
                  </a:rPr>
                  <a:t>EXAMPLE: 2.50 moles of hydrogen gas is contained in a fixed volume of 1.25 m</a:t>
                </a:r>
                <a:r>
                  <a:rPr lang="en-US" altLang="en-US" baseline="30000" dirty="0">
                    <a:sym typeface="Symbol" pitchFamily="18" charset="2"/>
                  </a:rPr>
                  <a:t>3</a:t>
                </a:r>
                <a:r>
                  <a:rPr lang="en-US" altLang="en-US" dirty="0">
                    <a:sym typeface="Symbol" pitchFamily="18" charset="2"/>
                  </a:rPr>
                  <a:t> at a temperature of 175 C. </a:t>
                </a:r>
              </a:p>
              <a:p>
                <a:pPr eaLnBrk="1" hangingPunct="1">
                  <a:spcBef>
                    <a:spcPct val="20000"/>
                  </a:spcBef>
                </a:pPr>
                <a:r>
                  <a:rPr lang="en-US" altLang="en-US" dirty="0">
                    <a:sym typeface="Symbol" pitchFamily="18" charset="2"/>
                  </a:rPr>
                  <a:t>a) What is the average kinetic energy of each atom? </a:t>
                </a:r>
              </a:p>
              <a:p>
                <a:pPr eaLnBrk="1" hangingPunct="1">
                  <a:spcBef>
                    <a:spcPct val="20000"/>
                  </a:spcBef>
                </a:pPr>
                <a:r>
                  <a:rPr lang="en-US" altLang="en-US" dirty="0">
                    <a:sym typeface="Symbol" pitchFamily="18" charset="2"/>
                  </a:rPr>
                  <a:t>b) What is the total internal energy of the gas?</a:t>
                </a:r>
                <a:endParaRPr lang="en-US" altLang="en-US" dirty="0">
                  <a:cs typeface="Courier New" pitchFamily="49" charset="0"/>
                  <a:sym typeface="Symbol" pitchFamily="18" charset="2"/>
                </a:endParaRPr>
              </a:p>
              <a:p>
                <a:pPr eaLnBrk="1" hangingPunct="1">
                  <a:spcBef>
                    <a:spcPct val="20000"/>
                  </a:spcBef>
                </a:pPr>
                <a:r>
                  <a:rPr lang="en-US" altLang="en-US" dirty="0"/>
                  <a:t>SOLUTION: </a:t>
                </a:r>
                <a:r>
                  <a:rPr lang="en-US" altLang="en-US" i="1" dirty="0"/>
                  <a:t>T</a:t>
                </a:r>
                <a:r>
                  <a:rPr lang="en-US" altLang="en-US" dirty="0"/>
                  <a:t>(K) = 175 + 273 = 448 K.</a:t>
                </a:r>
              </a:p>
              <a:p>
                <a:pPr eaLnBrk="1" hangingPunct="1">
                  <a:spcBef>
                    <a:spcPct val="20000"/>
                  </a:spcBef>
                </a:pPr>
                <a:r>
                  <a:rPr lang="en-US" altLang="en-US" dirty="0"/>
                  <a:t>a) </a:t>
                </a:r>
                <a14:m>
                  <m:oMath xmlns:m="http://schemas.openxmlformats.org/officeDocument/2006/math">
                    <m:bar>
                      <m:barPr>
                        <m:pos m:val="top"/>
                        <m:ctrlPr>
                          <a:rPr lang="en-US" altLang="en-US" sz="1800" i="1" dirty="0" smtClean="0">
                            <a:latin typeface="Cambria Math" panose="02040503050406030204" pitchFamily="18" charset="0"/>
                          </a:rPr>
                        </m:ctrlPr>
                      </m:barPr>
                      <m:e>
                        <m:sSub>
                          <m:sSubPr>
                            <m:ctrlPr>
                              <a:rPr lang="en-US" altLang="en-US" sz="1800" b="0" i="1" dirty="0" smtClean="0">
                                <a:latin typeface="Cambria Math" panose="02040503050406030204" pitchFamily="18" charset="0"/>
                              </a:rPr>
                            </m:ctrlPr>
                          </m:sSubPr>
                          <m:e>
                            <m:r>
                              <a:rPr lang="en-US" altLang="en-US" sz="1800" b="0" i="1" dirty="0" smtClean="0">
                                <a:latin typeface="Cambria Math" panose="02040503050406030204" pitchFamily="18" charset="0"/>
                              </a:rPr>
                              <m:t>𝐸</m:t>
                            </m:r>
                          </m:e>
                          <m:sub>
                            <m:r>
                              <a:rPr lang="en-US" altLang="en-US" sz="1800" b="0" i="1" dirty="0" smtClean="0">
                                <a:latin typeface="Cambria Math" panose="02040503050406030204" pitchFamily="18" charset="0"/>
                              </a:rPr>
                              <m:t>𝐾</m:t>
                            </m:r>
                          </m:sub>
                        </m:sSub>
                      </m:e>
                    </m:bar>
                    <m:r>
                      <a:rPr lang="en-US" altLang="en-US" sz="1800" i="1" dirty="0">
                        <a:latin typeface="Cambria Math" panose="02040503050406030204" pitchFamily="18" charset="0"/>
                      </a:rPr>
                      <m:t>=</m:t>
                    </m:r>
                    <m:d>
                      <m:dPr>
                        <m:ctrlPr>
                          <a:rPr lang="en-US" altLang="en-US" sz="1800" i="1" dirty="0">
                            <a:latin typeface="Cambria Math" panose="02040503050406030204" pitchFamily="18" charset="0"/>
                          </a:rPr>
                        </m:ctrlPr>
                      </m:dPr>
                      <m:e>
                        <m:f>
                          <m:fPr>
                            <m:ctrlPr>
                              <a:rPr lang="en-US" altLang="en-US" sz="1800" i="1" dirty="0">
                                <a:latin typeface="Cambria Math" panose="02040503050406030204" pitchFamily="18" charset="0"/>
                              </a:rPr>
                            </m:ctrlPr>
                          </m:fPr>
                          <m:num>
                            <m:r>
                              <a:rPr lang="en-US" altLang="en-US" sz="1800" i="1" dirty="0">
                                <a:latin typeface="Cambria Math" panose="02040503050406030204" pitchFamily="18" charset="0"/>
                              </a:rPr>
                              <m:t>3</m:t>
                            </m:r>
                          </m:num>
                          <m:den>
                            <m:r>
                              <a:rPr lang="en-US" altLang="en-US" sz="1800" i="1" dirty="0">
                                <a:latin typeface="Cambria Math" panose="02040503050406030204" pitchFamily="18" charset="0"/>
                              </a:rPr>
                              <m:t>2</m:t>
                            </m:r>
                          </m:den>
                        </m:f>
                      </m:e>
                    </m:d>
                    <m:r>
                      <a:rPr lang="en-US" altLang="en-US" sz="1800" i="1" dirty="0" err="1">
                        <a:latin typeface="Cambria Math" panose="02040503050406030204" pitchFamily="18" charset="0"/>
                      </a:rPr>
                      <m:t>𝑘</m:t>
                    </m:r>
                    <m:r>
                      <a:rPr lang="en-US" altLang="en-US" sz="1800" i="1" baseline="-25000" dirty="0" err="1">
                        <a:latin typeface="Cambria Math" panose="02040503050406030204" pitchFamily="18" charset="0"/>
                      </a:rPr>
                      <m:t>𝐵</m:t>
                    </m:r>
                    <m:r>
                      <a:rPr lang="en-US" altLang="en-US" sz="1800" i="1" dirty="0" err="1">
                        <a:latin typeface="Cambria Math" panose="02040503050406030204" pitchFamily="18" charset="0"/>
                      </a:rPr>
                      <m:t>𝑇</m:t>
                    </m:r>
                    <m:r>
                      <a:rPr lang="en-US" altLang="en-US" sz="1800" i="1" dirty="0" err="1">
                        <a:latin typeface="Cambria Math" panose="02040503050406030204" pitchFamily="18" charset="0"/>
                      </a:rPr>
                      <m:t> =</m:t>
                    </m:r>
                    <m:d>
                      <m:dPr>
                        <m:ctrlPr>
                          <a:rPr lang="en-US" altLang="en-US" sz="1800" i="1" dirty="0" smtClean="0">
                            <a:latin typeface="Cambria Math" panose="02040503050406030204" pitchFamily="18" charset="0"/>
                          </a:rPr>
                        </m:ctrlPr>
                      </m:dPr>
                      <m:e>
                        <m:f>
                          <m:fPr>
                            <m:ctrlPr>
                              <a:rPr lang="en-US" altLang="en-US" sz="1800" i="1" dirty="0" smtClean="0">
                                <a:latin typeface="Cambria Math" panose="02040503050406030204" pitchFamily="18" charset="0"/>
                              </a:rPr>
                            </m:ctrlPr>
                          </m:fPr>
                          <m:num>
                            <m:r>
                              <a:rPr lang="en-US" altLang="en-US" sz="1800" i="1" dirty="0" smtClean="0">
                                <a:latin typeface="Cambria Math" panose="02040503050406030204" pitchFamily="18" charset="0"/>
                              </a:rPr>
                              <m:t>3</m:t>
                            </m:r>
                          </m:num>
                          <m:den>
                            <m:r>
                              <a:rPr lang="en-US" altLang="en-US" sz="1800" i="1" dirty="0" smtClean="0">
                                <a:latin typeface="Cambria Math" panose="02040503050406030204" pitchFamily="18" charset="0"/>
                              </a:rPr>
                              <m:t>2</m:t>
                            </m:r>
                          </m:den>
                        </m:f>
                      </m:e>
                    </m:d>
                    <m:r>
                      <a:rPr lang="en-US" altLang="en-US" sz="1800" i="1" dirty="0" smtClean="0">
                        <a:latin typeface="Cambria Math" panose="02040503050406030204" pitchFamily="18" charset="0"/>
                      </a:rPr>
                      <m:t>(1.38</m:t>
                    </m:r>
                    <m:r>
                      <a:rPr lang="en-US" altLang="en-US" sz="1800" i="1" dirty="0">
                        <a:latin typeface="Cambria Math" panose="02040503050406030204" pitchFamily="18" charset="0"/>
                        <a:sym typeface="Symbol" pitchFamily="18" charset="2"/>
                      </a:rPr>
                      <m:t></m:t>
                    </m:r>
                    <m:sSup>
                      <m:sSupPr>
                        <m:ctrlPr>
                          <a:rPr lang="en-US" altLang="en-US" sz="1800" i="1" dirty="0" smtClean="0">
                            <a:latin typeface="Cambria Math" panose="02040503050406030204" pitchFamily="18" charset="0"/>
                            <a:sym typeface="Symbol" pitchFamily="18" charset="2"/>
                          </a:rPr>
                        </m:ctrlPr>
                      </m:sSupPr>
                      <m:e>
                        <m:r>
                          <a:rPr lang="en-US" altLang="en-US" sz="1800" b="0" i="1" dirty="0" smtClean="0">
                            <a:latin typeface="Cambria Math" panose="02040503050406030204" pitchFamily="18" charset="0"/>
                            <a:sym typeface="Symbol" pitchFamily="18" charset="2"/>
                          </a:rPr>
                          <m:t>10</m:t>
                        </m:r>
                      </m:e>
                      <m:sup>
                        <m:r>
                          <a:rPr lang="en-US" altLang="en-US" sz="1800" b="0" i="1" dirty="0" smtClean="0">
                            <a:latin typeface="Cambria Math" panose="02040503050406030204" pitchFamily="18" charset="0"/>
                            <a:sym typeface="Symbol" pitchFamily="18" charset="2"/>
                          </a:rPr>
                          <m:t>−23</m:t>
                        </m:r>
                      </m:sup>
                    </m:sSup>
                    <m:r>
                      <a:rPr lang="en-US" altLang="en-US" sz="1800" i="1" dirty="0">
                        <a:latin typeface="Cambria Math" panose="02040503050406030204" pitchFamily="18" charset="0"/>
                        <a:sym typeface="Symbol" pitchFamily="18" charset="2"/>
                      </a:rPr>
                      <m:t>)(448)=</m:t>
                    </m:r>
                    <m:r>
                      <a:rPr lang="en-US" altLang="en-US" sz="1800" i="1" dirty="0">
                        <a:latin typeface="Cambria Math" panose="02040503050406030204" pitchFamily="18" charset="0"/>
                      </a:rPr>
                      <m:t>9.27</m:t>
                    </m:r>
                    <m:r>
                      <a:rPr lang="en-US" altLang="en-US" sz="1800" i="1" dirty="0">
                        <a:latin typeface="Cambria Math" panose="02040503050406030204" pitchFamily="18" charset="0"/>
                        <a:sym typeface="Symbol" pitchFamily="18" charset="2"/>
                      </a:rPr>
                      <m:t></m:t>
                    </m:r>
                    <m:sSup>
                      <m:sSupPr>
                        <m:ctrlPr>
                          <a:rPr lang="en-US" altLang="en-US" sz="1800" i="1" dirty="0" smtClean="0">
                            <a:latin typeface="Cambria Math" panose="02040503050406030204" pitchFamily="18" charset="0"/>
                            <a:sym typeface="Symbol" pitchFamily="18" charset="2"/>
                          </a:rPr>
                        </m:ctrlPr>
                      </m:sSupPr>
                      <m:e>
                        <m:r>
                          <a:rPr lang="en-US" altLang="en-US" sz="1800" b="0" i="1" dirty="0" smtClean="0">
                            <a:latin typeface="Cambria Math" panose="02040503050406030204" pitchFamily="18" charset="0"/>
                            <a:sym typeface="Symbol" pitchFamily="18" charset="2"/>
                          </a:rPr>
                          <m:t>10</m:t>
                        </m:r>
                      </m:e>
                      <m:sup>
                        <m:r>
                          <a:rPr lang="en-US" altLang="en-US" sz="1800" b="0" i="1" dirty="0" smtClean="0">
                            <a:latin typeface="Cambria Math" panose="02040503050406030204" pitchFamily="18" charset="0"/>
                            <a:sym typeface="Symbol" pitchFamily="18" charset="2"/>
                          </a:rPr>
                          <m:t>−21</m:t>
                        </m:r>
                      </m:sup>
                    </m:sSup>
                  </m:oMath>
                </a14:m>
                <a:r>
                  <a:rPr lang="en-US" altLang="en-US" dirty="0">
                    <a:sym typeface="Symbol" pitchFamily="18" charset="2"/>
                  </a:rPr>
                  <a:t> </a:t>
                </a:r>
                <a:r>
                  <a:rPr lang="en-US" altLang="en-US" sz="1800" dirty="0">
                    <a:sym typeface="Symbol" pitchFamily="18" charset="2"/>
                  </a:rPr>
                  <a:t>J</a:t>
                </a:r>
                <a:r>
                  <a:rPr lang="en-US" altLang="en-US" dirty="0">
                    <a:sym typeface="Symbol" pitchFamily="18" charset="2"/>
                  </a:rPr>
                  <a:t>.</a:t>
                </a:r>
              </a:p>
              <a:p>
                <a:pPr eaLnBrk="1" hangingPunct="1">
                  <a:spcBef>
                    <a:spcPct val="20000"/>
                  </a:spcBef>
                </a:pPr>
                <a:r>
                  <a:rPr lang="en-US" altLang="en-US" dirty="0"/>
                  <a:t>b) From </a:t>
                </a:r>
                <a14:m>
                  <m:oMath xmlns:m="http://schemas.openxmlformats.org/officeDocument/2006/math">
                    <m:r>
                      <a:rPr lang="en-US" altLang="en-US" sz="1800" i="1" dirty="0" smtClean="0">
                        <a:latin typeface="Cambria Math" panose="02040503050406030204" pitchFamily="18" charset="0"/>
                      </a:rPr>
                      <m:t>𝑛</m:t>
                    </m:r>
                    <m:r>
                      <a:rPr lang="en-US" altLang="en-US" sz="1800" i="1" dirty="0" smtClean="0">
                        <a:latin typeface="Cambria Math" panose="02040503050406030204" pitchFamily="18" charset="0"/>
                      </a:rPr>
                      <m:t>=</m:t>
                    </m:r>
                    <m:f>
                      <m:fPr>
                        <m:ctrlPr>
                          <a:rPr lang="en-US" altLang="en-US" sz="1800" i="1" dirty="0" smtClean="0">
                            <a:latin typeface="Cambria Math" panose="02040503050406030204" pitchFamily="18" charset="0"/>
                          </a:rPr>
                        </m:ctrlPr>
                      </m:fPr>
                      <m:num>
                        <m:r>
                          <a:rPr lang="en-US" altLang="en-US" sz="1800" i="1" dirty="0" smtClean="0">
                            <a:latin typeface="Cambria Math" panose="02040503050406030204" pitchFamily="18" charset="0"/>
                          </a:rPr>
                          <m:t>𝑁</m:t>
                        </m:r>
                      </m:num>
                      <m:den>
                        <m:r>
                          <a:rPr lang="en-US" altLang="en-US" sz="1800" i="1" dirty="0" smtClean="0">
                            <a:latin typeface="Cambria Math" panose="02040503050406030204" pitchFamily="18" charset="0"/>
                          </a:rPr>
                          <m:t>𝑁</m:t>
                        </m:r>
                        <m:r>
                          <a:rPr lang="en-US" altLang="en-US" sz="1800" i="1" baseline="-25000" dirty="0">
                            <a:latin typeface="Cambria Math" panose="02040503050406030204" pitchFamily="18" charset="0"/>
                          </a:rPr>
                          <m:t>𝐴</m:t>
                        </m:r>
                      </m:den>
                    </m:f>
                    <m:r>
                      <a:rPr lang="en-US" altLang="en-US" sz="1800" i="1" dirty="0">
                        <a:latin typeface="Cambria Math" panose="02040503050406030204" pitchFamily="18" charset="0"/>
                      </a:rPr>
                      <m:t> </m:t>
                    </m:r>
                  </m:oMath>
                </a14:m>
                <a:r>
                  <a:rPr lang="en-US" altLang="en-US" dirty="0"/>
                  <a:t>we get </a:t>
                </a:r>
                <a14:m>
                  <m:oMath xmlns:m="http://schemas.openxmlformats.org/officeDocument/2006/math">
                    <m:r>
                      <a:rPr lang="en-US" altLang="en-US" sz="2000" i="1" dirty="0" smtClean="0">
                        <a:latin typeface="Cambria Math" panose="02040503050406030204" pitchFamily="18" charset="0"/>
                      </a:rPr>
                      <m:t>𝑁</m:t>
                    </m:r>
                    <m:r>
                      <a:rPr lang="en-US" altLang="en-US" sz="2000" i="1" dirty="0" smtClean="0">
                        <a:latin typeface="Cambria Math" panose="02040503050406030204" pitchFamily="18" charset="0"/>
                      </a:rPr>
                      <m:t>=</m:t>
                    </m:r>
                    <m:r>
                      <a:rPr lang="en-US" altLang="en-US" sz="2000" i="1" dirty="0" err="1">
                        <a:latin typeface="Cambria Math" panose="02040503050406030204" pitchFamily="18" charset="0"/>
                      </a:rPr>
                      <m:t>𝑛𝑁</m:t>
                    </m:r>
                    <m:r>
                      <a:rPr lang="en-US" altLang="en-US" sz="2000" i="1" baseline="-25000" dirty="0" err="1">
                        <a:latin typeface="Cambria Math" panose="02040503050406030204" pitchFamily="18" charset="0"/>
                      </a:rPr>
                      <m:t>𝐴</m:t>
                    </m:r>
                  </m:oMath>
                </a14:m>
                <a:r>
                  <a:rPr lang="en-US" altLang="en-US" dirty="0"/>
                  <a:t>.</a:t>
                </a:r>
              </a:p>
              <a:p>
                <a:pPr eaLnBrk="1" hangingPunct="1">
                  <a:spcBef>
                    <a:spcPct val="20000"/>
                  </a:spcBef>
                </a:pPr>
                <a14:m>
                  <m:oMath xmlns:m="http://schemas.openxmlformats.org/officeDocument/2006/math">
                    <m:r>
                      <a:rPr lang="en-US" altLang="en-US" sz="1800" i="1" dirty="0" smtClean="0">
                        <a:latin typeface="Cambria Math" panose="02040503050406030204" pitchFamily="18" charset="0"/>
                      </a:rPr>
                      <m:t>𝑁</m:t>
                    </m:r>
                    <m:r>
                      <a:rPr lang="en-US" altLang="en-US" sz="1800" i="1" dirty="0" smtClean="0">
                        <a:latin typeface="Cambria Math" panose="02040503050406030204" pitchFamily="18" charset="0"/>
                      </a:rPr>
                      <m:t>=</m:t>
                    </m:r>
                    <m:d>
                      <m:dPr>
                        <m:ctrlPr>
                          <a:rPr lang="en-US" altLang="en-US" sz="1800" i="1" dirty="0" smtClean="0">
                            <a:latin typeface="Cambria Math" panose="02040503050406030204" pitchFamily="18" charset="0"/>
                          </a:rPr>
                        </m:ctrlPr>
                      </m:dPr>
                      <m:e>
                        <m:r>
                          <a:rPr lang="en-US" altLang="en-US" sz="1800" i="1" dirty="0" smtClean="0">
                            <a:latin typeface="Cambria Math" panose="02040503050406030204" pitchFamily="18" charset="0"/>
                          </a:rPr>
                          <m:t>2.50 </m:t>
                        </m:r>
                        <m:r>
                          <a:rPr lang="en-US" altLang="en-US" sz="1800" i="1" dirty="0" err="1">
                            <a:latin typeface="Cambria Math" panose="02040503050406030204" pitchFamily="18" charset="0"/>
                          </a:rPr>
                          <m:t>𝑚𝑜𝑙</m:t>
                        </m:r>
                      </m:e>
                    </m:d>
                    <m:d>
                      <m:dPr>
                        <m:ctrlPr>
                          <a:rPr lang="en-US" altLang="en-US" sz="1800" b="0" i="1" dirty="0" smtClean="0">
                            <a:latin typeface="Cambria Math" panose="02040503050406030204" pitchFamily="18" charset="0"/>
                          </a:rPr>
                        </m:ctrlPr>
                      </m:dPr>
                      <m:e>
                        <m:f>
                          <m:fPr>
                            <m:ctrlPr>
                              <a:rPr lang="en-US" altLang="en-US" sz="1800" i="1" dirty="0">
                                <a:latin typeface="Cambria Math" panose="02040503050406030204" pitchFamily="18" charset="0"/>
                                <a:sym typeface="Symbol" pitchFamily="18" charset="2"/>
                              </a:rPr>
                            </m:ctrlPr>
                          </m:fPr>
                          <m:num>
                            <m:r>
                              <a:rPr lang="en-US" altLang="en-US" sz="1800" i="1" dirty="0">
                                <a:latin typeface="Cambria Math" panose="02040503050406030204" pitchFamily="18" charset="0"/>
                              </a:rPr>
                              <m:t>6.02</m:t>
                            </m:r>
                            <m:r>
                              <a:rPr lang="en-US" altLang="en-US" sz="1800" i="1" dirty="0">
                                <a:latin typeface="Cambria Math" panose="02040503050406030204" pitchFamily="18" charset="0"/>
                                <a:sym typeface="Symbol" pitchFamily="18" charset="2"/>
                              </a:rPr>
                              <m:t>10</m:t>
                            </m:r>
                            <m:r>
                              <a:rPr lang="en-US" altLang="en-US" sz="1800" i="1" baseline="30000" dirty="0">
                                <a:latin typeface="Cambria Math" panose="02040503050406030204" pitchFamily="18" charset="0"/>
                                <a:sym typeface="Symbol" pitchFamily="18" charset="2"/>
                              </a:rPr>
                              <m:t>23</m:t>
                            </m:r>
                            <m:r>
                              <a:rPr lang="en-US" altLang="en-US" sz="1800" i="1" dirty="0">
                                <a:latin typeface="Cambria Math" panose="02040503050406030204" pitchFamily="18" charset="0"/>
                                <a:sym typeface="Symbol" pitchFamily="18" charset="2"/>
                              </a:rPr>
                              <m:t> </m:t>
                            </m:r>
                            <m:r>
                              <a:rPr lang="en-US" altLang="en-US" sz="1800" i="1" dirty="0">
                                <a:latin typeface="Cambria Math" panose="02040503050406030204" pitchFamily="18" charset="0"/>
                                <a:sym typeface="Symbol" pitchFamily="18" charset="2"/>
                              </a:rPr>
                              <m:t>𝑎𝑡𝑜𝑚𝑠</m:t>
                            </m:r>
                          </m:num>
                          <m:den>
                            <m:r>
                              <a:rPr lang="en-US" altLang="en-US" sz="1800" i="1" dirty="0" err="1">
                                <a:latin typeface="Cambria Math" panose="02040503050406030204" pitchFamily="18" charset="0"/>
                                <a:sym typeface="Symbol" pitchFamily="18" charset="2"/>
                              </a:rPr>
                              <m:t>𝑚𝑜𝑙</m:t>
                            </m:r>
                          </m:den>
                        </m:f>
                      </m:e>
                    </m:d>
                    <m:r>
                      <a:rPr lang="en-US" altLang="en-US" sz="1800" i="1" dirty="0">
                        <a:latin typeface="Cambria Math" panose="02040503050406030204" pitchFamily="18" charset="0"/>
                      </a:rPr>
                      <m:t> = 1.51</m:t>
                    </m:r>
                    <m:r>
                      <a:rPr lang="en-US" altLang="en-US" sz="1800" i="1" dirty="0">
                        <a:latin typeface="Cambria Math" panose="02040503050406030204" pitchFamily="18" charset="0"/>
                        <a:sym typeface="Symbol" pitchFamily="18" charset="2"/>
                      </a:rPr>
                      <m:t>10</m:t>
                    </m:r>
                    <m:r>
                      <a:rPr lang="en-US" altLang="en-US" sz="1800" i="1" baseline="30000" dirty="0">
                        <a:latin typeface="Cambria Math" panose="02040503050406030204" pitchFamily="18" charset="0"/>
                        <a:sym typeface="Symbol" pitchFamily="18" charset="2"/>
                      </a:rPr>
                      <m:t>24</m:t>
                    </m:r>
                    <m:r>
                      <a:rPr lang="en-US" altLang="en-US" sz="1800" i="1" dirty="0">
                        <a:latin typeface="Cambria Math" panose="02040503050406030204" pitchFamily="18" charset="0"/>
                        <a:sym typeface="Symbol" pitchFamily="18" charset="2"/>
                      </a:rPr>
                      <m:t> </m:t>
                    </m:r>
                  </m:oMath>
                </a14:m>
                <a:r>
                  <a:rPr lang="en-US" altLang="en-US" sz="1800" dirty="0">
                    <a:sym typeface="Symbol" pitchFamily="18" charset="2"/>
                  </a:rPr>
                  <a:t>atm</a:t>
                </a:r>
                <a:r>
                  <a:rPr lang="en-US" altLang="en-US" dirty="0">
                    <a:sym typeface="Symbol" pitchFamily="18" charset="2"/>
                  </a:rPr>
                  <a:t>.</a:t>
                </a:r>
              </a:p>
              <a:p>
                <a:pPr eaLnBrk="1" hangingPunct="1">
                  <a:spcBef>
                    <a:spcPts val="0"/>
                  </a:spcBef>
                </a:pPr>
                <a:r>
                  <a:rPr lang="en-US" altLang="en-US" i="1" dirty="0">
                    <a:sym typeface="Symbol" pitchFamily="18" charset="2"/>
                  </a:rPr>
                  <a:t>     </a:t>
                </a:r>
                <a14:m>
                  <m:oMath xmlns:m="http://schemas.openxmlformats.org/officeDocument/2006/math">
                    <m:r>
                      <a:rPr lang="en-US" altLang="en-US" sz="1800" i="1" dirty="0" smtClean="0">
                        <a:latin typeface="Cambria Math" panose="02040503050406030204" pitchFamily="18" charset="0"/>
                        <a:sym typeface="Symbol" pitchFamily="18" charset="2"/>
                      </a:rPr>
                      <m:t>𝐸</m:t>
                    </m:r>
                    <m:r>
                      <a:rPr lang="en-US" altLang="en-US" sz="1800" i="1" baseline="-25000" dirty="0">
                        <a:latin typeface="Cambria Math" panose="02040503050406030204" pitchFamily="18" charset="0"/>
                        <a:sym typeface="Symbol" pitchFamily="18" charset="2"/>
                      </a:rPr>
                      <m:t>𝐾</m:t>
                    </m:r>
                    <m:r>
                      <a:rPr lang="en-US" altLang="en-US" sz="1800" i="1" dirty="0">
                        <a:latin typeface="Cambria Math" panose="02040503050406030204" pitchFamily="18" charset="0"/>
                        <a:sym typeface="Symbol" pitchFamily="18" charset="2"/>
                      </a:rPr>
                      <m:t>=</m:t>
                    </m:r>
                    <m:r>
                      <a:rPr lang="en-US" altLang="en-US" sz="1800" i="1" dirty="0">
                        <a:latin typeface="Cambria Math" panose="02040503050406030204" pitchFamily="18" charset="0"/>
                        <a:sym typeface="Symbol" pitchFamily="18" charset="2"/>
                      </a:rPr>
                      <m:t>𝑁</m:t>
                    </m:r>
                    <m:bar>
                      <m:barPr>
                        <m:pos m:val="top"/>
                        <m:ctrlPr>
                          <a:rPr lang="en-US" altLang="en-US" sz="1800" i="1" dirty="0" smtClean="0">
                            <a:latin typeface="Cambria Math" panose="02040503050406030204" pitchFamily="18" charset="0"/>
                            <a:sym typeface="Symbol" pitchFamily="18" charset="2"/>
                          </a:rPr>
                        </m:ctrlPr>
                      </m:barPr>
                      <m:e>
                        <m:sSub>
                          <m:sSubPr>
                            <m:ctrlPr>
                              <a:rPr lang="en-US" altLang="en-US" sz="1800" b="0" i="1" dirty="0" smtClean="0">
                                <a:latin typeface="Cambria Math" panose="02040503050406030204" pitchFamily="18" charset="0"/>
                                <a:sym typeface="Symbol" pitchFamily="18" charset="2"/>
                              </a:rPr>
                            </m:ctrlPr>
                          </m:sSubPr>
                          <m:e>
                            <m:r>
                              <a:rPr lang="en-US" altLang="en-US" sz="1800" b="0" i="1" dirty="0" smtClean="0">
                                <a:latin typeface="Cambria Math" panose="02040503050406030204" pitchFamily="18" charset="0"/>
                                <a:sym typeface="Symbol" pitchFamily="18" charset="2"/>
                              </a:rPr>
                              <m:t>𝐸</m:t>
                            </m:r>
                          </m:e>
                          <m:sub>
                            <m:r>
                              <a:rPr lang="en-US" altLang="en-US" sz="1800" b="0" i="1" dirty="0" smtClean="0">
                                <a:latin typeface="Cambria Math" panose="02040503050406030204" pitchFamily="18" charset="0"/>
                                <a:sym typeface="Symbol" pitchFamily="18" charset="2"/>
                              </a:rPr>
                              <m:t>𝐾</m:t>
                            </m:r>
                          </m:sub>
                        </m:sSub>
                      </m:e>
                    </m:bar>
                    <m:r>
                      <a:rPr lang="en-US" altLang="en-US" sz="1800" i="1" dirty="0">
                        <a:latin typeface="Cambria Math" panose="02040503050406030204" pitchFamily="18" charset="0"/>
                        <a:sym typeface="Symbol" pitchFamily="18" charset="2"/>
                      </a:rPr>
                      <m:t>=(</m:t>
                    </m:r>
                    <m:r>
                      <a:rPr lang="en-US" altLang="en-US" sz="1800" i="1" dirty="0">
                        <a:latin typeface="Cambria Math" panose="02040503050406030204" pitchFamily="18" charset="0"/>
                      </a:rPr>
                      <m:t>1.51</m:t>
                    </m:r>
                    <m:r>
                      <a:rPr lang="en-US" altLang="en-US" sz="1800" i="1" dirty="0">
                        <a:latin typeface="Cambria Math" panose="02040503050406030204" pitchFamily="18" charset="0"/>
                        <a:sym typeface="Symbol" pitchFamily="18" charset="2"/>
                      </a:rPr>
                      <m:t>10</m:t>
                    </m:r>
                    <m:r>
                      <a:rPr lang="en-US" altLang="en-US" sz="1800" i="1" baseline="30000" dirty="0">
                        <a:latin typeface="Cambria Math" panose="02040503050406030204" pitchFamily="18" charset="0"/>
                        <a:sym typeface="Symbol" pitchFamily="18" charset="2"/>
                      </a:rPr>
                      <m:t>24</m:t>
                    </m:r>
                    <m:r>
                      <a:rPr lang="en-US" altLang="en-US" sz="1800" i="1" dirty="0">
                        <a:latin typeface="Cambria Math" panose="02040503050406030204" pitchFamily="18" charset="0"/>
                        <a:sym typeface="Symbol" pitchFamily="18" charset="2"/>
                      </a:rPr>
                      <m:t>)(</m:t>
                    </m:r>
                    <m:r>
                      <a:rPr lang="en-US" altLang="en-US" sz="1800" i="1" dirty="0">
                        <a:latin typeface="Cambria Math" panose="02040503050406030204" pitchFamily="18" charset="0"/>
                      </a:rPr>
                      <m:t>9.27</m:t>
                    </m:r>
                    <m:r>
                      <a:rPr lang="en-US" altLang="en-US" sz="1800" i="1" dirty="0">
                        <a:latin typeface="Cambria Math" panose="02040503050406030204" pitchFamily="18" charset="0"/>
                        <a:sym typeface="Symbol" pitchFamily="18" charset="2"/>
                      </a:rPr>
                      <m:t></m:t>
                    </m:r>
                    <m:sSup>
                      <m:sSupPr>
                        <m:ctrlPr>
                          <a:rPr lang="en-US" altLang="en-US" sz="1800" i="1" dirty="0" smtClean="0">
                            <a:latin typeface="Cambria Math" panose="02040503050406030204" pitchFamily="18" charset="0"/>
                            <a:sym typeface="Symbol" pitchFamily="18" charset="2"/>
                          </a:rPr>
                        </m:ctrlPr>
                      </m:sSupPr>
                      <m:e>
                        <m:r>
                          <a:rPr lang="en-US" altLang="en-US" sz="1800" b="0" i="1" dirty="0" smtClean="0">
                            <a:latin typeface="Cambria Math" panose="02040503050406030204" pitchFamily="18" charset="0"/>
                            <a:sym typeface="Symbol" pitchFamily="18" charset="2"/>
                          </a:rPr>
                          <m:t>10</m:t>
                        </m:r>
                      </m:e>
                      <m:sup>
                        <m:r>
                          <a:rPr lang="en-US" altLang="en-US" sz="1800" b="0" i="1" dirty="0" smtClean="0">
                            <a:latin typeface="Cambria Math" panose="02040503050406030204" pitchFamily="18" charset="0"/>
                            <a:sym typeface="Symbol" pitchFamily="18" charset="2"/>
                          </a:rPr>
                          <m:t>−21</m:t>
                        </m:r>
                      </m:sup>
                    </m:sSup>
                    <m:r>
                      <a:rPr lang="en-US" altLang="en-US" sz="1800" i="1" dirty="0">
                        <a:latin typeface="Cambria Math" panose="02040503050406030204" pitchFamily="18" charset="0"/>
                        <a:sym typeface="Symbol" pitchFamily="18" charset="2"/>
                      </a:rPr>
                      <m:t>) = 14000 </m:t>
                    </m:r>
                  </m:oMath>
                </a14:m>
                <a:r>
                  <a:rPr lang="en-US" altLang="en-US" sz="1800" dirty="0">
                    <a:sym typeface="Symbol" pitchFamily="18" charset="2"/>
                  </a:rPr>
                  <a:t>J</a:t>
                </a:r>
                <a:r>
                  <a:rPr lang="en-US" altLang="en-US" dirty="0">
                    <a:sym typeface="Symbol" pitchFamily="18" charset="2"/>
                  </a:rPr>
                  <a:t>.</a:t>
                </a:r>
              </a:p>
            </p:txBody>
          </p:sp>
        </mc:Choice>
        <mc:Fallback xmlns="">
          <p:sp>
            <p:nvSpPr>
              <p:cNvPr id="569362" name="Rectangle 18"/>
              <p:cNvSpPr>
                <a:spLocks noRot="1" noChangeAspect="1" noMove="1" noResize="1" noEditPoints="1" noAdjustHandles="1" noChangeArrowheads="1" noChangeShapeType="1" noTextEdit="1"/>
              </p:cNvSpPr>
              <p:nvPr/>
            </p:nvSpPr>
            <p:spPr bwMode="auto">
              <a:xfrm>
                <a:off x="674688" y="2921000"/>
                <a:ext cx="7781925" cy="3937000"/>
              </a:xfrm>
              <a:prstGeom prst="rect">
                <a:avLst/>
              </a:prstGeom>
              <a:blipFill>
                <a:blip r:embed="rId5"/>
                <a:stretch>
                  <a:fillRect l="-1254" t="-1084" b="-4180"/>
                </a:stretch>
              </a:blipFill>
              <a:ln w="9525">
                <a:noFill/>
                <a:miter lim="800000"/>
                <a:headEnd/>
                <a:tailEnd/>
              </a:ln>
              <a:effectLst/>
            </p:spPr>
            <p:txBody>
              <a:bodyPr/>
              <a:lstStyle/>
              <a:p>
                <a:r>
                  <a:rPr lang="en-US">
                    <a:noFill/>
                  </a:rPr>
                  <a:t> </a:t>
                </a:r>
              </a:p>
            </p:txBody>
          </p:sp>
        </mc:Fallback>
      </mc:AlternateContent>
      <p:sp>
        <p:nvSpPr>
          <p:cNvPr id="632834" name="Rectangle 2"/>
          <p:cNvSpPr>
            <a:spLocks noChangeArrowheads="1"/>
          </p:cNvSpPr>
          <p:nvPr/>
        </p:nvSpPr>
        <p:spPr bwMode="auto">
          <a:xfrm>
            <a:off x="685800" y="1549400"/>
            <a:ext cx="7772400" cy="1398588"/>
          </a:xfrm>
          <a:prstGeom prst="rect">
            <a:avLst/>
          </a:prstGeom>
          <a:solidFill>
            <a:srgbClr val="EAEAEA"/>
          </a:solidFill>
          <a:ln>
            <a:noFill/>
          </a:ln>
          <a:effectLs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rgbClr val="333399"/>
                </a:solidFill>
              </a:rPr>
              <a:t>Average kinetic/internal energy of an ideal gas</a:t>
            </a:r>
            <a:endParaRPr lang="en-US" altLang="en-US">
              <a:solidFill>
                <a:srgbClr val="000000"/>
              </a:solidFill>
              <a:cs typeface="Times New Roman" pitchFamily="18" charset="0"/>
              <a:sym typeface="Symbol" pitchFamily="18" charset="2"/>
            </a:endParaRPr>
          </a:p>
          <a:p>
            <a:pPr eaLnBrk="1" hangingPunct="1">
              <a:spcBef>
                <a:spcPct val="20000"/>
              </a:spcBef>
            </a:pPr>
            <a:endParaRPr lang="en-US" altLang="en-US">
              <a:solidFill>
                <a:srgbClr val="000000"/>
              </a:solidFill>
              <a:cs typeface="Times New Roman" pitchFamily="18" charset="0"/>
              <a:sym typeface="Symbol" pitchFamily="18" charset="2"/>
            </a:endParaRPr>
          </a:p>
        </p:txBody>
      </p:sp>
      <p:sp>
        <p:nvSpPr>
          <p:cNvPr id="24" name="Rectangle 5"/>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2800" b="1" kern="0" dirty="0"/>
              <a:t>Topic 3: Thermal physics</a:t>
            </a:r>
            <a:br>
              <a:rPr lang="en-US" altLang="en-US" sz="2800" b="1" kern="0" dirty="0"/>
            </a:br>
            <a:r>
              <a:rPr lang="en-US" altLang="en-US" sz="2800" kern="0" dirty="0">
                <a:solidFill>
                  <a:schemeClr val="tx1"/>
                </a:solidFill>
              </a:rPr>
              <a:t>3.2 – Modeling a gas</a:t>
            </a:r>
            <a:endParaRPr lang="en-US" altLang="en-US" sz="2800" kern="0" dirty="0">
              <a:solidFill>
                <a:schemeClr val="tx1"/>
              </a:solidFill>
              <a:latin typeface="Courier New" pitchFamily="49" charset="0"/>
            </a:endParaRPr>
          </a:p>
        </p:txBody>
      </p:sp>
      <p:pic>
        <p:nvPicPr>
          <p:cNvPr id="17415" name="Picture 7"/>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023100" y="0"/>
            <a:ext cx="1981200" cy="1809750"/>
          </a:xfrm>
          <a:prstGeom prst="rect">
            <a:avLst/>
          </a:prstGeom>
          <a:ln>
            <a:noFill/>
          </a:ln>
          <a:effectLst>
            <a:outerShdw blurRad="292100" dist="139700" dir="2700000" algn="tl" rotWithShape="0">
              <a:srgbClr val="333333">
                <a:alpha val="65000"/>
              </a:srgbClr>
            </a:outerShdw>
          </a:effectLst>
        </p:spPr>
      </p:pic>
      <p:grpSp>
        <p:nvGrpSpPr>
          <p:cNvPr id="14" name="Group 13"/>
          <p:cNvGrpSpPr>
            <a:grpSpLocks/>
          </p:cNvGrpSpPr>
          <p:nvPr/>
        </p:nvGrpSpPr>
        <p:grpSpPr bwMode="auto">
          <a:xfrm>
            <a:off x="833437" y="2011214"/>
            <a:ext cx="7464425" cy="990898"/>
            <a:chOff x="522" y="3011"/>
            <a:chExt cx="4702" cy="580"/>
          </a:xfrm>
        </p:grpSpPr>
        <mc:AlternateContent xmlns:mc="http://schemas.openxmlformats.org/markup-compatibility/2006" xmlns:a14="http://schemas.microsoft.com/office/drawing/2010/main">
          <mc:Choice Requires="a14">
            <p:sp>
              <p:nvSpPr>
                <p:cNvPr id="15" name="Rectangle 8"/>
                <p:cNvSpPr>
                  <a:spLocks noChangeArrowheads="1"/>
                </p:cNvSpPr>
                <p:nvPr/>
              </p:nvSpPr>
              <p:spPr bwMode="auto">
                <a:xfrm>
                  <a:off x="554" y="3015"/>
                  <a:ext cx="2670" cy="270"/>
                </a:xfrm>
                <a:prstGeom prst="rect">
                  <a:avLst/>
                </a:prstGeom>
                <a:noFill/>
                <a:ln>
                  <a:noFill/>
                </a:ln>
                <a:effectLs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90000"/>
                    </a:lnSpc>
                    <a:spcBef>
                      <a:spcPct val="20000"/>
                    </a:spcBef>
                  </a:pPr>
                  <a14:m>
                    <m:oMathPara xmlns:m="http://schemas.openxmlformats.org/officeDocument/2006/math">
                      <m:oMathParaPr>
                        <m:jc m:val="left"/>
                      </m:oMathParaPr>
                      <m:oMath xmlns:m="http://schemas.openxmlformats.org/officeDocument/2006/math">
                        <m:r>
                          <a:rPr lang="en-US" altLang="en-US" sz="1800" i="1" dirty="0" smtClean="0">
                            <a:latin typeface="Cambria Math" panose="02040503050406030204" pitchFamily="18" charset="0"/>
                          </a:rPr>
                          <m:t>𝐸</m:t>
                        </m:r>
                        <m:r>
                          <a:rPr lang="en-US" altLang="en-US" sz="1800" i="1" baseline="-25000" dirty="0">
                            <a:latin typeface="Cambria Math" panose="02040503050406030204" pitchFamily="18" charset="0"/>
                          </a:rPr>
                          <m:t>𝐾</m:t>
                        </m:r>
                        <m:r>
                          <a:rPr lang="en-US" altLang="en-US" sz="1800" i="1" dirty="0">
                            <a:latin typeface="Cambria Math" panose="02040503050406030204" pitchFamily="18" charset="0"/>
                          </a:rPr>
                          <m:t>=</m:t>
                        </m:r>
                        <m:d>
                          <m:dPr>
                            <m:ctrlPr>
                              <a:rPr lang="en-US" altLang="en-US" sz="1800" i="1" dirty="0">
                                <a:latin typeface="Cambria Math" panose="02040503050406030204" pitchFamily="18" charset="0"/>
                              </a:rPr>
                            </m:ctrlPr>
                          </m:dPr>
                          <m:e>
                            <m:f>
                              <m:fPr>
                                <m:ctrlPr>
                                  <a:rPr lang="en-US" altLang="en-US" sz="1800" i="1" dirty="0">
                                    <a:latin typeface="Cambria Math" panose="02040503050406030204" pitchFamily="18" charset="0"/>
                                  </a:rPr>
                                </m:ctrlPr>
                              </m:fPr>
                              <m:num>
                                <m:r>
                                  <a:rPr lang="en-US" altLang="en-US" sz="1800" i="1" dirty="0">
                                    <a:latin typeface="Cambria Math" panose="02040503050406030204" pitchFamily="18" charset="0"/>
                                  </a:rPr>
                                  <m:t>3</m:t>
                                </m:r>
                              </m:num>
                              <m:den>
                                <m:r>
                                  <a:rPr lang="en-US" altLang="en-US" sz="1800" i="1" dirty="0">
                                    <a:latin typeface="Cambria Math" panose="02040503050406030204" pitchFamily="18" charset="0"/>
                                  </a:rPr>
                                  <m:t>2</m:t>
                                </m:r>
                              </m:den>
                            </m:f>
                          </m:e>
                        </m:d>
                        <m:r>
                          <a:rPr lang="en-US" altLang="en-US" sz="1800" i="1" dirty="0" err="1">
                            <a:latin typeface="Cambria Math" panose="02040503050406030204" pitchFamily="18" charset="0"/>
                          </a:rPr>
                          <m:t>𝑘</m:t>
                        </m:r>
                        <m:r>
                          <a:rPr lang="en-US" altLang="en-US" sz="1800" i="1" baseline="-25000" dirty="0" err="1">
                            <a:latin typeface="Cambria Math" panose="02040503050406030204" pitchFamily="18" charset="0"/>
                          </a:rPr>
                          <m:t>𝐵</m:t>
                        </m:r>
                        <m:r>
                          <a:rPr lang="en-US" altLang="en-US" sz="1800" i="1" dirty="0" err="1">
                            <a:latin typeface="Cambria Math" panose="02040503050406030204" pitchFamily="18" charset="0"/>
                          </a:rPr>
                          <m:t>𝑇</m:t>
                        </m:r>
                        <m:r>
                          <a:rPr lang="en-US" altLang="en-US" sz="1800" i="1" dirty="0">
                            <a:latin typeface="Cambria Math" panose="02040503050406030204" pitchFamily="18" charset="0"/>
                          </a:rPr>
                          <m:t>=</m:t>
                        </m:r>
                        <m:f>
                          <m:fPr>
                            <m:ctrlPr>
                              <a:rPr lang="en-US" altLang="en-US" sz="1800" i="1" dirty="0">
                                <a:latin typeface="Cambria Math" panose="02040503050406030204" pitchFamily="18" charset="0"/>
                              </a:rPr>
                            </m:ctrlPr>
                          </m:fPr>
                          <m:num>
                            <m:r>
                              <a:rPr lang="en-US" altLang="en-US" sz="1800" i="1" dirty="0">
                                <a:latin typeface="Cambria Math" panose="02040503050406030204" pitchFamily="18" charset="0"/>
                              </a:rPr>
                              <m:t>3</m:t>
                            </m:r>
                            <m:r>
                              <a:rPr lang="en-US" altLang="en-US" sz="1800" i="1" dirty="0">
                                <a:latin typeface="Cambria Math" panose="02040503050406030204" pitchFamily="18" charset="0"/>
                              </a:rPr>
                              <m:t>𝑅𝑇</m:t>
                            </m:r>
                          </m:num>
                          <m:den>
                            <m:r>
                              <a:rPr lang="en-US" altLang="en-US" sz="1800" i="1" dirty="0">
                                <a:latin typeface="Cambria Math" panose="02040503050406030204" pitchFamily="18" charset="0"/>
                              </a:rPr>
                              <m:t>2</m:t>
                            </m:r>
                            <m:sSub>
                              <m:sSubPr>
                                <m:ctrlPr>
                                  <a:rPr lang="en-US" altLang="en-US" sz="1800" i="1" dirty="0" smtClean="0">
                                    <a:latin typeface="Cambria Math" panose="02040503050406030204" pitchFamily="18" charset="0"/>
                                  </a:rPr>
                                </m:ctrlPr>
                              </m:sSubPr>
                              <m:e>
                                <m:r>
                                  <a:rPr lang="en-US" altLang="en-US" sz="1800" b="0" i="1" dirty="0" smtClean="0">
                                    <a:latin typeface="Cambria Math" panose="02040503050406030204" pitchFamily="18" charset="0"/>
                                  </a:rPr>
                                  <m:t>𝑁</m:t>
                                </m:r>
                              </m:e>
                              <m:sub>
                                <m:r>
                                  <a:rPr lang="en-US" altLang="en-US" sz="1800" b="0" i="1" dirty="0" smtClean="0">
                                    <a:latin typeface="Cambria Math" panose="02040503050406030204" pitchFamily="18" charset="0"/>
                                  </a:rPr>
                                  <m:t>𝐴</m:t>
                                </m:r>
                              </m:sub>
                            </m:sSub>
                          </m:den>
                        </m:f>
                      </m:oMath>
                    </m:oMathPara>
                  </a14:m>
                  <a:endParaRPr lang="en-US" altLang="en-US" i="1" dirty="0"/>
                </a:p>
              </p:txBody>
            </p:sp>
          </mc:Choice>
          <mc:Fallback xmlns="">
            <p:sp>
              <p:nvSpPr>
                <p:cNvPr id="15" name="Rectangle 8"/>
                <p:cNvSpPr>
                  <a:spLocks noRot="1" noChangeAspect="1" noMove="1" noResize="1" noEditPoints="1" noAdjustHandles="1" noChangeArrowheads="1" noChangeShapeType="1" noTextEdit="1"/>
                </p:cNvSpPr>
                <p:nvPr/>
              </p:nvSpPr>
              <p:spPr bwMode="auto">
                <a:xfrm>
                  <a:off x="554" y="3015"/>
                  <a:ext cx="2670" cy="270"/>
                </a:xfrm>
                <a:prstGeom prst="rect">
                  <a:avLst/>
                </a:prstGeom>
                <a:blipFill>
                  <a:blip r:embed="rId7"/>
                  <a:stretch>
                    <a:fillRect b="-34211"/>
                  </a:stretch>
                </a:blipFill>
                <a:ln>
                  <a:noFill/>
                </a:ln>
                <a:effectLst/>
                <a:extLst/>
              </p:spPr>
              <p:txBody>
                <a:bodyPr/>
                <a:lstStyle/>
                <a:p>
                  <a:r>
                    <a:rPr lang="en-US">
                      <a:noFill/>
                    </a:rPr>
                    <a:t> </a:t>
                  </a:r>
                </a:p>
              </p:txBody>
            </p:sp>
          </mc:Fallback>
        </mc:AlternateContent>
        <p:sp>
          <p:nvSpPr>
            <p:cNvPr id="16" name="Text Box 9"/>
            <p:cNvSpPr txBox="1">
              <a:spLocks noChangeArrowheads="1"/>
            </p:cNvSpPr>
            <p:nvPr/>
          </p:nvSpPr>
          <p:spPr bwMode="auto">
            <a:xfrm>
              <a:off x="3171" y="3011"/>
              <a:ext cx="2053" cy="5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a:solidFill>
                    <a:schemeClr val="bg1"/>
                  </a:solidFill>
                </a:rPr>
                <a:t>Average kinetic energy of ideal gas</a:t>
              </a:r>
            </a:p>
          </p:txBody>
        </p:sp>
        <p:sp>
          <p:nvSpPr>
            <p:cNvPr id="17" name="Rectangle 10"/>
            <p:cNvSpPr>
              <a:spLocks noChangeArrowheads="1"/>
            </p:cNvSpPr>
            <p:nvPr/>
          </p:nvSpPr>
          <p:spPr bwMode="auto">
            <a:xfrm>
              <a:off x="522" y="3013"/>
              <a:ext cx="4701" cy="51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8" name="Rectangle 8"/>
            <p:cNvSpPr>
              <a:spLocks noChangeArrowheads="1"/>
            </p:cNvSpPr>
            <p:nvPr/>
          </p:nvSpPr>
          <p:spPr bwMode="auto">
            <a:xfrm>
              <a:off x="1493" y="3321"/>
              <a:ext cx="1731" cy="270"/>
            </a:xfrm>
            <a:prstGeom prst="rect">
              <a:avLst/>
            </a:prstGeom>
            <a:noFill/>
            <a:ln>
              <a:noFill/>
            </a:ln>
            <a:effectLs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90000"/>
                </a:lnSpc>
                <a:spcBef>
                  <a:spcPct val="20000"/>
                </a:spcBef>
              </a:pPr>
              <a:r>
                <a:rPr lang="en-US" altLang="en-US" sz="1600" i="1" dirty="0">
                  <a:solidFill>
                    <a:srgbClr val="009999"/>
                  </a:solidFill>
                </a:rPr>
                <a:t>Where k</a:t>
              </a:r>
              <a:r>
                <a:rPr lang="en-US" altLang="en-US" sz="1600" baseline="-25000" dirty="0">
                  <a:solidFill>
                    <a:srgbClr val="009999"/>
                  </a:solidFill>
                </a:rPr>
                <a:t>B</a:t>
              </a:r>
              <a:r>
                <a:rPr lang="en-US" altLang="en-US" sz="1600" dirty="0">
                  <a:solidFill>
                    <a:srgbClr val="009999"/>
                  </a:solidFill>
                </a:rPr>
                <a:t> = 1.38</a:t>
              </a:r>
              <a:r>
                <a:rPr lang="en-US" altLang="en-US" sz="1600" dirty="0">
                  <a:solidFill>
                    <a:srgbClr val="009999"/>
                  </a:solidFill>
                  <a:sym typeface="Symbol" pitchFamily="18" charset="2"/>
                </a:rPr>
                <a:t>10</a:t>
              </a:r>
              <a:r>
                <a:rPr lang="en-US" altLang="en-US" sz="1600" baseline="30000" dirty="0">
                  <a:solidFill>
                    <a:srgbClr val="009999"/>
                  </a:solidFill>
                  <a:sym typeface="Symbol" pitchFamily="18" charset="2"/>
                </a:rPr>
                <a:t>-23</a:t>
              </a:r>
              <a:r>
                <a:rPr lang="en-US" altLang="en-US" sz="1600" dirty="0">
                  <a:solidFill>
                    <a:srgbClr val="009999"/>
                  </a:solidFill>
                  <a:sym typeface="Symbol" pitchFamily="18" charset="2"/>
                </a:rPr>
                <a:t> J K</a:t>
              </a:r>
              <a:r>
                <a:rPr lang="en-US" altLang="en-US" sz="1600" baseline="30000" dirty="0">
                  <a:solidFill>
                    <a:srgbClr val="009999"/>
                  </a:solidFill>
                  <a:sym typeface="Symbol" pitchFamily="18" charset="2"/>
                </a:rPr>
                <a:t>-1</a:t>
              </a:r>
              <a:r>
                <a:rPr lang="en-US" altLang="en-US" dirty="0">
                  <a:solidFill>
                    <a:srgbClr val="009999"/>
                  </a:solidFill>
                  <a:sym typeface="Symbol" pitchFamily="18" charset="2"/>
                </a:rPr>
                <a:t>.</a:t>
              </a:r>
              <a:endParaRPr lang="en-US" altLang="en-US" i="1" dirty="0">
                <a:solidFill>
                  <a:srgbClr val="009999"/>
                </a:solidFill>
                <a:sym typeface="Symbol" pitchFamily="18" charset="2"/>
              </a:endParaRPr>
            </a:p>
          </p:txBody>
        </p:sp>
        <p:sp>
          <p:nvSpPr>
            <p:cNvPr id="19" name="Line 18"/>
            <p:cNvSpPr>
              <a:spLocks noChangeShapeType="1"/>
            </p:cNvSpPr>
            <p:nvPr/>
          </p:nvSpPr>
          <p:spPr bwMode="auto">
            <a:xfrm>
              <a:off x="632" y="3121"/>
              <a:ext cx="10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69362">
                                            <p:txEl>
                                              <p:pRg st="0" end="0"/>
                                            </p:txEl>
                                          </p:spTgt>
                                        </p:tgtEl>
                                        <p:attrNameLst>
                                          <p:attrName>style.visibility</p:attrName>
                                        </p:attrNameLst>
                                      </p:cBhvr>
                                      <p:to>
                                        <p:strVal val="visible"/>
                                      </p:to>
                                    </p:set>
                                    <p:anim calcmode="lin" valueType="num">
                                      <p:cBhvr additive="base">
                                        <p:cTn id="14" dur="500" fill="hold"/>
                                        <p:tgtEl>
                                          <p:spTgt spid="56936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693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69362">
                                            <p:txEl>
                                              <p:pRg st="1" end="1"/>
                                            </p:txEl>
                                          </p:spTgt>
                                        </p:tgtEl>
                                        <p:attrNameLst>
                                          <p:attrName>style.visibility</p:attrName>
                                        </p:attrNameLst>
                                      </p:cBhvr>
                                      <p:to>
                                        <p:strVal val="visible"/>
                                      </p:to>
                                    </p:set>
                                    <p:anim calcmode="lin" valueType="num">
                                      <p:cBhvr additive="base">
                                        <p:cTn id="20" dur="500" fill="hold"/>
                                        <p:tgtEl>
                                          <p:spTgt spid="56936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693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69362">
                                            <p:txEl>
                                              <p:pRg st="2" end="2"/>
                                            </p:txEl>
                                          </p:spTgt>
                                        </p:tgtEl>
                                        <p:attrNameLst>
                                          <p:attrName>style.visibility</p:attrName>
                                        </p:attrNameLst>
                                      </p:cBhvr>
                                      <p:to>
                                        <p:strVal val="visible"/>
                                      </p:to>
                                    </p:set>
                                    <p:anim calcmode="lin" valueType="num">
                                      <p:cBhvr additive="base">
                                        <p:cTn id="26" dur="500" fill="hold"/>
                                        <p:tgtEl>
                                          <p:spTgt spid="56936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693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69362">
                                            <p:txEl>
                                              <p:pRg st="3" end="3"/>
                                            </p:txEl>
                                          </p:spTgt>
                                        </p:tgtEl>
                                        <p:attrNameLst>
                                          <p:attrName>style.visibility</p:attrName>
                                        </p:attrNameLst>
                                      </p:cBhvr>
                                      <p:to>
                                        <p:strVal val="visible"/>
                                      </p:to>
                                    </p:set>
                                    <p:anim calcmode="lin" valueType="num">
                                      <p:cBhvr additive="base">
                                        <p:cTn id="32" dur="500" fill="hold"/>
                                        <p:tgtEl>
                                          <p:spTgt spid="569362">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693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69362">
                                            <p:txEl>
                                              <p:pRg st="4" end="4"/>
                                            </p:txEl>
                                          </p:spTgt>
                                        </p:tgtEl>
                                        <p:attrNameLst>
                                          <p:attrName>style.visibility</p:attrName>
                                        </p:attrNameLst>
                                      </p:cBhvr>
                                      <p:to>
                                        <p:strVal val="visible"/>
                                      </p:to>
                                    </p:set>
                                    <p:anim calcmode="lin" valueType="num">
                                      <p:cBhvr additive="base">
                                        <p:cTn id="38" dur="500" fill="hold"/>
                                        <p:tgtEl>
                                          <p:spTgt spid="569362">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693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69362">
                                            <p:txEl>
                                              <p:pRg st="5" end="5"/>
                                            </p:txEl>
                                          </p:spTgt>
                                        </p:tgtEl>
                                        <p:attrNameLst>
                                          <p:attrName>style.visibility</p:attrName>
                                        </p:attrNameLst>
                                      </p:cBhvr>
                                      <p:to>
                                        <p:strVal val="visible"/>
                                      </p:to>
                                    </p:set>
                                    <p:anim calcmode="lin" valueType="num">
                                      <p:cBhvr additive="base">
                                        <p:cTn id="44" dur="500" fill="hold"/>
                                        <p:tgtEl>
                                          <p:spTgt spid="569362">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693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569362">
                                            <p:txEl>
                                              <p:pRg st="6" end="6"/>
                                            </p:txEl>
                                          </p:spTgt>
                                        </p:tgtEl>
                                        <p:attrNameLst>
                                          <p:attrName>style.visibility</p:attrName>
                                        </p:attrNameLst>
                                      </p:cBhvr>
                                      <p:to>
                                        <p:strVal val="visible"/>
                                      </p:to>
                                    </p:set>
                                    <p:anim calcmode="lin" valueType="num">
                                      <p:cBhvr additive="base">
                                        <p:cTn id="50" dur="500" fill="hold"/>
                                        <p:tgtEl>
                                          <p:spTgt spid="569362">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6936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569362">
                                            <p:txEl>
                                              <p:pRg st="7" end="7"/>
                                            </p:txEl>
                                          </p:spTgt>
                                        </p:tgtEl>
                                        <p:attrNameLst>
                                          <p:attrName>style.visibility</p:attrName>
                                        </p:attrNameLst>
                                      </p:cBhvr>
                                      <p:to>
                                        <p:strVal val="visible"/>
                                      </p:to>
                                    </p:set>
                                    <p:anim calcmode="lin" valueType="num">
                                      <p:cBhvr additive="base">
                                        <p:cTn id="56" dur="500" fill="hold"/>
                                        <p:tgtEl>
                                          <p:spTgt spid="569362">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56936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par>
                                <p:cTn id="58" presetID="53" presetClass="entr" presetSubtype="0" fill="hold" nodeType="withEffect">
                                  <p:stCondLst>
                                    <p:cond delay="0"/>
                                  </p:stCondLst>
                                  <p:childTnLst>
                                    <p:set>
                                      <p:cBhvr>
                                        <p:cTn id="59" dur="1" fill="hold">
                                          <p:stCondLst>
                                            <p:cond delay="0"/>
                                          </p:stCondLst>
                                        </p:cTn>
                                        <p:tgtEl>
                                          <p:spTgt spid="17415"/>
                                        </p:tgtEl>
                                        <p:attrNameLst>
                                          <p:attrName>style.visibility</p:attrName>
                                        </p:attrNameLst>
                                      </p:cBhvr>
                                      <p:to>
                                        <p:strVal val="visible"/>
                                      </p:to>
                                    </p:set>
                                    <p:anim calcmode="lin" valueType="num">
                                      <p:cBhvr>
                                        <p:cTn id="60" dur="500" fill="hold"/>
                                        <p:tgtEl>
                                          <p:spTgt spid="17415"/>
                                        </p:tgtEl>
                                        <p:attrNameLst>
                                          <p:attrName>ppt_w</p:attrName>
                                        </p:attrNameLst>
                                      </p:cBhvr>
                                      <p:tavLst>
                                        <p:tav tm="0">
                                          <p:val>
                                            <p:fltVal val="0"/>
                                          </p:val>
                                        </p:tav>
                                        <p:tav tm="100000">
                                          <p:val>
                                            <p:strVal val="#ppt_w"/>
                                          </p:val>
                                        </p:tav>
                                      </p:tavLst>
                                    </p:anim>
                                    <p:anim calcmode="lin" valueType="num">
                                      <p:cBhvr>
                                        <p:cTn id="61" dur="500" fill="hold"/>
                                        <p:tgtEl>
                                          <p:spTgt spid="17415"/>
                                        </p:tgtEl>
                                        <p:attrNameLst>
                                          <p:attrName>ppt_h</p:attrName>
                                        </p:attrNameLst>
                                      </p:cBhvr>
                                      <p:tavLst>
                                        <p:tav tm="0">
                                          <p:val>
                                            <p:fltVal val="0"/>
                                          </p:val>
                                        </p:tav>
                                        <p:tav tm="100000">
                                          <p:val>
                                            <p:strVal val="#ppt_h"/>
                                          </p:val>
                                        </p:tav>
                                      </p:tavLst>
                                    </p:anim>
                                    <p:animEffect transition="in" filter="fade">
                                      <p:cBhvr>
                                        <p:cTn id="62"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69362" name="Rectangle 18"/>
              <p:cNvSpPr>
                <a:spLocks noChangeArrowheads="1"/>
              </p:cNvSpPr>
              <p:nvPr/>
            </p:nvSpPr>
            <p:spPr bwMode="auto">
              <a:xfrm>
                <a:off x="674688" y="2921000"/>
                <a:ext cx="7781925" cy="3885436"/>
              </a:xfrm>
              <a:prstGeom prst="rect">
                <a:avLst/>
              </a:prstGeom>
              <a:solidFill>
                <a:srgbClr val="FFFFCC"/>
              </a:solidFill>
              <a:ln w="9525">
                <a:noFill/>
                <a:miter lim="800000"/>
                <a:headEnd/>
                <a:tailEnd/>
              </a:ln>
              <a:effec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dirty="0" smtClean="0">
                    <a:sym typeface="Symbol" pitchFamily="18" charset="2"/>
                  </a:rPr>
                  <a:t>EXAMPLE: 2.50 moles of hydrogen gas is contained in a fixed volume of 1.25 m</a:t>
                </a:r>
                <a:r>
                  <a:rPr lang="en-US" altLang="en-US" baseline="30000" dirty="0">
                    <a:sym typeface="Symbol" pitchFamily="18" charset="2"/>
                  </a:rPr>
                  <a:t>3</a:t>
                </a:r>
                <a:r>
                  <a:rPr lang="en-US" altLang="en-US" dirty="0">
                    <a:sym typeface="Symbol" pitchFamily="18" charset="2"/>
                  </a:rPr>
                  <a:t> at a temperature of 175 C. </a:t>
                </a:r>
              </a:p>
              <a:p>
                <a:pPr eaLnBrk="1" hangingPunct="1">
                  <a:spcBef>
                    <a:spcPct val="20000"/>
                  </a:spcBef>
                </a:pPr>
                <a:r>
                  <a:rPr lang="en-US" altLang="en-US" dirty="0">
                    <a:sym typeface="Symbol" pitchFamily="18" charset="2"/>
                  </a:rPr>
                  <a:t>c) What is the pressure of the gas at this temperature? </a:t>
                </a:r>
                <a:endParaRPr lang="en-US" altLang="en-US" dirty="0">
                  <a:cs typeface="Courier New" pitchFamily="49" charset="0"/>
                  <a:sym typeface="Symbol" pitchFamily="18" charset="2"/>
                </a:endParaRPr>
              </a:p>
              <a:p>
                <a:pPr eaLnBrk="1" hangingPunct="1">
                  <a:spcBef>
                    <a:spcPct val="20000"/>
                  </a:spcBef>
                </a:pPr>
                <a:r>
                  <a:rPr lang="en-US" altLang="en-US" dirty="0"/>
                  <a:t>SOLUTION: </a:t>
                </a:r>
                <a:r>
                  <a:rPr lang="en-US" altLang="en-US" i="1" dirty="0"/>
                  <a:t>T</a:t>
                </a:r>
                <a:r>
                  <a:rPr lang="en-US" altLang="en-US" dirty="0"/>
                  <a:t>(K) = 175 + 273 = 448 K.</a:t>
                </a:r>
              </a:p>
              <a:p>
                <a:pPr eaLnBrk="1" hangingPunct="1">
                  <a:spcBef>
                    <a:spcPct val="20000"/>
                  </a:spcBef>
                </a:pPr>
                <a:r>
                  <a:rPr lang="en-US" altLang="en-US" dirty="0"/>
                  <a:t>c) Use </a:t>
                </a:r>
                <a14:m>
                  <m:oMath xmlns:m="http://schemas.openxmlformats.org/officeDocument/2006/math">
                    <m:r>
                      <a:rPr lang="en-US" altLang="en-US" i="1" dirty="0" smtClean="0">
                        <a:latin typeface="Cambria Math" panose="02040503050406030204" pitchFamily="18" charset="0"/>
                      </a:rPr>
                      <m:t>𝑝𝑉</m:t>
                    </m:r>
                    <m:r>
                      <a:rPr lang="en-US" altLang="en-US" i="1" dirty="0">
                        <a:latin typeface="Cambria Math" panose="02040503050406030204" pitchFamily="18" charset="0"/>
                      </a:rPr>
                      <m:t>=</m:t>
                    </m:r>
                    <m:r>
                      <a:rPr lang="en-US" altLang="en-US" i="1" dirty="0" err="1">
                        <a:latin typeface="Cambria Math" panose="02040503050406030204" pitchFamily="18" charset="0"/>
                      </a:rPr>
                      <m:t>𝑛𝑅𝑇</m:t>
                    </m:r>
                  </m:oMath>
                </a14:m>
                <a:r>
                  <a:rPr lang="en-US" altLang="en-US" dirty="0"/>
                  <a:t>:</a:t>
                </a:r>
                <a:r>
                  <a:rPr lang="en-US" altLang="en-US" dirty="0">
                    <a:sym typeface="Symbol" pitchFamily="18" charset="2"/>
                  </a:rPr>
                  <a:t>  </a:t>
                </a:r>
                <a:r>
                  <a:rPr lang="en-US" altLang="en-US" dirty="0"/>
                  <a:t>Then</a:t>
                </a:r>
              </a:p>
              <a:p>
                <a:pPr eaLnBrk="1" hangingPunct="1">
                  <a:spcBef>
                    <a:spcPct val="20000"/>
                  </a:spcBef>
                </a:pPr>
                <a:r>
                  <a:rPr lang="en-US" altLang="en-US" i="1" dirty="0"/>
                  <a:t>                               </a:t>
                </a:r>
                <a14:m>
                  <m:oMath xmlns:m="http://schemas.openxmlformats.org/officeDocument/2006/math">
                    <m:r>
                      <a:rPr lang="en-US" altLang="en-US" i="1" dirty="0" smtClean="0">
                        <a:latin typeface="Cambria Math" panose="02040503050406030204" pitchFamily="18" charset="0"/>
                      </a:rPr>
                      <m:t>𝑝</m:t>
                    </m:r>
                    <m:r>
                      <a:rPr lang="en-US" altLang="en-US" i="1" dirty="0" smtClean="0">
                        <a:latin typeface="Cambria Math" panose="02040503050406030204" pitchFamily="18" charset="0"/>
                      </a:rPr>
                      <m:t>=</m:t>
                    </m:r>
                    <m:f>
                      <m:fPr>
                        <m:ctrlPr>
                          <a:rPr lang="en-US" altLang="en-US" i="1" dirty="0">
                            <a:latin typeface="Cambria Math" panose="02040503050406030204" pitchFamily="18" charset="0"/>
                          </a:rPr>
                        </m:ctrlPr>
                      </m:fPr>
                      <m:num>
                        <m:r>
                          <a:rPr lang="en-US" altLang="en-US" i="1" dirty="0" err="1">
                            <a:latin typeface="Cambria Math" panose="02040503050406030204" pitchFamily="18" charset="0"/>
                          </a:rPr>
                          <m:t>𝑛𝑅𝑇</m:t>
                        </m:r>
                      </m:num>
                      <m:den>
                        <m:r>
                          <a:rPr lang="en-US" altLang="en-US" i="1" dirty="0">
                            <a:latin typeface="Cambria Math" panose="02040503050406030204" pitchFamily="18" charset="0"/>
                          </a:rPr>
                          <m:t>𝑉</m:t>
                        </m:r>
                      </m:den>
                    </m:f>
                  </m:oMath>
                </a14:m>
                <a:endParaRPr lang="en-US" altLang="en-US" i="1" dirty="0"/>
              </a:p>
              <a:p>
                <a:pPr eaLnBrk="1" hangingPunct="1">
                  <a:spcBef>
                    <a:spcPct val="20000"/>
                  </a:spcBef>
                </a:pPr>
                <a:r>
                  <a:rPr lang="en-US" altLang="en-US" dirty="0"/>
                  <a:t>                                  </a:t>
                </a:r>
                <a14:m>
                  <m:oMath xmlns:m="http://schemas.openxmlformats.org/officeDocument/2006/math">
                    <m:r>
                      <a:rPr lang="en-US" altLang="en-US" i="1" dirty="0" smtClean="0">
                        <a:latin typeface="Cambria Math" panose="02040503050406030204" pitchFamily="18" charset="0"/>
                      </a:rPr>
                      <m:t>=</m:t>
                    </m:r>
                    <m:f>
                      <m:fPr>
                        <m:ctrlPr>
                          <a:rPr lang="en-US" altLang="en-US" b="0" i="1" dirty="0">
                            <a:latin typeface="Cambria Math" panose="02040503050406030204" pitchFamily="18" charset="0"/>
                            <a:sym typeface="Symbol" pitchFamily="18" charset="2"/>
                          </a:rPr>
                        </m:ctrlPr>
                      </m:fPr>
                      <m:num>
                        <m:d>
                          <m:dPr>
                            <m:ctrlPr>
                              <a:rPr lang="en-US" altLang="en-US" b="0" i="1" dirty="0" smtClean="0">
                                <a:latin typeface="Cambria Math" panose="02040503050406030204" pitchFamily="18" charset="0"/>
                              </a:rPr>
                            </m:ctrlPr>
                          </m:dPr>
                          <m:e>
                            <m:r>
                              <a:rPr lang="en-US" altLang="en-US" i="1" dirty="0" smtClean="0">
                                <a:latin typeface="Cambria Math" panose="02040503050406030204" pitchFamily="18" charset="0"/>
                              </a:rPr>
                              <m:t>2.50</m:t>
                            </m:r>
                          </m:e>
                        </m:d>
                        <m:d>
                          <m:dPr>
                            <m:ctrlPr>
                              <a:rPr lang="en-US" altLang="en-US" b="0" i="1" dirty="0" smtClean="0">
                                <a:latin typeface="Cambria Math" panose="02040503050406030204" pitchFamily="18" charset="0"/>
                              </a:rPr>
                            </m:ctrlPr>
                          </m:dPr>
                          <m:e>
                            <m:r>
                              <a:rPr lang="en-US" altLang="en-US" i="1" dirty="0">
                                <a:latin typeface="Cambria Math" panose="02040503050406030204" pitchFamily="18" charset="0"/>
                                <a:sym typeface="Symbol" pitchFamily="18" charset="2"/>
                              </a:rPr>
                              <m:t>8.31</m:t>
                            </m:r>
                          </m:e>
                        </m:d>
                        <m:d>
                          <m:dPr>
                            <m:ctrlPr>
                              <a:rPr lang="en-US" altLang="en-US" b="0" i="1" dirty="0" smtClean="0">
                                <a:latin typeface="Cambria Math" panose="02040503050406030204" pitchFamily="18" charset="0"/>
                                <a:sym typeface="Symbol" pitchFamily="18" charset="2"/>
                              </a:rPr>
                            </m:ctrlPr>
                          </m:dPr>
                          <m:e>
                            <m:r>
                              <a:rPr lang="en-US" altLang="en-US" i="1" dirty="0">
                                <a:latin typeface="Cambria Math" panose="02040503050406030204" pitchFamily="18" charset="0"/>
                                <a:sym typeface="Symbol" pitchFamily="18" charset="2"/>
                              </a:rPr>
                              <m:t>448</m:t>
                            </m:r>
                          </m:e>
                        </m:d>
                      </m:num>
                      <m:den>
                        <m:r>
                          <a:rPr lang="en-US" altLang="en-US" i="1" dirty="0">
                            <a:latin typeface="Cambria Math" panose="02040503050406030204" pitchFamily="18" charset="0"/>
                            <a:sym typeface="Symbol" pitchFamily="18" charset="2"/>
                          </a:rPr>
                          <m:t>1.25</m:t>
                        </m:r>
                      </m:den>
                    </m:f>
                    <m:r>
                      <a:rPr lang="en-US" altLang="en-US" i="1" dirty="0">
                        <a:latin typeface="Cambria Math" panose="02040503050406030204" pitchFamily="18" charset="0"/>
                        <a:sym typeface="Symbol" pitchFamily="18" charset="2"/>
                      </a:rPr>
                      <m:t> </m:t>
                    </m:r>
                  </m:oMath>
                </a14:m>
                <a:endParaRPr lang="en-US" altLang="en-US" dirty="0">
                  <a:sym typeface="Symbol" pitchFamily="18" charset="2"/>
                </a:endParaRPr>
              </a:p>
              <a:p>
                <a:pPr eaLnBrk="1" hangingPunct="1">
                  <a:spcBef>
                    <a:spcPct val="20000"/>
                  </a:spcBef>
                </a:pPr>
                <a:r>
                  <a:rPr lang="en-US" altLang="en-US" dirty="0">
                    <a:sym typeface="Symbol" pitchFamily="18" charset="2"/>
                  </a:rPr>
                  <a:t>                                  </a:t>
                </a:r>
                <a14:m>
                  <m:oMath xmlns:m="http://schemas.openxmlformats.org/officeDocument/2006/math">
                    <m:r>
                      <a:rPr lang="en-US" altLang="en-US" i="1" dirty="0" smtClean="0">
                        <a:latin typeface="Cambria Math" panose="02040503050406030204" pitchFamily="18" charset="0"/>
                        <a:sym typeface="Symbol" pitchFamily="18" charset="2"/>
                      </a:rPr>
                      <m:t>= 7450 </m:t>
                    </m:r>
                  </m:oMath>
                </a14:m>
                <a:r>
                  <a:rPr lang="en-US" altLang="en-US" dirty="0">
                    <a:sym typeface="Symbol" pitchFamily="18" charset="2"/>
                  </a:rPr>
                  <a:t>Pa.</a:t>
                </a:r>
              </a:p>
            </p:txBody>
          </p:sp>
        </mc:Choice>
        <mc:Fallback xmlns="">
          <p:sp>
            <p:nvSpPr>
              <p:cNvPr id="569362" name="Rectangle 18"/>
              <p:cNvSpPr>
                <a:spLocks noRot="1" noChangeAspect="1" noMove="1" noResize="1" noEditPoints="1" noAdjustHandles="1" noChangeArrowheads="1" noChangeShapeType="1" noTextEdit="1"/>
              </p:cNvSpPr>
              <p:nvPr/>
            </p:nvSpPr>
            <p:spPr bwMode="auto">
              <a:xfrm>
                <a:off x="674688" y="2921000"/>
                <a:ext cx="7781925" cy="3885436"/>
              </a:xfrm>
              <a:prstGeom prst="rect">
                <a:avLst/>
              </a:prstGeom>
              <a:blipFill>
                <a:blip r:embed="rId5"/>
                <a:stretch>
                  <a:fillRect l="-1254" t="-1097" b="-2821"/>
                </a:stretch>
              </a:blipFill>
              <a:ln w="9525">
                <a:noFill/>
                <a:miter lim="800000"/>
                <a:headEnd/>
                <a:tailEnd/>
              </a:ln>
              <a:effectLst/>
            </p:spPr>
            <p:txBody>
              <a:bodyPr/>
              <a:lstStyle/>
              <a:p>
                <a:r>
                  <a:rPr lang="en-US">
                    <a:noFill/>
                  </a:rPr>
                  <a:t> </a:t>
                </a:r>
              </a:p>
            </p:txBody>
          </p:sp>
        </mc:Fallback>
      </mc:AlternateContent>
      <p:sp>
        <p:nvSpPr>
          <p:cNvPr id="632834" name="Rectangle 2"/>
          <p:cNvSpPr>
            <a:spLocks noChangeArrowheads="1"/>
          </p:cNvSpPr>
          <p:nvPr/>
        </p:nvSpPr>
        <p:spPr bwMode="auto">
          <a:xfrm>
            <a:off x="685800" y="1549400"/>
            <a:ext cx="7772400" cy="1398588"/>
          </a:xfrm>
          <a:prstGeom prst="rect">
            <a:avLst/>
          </a:prstGeom>
          <a:solidFill>
            <a:srgbClr val="EAEAEA"/>
          </a:solidFill>
          <a:ln>
            <a:noFill/>
          </a:ln>
          <a:effectLs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dirty="0">
                <a:solidFill>
                  <a:srgbClr val="333399"/>
                </a:solidFill>
              </a:rPr>
              <a:t>Average kinetic/internal energy of an ideal gas</a:t>
            </a:r>
            <a:endParaRPr lang="en-US" altLang="en-US" dirty="0">
              <a:solidFill>
                <a:srgbClr val="000000"/>
              </a:solidFill>
              <a:cs typeface="Times New Roman" pitchFamily="18" charset="0"/>
              <a:sym typeface="Symbol" pitchFamily="18" charset="2"/>
            </a:endParaRPr>
          </a:p>
          <a:p>
            <a:pPr eaLnBrk="1" hangingPunct="1">
              <a:spcBef>
                <a:spcPct val="20000"/>
              </a:spcBef>
            </a:pPr>
            <a:endParaRPr lang="en-US" altLang="en-US" dirty="0">
              <a:solidFill>
                <a:srgbClr val="000000"/>
              </a:solidFill>
              <a:cs typeface="Times New Roman" pitchFamily="18" charset="0"/>
              <a:sym typeface="Symbol" pitchFamily="18" charset="2"/>
            </a:endParaRPr>
          </a:p>
        </p:txBody>
      </p:sp>
      <p:sp>
        <p:nvSpPr>
          <p:cNvPr id="24" name="Rectangle 5"/>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2800" b="1" kern="0" dirty="0"/>
              <a:t>Topic 3: Thermal physics</a:t>
            </a:r>
            <a:br>
              <a:rPr lang="en-US" altLang="en-US" sz="2800" b="1" kern="0" dirty="0"/>
            </a:br>
            <a:r>
              <a:rPr lang="en-US" altLang="en-US" sz="2800" kern="0" dirty="0">
                <a:solidFill>
                  <a:schemeClr val="tx1"/>
                </a:solidFill>
              </a:rPr>
              <a:t>3.2 – Modeling a gas</a:t>
            </a:r>
            <a:endParaRPr lang="en-US" altLang="en-US" sz="2800" kern="0" dirty="0">
              <a:solidFill>
                <a:schemeClr val="tx1"/>
              </a:solidFill>
              <a:latin typeface="Courier New" pitchFamily="49" charset="0"/>
            </a:endParaRPr>
          </a:p>
        </p:txBody>
      </p:sp>
      <p:pic>
        <p:nvPicPr>
          <p:cNvPr id="17415" name="Picture 7"/>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023100" y="0"/>
            <a:ext cx="1981200" cy="1809750"/>
          </a:xfrm>
          <a:prstGeom prst="rect">
            <a:avLst/>
          </a:prstGeom>
          <a:ln>
            <a:noFill/>
          </a:ln>
          <a:effectLst>
            <a:outerShdw blurRad="292100" dist="139700" dir="2700000" algn="tl" rotWithShape="0">
              <a:srgbClr val="333333">
                <a:alpha val="65000"/>
              </a:srgbClr>
            </a:outerShdw>
          </a:effectLst>
        </p:spPr>
      </p:pic>
      <p:grpSp>
        <p:nvGrpSpPr>
          <p:cNvPr id="12" name="Group 11"/>
          <p:cNvGrpSpPr>
            <a:grpSpLocks/>
          </p:cNvGrpSpPr>
          <p:nvPr/>
        </p:nvGrpSpPr>
        <p:grpSpPr bwMode="auto">
          <a:xfrm>
            <a:off x="833437" y="2011214"/>
            <a:ext cx="7464425" cy="990898"/>
            <a:chOff x="522" y="3011"/>
            <a:chExt cx="4702" cy="580"/>
          </a:xfrm>
        </p:grpSpPr>
        <mc:AlternateContent xmlns:mc="http://schemas.openxmlformats.org/markup-compatibility/2006" xmlns:a14="http://schemas.microsoft.com/office/drawing/2010/main">
          <mc:Choice Requires="a14">
            <p:sp>
              <p:nvSpPr>
                <p:cNvPr id="13" name="Rectangle 8"/>
                <p:cNvSpPr>
                  <a:spLocks noChangeArrowheads="1"/>
                </p:cNvSpPr>
                <p:nvPr/>
              </p:nvSpPr>
              <p:spPr bwMode="auto">
                <a:xfrm>
                  <a:off x="554" y="3015"/>
                  <a:ext cx="2670" cy="270"/>
                </a:xfrm>
                <a:prstGeom prst="rect">
                  <a:avLst/>
                </a:prstGeom>
                <a:noFill/>
                <a:ln>
                  <a:noFill/>
                </a:ln>
                <a:effectLs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90000"/>
                    </a:lnSpc>
                    <a:spcBef>
                      <a:spcPct val="20000"/>
                    </a:spcBef>
                  </a:pPr>
                  <a14:m>
                    <m:oMathPara xmlns:m="http://schemas.openxmlformats.org/officeDocument/2006/math">
                      <m:oMathParaPr>
                        <m:jc m:val="left"/>
                      </m:oMathParaPr>
                      <m:oMath xmlns:m="http://schemas.openxmlformats.org/officeDocument/2006/math">
                        <m:r>
                          <a:rPr lang="en-US" altLang="en-US" sz="1800" i="1" dirty="0" smtClean="0">
                            <a:latin typeface="Cambria Math" panose="02040503050406030204" pitchFamily="18" charset="0"/>
                          </a:rPr>
                          <m:t>𝐸</m:t>
                        </m:r>
                        <m:r>
                          <a:rPr lang="en-US" altLang="en-US" sz="1800" i="1" baseline="-25000" dirty="0">
                            <a:latin typeface="Cambria Math" panose="02040503050406030204" pitchFamily="18" charset="0"/>
                          </a:rPr>
                          <m:t>𝐾</m:t>
                        </m:r>
                        <m:r>
                          <a:rPr lang="en-US" altLang="en-US" sz="1800" i="1" dirty="0">
                            <a:latin typeface="Cambria Math" panose="02040503050406030204" pitchFamily="18" charset="0"/>
                          </a:rPr>
                          <m:t>=</m:t>
                        </m:r>
                        <m:d>
                          <m:dPr>
                            <m:ctrlPr>
                              <a:rPr lang="en-US" altLang="en-US" sz="1800" i="1" dirty="0">
                                <a:latin typeface="Cambria Math" panose="02040503050406030204" pitchFamily="18" charset="0"/>
                              </a:rPr>
                            </m:ctrlPr>
                          </m:dPr>
                          <m:e>
                            <m:f>
                              <m:fPr>
                                <m:ctrlPr>
                                  <a:rPr lang="en-US" altLang="en-US" sz="1800" i="1" dirty="0">
                                    <a:latin typeface="Cambria Math" panose="02040503050406030204" pitchFamily="18" charset="0"/>
                                  </a:rPr>
                                </m:ctrlPr>
                              </m:fPr>
                              <m:num>
                                <m:r>
                                  <a:rPr lang="en-US" altLang="en-US" sz="1800" i="1" dirty="0">
                                    <a:latin typeface="Cambria Math" panose="02040503050406030204" pitchFamily="18" charset="0"/>
                                  </a:rPr>
                                  <m:t>3</m:t>
                                </m:r>
                              </m:num>
                              <m:den>
                                <m:r>
                                  <a:rPr lang="en-US" altLang="en-US" sz="1800" i="1" dirty="0">
                                    <a:latin typeface="Cambria Math" panose="02040503050406030204" pitchFamily="18" charset="0"/>
                                  </a:rPr>
                                  <m:t>2</m:t>
                                </m:r>
                              </m:den>
                            </m:f>
                          </m:e>
                        </m:d>
                        <m:r>
                          <a:rPr lang="en-US" altLang="en-US" sz="1800" i="1" dirty="0" err="1">
                            <a:latin typeface="Cambria Math" panose="02040503050406030204" pitchFamily="18" charset="0"/>
                          </a:rPr>
                          <m:t>𝑘</m:t>
                        </m:r>
                        <m:r>
                          <a:rPr lang="en-US" altLang="en-US" sz="1800" i="1" baseline="-25000" dirty="0" err="1">
                            <a:latin typeface="Cambria Math" panose="02040503050406030204" pitchFamily="18" charset="0"/>
                          </a:rPr>
                          <m:t>𝐵</m:t>
                        </m:r>
                        <m:r>
                          <a:rPr lang="en-US" altLang="en-US" sz="1800" i="1" dirty="0" err="1">
                            <a:latin typeface="Cambria Math" panose="02040503050406030204" pitchFamily="18" charset="0"/>
                          </a:rPr>
                          <m:t>𝑇</m:t>
                        </m:r>
                        <m:r>
                          <a:rPr lang="en-US" altLang="en-US" sz="1800" i="1" dirty="0">
                            <a:latin typeface="Cambria Math" panose="02040503050406030204" pitchFamily="18" charset="0"/>
                          </a:rPr>
                          <m:t>=</m:t>
                        </m:r>
                        <m:f>
                          <m:fPr>
                            <m:ctrlPr>
                              <a:rPr lang="en-US" altLang="en-US" sz="1800" i="1" dirty="0">
                                <a:latin typeface="Cambria Math" panose="02040503050406030204" pitchFamily="18" charset="0"/>
                              </a:rPr>
                            </m:ctrlPr>
                          </m:fPr>
                          <m:num>
                            <m:r>
                              <a:rPr lang="en-US" altLang="en-US" sz="1800" i="1" dirty="0">
                                <a:latin typeface="Cambria Math" panose="02040503050406030204" pitchFamily="18" charset="0"/>
                              </a:rPr>
                              <m:t>3</m:t>
                            </m:r>
                            <m:r>
                              <a:rPr lang="en-US" altLang="en-US" sz="1800" i="1" dirty="0">
                                <a:latin typeface="Cambria Math" panose="02040503050406030204" pitchFamily="18" charset="0"/>
                              </a:rPr>
                              <m:t>𝑅𝑇</m:t>
                            </m:r>
                          </m:num>
                          <m:den>
                            <m:r>
                              <a:rPr lang="en-US" altLang="en-US" sz="1800" i="1" dirty="0">
                                <a:latin typeface="Cambria Math" panose="02040503050406030204" pitchFamily="18" charset="0"/>
                              </a:rPr>
                              <m:t>2</m:t>
                            </m:r>
                            <m:sSub>
                              <m:sSubPr>
                                <m:ctrlPr>
                                  <a:rPr lang="en-US" altLang="en-US" sz="1800" i="1" dirty="0" smtClean="0">
                                    <a:latin typeface="Cambria Math" panose="02040503050406030204" pitchFamily="18" charset="0"/>
                                  </a:rPr>
                                </m:ctrlPr>
                              </m:sSubPr>
                              <m:e>
                                <m:r>
                                  <a:rPr lang="en-US" altLang="en-US" sz="1800" b="0" i="1" dirty="0" smtClean="0">
                                    <a:latin typeface="Cambria Math" panose="02040503050406030204" pitchFamily="18" charset="0"/>
                                  </a:rPr>
                                  <m:t>𝑁</m:t>
                                </m:r>
                              </m:e>
                              <m:sub>
                                <m:r>
                                  <a:rPr lang="en-US" altLang="en-US" sz="1800" b="0" i="1" dirty="0" smtClean="0">
                                    <a:latin typeface="Cambria Math" panose="02040503050406030204" pitchFamily="18" charset="0"/>
                                  </a:rPr>
                                  <m:t>𝐴</m:t>
                                </m:r>
                              </m:sub>
                            </m:sSub>
                          </m:den>
                        </m:f>
                      </m:oMath>
                    </m:oMathPara>
                  </a14:m>
                  <a:endParaRPr lang="en-US" altLang="en-US" i="1" dirty="0"/>
                </a:p>
              </p:txBody>
            </p:sp>
          </mc:Choice>
          <mc:Fallback xmlns="">
            <p:sp>
              <p:nvSpPr>
                <p:cNvPr id="13" name="Rectangle 8"/>
                <p:cNvSpPr>
                  <a:spLocks noRot="1" noChangeAspect="1" noMove="1" noResize="1" noEditPoints="1" noAdjustHandles="1" noChangeArrowheads="1" noChangeShapeType="1" noTextEdit="1"/>
                </p:cNvSpPr>
                <p:nvPr/>
              </p:nvSpPr>
              <p:spPr bwMode="auto">
                <a:xfrm>
                  <a:off x="554" y="3015"/>
                  <a:ext cx="2670" cy="270"/>
                </a:xfrm>
                <a:prstGeom prst="rect">
                  <a:avLst/>
                </a:prstGeom>
                <a:blipFill>
                  <a:blip r:embed="rId7"/>
                  <a:stretch>
                    <a:fillRect b="-34211"/>
                  </a:stretch>
                </a:blipFill>
                <a:ln>
                  <a:noFill/>
                </a:ln>
                <a:effectLst/>
                <a:extLst/>
              </p:spPr>
              <p:txBody>
                <a:bodyPr/>
                <a:lstStyle/>
                <a:p>
                  <a:r>
                    <a:rPr lang="en-US">
                      <a:noFill/>
                    </a:rPr>
                    <a:t> </a:t>
                  </a:r>
                </a:p>
              </p:txBody>
            </p:sp>
          </mc:Fallback>
        </mc:AlternateContent>
        <p:sp>
          <p:nvSpPr>
            <p:cNvPr id="14" name="Text Box 9"/>
            <p:cNvSpPr txBox="1">
              <a:spLocks noChangeArrowheads="1"/>
            </p:cNvSpPr>
            <p:nvPr/>
          </p:nvSpPr>
          <p:spPr bwMode="auto">
            <a:xfrm>
              <a:off x="3171" y="3011"/>
              <a:ext cx="2053" cy="5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a:solidFill>
                    <a:schemeClr val="bg1"/>
                  </a:solidFill>
                </a:rPr>
                <a:t>Average kinetic energy of ideal gas</a:t>
              </a:r>
            </a:p>
          </p:txBody>
        </p:sp>
        <p:sp>
          <p:nvSpPr>
            <p:cNvPr id="15" name="Rectangle 10"/>
            <p:cNvSpPr>
              <a:spLocks noChangeArrowheads="1"/>
            </p:cNvSpPr>
            <p:nvPr/>
          </p:nvSpPr>
          <p:spPr bwMode="auto">
            <a:xfrm>
              <a:off x="522" y="3013"/>
              <a:ext cx="4701" cy="51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6" name="Rectangle 8"/>
            <p:cNvSpPr>
              <a:spLocks noChangeArrowheads="1"/>
            </p:cNvSpPr>
            <p:nvPr/>
          </p:nvSpPr>
          <p:spPr bwMode="auto">
            <a:xfrm>
              <a:off x="1493" y="3321"/>
              <a:ext cx="1731" cy="270"/>
            </a:xfrm>
            <a:prstGeom prst="rect">
              <a:avLst/>
            </a:prstGeom>
            <a:noFill/>
            <a:ln>
              <a:noFill/>
            </a:ln>
            <a:effectLs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90000"/>
                </a:lnSpc>
                <a:spcBef>
                  <a:spcPct val="20000"/>
                </a:spcBef>
              </a:pPr>
              <a:r>
                <a:rPr lang="en-US" altLang="en-US" sz="1600" i="1" dirty="0">
                  <a:solidFill>
                    <a:srgbClr val="009999"/>
                  </a:solidFill>
                </a:rPr>
                <a:t>Where k</a:t>
              </a:r>
              <a:r>
                <a:rPr lang="en-US" altLang="en-US" sz="1600" baseline="-25000" dirty="0">
                  <a:solidFill>
                    <a:srgbClr val="009999"/>
                  </a:solidFill>
                </a:rPr>
                <a:t>B</a:t>
              </a:r>
              <a:r>
                <a:rPr lang="en-US" altLang="en-US" sz="1600" dirty="0">
                  <a:solidFill>
                    <a:srgbClr val="009999"/>
                  </a:solidFill>
                </a:rPr>
                <a:t> = 1.38</a:t>
              </a:r>
              <a:r>
                <a:rPr lang="en-US" altLang="en-US" sz="1600" dirty="0">
                  <a:solidFill>
                    <a:srgbClr val="009999"/>
                  </a:solidFill>
                  <a:sym typeface="Symbol" pitchFamily="18" charset="2"/>
                </a:rPr>
                <a:t>10</a:t>
              </a:r>
              <a:r>
                <a:rPr lang="en-US" altLang="en-US" sz="1600" baseline="30000" dirty="0">
                  <a:solidFill>
                    <a:srgbClr val="009999"/>
                  </a:solidFill>
                  <a:sym typeface="Symbol" pitchFamily="18" charset="2"/>
                </a:rPr>
                <a:t>-23</a:t>
              </a:r>
              <a:r>
                <a:rPr lang="en-US" altLang="en-US" sz="1600" dirty="0">
                  <a:solidFill>
                    <a:srgbClr val="009999"/>
                  </a:solidFill>
                  <a:sym typeface="Symbol" pitchFamily="18" charset="2"/>
                </a:rPr>
                <a:t> J K</a:t>
              </a:r>
              <a:r>
                <a:rPr lang="en-US" altLang="en-US" sz="1600" baseline="30000" dirty="0">
                  <a:solidFill>
                    <a:srgbClr val="009999"/>
                  </a:solidFill>
                  <a:sym typeface="Symbol" pitchFamily="18" charset="2"/>
                </a:rPr>
                <a:t>-1</a:t>
              </a:r>
              <a:r>
                <a:rPr lang="en-US" altLang="en-US" dirty="0">
                  <a:solidFill>
                    <a:srgbClr val="009999"/>
                  </a:solidFill>
                  <a:sym typeface="Symbol" pitchFamily="18" charset="2"/>
                </a:rPr>
                <a:t>.</a:t>
              </a:r>
              <a:endParaRPr lang="en-US" altLang="en-US" i="1" dirty="0">
                <a:solidFill>
                  <a:srgbClr val="009999"/>
                </a:solidFill>
                <a:sym typeface="Symbol" pitchFamily="18" charset="2"/>
              </a:endParaRPr>
            </a:p>
          </p:txBody>
        </p:sp>
        <p:sp>
          <p:nvSpPr>
            <p:cNvPr id="17" name="Line 18"/>
            <p:cNvSpPr>
              <a:spLocks noChangeShapeType="1"/>
            </p:cNvSpPr>
            <p:nvPr/>
          </p:nvSpPr>
          <p:spPr bwMode="auto">
            <a:xfrm>
              <a:off x="632" y="3121"/>
              <a:ext cx="10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9362">
                                            <p:txEl>
                                              <p:pRg st="1" end="1"/>
                                            </p:txEl>
                                          </p:spTgt>
                                        </p:tgtEl>
                                        <p:attrNameLst>
                                          <p:attrName>style.visibility</p:attrName>
                                        </p:attrNameLst>
                                      </p:cBhvr>
                                      <p:to>
                                        <p:strVal val="visible"/>
                                      </p:to>
                                    </p:set>
                                    <p:anim calcmode="lin" valueType="num">
                                      <p:cBhvr additive="base">
                                        <p:cTn id="7" dur="500" fill="hold"/>
                                        <p:tgtEl>
                                          <p:spTgt spid="5693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93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69362">
                                            <p:txEl>
                                              <p:pRg st="2" end="2"/>
                                            </p:txEl>
                                          </p:spTgt>
                                        </p:tgtEl>
                                        <p:attrNameLst>
                                          <p:attrName>style.visibility</p:attrName>
                                        </p:attrNameLst>
                                      </p:cBhvr>
                                      <p:to>
                                        <p:strVal val="visible"/>
                                      </p:to>
                                    </p:set>
                                    <p:anim calcmode="lin" valueType="num">
                                      <p:cBhvr additive="base">
                                        <p:cTn id="13" dur="500" fill="hold"/>
                                        <p:tgtEl>
                                          <p:spTgt spid="56936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93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9362">
                                            <p:txEl>
                                              <p:pRg st="3" end="3"/>
                                            </p:txEl>
                                          </p:spTgt>
                                        </p:tgtEl>
                                        <p:attrNameLst>
                                          <p:attrName>style.visibility</p:attrName>
                                        </p:attrNameLst>
                                      </p:cBhvr>
                                      <p:to>
                                        <p:strVal val="visible"/>
                                      </p:to>
                                    </p:set>
                                    <p:anim calcmode="lin" valueType="num">
                                      <p:cBhvr additive="base">
                                        <p:cTn id="19" dur="500" fill="hold"/>
                                        <p:tgtEl>
                                          <p:spTgt spid="56936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93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69362">
                                            <p:txEl>
                                              <p:pRg st="4" end="4"/>
                                            </p:txEl>
                                          </p:spTgt>
                                        </p:tgtEl>
                                        <p:attrNameLst>
                                          <p:attrName>style.visibility</p:attrName>
                                        </p:attrNameLst>
                                      </p:cBhvr>
                                      <p:to>
                                        <p:strVal val="visible"/>
                                      </p:to>
                                    </p:set>
                                    <p:anim calcmode="lin" valueType="num">
                                      <p:cBhvr additive="base">
                                        <p:cTn id="25" dur="500" fill="hold"/>
                                        <p:tgtEl>
                                          <p:spTgt spid="56936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93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69362">
                                            <p:txEl>
                                              <p:pRg st="5" end="5"/>
                                            </p:txEl>
                                          </p:spTgt>
                                        </p:tgtEl>
                                        <p:attrNameLst>
                                          <p:attrName>style.visibility</p:attrName>
                                        </p:attrNameLst>
                                      </p:cBhvr>
                                      <p:to>
                                        <p:strVal val="visible"/>
                                      </p:to>
                                    </p:set>
                                    <p:anim calcmode="lin" valueType="num">
                                      <p:cBhvr additive="base">
                                        <p:cTn id="31" dur="500" fill="hold"/>
                                        <p:tgtEl>
                                          <p:spTgt spid="56936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693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69362">
                                            <p:txEl>
                                              <p:pRg st="6" end="6"/>
                                            </p:txEl>
                                          </p:spTgt>
                                        </p:tgtEl>
                                        <p:attrNameLst>
                                          <p:attrName>style.visibility</p:attrName>
                                        </p:attrNameLst>
                                      </p:cBhvr>
                                      <p:to>
                                        <p:strVal val="visible"/>
                                      </p:to>
                                    </p:set>
                                    <p:anim calcmode="lin" valueType="num">
                                      <p:cBhvr additive="base">
                                        <p:cTn id="37" dur="500" fill="hold"/>
                                        <p:tgtEl>
                                          <p:spTgt spid="56936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6936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3734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b="1"/>
              <a:t>Aims: </a:t>
            </a:r>
            <a:endParaRPr lang="en-US" altLang="en-US"/>
          </a:p>
          <a:p>
            <a:r>
              <a:rPr lang="en-US" altLang="en-US"/>
              <a:t>• </a:t>
            </a:r>
            <a:r>
              <a:rPr lang="en-US" altLang="en-US" b="1"/>
              <a:t>Aim 3: </a:t>
            </a:r>
            <a:r>
              <a:rPr lang="en-US" altLang="en-US"/>
              <a:t>this is a good topic to make comparisons between empirical and theoretical thinking in science </a:t>
            </a:r>
          </a:p>
          <a:p>
            <a:r>
              <a:rPr lang="en-US" altLang="en-US"/>
              <a:t>• </a:t>
            </a:r>
            <a:r>
              <a:rPr lang="en-US" altLang="en-US" b="1"/>
              <a:t>Aim 6: </a:t>
            </a:r>
            <a:r>
              <a:rPr lang="en-US" altLang="en-US"/>
              <a:t>experiments could include (but are not limited to): verification of gas laws; calculation of the Avogadro constant; virtual investigation of gas law parameters not possible within a school laboratory setting</a:t>
            </a:r>
            <a:endParaRPr lang="en-US" altLang="en-US">
              <a:solidFill>
                <a:srgbClr val="000000"/>
              </a:solidFill>
              <a:ea typeface="Calibri" pitchFamily="34" charset="0"/>
              <a:cs typeface="Arial" charset="0"/>
            </a:endParaRPr>
          </a:p>
        </p:txBody>
      </p:sp>
      <p:sp>
        <p:nvSpPr>
          <p:cNvPr id="6147" name="Rectangle 118"/>
          <p:cNvSpPr>
            <a:spLocks noGrp="1" noChangeArrowheads="1"/>
          </p:cNvSpPr>
          <p:nvPr>
            <p:ph type="ctrTitle"/>
          </p:nvPr>
        </p:nvSpPr>
        <p:spPr>
          <a:xfrm>
            <a:off x="685800" y="533400"/>
            <a:ext cx="7772400" cy="896938"/>
          </a:xfrm>
          <a:noFill/>
        </p:spPr>
        <p:txBody>
          <a:bodyPr/>
          <a:lstStyle/>
          <a:p>
            <a:pPr algn="l" eaLnBrk="1" hangingPunct="1"/>
            <a:r>
              <a:rPr lang="en-US" altLang="en-US" sz="2800" b="1"/>
              <a:t>Topic 3: Thermal physics</a:t>
            </a:r>
            <a:br>
              <a:rPr lang="en-US" altLang="en-US" sz="2800" b="1"/>
            </a:br>
            <a:r>
              <a:rPr lang="en-US" altLang="en-US" sz="2800">
                <a:solidFill>
                  <a:schemeClr val="tx1"/>
                </a:solidFill>
              </a:rPr>
              <a:t>3.2 – Modeling a gas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dirty="0">
                <a:solidFill>
                  <a:srgbClr val="333399"/>
                </a:solidFill>
                <a:cs typeface="Times New Roman" pitchFamily="18" charset="0"/>
              </a:rPr>
              <a:t>Pressure</a:t>
            </a:r>
            <a:r>
              <a:rPr lang="en-US" altLang="en-US" dirty="0">
                <a:solidFill>
                  <a:srgbClr val="000000"/>
                </a:solidFill>
                <a:cs typeface="Times New Roman" pitchFamily="18" charset="0"/>
              </a:rPr>
              <a:t>	</a:t>
            </a: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Consider a gas molecule confined in a                             closed box as shown.	</a:t>
            </a: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Since the molecule’s direction is always                             changing, it is accelerating, and thus                                                 feeling a force from the walls of the box.</a:t>
            </a: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From Newton’s third law, the molecule is exerting an equal and opposite force on the walls of the box.</a:t>
            </a: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 walls of the box feel a </a:t>
            </a:r>
            <a:r>
              <a:rPr lang="en-US" altLang="en-US" b="1" dirty="0">
                <a:solidFill>
                  <a:srgbClr val="000000"/>
                </a:solidFill>
                <a:cs typeface="Times New Roman" pitchFamily="18" charset="0"/>
              </a:rPr>
              <a:t>pressure </a:t>
            </a:r>
            <a:r>
              <a:rPr lang="en-US" altLang="en-US" i="1" dirty="0">
                <a:solidFill>
                  <a:srgbClr val="000000"/>
                </a:solidFill>
                <a:cs typeface="Times New Roman" pitchFamily="18" charset="0"/>
              </a:rPr>
              <a:t>p</a:t>
            </a:r>
            <a:r>
              <a:rPr lang="en-US" altLang="en-US" dirty="0">
                <a:solidFill>
                  <a:srgbClr val="000000"/>
                </a:solidFill>
                <a:cs typeface="Times New Roman" pitchFamily="18" charset="0"/>
              </a:rPr>
              <a:t>, given by the formula below:</a:t>
            </a:r>
          </a:p>
          <a:p>
            <a:pPr eaLnBrk="1" hangingPunct="1">
              <a:spcBef>
                <a:spcPct val="20000"/>
              </a:spcBef>
            </a:pPr>
            <a:endParaRPr lang="en-US" altLang="en-US" dirty="0">
              <a:solidFill>
                <a:srgbClr val="000000"/>
              </a:solidFill>
              <a:cs typeface="Times New Roman" pitchFamily="18" charset="0"/>
            </a:endParaRP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From the formula we can see that the units of pressure are (N</a:t>
            </a:r>
            <a:r>
              <a:rPr lang="en-US" altLang="en-US" baseline="-25000" dirty="0">
                <a:solidFill>
                  <a:srgbClr val="000000"/>
                </a:solidFill>
                <a:cs typeface="Times New Roman" pitchFamily="18" charset="0"/>
              </a:rPr>
              <a:t> </a:t>
            </a:r>
            <a:r>
              <a:rPr lang="en-US" altLang="en-US" dirty="0">
                <a:solidFill>
                  <a:srgbClr val="000000"/>
                </a:solidFill>
                <a:cs typeface="Times New Roman" pitchFamily="18" charset="0"/>
              </a:rPr>
              <a:t>m</a:t>
            </a:r>
            <a:r>
              <a:rPr lang="en-US" altLang="en-US" baseline="30000" dirty="0">
                <a:solidFill>
                  <a:srgbClr val="000000"/>
                </a:solidFill>
                <a:cs typeface="Times New Roman" pitchFamily="18" charset="0"/>
              </a:rPr>
              <a:t>-2</a:t>
            </a:r>
            <a:r>
              <a:rPr lang="en-US" altLang="en-US" dirty="0">
                <a:solidFill>
                  <a:srgbClr val="000000"/>
                </a:solidFill>
                <a:cs typeface="Times New Roman" pitchFamily="18" charset="0"/>
              </a:rPr>
              <a:t>), also known as </a:t>
            </a:r>
            <a:r>
              <a:rPr lang="en-US" altLang="en-US" dirty="0" err="1">
                <a:solidFill>
                  <a:srgbClr val="000000"/>
                </a:solidFill>
                <a:cs typeface="Times New Roman" pitchFamily="18" charset="0"/>
              </a:rPr>
              <a:t>Pascals</a:t>
            </a:r>
            <a:r>
              <a:rPr lang="en-US" altLang="en-US" dirty="0">
                <a:solidFill>
                  <a:srgbClr val="000000"/>
                </a:solidFill>
                <a:cs typeface="Times New Roman" pitchFamily="18" charset="0"/>
              </a:rPr>
              <a:t> (Pa).</a:t>
            </a:r>
          </a:p>
        </p:txBody>
      </p:sp>
      <p:sp>
        <p:nvSpPr>
          <p:cNvPr id="614404" name="Rectangle 4"/>
          <p:cNvSpPr>
            <a:spLocks noChangeArrowheads="1"/>
          </p:cNvSpPr>
          <p:nvPr/>
        </p:nvSpPr>
        <p:spPr bwMode="auto">
          <a:xfrm>
            <a:off x="6450013" y="1792288"/>
            <a:ext cx="1936750" cy="193675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614406" name="Rectangle 6"/>
          <p:cNvSpPr>
            <a:spLocks noChangeArrowheads="1"/>
          </p:cNvSpPr>
          <p:nvPr/>
        </p:nvSpPr>
        <p:spPr bwMode="auto">
          <a:xfrm>
            <a:off x="6403975" y="1733550"/>
            <a:ext cx="2033588" cy="203358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7173" name="Rectangle 3"/>
          <p:cNvSpPr>
            <a:spLocks noGrp="1" noChangeArrowheads="1"/>
          </p:cNvSpPr>
          <p:nvPr>
            <p:ph type="ctrTitle"/>
          </p:nvPr>
        </p:nvSpPr>
        <p:spPr>
          <a:xfrm>
            <a:off x="685800" y="533400"/>
            <a:ext cx="7772400" cy="896938"/>
          </a:xfrm>
          <a:noFill/>
        </p:spPr>
        <p:txBody>
          <a:bodyPr/>
          <a:lstStyle/>
          <a:p>
            <a:pPr algn="l"/>
            <a:r>
              <a:rPr lang="en-US" altLang="en-US" sz="2800" b="1"/>
              <a:t>Topic 3: Thermal physics</a:t>
            </a:r>
            <a:br>
              <a:rPr lang="en-US" altLang="en-US" sz="2800" b="1"/>
            </a:br>
            <a:r>
              <a:rPr lang="en-US" altLang="en-US" sz="2800">
                <a:solidFill>
                  <a:schemeClr val="tx1"/>
                </a:solidFill>
              </a:rPr>
              <a:t>3.2 – Modeling a gas</a:t>
            </a:r>
            <a:endParaRPr lang="en-US" altLang="en-US" sz="2800">
              <a:solidFill>
                <a:schemeClr val="tx1"/>
              </a:solidFill>
              <a:latin typeface="Courier New" pitchFamily="49" charset="0"/>
            </a:endParaRPr>
          </a:p>
        </p:txBody>
      </p:sp>
      <p:sp>
        <p:nvSpPr>
          <p:cNvPr id="614405" name="Oval 5"/>
          <p:cNvSpPr>
            <a:spLocks noChangeArrowheads="1"/>
          </p:cNvSpPr>
          <p:nvPr/>
        </p:nvSpPr>
        <p:spPr bwMode="auto">
          <a:xfrm>
            <a:off x="6461125" y="3463925"/>
            <a:ext cx="254000" cy="25400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grpSp>
        <p:nvGrpSpPr>
          <p:cNvPr id="2" name="Group 1"/>
          <p:cNvGrpSpPr>
            <a:grpSpLocks/>
          </p:cNvGrpSpPr>
          <p:nvPr/>
        </p:nvGrpSpPr>
        <p:grpSpPr bwMode="auto">
          <a:xfrm>
            <a:off x="828675" y="5524238"/>
            <a:ext cx="7464425" cy="599090"/>
            <a:chOff x="828675" y="5530848"/>
            <a:chExt cx="7464425" cy="461963"/>
          </a:xfrm>
        </p:grpSpPr>
        <mc:AlternateContent xmlns:mc="http://schemas.openxmlformats.org/markup-compatibility/2006" xmlns:a14="http://schemas.microsoft.com/office/drawing/2010/main">
          <mc:Choice Requires="a14">
            <p:sp>
              <p:nvSpPr>
                <p:cNvPr id="614408" name="Rectangle 8"/>
                <p:cNvSpPr>
                  <a:spLocks noChangeArrowheads="1"/>
                </p:cNvSpPr>
                <p:nvPr/>
              </p:nvSpPr>
              <p:spPr bwMode="auto">
                <a:xfrm>
                  <a:off x="879475" y="5537198"/>
                  <a:ext cx="5776913" cy="455613"/>
                </a:xfrm>
                <a:prstGeom prst="rect">
                  <a:avLst/>
                </a:prstGeom>
                <a:noFill/>
                <a:ln>
                  <a:noFill/>
                </a:ln>
                <a:effectLs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90000"/>
                    </a:lnSpc>
                    <a:spcBef>
                      <a:spcPct val="20000"/>
                    </a:spcBef>
                  </a:pPr>
                  <a14:m>
                    <m:oMathPara xmlns:m="http://schemas.openxmlformats.org/officeDocument/2006/math">
                      <m:oMathParaPr>
                        <m:jc m:val="centerGroup"/>
                      </m:oMathParaPr>
                      <m:oMath xmlns:m="http://schemas.openxmlformats.org/officeDocument/2006/math">
                        <m:r>
                          <a:rPr lang="en-US" altLang="en-US" sz="2000" i="1" dirty="0" smtClean="0">
                            <a:latin typeface="Cambria Math" panose="02040503050406030204" pitchFamily="18" charset="0"/>
                          </a:rPr>
                          <m:t>𝑝</m:t>
                        </m:r>
                        <m:r>
                          <a:rPr lang="en-US" altLang="en-US" sz="2000" i="1" dirty="0" smtClean="0">
                            <a:latin typeface="Cambria Math" panose="02040503050406030204" pitchFamily="18" charset="0"/>
                          </a:rPr>
                          <m:t>=</m:t>
                        </m:r>
                        <m:f>
                          <m:fPr>
                            <m:ctrlPr>
                              <a:rPr lang="en-US" altLang="en-US" sz="2000" i="1" dirty="0" smtClean="0">
                                <a:latin typeface="Cambria Math" panose="02040503050406030204" pitchFamily="18" charset="0"/>
                              </a:rPr>
                            </m:ctrlPr>
                          </m:fPr>
                          <m:num>
                            <m:r>
                              <a:rPr lang="en-US" altLang="en-US" sz="2000" i="1" dirty="0" smtClean="0">
                                <a:latin typeface="Cambria Math" panose="02040503050406030204" pitchFamily="18" charset="0"/>
                              </a:rPr>
                              <m:t>𝐹</m:t>
                            </m:r>
                          </m:num>
                          <m:den>
                            <m:r>
                              <a:rPr lang="en-US" altLang="en-US" sz="2000" i="1" dirty="0" smtClean="0">
                                <a:latin typeface="Cambria Math" panose="02040503050406030204" pitchFamily="18" charset="0"/>
                              </a:rPr>
                              <m:t>𝐴</m:t>
                            </m:r>
                          </m:den>
                        </m:f>
                      </m:oMath>
                    </m:oMathPara>
                  </a14:m>
                  <a:endParaRPr lang="en-US" altLang="en-US" i="1" dirty="0"/>
                </a:p>
              </p:txBody>
            </p:sp>
          </mc:Choice>
          <mc:Fallback xmlns="">
            <p:sp>
              <p:nvSpPr>
                <p:cNvPr id="614408" name="Rectangle 8"/>
                <p:cNvSpPr>
                  <a:spLocks noRot="1" noChangeAspect="1" noMove="1" noResize="1" noEditPoints="1" noAdjustHandles="1" noChangeArrowheads="1" noChangeShapeType="1" noTextEdit="1"/>
                </p:cNvSpPr>
                <p:nvPr/>
              </p:nvSpPr>
              <p:spPr bwMode="auto">
                <a:xfrm>
                  <a:off x="879475" y="5537198"/>
                  <a:ext cx="5776913" cy="455613"/>
                </a:xfrm>
                <a:prstGeom prst="rect">
                  <a:avLst/>
                </a:prstGeom>
                <a:blipFill>
                  <a:blip r:embed="rId6"/>
                  <a:stretch>
                    <a:fillRect/>
                  </a:stretch>
                </a:blipFill>
                <a:ln>
                  <a:noFill/>
                </a:ln>
                <a:effectLst/>
                <a:extLst/>
              </p:spPr>
              <p:txBody>
                <a:bodyPr/>
                <a:lstStyle/>
                <a:p>
                  <a:r>
                    <a:rPr lang="en-US">
                      <a:noFill/>
                    </a:rPr>
                    <a:t> </a:t>
                  </a:r>
                </a:p>
              </p:txBody>
            </p:sp>
          </mc:Fallback>
        </mc:AlternateContent>
        <p:sp>
          <p:nvSpPr>
            <p:cNvPr id="7177" name="Text Box 9"/>
            <p:cNvSpPr txBox="1">
              <a:spLocks noChangeArrowheads="1"/>
            </p:cNvSpPr>
            <p:nvPr/>
          </p:nvSpPr>
          <p:spPr bwMode="auto">
            <a:xfrm>
              <a:off x="6657975" y="5530848"/>
              <a:ext cx="1635125"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a:solidFill>
                    <a:schemeClr val="bg1"/>
                  </a:solidFill>
                </a:rPr>
                <a:t>pressure</a:t>
              </a:r>
            </a:p>
          </p:txBody>
        </p:sp>
        <p:sp>
          <p:nvSpPr>
            <p:cNvPr id="7178" name="Rectangle 10"/>
            <p:cNvSpPr>
              <a:spLocks noChangeArrowheads="1"/>
            </p:cNvSpPr>
            <p:nvPr/>
          </p:nvSpPr>
          <p:spPr bwMode="auto">
            <a:xfrm>
              <a:off x="828675" y="5534023"/>
              <a:ext cx="7462838" cy="4587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402">
                                            <p:txEl>
                                              <p:pRg st="0" end="0"/>
                                            </p:txEl>
                                          </p:spTgt>
                                        </p:tgtEl>
                                        <p:attrNameLst>
                                          <p:attrName>style.visibility</p:attrName>
                                        </p:attrNameLst>
                                      </p:cBhvr>
                                      <p:to>
                                        <p:strVal val="visible"/>
                                      </p:to>
                                    </p:set>
                                    <p:anim calcmode="lin" valueType="num">
                                      <p:cBhvr additive="base">
                                        <p:cTn id="7" dur="500" fill="hold"/>
                                        <p:tgtEl>
                                          <p:spTgt spid="6144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4402">
                                            <p:txEl>
                                              <p:pRg st="1" end="1"/>
                                            </p:txEl>
                                          </p:spTgt>
                                        </p:tgtEl>
                                        <p:attrNameLst>
                                          <p:attrName>style.visibility</p:attrName>
                                        </p:attrNameLst>
                                      </p:cBhvr>
                                      <p:to>
                                        <p:strVal val="visible"/>
                                      </p:to>
                                    </p:set>
                                    <p:anim calcmode="lin" valueType="num">
                                      <p:cBhvr additive="base">
                                        <p:cTn id="13" dur="500" fill="hold"/>
                                        <p:tgtEl>
                                          <p:spTgt spid="6144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grpId="0" nodeType="withEffect">
                                  <p:stCondLst>
                                    <p:cond delay="0"/>
                                  </p:stCondLst>
                                  <p:childTnLst>
                                    <p:set>
                                      <p:cBhvr>
                                        <p:cTn id="16" dur="1" fill="hold">
                                          <p:stCondLst>
                                            <p:cond delay="0"/>
                                          </p:stCondLst>
                                        </p:cTn>
                                        <p:tgtEl>
                                          <p:spTgt spid="614405"/>
                                        </p:tgtEl>
                                        <p:attrNameLst>
                                          <p:attrName>style.visibility</p:attrName>
                                        </p:attrNameLst>
                                      </p:cBhvr>
                                      <p:to>
                                        <p:strVal val="visible"/>
                                      </p:to>
                                    </p:set>
                                    <p:animEffect transition="in" filter="fade">
                                      <p:cBhvr>
                                        <p:cTn id="17" dur="500"/>
                                        <p:tgtEl>
                                          <p:spTgt spid="61440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14404"/>
                                        </p:tgtEl>
                                        <p:attrNameLst>
                                          <p:attrName>style.visibility</p:attrName>
                                        </p:attrNameLst>
                                      </p:cBhvr>
                                      <p:to>
                                        <p:strVal val="visible"/>
                                      </p:to>
                                    </p:set>
                                    <p:animEffect transition="in" filter="fade">
                                      <p:cBhvr>
                                        <p:cTn id="20" dur="500"/>
                                        <p:tgtEl>
                                          <p:spTgt spid="614404"/>
                                        </p:tgtEl>
                                      </p:cBhvr>
                                    </p:animEffect>
                                  </p:childTnLst>
                                </p:cTn>
                              </p:par>
                            </p:childTnLst>
                          </p:cTn>
                        </p:par>
                        <p:par>
                          <p:cTn id="21" fill="hold" nodeType="afterGroup">
                            <p:stCondLst>
                              <p:cond delay="500"/>
                            </p:stCondLst>
                            <p:childTnLst>
                              <p:par>
                                <p:cTn id="22" presetID="0" presetClass="path" presetSubtype="0" repeatCount="indefinite" fill="hold" grpId="1" nodeType="afterEffect">
                                  <p:stCondLst>
                                    <p:cond delay="0"/>
                                  </p:stCondLst>
                                  <p:childTnLst>
                                    <p:animMotion origin="layout" path="M -0.0007 0.00093 L 0.18472 -0.12014 L 0.05052 -0.25162 L -0.00469 -0.1956 L 0.18211 -0.06574 L 0.08472 0.00787 L -0.00209 -0.06227 L 0.13871 -0.25 L 0.18611 -0.1956 L 0.0493 0.00278 L -0.00469 -0.10787 L 0.07031 -0.24653 L 0.18211 -0.1412 L -0.0007 0.00093 Z " pathEditMode="relative" ptsTypes="AAAAAAAAAAAAAA">
                                      <p:cBhvr>
                                        <p:cTn id="23" dur="2000" fill="hold"/>
                                        <p:tgtEl>
                                          <p:spTgt spid="614405"/>
                                        </p:tgtEl>
                                        <p:attrNameLst>
                                          <p:attrName>ppt_x</p:attrName>
                                          <p:attrName>ppt_y</p:attrName>
                                        </p:attrNameLst>
                                      </p:cBhvr>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614402">
                                            <p:txEl>
                                              <p:pRg st="2" end="2"/>
                                            </p:txEl>
                                          </p:spTgt>
                                        </p:tgtEl>
                                        <p:attrNameLst>
                                          <p:attrName>style.visibility</p:attrName>
                                        </p:attrNameLst>
                                      </p:cBhvr>
                                      <p:to>
                                        <p:strVal val="visible"/>
                                      </p:to>
                                    </p:set>
                                    <p:anim calcmode="lin" valueType="num">
                                      <p:cBhvr additive="base">
                                        <p:cTn id="28" dur="500" fill="hold"/>
                                        <p:tgtEl>
                                          <p:spTgt spid="614402">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144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614402">
                                            <p:txEl>
                                              <p:pRg st="3" end="3"/>
                                            </p:txEl>
                                          </p:spTgt>
                                        </p:tgtEl>
                                        <p:attrNameLst>
                                          <p:attrName>style.visibility</p:attrName>
                                        </p:attrNameLst>
                                      </p:cBhvr>
                                      <p:to>
                                        <p:strVal val="visible"/>
                                      </p:to>
                                    </p:set>
                                    <p:anim calcmode="lin" valueType="num">
                                      <p:cBhvr additive="base">
                                        <p:cTn id="34" dur="500" fill="hold"/>
                                        <p:tgtEl>
                                          <p:spTgt spid="614402">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144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14406"/>
                                        </p:tgtEl>
                                        <p:attrNameLst>
                                          <p:attrName>style.visibility</p:attrName>
                                        </p:attrNameLst>
                                      </p:cBhvr>
                                      <p:to>
                                        <p:strVal val="visible"/>
                                      </p:to>
                                    </p:set>
                                    <p:animEffect transition="in" filter="fade">
                                      <p:cBhvr>
                                        <p:cTn id="40" dur="2000"/>
                                        <p:tgtEl>
                                          <p:spTgt spid="614406"/>
                                        </p:tgtEl>
                                      </p:cBhvr>
                                    </p:animEffect>
                                  </p:childTnLst>
                                  <p:subTnLst>
                                    <p:audio>
                                      <p:cMediaNode>
                                        <p:cTn display="0" masterRel="sameClick">
                                          <p:stCondLst>
                                            <p:cond evt="begin" delay="0">
                                              <p:tn val="38"/>
                                            </p:cond>
                                          </p:stCondLst>
                                          <p:endCondLst>
                                            <p:cond evt="onStopAudio" delay="0">
                                              <p:tgtEl>
                                                <p:sldTgt/>
                                              </p:tgtEl>
                                            </p:cond>
                                          </p:endCondLst>
                                        </p:cTn>
                                        <p:tgtEl>
                                          <p:sndTgt r:embed="rId5" name="stretch.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614402">
                                            <p:txEl>
                                              <p:pRg st="4" end="4"/>
                                            </p:txEl>
                                          </p:spTgt>
                                        </p:tgtEl>
                                        <p:attrNameLst>
                                          <p:attrName>style.visibility</p:attrName>
                                        </p:attrNameLst>
                                      </p:cBhvr>
                                      <p:to>
                                        <p:strVal val="visible"/>
                                      </p:to>
                                    </p:set>
                                    <p:anim calcmode="lin" valueType="num">
                                      <p:cBhvr additive="base">
                                        <p:cTn id="45" dur="500" fill="hold"/>
                                        <p:tgtEl>
                                          <p:spTgt spid="614402">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144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614402">
                                            <p:txEl>
                                              <p:pRg st="6" end="6"/>
                                            </p:txEl>
                                          </p:spTgt>
                                        </p:tgtEl>
                                        <p:attrNameLst>
                                          <p:attrName>style.visibility</p:attrName>
                                        </p:attrNameLst>
                                      </p:cBhvr>
                                      <p:to>
                                        <p:strVal val="visible"/>
                                      </p:to>
                                    </p:set>
                                    <p:anim calcmode="lin" valueType="num">
                                      <p:cBhvr additive="base">
                                        <p:cTn id="57" dur="500" fill="hold"/>
                                        <p:tgtEl>
                                          <p:spTgt spid="614402">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1440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4" grpId="0" animBg="1"/>
      <p:bldP spid="614406" grpId="0" animBg="1"/>
      <p:bldP spid="614405" grpId="0" animBg="1"/>
      <p:bldP spid="61440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1549400"/>
            <a:ext cx="7772400" cy="10620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cs typeface="Times New Roman" pitchFamily="18" charset="0"/>
              </a:rPr>
              <a:t>Pressure </a:t>
            </a:r>
            <a:r>
              <a:rPr lang="en-US" altLang="en-US" sz="2000">
                <a:solidFill>
                  <a:srgbClr val="000000"/>
                </a:solidFill>
                <a:latin typeface="Courier New" pitchFamily="49" charset="0"/>
                <a:cs typeface="Times New Roman" pitchFamily="18" charset="0"/>
              </a:rPr>
              <a:t>	</a:t>
            </a:r>
          </a:p>
          <a:p>
            <a:pPr eaLnBrk="1" hangingPunct="1">
              <a:spcBef>
                <a:spcPct val="20000"/>
              </a:spcBef>
            </a:pPr>
            <a:endParaRPr lang="en-US" altLang="en-US" sz="2000">
              <a:solidFill>
                <a:srgbClr val="000000"/>
              </a:solidFill>
              <a:latin typeface="Courier New" pitchFamily="49" charset="0"/>
              <a:cs typeface="Times New Roman" pitchFamily="18" charset="0"/>
              <a:sym typeface="Symbol" pitchFamily="18" charset="2"/>
            </a:endParaRPr>
          </a:p>
          <a:p>
            <a:pPr eaLnBrk="1" hangingPunct="1">
              <a:spcBef>
                <a:spcPct val="20000"/>
              </a:spcBef>
            </a:pPr>
            <a:endParaRPr lang="en-US" altLang="en-US" sz="2000">
              <a:solidFill>
                <a:srgbClr val="000000"/>
              </a:solidFill>
              <a:latin typeface="Courier New" pitchFamily="49" charset="0"/>
              <a:cs typeface="Times New Roman" pitchFamily="18" charset="0"/>
              <a:sym typeface="Symbol" pitchFamily="18" charset="2"/>
            </a:endParaRPr>
          </a:p>
          <a:p>
            <a:pPr eaLnBrk="1" hangingPunct="1">
              <a:spcBef>
                <a:spcPct val="20000"/>
              </a:spcBef>
            </a:pPr>
            <a:endParaRPr lang="en-US" altLang="en-US" sz="2000">
              <a:solidFill>
                <a:srgbClr val="000000"/>
              </a:solidFill>
              <a:latin typeface="Courier New" pitchFamily="49" charset="0"/>
              <a:cs typeface="Times New Roman" pitchFamily="18" charset="0"/>
              <a:sym typeface="Symbol" pitchFamily="18" charset="2"/>
            </a:endParaRPr>
          </a:p>
        </p:txBody>
      </p:sp>
      <p:sp>
        <p:nvSpPr>
          <p:cNvPr id="8195" name="Rectangle 5"/>
          <p:cNvSpPr>
            <a:spLocks noGrp="1" noChangeArrowheads="1"/>
          </p:cNvSpPr>
          <p:nvPr>
            <p:ph type="ctrTitle"/>
          </p:nvPr>
        </p:nvSpPr>
        <p:spPr>
          <a:xfrm>
            <a:off x="685800" y="533400"/>
            <a:ext cx="7772400" cy="896938"/>
          </a:xfrm>
          <a:noFill/>
        </p:spPr>
        <p:txBody>
          <a:bodyPr/>
          <a:lstStyle/>
          <a:p>
            <a:pPr algn="l"/>
            <a:r>
              <a:rPr lang="en-US" altLang="en-US" sz="2800" b="1"/>
              <a:t>Topic 3: Thermal physics</a:t>
            </a:r>
            <a:br>
              <a:rPr lang="en-US" altLang="en-US" sz="2800" b="1"/>
            </a:br>
            <a:r>
              <a:rPr lang="en-US" altLang="en-US" sz="2800">
                <a:solidFill>
                  <a:schemeClr val="tx1"/>
                </a:solidFill>
              </a:rPr>
              <a:t>3.2 – Modeling a gas</a:t>
            </a:r>
            <a:endParaRPr lang="en-US" altLang="en-US" sz="2800">
              <a:solidFill>
                <a:schemeClr val="tx1"/>
              </a:solidFill>
              <a:latin typeface="Courier New" pitchFamily="49" charset="0"/>
            </a:endParaRPr>
          </a:p>
        </p:txBody>
      </p:sp>
      <mc:AlternateContent xmlns:mc="http://schemas.openxmlformats.org/markup-compatibility/2006" xmlns:a14="http://schemas.microsoft.com/office/drawing/2010/main">
        <mc:Choice Requires="a14">
          <p:sp>
            <p:nvSpPr>
              <p:cNvPr id="620555" name="Rectangle 11"/>
              <p:cNvSpPr>
                <a:spLocks noChangeArrowheads="1"/>
              </p:cNvSpPr>
              <p:nvPr/>
            </p:nvSpPr>
            <p:spPr bwMode="auto">
              <a:xfrm>
                <a:off x="685800" y="2613025"/>
                <a:ext cx="7772400" cy="4244975"/>
              </a:xfrm>
              <a:prstGeom prst="rect">
                <a:avLst/>
              </a:prstGeom>
              <a:solidFill>
                <a:srgbClr val="CCFFCC"/>
              </a:solidFill>
              <a:ln>
                <a:noFill/>
              </a:ln>
              <a:extLst>
                <a:ext uri="{91240B29-F687-4F45-9708-019B960494DF}">
                  <a14:hiddenLine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smtClean="0"/>
                  <a:t>PRACTICE: </a:t>
                </a:r>
              </a:p>
              <a:p>
                <a:pPr eaLnBrk="1" hangingPunct="1"/>
                <a:r>
                  <a:rPr lang="en-US" altLang="en-US" dirty="0">
                    <a:sym typeface="Symbol" pitchFamily="18" charset="2"/>
                  </a:rPr>
                  <a:t>A 150-kg man stands on one foot on some ice. Given that his foot is about 9.0 cm by 10. cm in rectangular cross-section, find the pressure on the ice.</a:t>
                </a:r>
              </a:p>
              <a:p>
                <a:pPr eaLnBrk="1" hangingPunct="1"/>
                <a:r>
                  <a:rPr lang="en-US" altLang="en-US" dirty="0">
                    <a:sym typeface="Symbol" pitchFamily="18" charset="2"/>
                  </a:rPr>
                  <a:t>SOLUTION:</a:t>
                </a:r>
              </a:p>
              <a:p>
                <a:pPr eaLnBrk="1" hangingPunct="1"/>
                <a:r>
                  <a:rPr lang="en-US" altLang="en-US" dirty="0">
                    <a:sym typeface="Symbol" pitchFamily="18" charset="2"/>
                  </a:rPr>
                  <a:t>First, find the force: </a:t>
                </a:r>
                <a:endParaRPr lang="en-US" altLang="en-US" dirty="0" smtClean="0">
                  <a:sym typeface="Symbol" pitchFamily="18" charset="2"/>
                </a:endParaRPr>
              </a:p>
              <a:p>
                <a:pPr eaLnBrk="1" hangingPunct="1"/>
                <a:r>
                  <a:rPr lang="en-US" altLang="en-US" i="1" dirty="0" smtClean="0">
                    <a:sym typeface="Symbol" pitchFamily="18" charset="2"/>
                  </a:rPr>
                  <a:t>                     </a:t>
                </a:r>
                <a14:m>
                  <m:oMath xmlns:m="http://schemas.openxmlformats.org/officeDocument/2006/math">
                    <m:r>
                      <a:rPr lang="en-US" altLang="en-US" i="1" dirty="0" smtClean="0">
                        <a:latin typeface="Cambria Math" panose="02040503050406030204" pitchFamily="18" charset="0"/>
                        <a:sym typeface="Symbol" pitchFamily="18" charset="2"/>
                      </a:rPr>
                      <m:t>𝐹</m:t>
                    </m:r>
                    <m:r>
                      <a:rPr lang="en-US" altLang="en-US" i="1" dirty="0" smtClean="0">
                        <a:latin typeface="Cambria Math" panose="02040503050406030204" pitchFamily="18" charset="0"/>
                        <a:sym typeface="Symbol" pitchFamily="18" charset="2"/>
                      </a:rPr>
                      <m:t>=</m:t>
                    </m:r>
                    <m:r>
                      <a:rPr lang="en-US" altLang="en-US" i="1" dirty="0" smtClean="0">
                        <a:latin typeface="Cambria Math" panose="02040503050406030204" pitchFamily="18" charset="0"/>
                        <a:sym typeface="Symbol" pitchFamily="18" charset="2"/>
                      </a:rPr>
                      <m:t>𝑚𝑔</m:t>
                    </m:r>
                    <m:r>
                      <a:rPr lang="en-US" altLang="en-US" i="1" dirty="0" smtClean="0">
                        <a:latin typeface="Cambria Math" panose="02040503050406030204" pitchFamily="18" charset="0"/>
                        <a:sym typeface="Symbol" pitchFamily="18" charset="2"/>
                      </a:rPr>
                      <m:t>=150(9.8)=1470 </m:t>
                    </m:r>
                  </m:oMath>
                </a14:m>
                <a:r>
                  <a:rPr lang="en-US" altLang="en-US" dirty="0">
                    <a:sym typeface="Symbol" pitchFamily="18" charset="2"/>
                  </a:rPr>
                  <a:t>N</a:t>
                </a:r>
                <a:endParaRPr lang="en-US" altLang="en-US" i="1" dirty="0"/>
              </a:p>
              <a:p>
                <a:pPr eaLnBrk="1" hangingPunct="1"/>
                <a:r>
                  <a:rPr lang="en-US" altLang="en-US" dirty="0">
                    <a:sym typeface="Symbol" pitchFamily="18" charset="2"/>
                  </a:rPr>
                  <a:t>Then find the </a:t>
                </a:r>
                <a:r>
                  <a:rPr lang="en-US" altLang="en-US" dirty="0" smtClean="0">
                    <a:sym typeface="Symbol" pitchFamily="18" charset="2"/>
                  </a:rPr>
                  <a:t>area: </a:t>
                </a:r>
                <a:endParaRPr lang="en-US" altLang="en-US" i="1" dirty="0" smtClean="0">
                  <a:latin typeface="Cambria Math" panose="02040503050406030204" pitchFamily="18" charset="0"/>
                  <a:sym typeface="Symbol" pitchFamily="18" charset="2"/>
                </a:endParaRPr>
              </a:p>
              <a:p>
                <a:pPr algn="ctr" eaLnBrk="1" hangingPunct="1"/>
                <a14:m>
                  <m:oMath xmlns:m="http://schemas.openxmlformats.org/officeDocument/2006/math">
                    <m:r>
                      <a:rPr lang="en-US" altLang="en-US" i="1" dirty="0" smtClean="0">
                        <a:latin typeface="Cambria Math" panose="02040503050406030204" pitchFamily="18" charset="0"/>
                        <a:sym typeface="Symbol" pitchFamily="18" charset="2"/>
                      </a:rPr>
                      <m:t>𝐴</m:t>
                    </m:r>
                    <m:r>
                      <a:rPr lang="en-US" altLang="en-US" i="1" dirty="0" smtClean="0">
                        <a:latin typeface="Cambria Math" panose="02040503050406030204" pitchFamily="18" charset="0"/>
                        <a:sym typeface="Symbol" pitchFamily="18" charset="2"/>
                      </a:rPr>
                      <m:t>=</m:t>
                    </m:r>
                    <m:r>
                      <a:rPr lang="en-US" altLang="en-US" i="1" dirty="0" smtClean="0">
                        <a:latin typeface="Cambria Math" panose="02040503050406030204" pitchFamily="18" charset="0"/>
                        <a:sym typeface="Symbol" pitchFamily="18" charset="2"/>
                      </a:rPr>
                      <m:t>𝐿𝑊</m:t>
                    </m:r>
                    <m:r>
                      <a:rPr lang="en-US" altLang="en-US" i="1" dirty="0" smtClean="0">
                        <a:latin typeface="Cambria Math" panose="02040503050406030204" pitchFamily="18" charset="0"/>
                        <a:sym typeface="Symbol" pitchFamily="18" charset="2"/>
                      </a:rPr>
                      <m:t>=(.09)(.10)=0.009 </m:t>
                    </m:r>
                  </m:oMath>
                </a14:m>
                <a:r>
                  <a:rPr lang="en-US" altLang="en-US" dirty="0">
                    <a:sym typeface="Symbol" pitchFamily="18" charset="2"/>
                  </a:rPr>
                  <a:t>m</a:t>
                </a:r>
                <a:r>
                  <a:rPr lang="en-US" altLang="en-US" baseline="30000" dirty="0">
                    <a:sym typeface="Symbol" pitchFamily="18" charset="2"/>
                  </a:rPr>
                  <a:t>2</a:t>
                </a:r>
                <a:r>
                  <a:rPr lang="en-US" altLang="en-US" dirty="0">
                    <a:cs typeface="Courier New" pitchFamily="49" charset="0"/>
                    <a:sym typeface="Symbol" pitchFamily="18" charset="2"/>
                  </a:rPr>
                  <a:t>.</a:t>
                </a:r>
              </a:p>
              <a:p>
                <a:pPr eaLnBrk="1" hangingPunct="1"/>
                <a:r>
                  <a:rPr lang="en-US" altLang="en-US" dirty="0">
                    <a:sym typeface="Symbol" pitchFamily="18" charset="2"/>
                  </a:rPr>
                  <a:t>Finally</a:t>
                </a:r>
              </a:p>
              <a:p>
                <a:pPr algn="ctr" eaLnBrk="1" hangingPunct="1"/>
                <a:r>
                  <a:rPr lang="en-US" altLang="en-US" i="1" dirty="0">
                    <a:sym typeface="Symbol" pitchFamily="18" charset="2"/>
                  </a:rPr>
                  <a:t> </a:t>
                </a:r>
                <a14:m>
                  <m:oMath xmlns:m="http://schemas.openxmlformats.org/officeDocument/2006/math">
                    <m:r>
                      <a:rPr lang="en-US" altLang="en-US" i="1" dirty="0" smtClean="0">
                        <a:latin typeface="Cambria Math" panose="02040503050406030204" pitchFamily="18" charset="0"/>
                      </a:rPr>
                      <m:t>𝑝</m:t>
                    </m:r>
                    <m:r>
                      <a:rPr lang="en-US" altLang="en-US" i="1" dirty="0" smtClean="0">
                        <a:latin typeface="Cambria Math" panose="02040503050406030204" pitchFamily="18" charset="0"/>
                      </a:rPr>
                      <m:t>=</m:t>
                    </m:r>
                    <m:f>
                      <m:fPr>
                        <m:ctrlPr>
                          <a:rPr lang="en-US" altLang="en-US" i="1" dirty="0" smtClean="0">
                            <a:latin typeface="Cambria Math" panose="02040503050406030204" pitchFamily="18" charset="0"/>
                          </a:rPr>
                        </m:ctrlPr>
                      </m:fPr>
                      <m:num>
                        <m:r>
                          <a:rPr lang="en-US" altLang="en-US" i="1" dirty="0" smtClean="0">
                            <a:latin typeface="Cambria Math" panose="02040503050406030204" pitchFamily="18" charset="0"/>
                          </a:rPr>
                          <m:t>𝐹</m:t>
                        </m:r>
                      </m:num>
                      <m:den>
                        <m:r>
                          <a:rPr lang="en-US" altLang="en-US" i="1" dirty="0" smtClean="0">
                            <a:latin typeface="Cambria Math" panose="02040503050406030204" pitchFamily="18" charset="0"/>
                          </a:rPr>
                          <m:t>𝐴</m:t>
                        </m:r>
                      </m:den>
                    </m:f>
                    <m:r>
                      <a:rPr lang="en-US" altLang="en-US" i="1" dirty="0" smtClean="0">
                        <a:latin typeface="Cambria Math" panose="02040503050406030204" pitchFamily="18" charset="0"/>
                      </a:rPr>
                      <m:t>=</m:t>
                    </m:r>
                    <m:f>
                      <m:fPr>
                        <m:ctrlPr>
                          <a:rPr lang="en-US" altLang="en-US" i="1" dirty="0" smtClean="0">
                            <a:latin typeface="Cambria Math" panose="02040503050406030204" pitchFamily="18" charset="0"/>
                          </a:rPr>
                        </m:ctrlPr>
                      </m:fPr>
                      <m:num>
                        <m:r>
                          <a:rPr lang="en-US" altLang="en-US" i="1" dirty="0" smtClean="0">
                            <a:latin typeface="Cambria Math" panose="02040503050406030204" pitchFamily="18" charset="0"/>
                          </a:rPr>
                          <m:t>1470</m:t>
                        </m:r>
                      </m:num>
                      <m:den>
                        <m:r>
                          <a:rPr lang="en-US" altLang="en-US" b="0" i="1" dirty="0" smtClean="0">
                            <a:latin typeface="Cambria Math" panose="02040503050406030204" pitchFamily="18" charset="0"/>
                          </a:rPr>
                          <m:t>0</m:t>
                        </m:r>
                        <m:r>
                          <a:rPr lang="en-US" altLang="en-US" i="1" dirty="0" smtClean="0">
                            <a:latin typeface="Cambria Math" panose="02040503050406030204" pitchFamily="18" charset="0"/>
                          </a:rPr>
                          <m:t>.009</m:t>
                        </m:r>
                      </m:den>
                    </m:f>
                    <m:r>
                      <a:rPr lang="en-US" altLang="en-US" i="1" dirty="0" smtClean="0">
                        <a:latin typeface="Cambria Math" panose="02040503050406030204" pitchFamily="18" charset="0"/>
                      </a:rPr>
                      <m:t>= 160000 </m:t>
                    </m:r>
                  </m:oMath>
                </a14:m>
                <a:r>
                  <a:rPr lang="en-US" altLang="en-US" dirty="0"/>
                  <a:t>N</a:t>
                </a:r>
                <a:r>
                  <a:rPr lang="en-US" altLang="en-US" baseline="-25000" dirty="0"/>
                  <a:t> </a:t>
                </a:r>
                <a:r>
                  <a:rPr lang="en-US" altLang="en-US" dirty="0"/>
                  <a:t>m</a:t>
                </a:r>
                <a:r>
                  <a:rPr lang="en-US" altLang="en-US" baseline="30000" dirty="0"/>
                  <a:t>-2</a:t>
                </a:r>
                <a:r>
                  <a:rPr lang="en-US" altLang="en-US" baseline="-25000" dirty="0"/>
                  <a:t> </a:t>
                </a:r>
                <a:r>
                  <a:rPr lang="en-US" altLang="en-US" dirty="0"/>
                  <a:t>= </a:t>
                </a:r>
                <a14:m>
                  <m:oMath xmlns:m="http://schemas.openxmlformats.org/officeDocument/2006/math">
                    <m:r>
                      <a:rPr lang="en-US" altLang="en-US" i="1" dirty="0" smtClean="0">
                        <a:latin typeface="Cambria Math" panose="02040503050406030204" pitchFamily="18" charset="0"/>
                      </a:rPr>
                      <m:t>160000</m:t>
                    </m:r>
                  </m:oMath>
                </a14:m>
                <a:r>
                  <a:rPr lang="en-US" altLang="en-US" dirty="0"/>
                  <a:t> Pa.</a:t>
                </a:r>
              </a:p>
            </p:txBody>
          </p:sp>
        </mc:Choice>
        <mc:Fallback xmlns="">
          <p:sp>
            <p:nvSpPr>
              <p:cNvPr id="620555" name="Rectangle 11"/>
              <p:cNvSpPr>
                <a:spLocks noRot="1" noChangeAspect="1" noMove="1" noResize="1" noEditPoints="1" noAdjustHandles="1" noChangeArrowheads="1" noChangeShapeType="1" noTextEdit="1"/>
              </p:cNvSpPr>
              <p:nvPr/>
            </p:nvSpPr>
            <p:spPr bwMode="auto">
              <a:xfrm>
                <a:off x="685800" y="2613025"/>
                <a:ext cx="7772400" cy="4244975"/>
              </a:xfrm>
              <a:prstGeom prst="rect">
                <a:avLst/>
              </a:prstGeom>
              <a:blipFill>
                <a:blip r:embed="rId5"/>
                <a:stretch>
                  <a:fillRect l="-1255" t="-1006" b="-201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2" name="Group 9"/>
          <p:cNvGrpSpPr>
            <a:grpSpLocks/>
          </p:cNvGrpSpPr>
          <p:nvPr/>
        </p:nvGrpSpPr>
        <p:grpSpPr bwMode="auto">
          <a:xfrm>
            <a:off x="828675" y="1929699"/>
            <a:ext cx="7464425" cy="630621"/>
            <a:chOff x="828675" y="5530848"/>
            <a:chExt cx="7464425" cy="461963"/>
          </a:xfrm>
        </p:grpSpPr>
        <mc:AlternateContent xmlns:mc="http://schemas.openxmlformats.org/markup-compatibility/2006" xmlns:a14="http://schemas.microsoft.com/office/drawing/2010/main">
          <mc:Choice Requires="a14">
            <p:sp>
              <p:nvSpPr>
                <p:cNvPr id="11" name="Rectangle 8"/>
                <p:cNvSpPr>
                  <a:spLocks noChangeArrowheads="1"/>
                </p:cNvSpPr>
                <p:nvPr/>
              </p:nvSpPr>
              <p:spPr bwMode="auto">
                <a:xfrm>
                  <a:off x="879475" y="5537198"/>
                  <a:ext cx="5776913" cy="320675"/>
                </a:xfrm>
                <a:prstGeom prst="rect">
                  <a:avLst/>
                </a:prstGeom>
                <a:noFill/>
                <a:ln>
                  <a:noFill/>
                </a:ln>
                <a:effectLs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90000"/>
                    </a:lnSpc>
                    <a:spcBef>
                      <a:spcPct val="20000"/>
                    </a:spcBef>
                  </a:pPr>
                  <a14:m>
                    <m:oMathPara xmlns:m="http://schemas.openxmlformats.org/officeDocument/2006/math">
                      <m:oMathParaPr>
                        <m:jc m:val="centerGroup"/>
                      </m:oMathParaPr>
                      <m:oMath xmlns:m="http://schemas.openxmlformats.org/officeDocument/2006/math">
                        <m:r>
                          <a:rPr lang="en-US" altLang="en-US" sz="2000" i="1" dirty="0" smtClean="0">
                            <a:latin typeface="Cambria Math" panose="02040503050406030204" pitchFamily="18" charset="0"/>
                          </a:rPr>
                          <m:t>𝑝</m:t>
                        </m:r>
                        <m:r>
                          <a:rPr lang="en-US" altLang="en-US" sz="2000" i="1" dirty="0" smtClean="0">
                            <a:latin typeface="Cambria Math" panose="02040503050406030204" pitchFamily="18" charset="0"/>
                          </a:rPr>
                          <m:t>=</m:t>
                        </m:r>
                        <m:f>
                          <m:fPr>
                            <m:ctrlPr>
                              <a:rPr lang="en-US" altLang="en-US" sz="2000" i="1" dirty="0" smtClean="0">
                                <a:latin typeface="Cambria Math" panose="02040503050406030204" pitchFamily="18" charset="0"/>
                              </a:rPr>
                            </m:ctrlPr>
                          </m:fPr>
                          <m:num>
                            <m:r>
                              <a:rPr lang="en-US" altLang="en-US" sz="2000" i="1" dirty="0" smtClean="0">
                                <a:latin typeface="Cambria Math" panose="02040503050406030204" pitchFamily="18" charset="0"/>
                              </a:rPr>
                              <m:t>𝐹</m:t>
                            </m:r>
                          </m:num>
                          <m:den>
                            <m:r>
                              <a:rPr lang="en-US" altLang="en-US" sz="2000" i="1" dirty="0" smtClean="0">
                                <a:latin typeface="Cambria Math" panose="02040503050406030204" pitchFamily="18" charset="0"/>
                              </a:rPr>
                              <m:t>𝐴</m:t>
                            </m:r>
                          </m:den>
                        </m:f>
                      </m:oMath>
                    </m:oMathPara>
                  </a14:m>
                  <a:endParaRPr lang="en-US" altLang="en-US" i="1" dirty="0"/>
                </a:p>
              </p:txBody>
            </p:sp>
          </mc:Choice>
          <mc:Fallback xmlns="">
            <p:sp>
              <p:nvSpPr>
                <p:cNvPr id="11" name="Rectangle 8"/>
                <p:cNvSpPr>
                  <a:spLocks noRot="1" noChangeAspect="1" noMove="1" noResize="1" noEditPoints="1" noAdjustHandles="1" noChangeArrowheads="1" noChangeShapeType="1" noTextEdit="1"/>
                </p:cNvSpPr>
                <p:nvPr/>
              </p:nvSpPr>
              <p:spPr bwMode="auto">
                <a:xfrm>
                  <a:off x="879475" y="5537198"/>
                  <a:ext cx="5776913" cy="320675"/>
                </a:xfrm>
                <a:prstGeom prst="rect">
                  <a:avLst/>
                </a:prstGeom>
                <a:blipFill>
                  <a:blip r:embed="rId6"/>
                  <a:stretch>
                    <a:fillRect b="-30556"/>
                  </a:stretch>
                </a:blipFill>
                <a:ln>
                  <a:noFill/>
                </a:ln>
                <a:effectLst/>
                <a:extLst/>
              </p:spPr>
              <p:txBody>
                <a:bodyPr/>
                <a:lstStyle/>
                <a:p>
                  <a:r>
                    <a:rPr lang="en-US">
                      <a:noFill/>
                    </a:rPr>
                    <a:t> </a:t>
                  </a:r>
                </a:p>
              </p:txBody>
            </p:sp>
          </mc:Fallback>
        </mc:AlternateContent>
        <p:sp>
          <p:nvSpPr>
            <p:cNvPr id="8199" name="Text Box 9"/>
            <p:cNvSpPr txBox="1">
              <a:spLocks noChangeArrowheads="1"/>
            </p:cNvSpPr>
            <p:nvPr/>
          </p:nvSpPr>
          <p:spPr bwMode="auto">
            <a:xfrm>
              <a:off x="6657975" y="5530848"/>
              <a:ext cx="1635125"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a:solidFill>
                    <a:schemeClr val="bg1"/>
                  </a:solidFill>
                </a:rPr>
                <a:t>pressure</a:t>
              </a:r>
            </a:p>
          </p:txBody>
        </p:sp>
        <p:sp>
          <p:nvSpPr>
            <p:cNvPr id="8200" name="Rectangle 10"/>
            <p:cNvSpPr>
              <a:spLocks noChangeArrowheads="1"/>
            </p:cNvSpPr>
            <p:nvPr/>
          </p:nvSpPr>
          <p:spPr bwMode="auto">
            <a:xfrm>
              <a:off x="828675" y="5534023"/>
              <a:ext cx="7462838" cy="4587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20555">
                                            <p:txEl>
                                              <p:pRg st="0" end="0"/>
                                            </p:txEl>
                                          </p:spTgt>
                                        </p:tgtEl>
                                        <p:attrNameLst>
                                          <p:attrName>style.visibility</p:attrName>
                                        </p:attrNameLst>
                                      </p:cBhvr>
                                      <p:to>
                                        <p:strVal val="visible"/>
                                      </p:to>
                                    </p:set>
                                    <p:anim calcmode="lin" valueType="num">
                                      <p:cBhvr additive="base">
                                        <p:cTn id="13" dur="500" fill="hold"/>
                                        <p:tgtEl>
                                          <p:spTgt spid="62055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055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20555">
                                            <p:txEl>
                                              <p:pRg st="1" end="1"/>
                                            </p:txEl>
                                          </p:spTgt>
                                        </p:tgtEl>
                                        <p:attrNameLst>
                                          <p:attrName>style.visibility</p:attrName>
                                        </p:attrNameLst>
                                      </p:cBhvr>
                                      <p:to>
                                        <p:strVal val="visible"/>
                                      </p:to>
                                    </p:set>
                                    <p:anim calcmode="lin" valueType="num">
                                      <p:cBhvr additive="base">
                                        <p:cTn id="19" dur="500" fill="hold"/>
                                        <p:tgtEl>
                                          <p:spTgt spid="62055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055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20555">
                                            <p:txEl>
                                              <p:pRg st="2" end="2"/>
                                            </p:txEl>
                                          </p:spTgt>
                                        </p:tgtEl>
                                        <p:attrNameLst>
                                          <p:attrName>style.visibility</p:attrName>
                                        </p:attrNameLst>
                                      </p:cBhvr>
                                      <p:to>
                                        <p:strVal val="visible"/>
                                      </p:to>
                                    </p:set>
                                    <p:anim calcmode="lin" valueType="num">
                                      <p:cBhvr additive="base">
                                        <p:cTn id="25" dur="500" fill="hold"/>
                                        <p:tgtEl>
                                          <p:spTgt spid="62055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055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20555">
                                            <p:txEl>
                                              <p:pRg st="3" end="3"/>
                                            </p:txEl>
                                          </p:spTgt>
                                        </p:tgtEl>
                                        <p:attrNameLst>
                                          <p:attrName>style.visibility</p:attrName>
                                        </p:attrNameLst>
                                      </p:cBhvr>
                                      <p:to>
                                        <p:strVal val="visible"/>
                                      </p:to>
                                    </p:set>
                                    <p:anim calcmode="lin" valueType="num">
                                      <p:cBhvr additive="base">
                                        <p:cTn id="31" dur="500" fill="hold"/>
                                        <p:tgtEl>
                                          <p:spTgt spid="62055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2055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20555">
                                            <p:txEl>
                                              <p:pRg st="4" end="4"/>
                                            </p:txEl>
                                          </p:spTgt>
                                        </p:tgtEl>
                                        <p:attrNameLst>
                                          <p:attrName>style.visibility</p:attrName>
                                        </p:attrNameLst>
                                      </p:cBhvr>
                                      <p:to>
                                        <p:strVal val="visible"/>
                                      </p:to>
                                    </p:set>
                                    <p:anim calcmode="lin" valueType="num">
                                      <p:cBhvr additive="base">
                                        <p:cTn id="37" dur="500" fill="hold"/>
                                        <p:tgtEl>
                                          <p:spTgt spid="62055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2055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20555">
                                            <p:txEl>
                                              <p:pRg st="5" end="5"/>
                                            </p:txEl>
                                          </p:spTgt>
                                        </p:tgtEl>
                                        <p:attrNameLst>
                                          <p:attrName>style.visibility</p:attrName>
                                        </p:attrNameLst>
                                      </p:cBhvr>
                                      <p:to>
                                        <p:strVal val="visible"/>
                                      </p:to>
                                    </p:set>
                                    <p:anim calcmode="lin" valueType="num">
                                      <p:cBhvr additive="base">
                                        <p:cTn id="43" dur="500" fill="hold"/>
                                        <p:tgtEl>
                                          <p:spTgt spid="62055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2055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20555">
                                            <p:txEl>
                                              <p:pRg st="6" end="6"/>
                                            </p:txEl>
                                          </p:spTgt>
                                        </p:tgtEl>
                                        <p:attrNameLst>
                                          <p:attrName>style.visibility</p:attrName>
                                        </p:attrNameLst>
                                      </p:cBhvr>
                                      <p:to>
                                        <p:strVal val="visible"/>
                                      </p:to>
                                    </p:set>
                                    <p:anim calcmode="lin" valueType="num">
                                      <p:cBhvr additive="base">
                                        <p:cTn id="49" dur="500" fill="hold"/>
                                        <p:tgtEl>
                                          <p:spTgt spid="62055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2055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20555">
                                            <p:txEl>
                                              <p:pRg st="7" end="7"/>
                                            </p:txEl>
                                          </p:spTgt>
                                        </p:tgtEl>
                                        <p:attrNameLst>
                                          <p:attrName>style.visibility</p:attrName>
                                        </p:attrNameLst>
                                      </p:cBhvr>
                                      <p:to>
                                        <p:strVal val="visible"/>
                                      </p:to>
                                    </p:set>
                                    <p:anim calcmode="lin" valueType="num">
                                      <p:cBhvr additive="base">
                                        <p:cTn id="55" dur="500" fill="hold"/>
                                        <p:tgtEl>
                                          <p:spTgt spid="62055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20555">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20555">
                                            <p:txEl>
                                              <p:pRg st="8" end="8"/>
                                            </p:txEl>
                                          </p:spTgt>
                                        </p:tgtEl>
                                        <p:attrNameLst>
                                          <p:attrName>style.visibility</p:attrName>
                                        </p:attrNameLst>
                                      </p:cBhvr>
                                      <p:to>
                                        <p:strVal val="visible"/>
                                      </p:to>
                                    </p:set>
                                    <p:anim calcmode="lin" valueType="num">
                                      <p:cBhvr additive="base">
                                        <p:cTn id="61" dur="500" fill="hold"/>
                                        <p:tgtEl>
                                          <p:spTgt spid="620555">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20555">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85800" y="1549400"/>
            <a:ext cx="7772400" cy="10620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dirty="0">
                <a:solidFill>
                  <a:srgbClr val="333399"/>
                </a:solidFill>
                <a:cs typeface="Times New Roman" pitchFamily="18" charset="0"/>
              </a:rPr>
              <a:t>Pressure </a:t>
            </a:r>
            <a:r>
              <a:rPr lang="en-US" altLang="en-US" sz="2000" dirty="0">
                <a:solidFill>
                  <a:srgbClr val="000000"/>
                </a:solidFill>
                <a:latin typeface="Courier New" pitchFamily="49" charset="0"/>
                <a:cs typeface="Times New Roman" pitchFamily="18" charset="0"/>
              </a:rPr>
              <a:t>	</a:t>
            </a:r>
          </a:p>
          <a:p>
            <a:pPr eaLnBrk="1" hangingPunct="1">
              <a:spcBef>
                <a:spcPct val="20000"/>
              </a:spcBef>
            </a:pPr>
            <a:endParaRPr lang="en-US" altLang="en-US" sz="2000" dirty="0">
              <a:solidFill>
                <a:srgbClr val="000000"/>
              </a:solidFill>
              <a:latin typeface="Courier New" pitchFamily="49" charset="0"/>
              <a:cs typeface="Times New Roman" pitchFamily="18" charset="0"/>
              <a:sym typeface="Symbol" pitchFamily="18" charset="2"/>
            </a:endParaRPr>
          </a:p>
          <a:p>
            <a:pPr eaLnBrk="1" hangingPunct="1">
              <a:spcBef>
                <a:spcPct val="20000"/>
              </a:spcBef>
            </a:pPr>
            <a:endParaRPr lang="en-US" altLang="en-US" sz="2000" dirty="0">
              <a:solidFill>
                <a:srgbClr val="000000"/>
              </a:solidFill>
              <a:latin typeface="Courier New" pitchFamily="49" charset="0"/>
              <a:cs typeface="Times New Roman" pitchFamily="18" charset="0"/>
              <a:sym typeface="Symbol" pitchFamily="18" charset="2"/>
            </a:endParaRPr>
          </a:p>
          <a:p>
            <a:pPr eaLnBrk="1" hangingPunct="1">
              <a:spcBef>
                <a:spcPct val="20000"/>
              </a:spcBef>
            </a:pPr>
            <a:endParaRPr lang="en-US" altLang="en-US" sz="2000" dirty="0">
              <a:solidFill>
                <a:srgbClr val="000000"/>
              </a:solidFill>
              <a:latin typeface="Courier New" pitchFamily="49" charset="0"/>
              <a:cs typeface="Times New Roman" pitchFamily="18" charset="0"/>
              <a:sym typeface="Symbol" pitchFamily="18" charset="2"/>
            </a:endParaRPr>
          </a:p>
        </p:txBody>
      </p:sp>
      <p:sp>
        <p:nvSpPr>
          <p:cNvPr id="9219" name="Rectangle 5"/>
          <p:cNvSpPr>
            <a:spLocks noGrp="1" noChangeArrowheads="1"/>
          </p:cNvSpPr>
          <p:nvPr>
            <p:ph type="ctrTitle"/>
          </p:nvPr>
        </p:nvSpPr>
        <p:spPr>
          <a:xfrm>
            <a:off x="685800" y="533400"/>
            <a:ext cx="7772400" cy="896938"/>
          </a:xfrm>
          <a:noFill/>
        </p:spPr>
        <p:txBody>
          <a:bodyPr/>
          <a:lstStyle/>
          <a:p>
            <a:pPr algn="l"/>
            <a:r>
              <a:rPr lang="en-US" altLang="en-US" sz="2800" b="1"/>
              <a:t>Topic 3: Thermal physics</a:t>
            </a:r>
            <a:br>
              <a:rPr lang="en-US" altLang="en-US" sz="2800" b="1"/>
            </a:br>
            <a:r>
              <a:rPr lang="en-US" altLang="en-US" sz="2800">
                <a:solidFill>
                  <a:schemeClr val="tx1"/>
                </a:solidFill>
              </a:rPr>
              <a:t>3.2 – Modeling a gas</a:t>
            </a:r>
            <a:endParaRPr lang="en-US" altLang="en-US" sz="2800">
              <a:solidFill>
                <a:schemeClr val="tx1"/>
              </a:solidFill>
              <a:latin typeface="Courier New" pitchFamily="49" charset="0"/>
            </a:endParaRPr>
          </a:p>
        </p:txBody>
      </p:sp>
      <mc:AlternateContent xmlns:mc="http://schemas.openxmlformats.org/markup-compatibility/2006" xmlns:a14="http://schemas.microsoft.com/office/drawing/2010/main">
        <mc:Choice Requires="a14">
          <p:sp>
            <p:nvSpPr>
              <p:cNvPr id="620555" name="Rectangle 11"/>
              <p:cNvSpPr>
                <a:spLocks noChangeArrowheads="1"/>
              </p:cNvSpPr>
              <p:nvPr/>
            </p:nvSpPr>
            <p:spPr bwMode="auto">
              <a:xfrm>
                <a:off x="685800" y="2613025"/>
                <a:ext cx="7772400" cy="4244975"/>
              </a:xfrm>
              <a:prstGeom prst="rect">
                <a:avLst/>
              </a:prstGeom>
              <a:solidFill>
                <a:srgbClr val="CCFFCC"/>
              </a:solidFill>
              <a:ln>
                <a:noFill/>
              </a:ln>
              <a:extLst>
                <a:ext uri="{91240B29-F687-4F45-9708-019B960494DF}">
                  <a14:hiddenLine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smtClean="0"/>
                  <a:t>PRACTICE: </a:t>
                </a:r>
              </a:p>
              <a:p>
                <a:pPr eaLnBrk="1" hangingPunct="1"/>
                <a:r>
                  <a:rPr lang="en-US" altLang="en-US" dirty="0">
                    <a:sym typeface="Symbol" pitchFamily="18" charset="2"/>
                  </a:rPr>
                  <a:t>If the ice is thin enough that it will break under a pressure of 1.010</a:t>
                </a:r>
                <a:r>
                  <a:rPr lang="en-US" altLang="en-US" baseline="30000" dirty="0">
                    <a:sym typeface="Symbol" pitchFamily="18" charset="2"/>
                  </a:rPr>
                  <a:t>5</a:t>
                </a:r>
                <a:r>
                  <a:rPr lang="en-US" altLang="en-US" dirty="0">
                    <a:sym typeface="Symbol" pitchFamily="18" charset="2"/>
                  </a:rPr>
                  <a:t> Pa, what should be the area of a snowshoe that will just prevent him from breaking through when on one foot?</a:t>
                </a:r>
              </a:p>
              <a:p>
                <a:pPr eaLnBrk="1" hangingPunct="1"/>
                <a:r>
                  <a:rPr lang="en-US" altLang="en-US" dirty="0">
                    <a:sym typeface="Symbol" pitchFamily="18" charset="2"/>
                  </a:rPr>
                  <a:t>SOLUTION:</a:t>
                </a:r>
              </a:p>
              <a:p>
                <a:pPr eaLnBrk="1" hangingPunct="1"/>
                <a:r>
                  <a:rPr lang="en-US" altLang="en-US" dirty="0">
                    <a:sym typeface="Symbol" pitchFamily="18" charset="2"/>
                  </a:rPr>
                  <a:t>From </a:t>
                </a:r>
                <a14:m>
                  <m:oMath xmlns:m="http://schemas.openxmlformats.org/officeDocument/2006/math">
                    <m:r>
                      <a:rPr lang="en-US" altLang="en-US" i="1" dirty="0" smtClean="0">
                        <a:latin typeface="Cambria Math" panose="02040503050406030204" pitchFamily="18" charset="0"/>
                      </a:rPr>
                      <m:t>𝑝</m:t>
                    </m:r>
                    <m:r>
                      <a:rPr lang="en-US" altLang="en-US" i="1" dirty="0" smtClean="0">
                        <a:latin typeface="Cambria Math" panose="02040503050406030204" pitchFamily="18" charset="0"/>
                      </a:rPr>
                      <m:t>=</m:t>
                    </m:r>
                    <m:f>
                      <m:fPr>
                        <m:ctrlPr>
                          <a:rPr lang="en-US" altLang="en-US" i="1" dirty="0" smtClean="0">
                            <a:latin typeface="Cambria Math" panose="02040503050406030204" pitchFamily="18" charset="0"/>
                          </a:rPr>
                        </m:ctrlPr>
                      </m:fPr>
                      <m:num>
                        <m:r>
                          <a:rPr lang="en-US" altLang="en-US" i="1" dirty="0" smtClean="0">
                            <a:latin typeface="Cambria Math" panose="02040503050406030204" pitchFamily="18" charset="0"/>
                          </a:rPr>
                          <m:t>𝐹</m:t>
                        </m:r>
                      </m:num>
                      <m:den>
                        <m:r>
                          <a:rPr lang="en-US" altLang="en-US" i="1" dirty="0" smtClean="0">
                            <a:latin typeface="Cambria Math" panose="02040503050406030204" pitchFamily="18" charset="0"/>
                          </a:rPr>
                          <m:t>𝐴</m:t>
                        </m:r>
                      </m:den>
                    </m:f>
                    <m:r>
                      <a:rPr lang="en-US" altLang="en-US" i="1" dirty="0" smtClean="0">
                        <a:latin typeface="Cambria Math" panose="02040503050406030204" pitchFamily="18" charset="0"/>
                      </a:rPr>
                      <m:t> </m:t>
                    </m:r>
                  </m:oMath>
                </a14:m>
                <a:r>
                  <a:rPr lang="en-US" altLang="en-US" dirty="0"/>
                  <a:t>we have:</a:t>
                </a:r>
              </a:p>
              <a:p>
                <a:pPr eaLnBrk="1" hangingPunct="1"/>
                <a:r>
                  <a:rPr lang="en-US" altLang="en-US" i="1" dirty="0"/>
                  <a:t>     </a:t>
                </a:r>
                <a:r>
                  <a:rPr lang="en-US" altLang="en-US" i="1" dirty="0" smtClean="0"/>
                  <a:t>      </a:t>
                </a:r>
                <a14:m>
                  <m:oMath xmlns:m="http://schemas.openxmlformats.org/officeDocument/2006/math">
                    <m:r>
                      <a:rPr lang="en-US" altLang="en-US" i="1" dirty="0" smtClean="0">
                        <a:latin typeface="Cambria Math" panose="02040503050406030204" pitchFamily="18" charset="0"/>
                      </a:rPr>
                      <m:t>𝐴</m:t>
                    </m:r>
                    <m:r>
                      <a:rPr lang="en-US" altLang="en-US" i="1" dirty="0" smtClean="0">
                        <a:latin typeface="Cambria Math" panose="02040503050406030204" pitchFamily="18" charset="0"/>
                      </a:rPr>
                      <m:t>=</m:t>
                    </m:r>
                    <m:f>
                      <m:fPr>
                        <m:ctrlPr>
                          <a:rPr lang="en-US" altLang="en-US" i="1" dirty="0" smtClean="0">
                            <a:latin typeface="Cambria Math" panose="02040503050406030204" pitchFamily="18" charset="0"/>
                          </a:rPr>
                        </m:ctrlPr>
                      </m:fPr>
                      <m:num>
                        <m:r>
                          <a:rPr lang="en-US" altLang="en-US" i="1" dirty="0" smtClean="0">
                            <a:latin typeface="Cambria Math" panose="02040503050406030204" pitchFamily="18" charset="0"/>
                          </a:rPr>
                          <m:t>𝐹</m:t>
                        </m:r>
                      </m:num>
                      <m:den>
                        <m:r>
                          <a:rPr lang="en-US" altLang="en-US" i="1" dirty="0" smtClean="0">
                            <a:latin typeface="Cambria Math" panose="02040503050406030204" pitchFamily="18" charset="0"/>
                          </a:rPr>
                          <m:t>𝑝</m:t>
                        </m:r>
                      </m:den>
                    </m:f>
                    <m:r>
                      <a:rPr lang="en-US" altLang="en-US" i="1" dirty="0" smtClean="0">
                        <a:latin typeface="Cambria Math" panose="02040503050406030204" pitchFamily="18" charset="0"/>
                      </a:rPr>
                      <m:t>=</m:t>
                    </m:r>
                    <m:f>
                      <m:fPr>
                        <m:ctrlPr>
                          <a:rPr lang="en-US" altLang="en-US" i="1" dirty="0" smtClean="0">
                            <a:latin typeface="Cambria Math" panose="02040503050406030204" pitchFamily="18" charset="0"/>
                          </a:rPr>
                        </m:ctrlPr>
                      </m:fPr>
                      <m:num>
                        <m:r>
                          <a:rPr lang="en-US" altLang="en-US" i="1" dirty="0" smtClean="0">
                            <a:latin typeface="Cambria Math" panose="02040503050406030204" pitchFamily="18" charset="0"/>
                          </a:rPr>
                          <m:t>1470</m:t>
                        </m:r>
                      </m:num>
                      <m:den>
                        <m:r>
                          <a:rPr lang="en-US" altLang="en-US" i="1" dirty="0" smtClean="0">
                            <a:latin typeface="Cambria Math" panose="02040503050406030204" pitchFamily="18" charset="0"/>
                          </a:rPr>
                          <m:t>100000</m:t>
                        </m:r>
                      </m:den>
                    </m:f>
                  </m:oMath>
                </a14:m>
                <a:endParaRPr lang="en-US" altLang="en-US" i="1" dirty="0" smtClean="0">
                  <a:latin typeface="Cambria Math" panose="02040503050406030204" pitchFamily="18" charset="0"/>
                </a:endParaRPr>
              </a:p>
              <a:p>
                <a:pPr eaLnBrk="1" hangingPunct="1"/>
                <a:r>
                  <a:rPr lang="en-US" altLang="en-US" dirty="0" smtClean="0"/>
                  <a:t>                     </a:t>
                </a:r>
                <a14:m>
                  <m:oMath xmlns:m="http://schemas.openxmlformats.org/officeDocument/2006/math">
                    <m:r>
                      <a:rPr lang="en-US" altLang="en-US" i="1" dirty="0" smtClean="0">
                        <a:latin typeface="Cambria Math" panose="02040503050406030204" pitchFamily="18" charset="0"/>
                      </a:rPr>
                      <m:t>=0.015 </m:t>
                    </m:r>
                  </m:oMath>
                </a14:m>
                <a:r>
                  <a:rPr lang="en-US" altLang="en-US" dirty="0"/>
                  <a:t>m</a:t>
                </a:r>
                <a:r>
                  <a:rPr lang="en-US" altLang="en-US" baseline="30000" dirty="0"/>
                  <a:t>2</a:t>
                </a:r>
                <a:r>
                  <a:rPr lang="en-US" altLang="en-US" dirty="0"/>
                  <a:t>.</a:t>
                </a:r>
              </a:p>
            </p:txBody>
          </p:sp>
        </mc:Choice>
        <mc:Fallback xmlns="">
          <p:sp>
            <p:nvSpPr>
              <p:cNvPr id="620555" name="Rectangle 11"/>
              <p:cNvSpPr>
                <a:spLocks noRot="1" noChangeAspect="1" noMove="1" noResize="1" noEditPoints="1" noAdjustHandles="1" noChangeArrowheads="1" noChangeShapeType="1" noTextEdit="1"/>
              </p:cNvSpPr>
              <p:nvPr/>
            </p:nvSpPr>
            <p:spPr bwMode="auto">
              <a:xfrm>
                <a:off x="685800" y="2613025"/>
                <a:ext cx="7772400" cy="4244975"/>
              </a:xfrm>
              <a:prstGeom prst="rect">
                <a:avLst/>
              </a:prstGeom>
              <a:blipFill>
                <a:blip r:embed="rId5"/>
                <a:stretch>
                  <a:fillRect l="-1255" t="-100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620557" name="Picture 13" descr="snowshoe"/>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310313" y="4110038"/>
            <a:ext cx="2482850" cy="2722562"/>
          </a:xfrm>
          <a:prstGeom prst="rect">
            <a:avLst/>
          </a:prstGeom>
          <a:noFill/>
          <a:ln>
            <a:noFill/>
          </a:ln>
          <a:effectLst>
            <a:outerShdw blurRad="292100" dist="139700" dir="2700000" algn="tl" rotWithShape="0">
              <a:srgbClr val="333333">
                <a:alpha val="64999"/>
              </a:srgbClr>
            </a:outerShdw>
          </a:effectLst>
          <a:extLst/>
        </p:spPr>
      </p:pic>
      <p:grpSp>
        <p:nvGrpSpPr>
          <p:cNvPr id="9222" name="Group 9"/>
          <p:cNvGrpSpPr>
            <a:grpSpLocks/>
          </p:cNvGrpSpPr>
          <p:nvPr/>
        </p:nvGrpSpPr>
        <p:grpSpPr bwMode="auto">
          <a:xfrm>
            <a:off x="828675" y="1973843"/>
            <a:ext cx="7464425" cy="611702"/>
            <a:chOff x="828675" y="5530848"/>
            <a:chExt cx="7464425" cy="461963"/>
          </a:xfrm>
        </p:grpSpPr>
        <mc:AlternateContent xmlns:mc="http://schemas.openxmlformats.org/markup-compatibility/2006" xmlns:a14="http://schemas.microsoft.com/office/drawing/2010/main">
          <mc:Choice Requires="a14">
            <p:sp>
              <p:nvSpPr>
                <p:cNvPr id="11" name="Rectangle 8"/>
                <p:cNvSpPr>
                  <a:spLocks noChangeArrowheads="1"/>
                </p:cNvSpPr>
                <p:nvPr/>
              </p:nvSpPr>
              <p:spPr bwMode="auto">
                <a:xfrm>
                  <a:off x="879475" y="5537198"/>
                  <a:ext cx="5776913" cy="320675"/>
                </a:xfrm>
                <a:prstGeom prst="rect">
                  <a:avLst/>
                </a:prstGeom>
                <a:noFill/>
                <a:ln>
                  <a:noFill/>
                </a:ln>
                <a:effectLs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90000"/>
                    </a:lnSpc>
                    <a:spcBef>
                      <a:spcPct val="20000"/>
                    </a:spcBef>
                  </a:pPr>
                  <a14:m>
                    <m:oMathPara xmlns:m="http://schemas.openxmlformats.org/officeDocument/2006/math">
                      <m:oMathParaPr>
                        <m:jc m:val="centerGroup"/>
                      </m:oMathParaPr>
                      <m:oMath xmlns:m="http://schemas.openxmlformats.org/officeDocument/2006/math">
                        <m:r>
                          <a:rPr lang="en-US" altLang="en-US" sz="2000" i="1" dirty="0" smtClean="0">
                            <a:latin typeface="Cambria Math" panose="02040503050406030204" pitchFamily="18" charset="0"/>
                          </a:rPr>
                          <m:t>𝑝</m:t>
                        </m:r>
                        <m:r>
                          <a:rPr lang="en-US" altLang="en-US" sz="2000" i="1" dirty="0" smtClean="0">
                            <a:latin typeface="Cambria Math" panose="02040503050406030204" pitchFamily="18" charset="0"/>
                          </a:rPr>
                          <m:t>=</m:t>
                        </m:r>
                        <m:f>
                          <m:fPr>
                            <m:ctrlPr>
                              <a:rPr lang="en-US" altLang="en-US" sz="2000" i="1" dirty="0" smtClean="0">
                                <a:latin typeface="Cambria Math" panose="02040503050406030204" pitchFamily="18" charset="0"/>
                              </a:rPr>
                            </m:ctrlPr>
                          </m:fPr>
                          <m:num>
                            <m:r>
                              <a:rPr lang="en-US" altLang="en-US" sz="2000" i="1" dirty="0" smtClean="0">
                                <a:latin typeface="Cambria Math" panose="02040503050406030204" pitchFamily="18" charset="0"/>
                              </a:rPr>
                              <m:t>𝐹</m:t>
                            </m:r>
                          </m:num>
                          <m:den>
                            <m:r>
                              <a:rPr lang="en-US" altLang="en-US" sz="2000" i="1" dirty="0" smtClean="0">
                                <a:latin typeface="Cambria Math" panose="02040503050406030204" pitchFamily="18" charset="0"/>
                              </a:rPr>
                              <m:t>𝐴</m:t>
                            </m:r>
                          </m:den>
                        </m:f>
                      </m:oMath>
                    </m:oMathPara>
                  </a14:m>
                  <a:endParaRPr lang="en-US" altLang="en-US" i="1" dirty="0"/>
                </a:p>
              </p:txBody>
            </p:sp>
          </mc:Choice>
          <mc:Fallback xmlns="">
            <p:sp>
              <p:nvSpPr>
                <p:cNvPr id="11" name="Rectangle 8"/>
                <p:cNvSpPr>
                  <a:spLocks noRot="1" noChangeAspect="1" noMove="1" noResize="1" noEditPoints="1" noAdjustHandles="1" noChangeArrowheads="1" noChangeShapeType="1" noTextEdit="1"/>
                </p:cNvSpPr>
                <p:nvPr/>
              </p:nvSpPr>
              <p:spPr bwMode="auto">
                <a:xfrm>
                  <a:off x="879475" y="5537198"/>
                  <a:ext cx="5776913" cy="320675"/>
                </a:xfrm>
                <a:prstGeom prst="rect">
                  <a:avLst/>
                </a:prstGeom>
                <a:blipFill>
                  <a:blip r:embed="rId7"/>
                  <a:stretch>
                    <a:fillRect b="-34286"/>
                  </a:stretch>
                </a:blipFill>
                <a:ln>
                  <a:noFill/>
                </a:ln>
                <a:effectLst/>
                <a:extLst/>
              </p:spPr>
              <p:txBody>
                <a:bodyPr/>
                <a:lstStyle/>
                <a:p>
                  <a:r>
                    <a:rPr lang="en-US">
                      <a:noFill/>
                    </a:rPr>
                    <a:t> </a:t>
                  </a:r>
                </a:p>
              </p:txBody>
            </p:sp>
          </mc:Fallback>
        </mc:AlternateContent>
        <p:sp>
          <p:nvSpPr>
            <p:cNvPr id="9224" name="Text Box 9"/>
            <p:cNvSpPr txBox="1">
              <a:spLocks noChangeArrowheads="1"/>
            </p:cNvSpPr>
            <p:nvPr/>
          </p:nvSpPr>
          <p:spPr bwMode="auto">
            <a:xfrm>
              <a:off x="6657975" y="5530848"/>
              <a:ext cx="1635125"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a:solidFill>
                    <a:schemeClr val="bg1"/>
                  </a:solidFill>
                </a:rPr>
                <a:t>pressure</a:t>
              </a:r>
            </a:p>
          </p:txBody>
        </p:sp>
        <p:sp>
          <p:nvSpPr>
            <p:cNvPr id="9225" name="Rectangle 10"/>
            <p:cNvSpPr>
              <a:spLocks noChangeArrowheads="1"/>
            </p:cNvSpPr>
            <p:nvPr/>
          </p:nvSpPr>
          <p:spPr bwMode="auto">
            <a:xfrm>
              <a:off x="828675" y="5534023"/>
              <a:ext cx="7462838" cy="4587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20555">
                                            <p:txEl>
                                              <p:pRg st="0" end="0"/>
                                            </p:txEl>
                                          </p:spTgt>
                                        </p:tgtEl>
                                        <p:attrNameLst>
                                          <p:attrName>style.visibility</p:attrName>
                                        </p:attrNameLst>
                                      </p:cBhvr>
                                      <p:to>
                                        <p:strVal val="visible"/>
                                      </p:to>
                                    </p:set>
                                    <p:anim calcmode="lin" valueType="num">
                                      <p:cBhvr additive="base">
                                        <p:cTn id="7" dur="500" fill="hold"/>
                                        <p:tgtEl>
                                          <p:spTgt spid="620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055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20555">
                                            <p:txEl>
                                              <p:pRg st="1" end="1"/>
                                            </p:txEl>
                                          </p:spTgt>
                                        </p:tgtEl>
                                        <p:attrNameLst>
                                          <p:attrName>style.visibility</p:attrName>
                                        </p:attrNameLst>
                                      </p:cBhvr>
                                      <p:to>
                                        <p:strVal val="visible"/>
                                      </p:to>
                                    </p:set>
                                    <p:anim calcmode="lin" valueType="num">
                                      <p:cBhvr additive="base">
                                        <p:cTn id="13" dur="500" fill="hold"/>
                                        <p:tgtEl>
                                          <p:spTgt spid="620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055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20555">
                                            <p:txEl>
                                              <p:pRg st="2" end="2"/>
                                            </p:txEl>
                                          </p:spTgt>
                                        </p:tgtEl>
                                        <p:attrNameLst>
                                          <p:attrName>style.visibility</p:attrName>
                                        </p:attrNameLst>
                                      </p:cBhvr>
                                      <p:to>
                                        <p:strVal val="visible"/>
                                      </p:to>
                                    </p:set>
                                    <p:anim calcmode="lin" valueType="num">
                                      <p:cBhvr additive="base">
                                        <p:cTn id="19" dur="500" fill="hold"/>
                                        <p:tgtEl>
                                          <p:spTgt spid="620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055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20555">
                                            <p:txEl>
                                              <p:pRg st="3" end="3"/>
                                            </p:txEl>
                                          </p:spTgt>
                                        </p:tgtEl>
                                        <p:attrNameLst>
                                          <p:attrName>style.visibility</p:attrName>
                                        </p:attrNameLst>
                                      </p:cBhvr>
                                      <p:to>
                                        <p:strVal val="visible"/>
                                      </p:to>
                                    </p:set>
                                    <p:anim calcmode="lin" valueType="num">
                                      <p:cBhvr additive="base">
                                        <p:cTn id="25" dur="500" fill="hold"/>
                                        <p:tgtEl>
                                          <p:spTgt spid="620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055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20555">
                                            <p:txEl>
                                              <p:pRg st="4" end="4"/>
                                            </p:txEl>
                                          </p:spTgt>
                                        </p:tgtEl>
                                        <p:attrNameLst>
                                          <p:attrName>style.visibility</p:attrName>
                                        </p:attrNameLst>
                                      </p:cBhvr>
                                      <p:to>
                                        <p:strVal val="visible"/>
                                      </p:to>
                                    </p:set>
                                    <p:anim calcmode="lin" valueType="num">
                                      <p:cBhvr additive="base">
                                        <p:cTn id="31" dur="500" fill="hold"/>
                                        <p:tgtEl>
                                          <p:spTgt spid="6205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2055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20555">
                                            <p:txEl>
                                              <p:pRg st="5" end="5"/>
                                            </p:txEl>
                                          </p:spTgt>
                                        </p:tgtEl>
                                        <p:attrNameLst>
                                          <p:attrName>style.visibility</p:attrName>
                                        </p:attrNameLst>
                                      </p:cBhvr>
                                      <p:to>
                                        <p:strVal val="visible"/>
                                      </p:to>
                                    </p:set>
                                    <p:anim calcmode="lin" valueType="num">
                                      <p:cBhvr additive="base">
                                        <p:cTn id="37" dur="500" fill="hold"/>
                                        <p:tgtEl>
                                          <p:spTgt spid="62055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2055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10" presetClass="entr" presetSubtype="0" fill="hold" nodeType="withEffect">
                                  <p:stCondLst>
                                    <p:cond delay="0"/>
                                  </p:stCondLst>
                                  <p:childTnLst>
                                    <p:set>
                                      <p:cBhvr>
                                        <p:cTn id="40" dur="1" fill="hold">
                                          <p:stCondLst>
                                            <p:cond delay="0"/>
                                          </p:stCondLst>
                                        </p:cTn>
                                        <p:tgtEl>
                                          <p:spTgt spid="620557"/>
                                        </p:tgtEl>
                                        <p:attrNameLst>
                                          <p:attrName>style.visibility</p:attrName>
                                        </p:attrNameLst>
                                      </p:cBhvr>
                                      <p:to>
                                        <p:strVal val="visible"/>
                                      </p:to>
                                    </p:set>
                                    <p:animEffect transition="in" filter="fade">
                                      <p:cBhvr>
                                        <p:cTn id="41" dur="2000"/>
                                        <p:tgtEl>
                                          <p:spTgt spid="620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cs typeface="Times New Roman" pitchFamily="18" charset="0"/>
              </a:rPr>
              <a:t>The kinetic model of an ideal gas</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An </a:t>
            </a:r>
            <a:r>
              <a:rPr lang="en-US" altLang="en-US" b="1">
                <a:solidFill>
                  <a:srgbClr val="000000"/>
                </a:solidFill>
                <a:cs typeface="Times New Roman" pitchFamily="18" charset="0"/>
              </a:rPr>
              <a:t>ideal gas</a:t>
            </a:r>
            <a:r>
              <a:rPr lang="en-US" altLang="en-US">
                <a:solidFill>
                  <a:srgbClr val="000000"/>
                </a:solidFill>
                <a:cs typeface="Times New Roman" pitchFamily="18" charset="0"/>
              </a:rPr>
              <a:t> is an imaginary gas that is used to model real gases, and has the following properties:	</a:t>
            </a:r>
          </a:p>
        </p:txBody>
      </p:sp>
      <p:sp>
        <p:nvSpPr>
          <p:cNvPr id="5" name="Rectangle 5"/>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2800" b="1" kern="0" dirty="0"/>
              <a:t>Topic 3: Thermal physics</a:t>
            </a:r>
            <a:br>
              <a:rPr lang="en-US" altLang="en-US" sz="2800" b="1" kern="0" dirty="0"/>
            </a:br>
            <a:r>
              <a:rPr lang="en-US" altLang="en-US" sz="2800" kern="0" dirty="0">
                <a:solidFill>
                  <a:schemeClr val="tx1"/>
                </a:solidFill>
              </a:rPr>
              <a:t>3.2 – Modeling a gas</a:t>
            </a:r>
            <a:endParaRPr lang="en-US" altLang="en-US" sz="2800" kern="0" dirty="0">
              <a:solidFill>
                <a:schemeClr val="tx1"/>
              </a:solidFill>
              <a:latin typeface="Courier New" pitchFamily="49" charset="0"/>
            </a:endParaRPr>
          </a:p>
        </p:txBody>
      </p:sp>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788" y="2835275"/>
            <a:ext cx="7466012"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788" y="3290888"/>
            <a:ext cx="7466012" cy="466725"/>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9788" y="3752850"/>
            <a:ext cx="7466012"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0251"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9788" y="4932363"/>
            <a:ext cx="7466012" cy="819150"/>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9788" y="5745163"/>
            <a:ext cx="7466012" cy="83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8498">
                                            <p:txEl>
                                              <p:pRg st="0" end="0"/>
                                            </p:txEl>
                                          </p:spTgt>
                                        </p:tgtEl>
                                        <p:attrNameLst>
                                          <p:attrName>style.visibility</p:attrName>
                                        </p:attrNameLst>
                                      </p:cBhvr>
                                      <p:to>
                                        <p:strVal val="visible"/>
                                      </p:to>
                                    </p:set>
                                    <p:anim calcmode="lin" valueType="num">
                                      <p:cBhvr additive="base">
                                        <p:cTn id="7" dur="500" fill="hold"/>
                                        <p:tgtEl>
                                          <p:spTgt spid="6184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84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8498">
                                            <p:txEl>
                                              <p:pRg st="1" end="1"/>
                                            </p:txEl>
                                          </p:spTgt>
                                        </p:tgtEl>
                                        <p:attrNameLst>
                                          <p:attrName>style.visibility</p:attrName>
                                        </p:attrNameLst>
                                      </p:cBhvr>
                                      <p:to>
                                        <p:strVal val="visible"/>
                                      </p:to>
                                    </p:set>
                                    <p:anim calcmode="lin" valueType="num">
                                      <p:cBhvr additive="base">
                                        <p:cTn id="13" dur="500" fill="hold"/>
                                        <p:tgtEl>
                                          <p:spTgt spid="6184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84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0246"/>
                                        </p:tgtEl>
                                        <p:attrNameLst>
                                          <p:attrName>style.visibility</p:attrName>
                                        </p:attrNameLst>
                                      </p:cBhvr>
                                      <p:to>
                                        <p:strVal val="visible"/>
                                      </p:to>
                                    </p:set>
                                    <p:animEffect transition="in" filter="wipe(up)">
                                      <p:cBhvr>
                                        <p:cTn id="19" dur="500"/>
                                        <p:tgtEl>
                                          <p:spTgt spid="10246"/>
                                        </p:tgtEl>
                                      </p:cBhvr>
                                    </p:animEffect>
                                  </p:childTnLst>
                                  <p:subTnLst>
                                    <p:audio>
                                      <p:cMediaNode>
                                        <p:cTn display="0" masterRel="sameClick">
                                          <p:stCondLst>
                                            <p:cond evt="begin" delay="0">
                                              <p:tn val="17"/>
                                            </p:cond>
                                          </p:stCondLst>
                                          <p:endCondLst>
                                            <p:cond evt="onStopAudio" delay="0">
                                              <p:tgtEl>
                                                <p:sldTgt/>
                                              </p:tgtEl>
                                            </p:cond>
                                          </p:endCondLst>
                                        </p:cTn>
                                        <p:tgtEl>
                                          <p:sndTgt r:embed="rId5" name="whoosh.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10247"/>
                                        </p:tgtEl>
                                        <p:attrNameLst>
                                          <p:attrName>style.visibility</p:attrName>
                                        </p:attrNameLst>
                                      </p:cBhvr>
                                      <p:to>
                                        <p:strVal val="visible"/>
                                      </p:to>
                                    </p:set>
                                    <p:animEffect transition="in" filter="wipe(up)">
                                      <p:cBhvr>
                                        <p:cTn id="24" dur="500"/>
                                        <p:tgtEl>
                                          <p:spTgt spid="10247"/>
                                        </p:tgtEl>
                                      </p:cBhvr>
                                    </p:animEffect>
                                  </p:childTnLst>
                                  <p:subTnLst>
                                    <p:audio>
                                      <p:cMediaNode>
                                        <p:cTn display="0" masterRel="sameClick">
                                          <p:stCondLst>
                                            <p:cond evt="begin" delay="0">
                                              <p:tn val="22"/>
                                            </p:cond>
                                          </p:stCondLst>
                                          <p:endCondLst>
                                            <p:cond evt="onStopAudio" delay="0">
                                              <p:tgtEl>
                                                <p:sldTgt/>
                                              </p:tgtEl>
                                            </p:cond>
                                          </p:endCondLst>
                                        </p:cTn>
                                        <p:tgtEl>
                                          <p:sndTgt r:embed="rId5" name="whoosh.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10250"/>
                                        </p:tgtEl>
                                        <p:attrNameLst>
                                          <p:attrName>style.visibility</p:attrName>
                                        </p:attrNameLst>
                                      </p:cBhvr>
                                      <p:to>
                                        <p:strVal val="visible"/>
                                      </p:to>
                                    </p:set>
                                    <p:animEffect transition="in" filter="wipe(up)">
                                      <p:cBhvr>
                                        <p:cTn id="29" dur="500"/>
                                        <p:tgtEl>
                                          <p:spTgt spid="10250"/>
                                        </p:tgtEl>
                                      </p:cBhvr>
                                    </p:animEffect>
                                  </p:childTnLst>
                                  <p:subTnLst>
                                    <p:audio>
                                      <p:cMediaNode>
                                        <p:cTn display="0" masterRel="sameClick">
                                          <p:stCondLst>
                                            <p:cond evt="begin" delay="0">
                                              <p:tn val="27"/>
                                            </p:cond>
                                          </p:stCondLst>
                                          <p:endCondLst>
                                            <p:cond evt="onStopAudio" delay="0">
                                              <p:tgtEl>
                                                <p:sldTgt/>
                                              </p:tgtEl>
                                            </p:cond>
                                          </p:endCondLst>
                                        </p:cTn>
                                        <p:tgtEl>
                                          <p:sndTgt r:embed="rId5" name="whoosh.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10251"/>
                                        </p:tgtEl>
                                        <p:attrNameLst>
                                          <p:attrName>style.visibility</p:attrName>
                                        </p:attrNameLst>
                                      </p:cBhvr>
                                      <p:to>
                                        <p:strVal val="visible"/>
                                      </p:to>
                                    </p:set>
                                    <p:animEffect transition="in" filter="wipe(up)">
                                      <p:cBhvr>
                                        <p:cTn id="34" dur="500"/>
                                        <p:tgtEl>
                                          <p:spTgt spid="10251"/>
                                        </p:tgtEl>
                                      </p:cBhvr>
                                    </p:animEffect>
                                  </p:childTnLst>
                                  <p:subTnLst>
                                    <p:audio>
                                      <p:cMediaNode>
                                        <p:cTn display="0" masterRel="sameClick">
                                          <p:stCondLst>
                                            <p:cond evt="begin" delay="0">
                                              <p:tn val="32"/>
                                            </p:cond>
                                          </p:stCondLst>
                                          <p:endCondLst>
                                            <p:cond evt="onStopAudio" delay="0">
                                              <p:tgtEl>
                                                <p:sldTgt/>
                                              </p:tgtEl>
                                            </p:cond>
                                          </p:endCondLst>
                                        </p:cTn>
                                        <p:tgtEl>
                                          <p:sndTgt r:embed="rId5" name="whoosh.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p:cTn id="38" dur="1" fill="hold">
                                          <p:stCondLst>
                                            <p:cond delay="0"/>
                                          </p:stCondLst>
                                        </p:cTn>
                                        <p:tgtEl>
                                          <p:spTgt spid="10252"/>
                                        </p:tgtEl>
                                        <p:attrNameLst>
                                          <p:attrName>style.visibility</p:attrName>
                                        </p:attrNameLst>
                                      </p:cBhvr>
                                      <p:to>
                                        <p:strVal val="visible"/>
                                      </p:to>
                                    </p:set>
                                    <p:animEffect transition="in" filter="wipe(up)">
                                      <p:cBhvr>
                                        <p:cTn id="39" dur="500"/>
                                        <p:tgtEl>
                                          <p:spTgt spid="10252"/>
                                        </p:tgtEl>
                                      </p:cBhvr>
                                    </p:animEffect>
                                  </p:childTnLst>
                                  <p:subTnLst>
                                    <p:audio>
                                      <p:cMediaNode>
                                        <p:cTn display="0" masterRel="sameClick">
                                          <p:stCondLst>
                                            <p:cond evt="begin" delay="0">
                                              <p:tn val="37"/>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6283</TotalTime>
  <Words>4366</Words>
  <Application>Microsoft Office PowerPoint</Application>
  <PresentationFormat>On-screen Show (4:3)</PresentationFormat>
  <Paragraphs>675</Paragraphs>
  <Slides>49</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Cambria Math</vt:lpstr>
      <vt:lpstr>Courier New</vt:lpstr>
      <vt:lpstr>Symbol</vt:lpstr>
      <vt:lpstr>Times New Roman</vt:lpstr>
      <vt:lpstr>Default Design</vt:lpstr>
      <vt:lpstr>Topic 3: Thermal physics 3.2 – Modeling a gas</vt:lpstr>
      <vt:lpstr>Topic 3: Thermal physics 3.2 – Modeling a gas</vt:lpstr>
      <vt:lpstr>Topic 3: Thermal physics 3.2 – Modeling a gas</vt:lpstr>
      <vt:lpstr>Topic 3: Thermal physics 3.2 – Modeling a gas</vt:lpstr>
      <vt:lpstr>Topic 3: Thermal physics 3.2 – Modeling a gas</vt:lpstr>
      <vt:lpstr>Topic 3: Thermal physics 3.2 – Modeling a gas</vt:lpstr>
      <vt:lpstr>Topic 3: Thermal physics 3.2 – Modeling a gas</vt:lpstr>
      <vt:lpstr>Topic 3: Thermal physics 3.2 – Modeling a gas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3: Thermal physics 3.2 – Modeling a gas</vt:lpstr>
      <vt:lpstr>PowerPoint Presentation</vt:lpstr>
      <vt:lpstr>PowerPoint Presentation</vt:lpstr>
      <vt:lpstr>PowerPoint Presentation</vt:lpstr>
      <vt:lpstr>Topic 3: Thermal physics 3.2 – Modeling a gas</vt:lpstr>
      <vt:lpstr>Topic 3: Thermal physics 3.2 – Modeling a gas</vt:lpstr>
      <vt:lpstr>PowerPoint Presentation</vt:lpstr>
      <vt:lpstr>Topic 3: Thermal physics 3.2 – Modeling a gas</vt:lpstr>
      <vt:lpstr>PowerPoint Presentation</vt:lpstr>
      <vt:lpstr>PowerPoint Presentation</vt:lpstr>
      <vt:lpstr>PowerPoint Presentation</vt:lpstr>
      <vt:lpstr>Topic 3: Thermal physics 3.2 – Modeling a gas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356</cp:revision>
  <dcterms:created xsi:type="dcterms:W3CDTF">2006-01-31T23:43:34Z</dcterms:created>
  <dcterms:modified xsi:type="dcterms:W3CDTF">2018-05-08T09:01:00Z</dcterms:modified>
</cp:coreProperties>
</file>